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613" r:id="rId2"/>
    <p:sldId id="256" r:id="rId3"/>
    <p:sldId id="528" r:id="rId4"/>
    <p:sldId id="671" r:id="rId5"/>
    <p:sldId id="652" r:id="rId6"/>
    <p:sldId id="530" r:id="rId7"/>
    <p:sldId id="536" r:id="rId8"/>
    <p:sldId id="542" r:id="rId9"/>
    <p:sldId id="541" r:id="rId10"/>
    <p:sldId id="546" r:id="rId11"/>
    <p:sldId id="436" r:id="rId12"/>
    <p:sldId id="437" r:id="rId13"/>
    <p:sldId id="441" r:id="rId14"/>
    <p:sldId id="442" r:id="rId15"/>
    <p:sldId id="443" r:id="rId16"/>
    <p:sldId id="444" r:id="rId17"/>
    <p:sldId id="673" r:id="rId18"/>
    <p:sldId id="527" r:id="rId19"/>
    <p:sldId id="550" r:id="rId20"/>
    <p:sldId id="547" r:id="rId21"/>
    <p:sldId id="525" r:id="rId22"/>
    <p:sldId id="524" r:id="rId23"/>
    <p:sldId id="523" r:id="rId24"/>
    <p:sldId id="552" r:id="rId25"/>
    <p:sldId id="587" r:id="rId26"/>
    <p:sldId id="597" r:id="rId27"/>
    <p:sldId id="591" r:id="rId28"/>
    <p:sldId id="592" r:id="rId29"/>
    <p:sldId id="593" r:id="rId30"/>
    <p:sldId id="608" r:id="rId31"/>
    <p:sldId id="599" r:id="rId32"/>
    <p:sldId id="598" r:id="rId33"/>
    <p:sldId id="677" r:id="rId34"/>
    <p:sldId id="678" r:id="rId35"/>
    <p:sldId id="679" r:id="rId36"/>
    <p:sldId id="600" r:id="rId37"/>
    <p:sldId id="655" r:id="rId38"/>
    <p:sldId id="654" r:id="rId39"/>
    <p:sldId id="625" r:id="rId40"/>
    <p:sldId id="661" r:id="rId41"/>
    <p:sldId id="662" r:id="rId42"/>
    <p:sldId id="672" r:id="rId43"/>
    <p:sldId id="669" r:id="rId44"/>
    <p:sldId id="663" r:id="rId45"/>
    <p:sldId id="668" r:id="rId46"/>
    <p:sldId id="572" r:id="rId47"/>
    <p:sldId id="574" r:id="rId48"/>
    <p:sldId id="565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331462039467577E-2"/>
          <c:y val="4.5239485705718313E-2"/>
          <c:w val="0.76073563721202175"/>
          <c:h val="0.773400798722545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1380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زنان باردار پنج ماهه وبالاتر</c:v>
                </c:pt>
                <c:pt idx="1">
                  <c:v>ماهه15-23</c:v>
                </c:pt>
                <c:pt idx="2">
                  <c:v>ساله 6</c:v>
                </c:pt>
                <c:pt idx="3">
                  <c:v>نوجوانان</c:v>
                </c:pt>
                <c:pt idx="4">
                  <c:v>ميانسالان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21.4</c:v>
                </c:pt>
                <c:pt idx="1">
                  <c:v>38</c:v>
                </c:pt>
                <c:pt idx="2">
                  <c:v>18.2</c:v>
                </c:pt>
                <c:pt idx="3">
                  <c:v>17.3</c:v>
                </c:pt>
                <c:pt idx="4">
                  <c:v>14.5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1391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زنان باردار پنج ماهه وبالاتر</c:v>
                </c:pt>
                <c:pt idx="1">
                  <c:v>ماهه15-23</c:v>
                </c:pt>
                <c:pt idx="2">
                  <c:v>ساله 6</c:v>
                </c:pt>
                <c:pt idx="3">
                  <c:v>نوجوانان</c:v>
                </c:pt>
                <c:pt idx="4">
                  <c:v>ميانسالان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20.7</c:v>
                </c:pt>
                <c:pt idx="2">
                  <c:v>11.3</c:v>
                </c:pt>
                <c:pt idx="3">
                  <c:v>10.4</c:v>
                </c:pt>
                <c:pt idx="4">
                  <c:v>11.3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زنان باردار پنج ماهه وبالاتر</c:v>
                </c:pt>
                <c:pt idx="1">
                  <c:v>ماهه15-23</c:v>
                </c:pt>
                <c:pt idx="2">
                  <c:v>ساله 6</c:v>
                </c:pt>
                <c:pt idx="3">
                  <c:v>نوجوانان</c:v>
                </c:pt>
                <c:pt idx="4">
                  <c:v>ميانسالان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25832"/>
        <c:axId val="160319248"/>
      </c:barChart>
      <c:catAx>
        <c:axId val="7925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n-US" sz="2000" b="1"/>
            </a:pPr>
            <a:endParaRPr lang="en-US"/>
          </a:p>
        </c:txPr>
        <c:crossAx val="160319248"/>
        <c:crosses val="autoZero"/>
        <c:auto val="1"/>
        <c:lblAlgn val="ctr"/>
        <c:lblOffset val="100"/>
        <c:noMultiLvlLbl val="0"/>
      </c:catAx>
      <c:valAx>
        <c:axId val="160319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925832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lang="en-US" sz="20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221568"/>
        <c:axId val="199224728"/>
      </c:barChart>
      <c:catAx>
        <c:axId val="199221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24728"/>
        <c:crosses val="autoZero"/>
        <c:auto val="1"/>
        <c:lblAlgn val="ctr"/>
        <c:lblOffset val="100"/>
        <c:noMultiLvlLbl val="0"/>
      </c:catAx>
      <c:valAx>
        <c:axId val="199224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221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811204403021215E-2"/>
          <c:y val="4.4801354228115771E-2"/>
          <c:w val="0.93378063233167519"/>
          <c:h val="0.839111954653879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23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71672"/>
        <c:axId val="158572064"/>
      </c:barChart>
      <c:catAx>
        <c:axId val="15857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72064"/>
        <c:crosses val="autoZero"/>
        <c:auto val="1"/>
        <c:lblAlgn val="ctr"/>
        <c:lblOffset val="100"/>
        <c:noMultiLvlLbl val="0"/>
      </c:catAx>
      <c:valAx>
        <c:axId val="15857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7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60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8572848"/>
        <c:axId val="158573240"/>
      </c:barChart>
      <c:catAx>
        <c:axId val="1585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73240"/>
        <c:crosses val="autoZero"/>
        <c:auto val="1"/>
        <c:lblAlgn val="ctr"/>
        <c:lblOffset val="100"/>
        <c:noMultiLvlLbl val="0"/>
      </c:catAx>
      <c:valAx>
        <c:axId val="158573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57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940784"/>
        <c:axId val="199941176"/>
      </c:barChart>
      <c:catAx>
        <c:axId val="199940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1176"/>
        <c:crosses val="autoZero"/>
        <c:auto val="1"/>
        <c:lblAlgn val="ctr"/>
        <c:lblOffset val="100"/>
        <c:noMultiLvlLbl val="0"/>
      </c:catAx>
      <c:valAx>
        <c:axId val="199941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52</c:v>
                </c:pt>
                <c:pt idx="1">
                  <c:v>40</c:v>
                </c:pt>
                <c:pt idx="2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55-64 سال</c:v>
                </c:pt>
                <c:pt idx="1">
                  <c:v>65-69 سال</c:v>
                </c:pt>
                <c:pt idx="2">
                  <c:v>70 سال و بالاتر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941960"/>
        <c:axId val="199942352"/>
      </c:barChart>
      <c:catAx>
        <c:axId val="199941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2352"/>
        <c:crosses val="autoZero"/>
        <c:auto val="1"/>
        <c:lblAlgn val="ctr"/>
        <c:lblOffset val="100"/>
        <c:noMultiLvlLbl val="0"/>
      </c:catAx>
      <c:valAx>
        <c:axId val="19994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94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0.05729</cdr:x>
      <cdr:y>0.2996</cdr:y>
    </cdr:from>
    <cdr:to>
      <cdr:x>0.1684</cdr:x>
      <cdr:y>0.40446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1462" y="1428760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400" b="1" dirty="0" smtClean="0">
              <a:solidFill>
                <a:schemeClr val="tx1"/>
              </a:solidFill>
            </a:rPr>
            <a:t>21.4</a:t>
          </a:r>
          <a:r>
            <a:rPr lang="fa-IR" sz="1800" b="1" dirty="0" smtClean="0">
              <a:solidFill>
                <a:schemeClr val="tx1"/>
              </a:solidFill>
            </a:rPr>
            <a:t>%</a:t>
          </a:r>
          <a:endParaRPr lang="fa-IR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0.12673</cdr:x>
      <cdr:y>0.40446</cdr:y>
    </cdr:from>
    <cdr:to>
      <cdr:x>0.23784</cdr:x>
      <cdr:y>0.49434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42966" y="1928826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800" b="1" dirty="0" smtClean="0">
              <a:solidFill>
                <a:schemeClr val="tx1"/>
              </a:solidFill>
            </a:rPr>
            <a:t>16%</a:t>
          </a:r>
          <a:endParaRPr lang="fa-IR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0.25694</cdr:x>
      <cdr:y>0.04494</cdr:y>
    </cdr:from>
    <cdr:to>
      <cdr:x>0.36805</cdr:x>
      <cdr:y>0.11984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14536" y="214314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600" b="1" dirty="0" smtClean="0">
              <a:solidFill>
                <a:schemeClr val="tx1"/>
              </a:solidFill>
            </a:rPr>
            <a:t>38%</a:t>
          </a:r>
          <a:endParaRPr lang="fa-IR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0.30903</cdr:x>
      <cdr:y>0.38948</cdr:y>
    </cdr:from>
    <cdr:to>
      <cdr:x>0.42014</cdr:x>
      <cdr:y>0.58123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543164" y="185738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endParaRPr lang="fa-IR" sz="1100" dirty="0"/>
        </a:p>
      </cdr:txBody>
    </cdr:sp>
  </cdr:relSizeAnchor>
  <cdr:relSizeAnchor xmlns:cdr="http://schemas.openxmlformats.org/drawingml/2006/chartDrawing">
    <cdr:from>
      <cdr:x>0.28298</cdr:x>
      <cdr:y>0.28462</cdr:y>
    </cdr:from>
    <cdr:to>
      <cdr:x>0.3941</cdr:x>
      <cdr:y>0.35952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28850" y="1357322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600" b="1" dirty="0" smtClean="0">
              <a:solidFill>
                <a:schemeClr val="tx1"/>
              </a:solidFill>
            </a:rPr>
            <a:t>20.7</a:t>
          </a:r>
          <a:r>
            <a:rPr lang="fa-IR" sz="1100" dirty="0" smtClean="0">
              <a:solidFill>
                <a:schemeClr val="tx1"/>
              </a:solidFill>
            </a:rPr>
            <a:t>%</a:t>
          </a:r>
          <a:endParaRPr lang="fa-IR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0.40451</cdr:x>
      <cdr:y>0.35952</cdr:y>
    </cdr:from>
    <cdr:to>
      <cdr:x>0.51562</cdr:x>
      <cdr:y>0.4494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328982" y="1714512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600" b="1" dirty="0" smtClean="0">
              <a:solidFill>
                <a:schemeClr val="tx1"/>
              </a:solidFill>
            </a:rPr>
            <a:t>18.2%</a:t>
          </a:r>
          <a:endParaRPr lang="fa-IR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0.43056</cdr:x>
      <cdr:y>0.49434</cdr:y>
    </cdr:from>
    <cdr:to>
      <cdr:x>0.54167</cdr:x>
      <cdr:y>0.5992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543296" y="2357454"/>
          <a:ext cx="914400" cy="50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600" b="1" dirty="0" smtClean="0">
              <a:solidFill>
                <a:schemeClr val="tx1"/>
              </a:solidFill>
            </a:rPr>
            <a:t>11.3%</a:t>
          </a:r>
          <a:endParaRPr lang="fa-IR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0.53472</cdr:x>
      <cdr:y>0.41944</cdr:y>
    </cdr:from>
    <cdr:to>
      <cdr:x>0.64583</cdr:x>
      <cdr:y>0.47936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00552" y="2000264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600" b="1" dirty="0" smtClean="0">
              <a:solidFill>
                <a:schemeClr val="tx1"/>
              </a:solidFill>
            </a:rPr>
            <a:t>17.3</a:t>
          </a:r>
          <a:r>
            <a:rPr lang="fa-IR" sz="1100" dirty="0" smtClean="0">
              <a:solidFill>
                <a:schemeClr val="tx1"/>
              </a:solidFill>
            </a:rPr>
            <a:t>%</a:t>
          </a:r>
          <a:endParaRPr lang="fa-IR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0.57813</cdr:x>
      <cdr:y>0.53928</cdr:y>
    </cdr:from>
    <cdr:to>
      <cdr:x>0.68924</cdr:x>
      <cdr:y>0.61418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757742" y="2571768"/>
          <a:ext cx="91440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600" b="1" dirty="0" smtClean="0">
              <a:solidFill>
                <a:schemeClr val="tx1"/>
              </a:solidFill>
            </a:rPr>
            <a:t>10.4</a:t>
          </a:r>
          <a:r>
            <a:rPr lang="fa-IR" sz="1100" dirty="0" smtClean="0">
              <a:solidFill>
                <a:schemeClr val="tx1"/>
              </a:solidFill>
            </a:rPr>
            <a:t>%</a:t>
          </a:r>
          <a:endParaRPr lang="fa-IR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0.68229</cdr:x>
      <cdr:y>0.4494</cdr:y>
    </cdr:from>
    <cdr:to>
      <cdr:x>0.7934</cdr:x>
      <cdr:y>0.50932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614998" y="2143140"/>
          <a:ext cx="91440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600" b="1" dirty="0" smtClean="0">
              <a:solidFill>
                <a:schemeClr val="tx1"/>
              </a:solidFill>
            </a:rPr>
            <a:t>14.5</a:t>
          </a:r>
          <a:r>
            <a:rPr lang="fa-IR" sz="1100" dirty="0" smtClean="0">
              <a:solidFill>
                <a:schemeClr val="tx1"/>
              </a:solidFill>
            </a:rPr>
            <a:t>%</a:t>
          </a:r>
          <a:endParaRPr lang="fa-IR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0.75174</cdr:x>
      <cdr:y>0.50932</cdr:y>
    </cdr:from>
    <cdr:to>
      <cdr:x>0.86285</cdr:x>
      <cdr:y>0.5992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186502" y="2428892"/>
          <a:ext cx="914400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1"/>
        <a:lstStyle xmlns:a="http://schemas.openxmlformats.org/drawingml/2006/main"/>
        <a:p xmlns:a="http://schemas.openxmlformats.org/drawingml/2006/main">
          <a:r>
            <a:rPr lang="fa-IR" sz="1600" b="1" dirty="0" smtClean="0">
              <a:solidFill>
                <a:schemeClr val="tx1"/>
              </a:solidFill>
            </a:rPr>
            <a:t>11.3%</a:t>
          </a:r>
          <a:endParaRPr lang="fa-IR" sz="16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DACF9-B0C9-4554-A57B-B63C7EDFDB37}" type="datetimeFigureOut">
              <a:rPr lang="en-US" smtClean="0"/>
              <a:pPr/>
              <a:t>2019-10-31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B72-259E-4411-8FD5-33AA3F78B0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A5500-FEE9-46BB-AF24-E83E5178087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8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B7D-63DA-410E-B26E-D5769710EFA4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AFC8E-DFDB-4EBA-8D9A-E65136E875CF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9A08-9E31-496B-B013-87E8A270CAC8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5F5E-1D32-4F2F-AB26-687E41D86436}" type="datetime1">
              <a:rPr lang="en-US" smtClean="0"/>
              <a:pPr>
                <a:defRPr/>
              </a:pPr>
              <a:t>2019-10-31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31A3B-BCCB-49EA-840C-F26AAABF0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F9D3D-3CFC-42AD-A3BC-327CE25AA20B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510CE-5334-4318-ABDD-8916E5AAF670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2906-6497-49B4-9840-34C4801182E8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4E56A-1D5E-47F4-A84B-5AB35661B75B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B2058-E390-46F4-BE92-1C65956EE0F3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D7EA8-647D-4ECA-820D-32D672567B6E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092F7-C1E8-43EB-BDCF-73F0B41C3D1B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285E7-2F2B-4E89-B55B-20C46E84EAB7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388D-2C6B-4086-AB96-F63E7F7E892E}" type="datetime1">
              <a:rPr lang="en-US" smtClean="0"/>
              <a:pPr/>
              <a:t>2019-10-31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5C152-3B6C-426D-BF6C-661EF8DD27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2" descr="C:\Users\msi'\Desktop\photo1383323077_1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610600" cy="6096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C32B09E-FF12-4C85-8A6E-DB9434EDC96A}" type="slidenum">
              <a:rPr lang="fa-IR" smtClean="0"/>
              <a:pPr/>
              <a:t>10</a:t>
            </a:fld>
            <a:endParaRPr lang="fa-IR" smtClean="0"/>
          </a:p>
        </p:txBody>
      </p:sp>
      <p:graphicFrame>
        <p:nvGraphicFramePr>
          <p:cNvPr id="5122" name="Content Placeholder 3"/>
          <p:cNvGraphicFramePr>
            <a:graphicFrameLocks noGrp="1"/>
          </p:cNvGraphicFramePr>
          <p:nvPr/>
        </p:nvGraphicFramePr>
        <p:xfrm>
          <a:off x="457200" y="1484313"/>
          <a:ext cx="8229600" cy="489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87" r:id="rId4" imgW="8230313" imgH="5474682" progId="Excel.Sheet.8">
                  <p:embed/>
                </p:oleObj>
              </mc:Choice>
              <mc:Fallback>
                <p:oleObj r:id="rId4" imgW="8230313" imgH="547468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84313"/>
                        <a:ext cx="8229600" cy="489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476375" y="549275"/>
            <a:ext cx="6551613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defRPr/>
            </a:pPr>
            <a:r>
              <a:rPr lang="fa-IR" b="1" dirty="0"/>
              <a:t>شیوع کمبود ويتامين </a:t>
            </a:r>
            <a:r>
              <a:rPr lang="en-US" b="1" dirty="0"/>
              <a:t>D</a:t>
            </a:r>
            <a:r>
              <a:rPr lang="fa-IR" b="1" dirty="0"/>
              <a:t> در نوجوانان </a:t>
            </a:r>
            <a:r>
              <a:rPr lang="fa-IR" sz="2000" b="1" dirty="0"/>
              <a:t>20-14سال، مطالعه پورا - 1391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843" y="142672"/>
            <a:ext cx="6447501" cy="888124"/>
          </a:xfrm>
        </p:spPr>
        <p:txBody>
          <a:bodyPr>
            <a:normAutofit fontScale="90000"/>
          </a:bodyPr>
          <a:lstStyle/>
          <a:p>
            <a:pPr algn="ctr"/>
            <a:r>
              <a:rPr lang="fa-IR" sz="3200" dirty="0" smtClean="0">
                <a:solidFill>
                  <a:srgbClr val="FF0000"/>
                </a:solidFill>
                <a:cs typeface="2  Titr" panose="00000700000000000000" pitchFamily="2" charset="-78"/>
              </a:rPr>
              <a:t>مقایسه متوسط مصرف با سبد مطلوب غذایی</a:t>
            </a:r>
            <a:endParaRPr lang="en-US" sz="3200" dirty="0">
              <a:solidFill>
                <a:srgbClr val="FF0000"/>
              </a:solidFill>
              <a:cs typeface="2  Titr" panose="00000700000000000000" pitchFamily="2" charset="-7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10105032"/>
              </p:ext>
            </p:extLst>
          </p:nvPr>
        </p:nvGraphicFramePr>
        <p:xfrm>
          <a:off x="508266" y="1497725"/>
          <a:ext cx="7642636" cy="5012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659"/>
                <a:gridCol w="1910659"/>
                <a:gridCol w="1910659"/>
                <a:gridCol w="1910659"/>
              </a:tblGrid>
              <a:tr h="1134376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اختلاف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مقدار </a:t>
                      </a:r>
                      <a:r>
                        <a:rPr lang="fa-IR" sz="2800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توصیه</a:t>
                      </a:r>
                      <a:r>
                        <a:rPr lang="fa-I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شده در سبد مطلوب</a:t>
                      </a:r>
                    </a:p>
                    <a:p>
                      <a:pPr algn="ctr"/>
                      <a:r>
                        <a:rPr lang="fa-I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(گرم /روز)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میانگین </a:t>
                      </a:r>
                      <a:r>
                        <a:rPr lang="fa-IR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مصرف </a:t>
                      </a:r>
                    </a:p>
                    <a:p>
                      <a:pPr algn="ctr"/>
                      <a:r>
                        <a:rPr lang="fa-IR" sz="28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(گرم / روز)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56063" marR="56063"/>
                </a:tc>
              </a:tr>
              <a:tr h="642813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11+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35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46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روغن</a:t>
                      </a:r>
                      <a:endParaRPr lang="en-US" sz="2800" b="1" dirty="0"/>
                    </a:p>
                  </a:txBody>
                  <a:tcPr marL="56063" marR="56063"/>
                </a:tc>
              </a:tr>
              <a:tr h="642813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26+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40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66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قند </a:t>
                      </a:r>
                      <a:r>
                        <a:rPr lang="fa-IR" sz="2800" b="1" dirty="0" err="1" smtClean="0"/>
                        <a:t>وشکر</a:t>
                      </a:r>
                      <a:endParaRPr lang="en-US" sz="2800" b="1" dirty="0"/>
                    </a:p>
                  </a:txBody>
                  <a:tcPr marL="56063" marR="56063"/>
                </a:tc>
              </a:tr>
              <a:tr h="642813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68-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280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212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میوه</a:t>
                      </a:r>
                      <a:endParaRPr lang="en-US" sz="2800" b="1" dirty="0"/>
                    </a:p>
                  </a:txBody>
                  <a:tcPr marL="56063" marR="56063"/>
                </a:tc>
              </a:tr>
              <a:tr h="642813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72-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300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228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سبزی</a:t>
                      </a:r>
                      <a:endParaRPr lang="en-US" sz="2800" b="1" dirty="0"/>
                    </a:p>
                  </a:txBody>
                  <a:tcPr marL="56063" marR="56063"/>
                </a:tc>
              </a:tr>
              <a:tr h="642813"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60-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250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190</a:t>
                      </a:r>
                      <a:endParaRPr lang="en-US" sz="2800" b="1" dirty="0"/>
                    </a:p>
                  </a:txBody>
                  <a:tcPr marL="56063" marR="560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b="1" dirty="0" smtClean="0"/>
                        <a:t>شیر </a:t>
                      </a:r>
                      <a:r>
                        <a:rPr lang="fa-IR" sz="2800" b="1" dirty="0" err="1" smtClean="0"/>
                        <a:t>ولبنیات</a:t>
                      </a:r>
                      <a:endParaRPr lang="en-US" sz="2800" b="1" dirty="0"/>
                    </a:p>
                  </a:txBody>
                  <a:tcPr marL="56063" marR="56063"/>
                </a:tc>
              </a:tr>
            </a:tbl>
          </a:graphicData>
        </a:graphic>
      </p:graphicFrame>
      <p:sp>
        <p:nvSpPr>
          <p:cNvPr id="3" name="Freeform 2"/>
          <p:cNvSpPr/>
          <p:nvPr/>
        </p:nvSpPr>
        <p:spPr>
          <a:xfrm>
            <a:off x="5777957" y="3967626"/>
            <a:ext cx="2218180" cy="2897918"/>
          </a:xfrm>
          <a:custGeom>
            <a:avLst/>
            <a:gdLst>
              <a:gd name="connsiteX0" fmla="*/ 2957573 w 2957573"/>
              <a:gd name="connsiteY0" fmla="*/ 1868970 h 2897918"/>
              <a:gd name="connsiteX1" fmla="*/ 1984807 w 2957573"/>
              <a:gd name="connsiteY1" fmla="*/ 59625 h 2897918"/>
              <a:gd name="connsiteX2" fmla="*/ 364 w 2957573"/>
              <a:gd name="connsiteY2" fmla="*/ 662740 h 2897918"/>
              <a:gd name="connsiteX3" fmla="*/ 1829164 w 2957573"/>
              <a:gd name="connsiteY3" fmla="*/ 2880646 h 2897918"/>
              <a:gd name="connsiteX4" fmla="*/ 2938118 w 2957573"/>
              <a:gd name="connsiteY4" fmla="*/ 1752238 h 2897918"/>
              <a:gd name="connsiteX5" fmla="*/ 2938118 w 2957573"/>
              <a:gd name="connsiteY5" fmla="*/ 1752238 h 289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7573" h="2897918">
                <a:moveTo>
                  <a:pt x="2957573" y="1868970"/>
                </a:moveTo>
                <a:cubicBezTo>
                  <a:pt x="2717624" y="1064816"/>
                  <a:pt x="2477675" y="260663"/>
                  <a:pt x="1984807" y="59625"/>
                </a:cubicBezTo>
                <a:cubicBezTo>
                  <a:pt x="1491939" y="-141413"/>
                  <a:pt x="26304" y="192570"/>
                  <a:pt x="364" y="662740"/>
                </a:cubicBezTo>
                <a:cubicBezTo>
                  <a:pt x="-25577" y="1132910"/>
                  <a:pt x="1339538" y="2699063"/>
                  <a:pt x="1829164" y="2880646"/>
                </a:cubicBezTo>
                <a:cubicBezTo>
                  <a:pt x="2318790" y="3062229"/>
                  <a:pt x="2938118" y="1752238"/>
                  <a:pt x="2938118" y="1752238"/>
                </a:cubicBezTo>
                <a:lnTo>
                  <a:pt x="2938118" y="1752238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شیوع اضافه وزن </a:t>
            </a:r>
            <a:r>
              <a:rPr lang="fa-IR" sz="2800" dirty="0" err="1" smtClean="0">
                <a:solidFill>
                  <a:schemeClr val="tx1"/>
                </a:solidFill>
                <a:cs typeface="2  Titr" panose="00000700000000000000" pitchFamily="2" charset="-78"/>
              </a:rPr>
              <a:t>وچاقی</a:t>
            </a:r>
            <a:r>
              <a:rPr lang="fa-IR" sz="2800" dirty="0" smtClean="0">
                <a:solidFill>
                  <a:schemeClr val="tx1"/>
                </a:solidFill>
                <a:cs typeface="2  Titr" panose="00000700000000000000" pitchFamily="2" charset="-78"/>
              </a:rPr>
              <a:t> در افراد 55-70 سال در کشور-1395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8301291"/>
              </p:ext>
            </p:extLst>
          </p:nvPr>
        </p:nvGraphicFramePr>
        <p:xfrm>
          <a:off x="457200" y="1600201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شیوع دیابت در افراد 55 تا 70 سال در کشور-1395            </a:t>
            </a:r>
            <a:endParaRPr lang="en-US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798491474"/>
              </p:ext>
            </p:extLst>
          </p:nvPr>
        </p:nvGraphicFramePr>
        <p:xfrm>
          <a:off x="457200" y="1600201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8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شیوع فشار خون بالا در افراد 55 تا 70 سال در کشور-1395</a:t>
            </a:r>
            <a:r>
              <a:rPr lang="fa-IR" dirty="0" smtClean="0"/>
              <a:t>   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82229704"/>
              </p:ext>
            </p:extLst>
          </p:nvPr>
        </p:nvGraphicFramePr>
        <p:xfrm>
          <a:off x="457200" y="1600201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شیوع کلسترول بالا در افراد 55 تا 70 سال در کشور-1395                   </a:t>
            </a:r>
            <a:endParaRPr lang="en-US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93578345"/>
              </p:ext>
            </p:extLst>
          </p:nvPr>
        </p:nvGraphicFramePr>
        <p:xfrm>
          <a:off x="457200" y="1600201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9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dirty="0" smtClean="0">
                <a:solidFill>
                  <a:schemeClr val="tx1"/>
                </a:solidFill>
                <a:cs typeface="2  Titr" panose="00000700000000000000" pitchFamily="2" charset="-78"/>
              </a:rPr>
              <a:t>مصرف روزانه  5 بار سبزی و میوه در افراد 55تا 70 سال-1395</a:t>
            </a:r>
            <a:endParaRPr lang="en-US" dirty="0">
              <a:solidFill>
                <a:schemeClr val="tx1"/>
              </a:solidFill>
              <a:cs typeface="2  Titr" panose="00000700000000000000" pitchFamily="2" charset="-78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037656620"/>
              </p:ext>
            </p:extLst>
          </p:nvPr>
        </p:nvGraphicFramePr>
        <p:xfrm>
          <a:off x="457200" y="1600201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8160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8625" t="13469" b="14135"/>
          <a:stretch>
            <a:fillRect/>
          </a:stretch>
        </p:blipFill>
        <p:spPr bwMode="auto">
          <a:xfrm>
            <a:off x="838200" y="685800"/>
            <a:ext cx="78867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49275"/>
            <a:ext cx="7775575" cy="647700"/>
          </a:xfrm>
        </p:spPr>
        <p:txBody>
          <a:bodyPr/>
          <a:lstStyle/>
          <a:p>
            <a:pPr algn="r" rtl="1">
              <a:spcBef>
                <a:spcPct val="0"/>
              </a:spcBef>
              <a:buClrTx/>
              <a:buSzTx/>
            </a:pPr>
            <a:r>
              <a:rPr lang="ar-SA" b="1">
                <a:latin typeface="Arial" charset="0"/>
                <a:cs typeface="Zar" pitchFamily="2" charset="-78"/>
              </a:rPr>
              <a:t>ميانگين بار مصرف تنقلات غذايي كم ارزش</a:t>
            </a:r>
            <a:r>
              <a:rPr lang="en-US" b="1">
                <a:latin typeface="Arial" charset="0"/>
                <a:cs typeface="Zar" pitchFamily="2" charset="-78"/>
              </a:rPr>
              <a:t> </a:t>
            </a:r>
            <a:r>
              <a:rPr lang="ar-SA" b="1">
                <a:latin typeface="Arial" charset="0"/>
                <a:cs typeface="Zar" pitchFamily="2" charset="-78"/>
              </a:rPr>
              <a:t>در هفته</a:t>
            </a:r>
            <a:endParaRPr lang="fo-FO" b="1">
              <a:latin typeface="Arial" charset="0"/>
              <a:cs typeface="Zar" pitchFamily="2" charset="-78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395288" y="2492375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rtl="1" eaLnBrk="1" hangingPunct="1"/>
            <a:endParaRPr lang="en-US" b="1">
              <a:cs typeface="Nazanin" pitchFamily="2" charset="-78"/>
            </a:endParaRPr>
          </a:p>
        </p:txBody>
      </p:sp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250825" y="1341438"/>
          <a:ext cx="8713788" cy="511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1" name="Chart" r:id="rId3" imgW="8343995" imgH="4972177" progId="MSGraph.Chart.8">
                  <p:embed followColorScheme="full"/>
                </p:oleObj>
              </mc:Choice>
              <mc:Fallback>
                <p:oleObj name="Chart" r:id="rId3" imgW="8343995" imgH="4972177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341438"/>
                        <a:ext cx="8713788" cy="5111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fa-IR" sz="3600" dirty="0" smtClean="0">
                <a:solidFill>
                  <a:srgbClr val="FF0000"/>
                </a:solidFill>
              </a:rPr>
              <a:t>اهميت جهاني كمبود ريزمغذيها</a:t>
            </a:r>
            <a:endParaRPr lang="en-US" sz="3600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 eaLnBrk="1" hangingPunct="1"/>
            <a:r>
              <a:rPr lang="fa-IR" sz="3600" b="1" smtClean="0">
                <a:solidFill>
                  <a:srgbClr val="3333FF"/>
                </a:solidFill>
              </a:rPr>
              <a:t>کمبود ید</a:t>
            </a:r>
            <a:r>
              <a:rPr lang="fa-IR" sz="3600" b="1" smtClean="0">
                <a:solidFill>
                  <a:srgbClr val="000000"/>
                </a:solidFill>
              </a:rPr>
              <a:t> توانمندی ذهنی ملت ها را 15-10 درصد کاهش می دهد.</a:t>
            </a:r>
          </a:p>
          <a:p>
            <a:pPr algn="r" rtl="1" eaLnBrk="1" hangingPunct="1"/>
            <a:r>
              <a:rPr lang="fa-IR" sz="3600" b="1" smtClean="0">
                <a:solidFill>
                  <a:srgbClr val="3333FF"/>
                </a:solidFill>
              </a:rPr>
              <a:t>کمبود آهن</a:t>
            </a:r>
            <a:r>
              <a:rPr lang="fa-IR" sz="3600" b="1" smtClean="0">
                <a:solidFill>
                  <a:srgbClr val="000000"/>
                </a:solidFill>
              </a:rPr>
              <a:t>  به تکامل مغزی 60-40درصد کودکان  درکشورهای در حال توسعه صدمه می زند.</a:t>
            </a:r>
          </a:p>
          <a:p>
            <a:pPr algn="r" rtl="1" eaLnBrk="1" hangingPunct="1"/>
            <a:r>
              <a:rPr lang="fa-IR" sz="3600" b="1" smtClean="0">
                <a:solidFill>
                  <a:srgbClr val="3333FF"/>
                </a:solidFill>
              </a:rPr>
              <a:t>کمبود ویتامین</a:t>
            </a:r>
            <a:r>
              <a:rPr lang="fa-IR" sz="3600" b="1" smtClean="0">
                <a:solidFill>
                  <a:srgbClr val="000000"/>
                </a:solidFill>
              </a:rPr>
              <a:t>  </a:t>
            </a:r>
            <a:r>
              <a:rPr lang="en-US" sz="3600" b="1" smtClean="0">
                <a:solidFill>
                  <a:srgbClr val="3333FF"/>
                </a:solidFill>
                <a:cs typeface="Arial" pitchFamily="34" charset="0"/>
              </a:rPr>
              <a:t>A</a:t>
            </a:r>
            <a:r>
              <a:rPr lang="fa-IR" sz="3600" b="1" smtClean="0">
                <a:solidFill>
                  <a:srgbClr val="000000"/>
                </a:solidFill>
              </a:rPr>
              <a:t> به سیستم ایمنی 40درصد کودکان در کشورهای درحال توسعه لطمه </a:t>
            </a:r>
          </a:p>
          <a:p>
            <a:pPr algn="r" rtl="1" eaLnBrk="1" hangingPunct="1">
              <a:buFontTx/>
              <a:buNone/>
            </a:pPr>
            <a:r>
              <a:rPr lang="fa-IR" sz="3600" b="1" smtClean="0">
                <a:solidFill>
                  <a:srgbClr val="000000"/>
                </a:solidFill>
              </a:rPr>
              <a:t>    می زند.</a:t>
            </a:r>
            <a:endParaRPr lang="en-US" sz="3600" b="1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9600" y="274638"/>
            <a:ext cx="7620000" cy="944562"/>
          </a:xfrm>
        </p:spPr>
        <p:txBody>
          <a:bodyPr/>
          <a:lstStyle/>
          <a:p>
            <a:r>
              <a:rPr lang="fa-IR" dirty="0" smtClean="0">
                <a:solidFill>
                  <a:srgbClr val="7030A0"/>
                </a:solidFill>
              </a:rPr>
              <a:t>نقش ریزمغذی ها در سلامت انسان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6" name="Picture 1" descr="C:\Users\msi'\Desktop\farhangnews_257023-649886-1495342087.jpg"/>
          <p:cNvPicPr>
            <a:picLocks noChangeAspect="1" noChangeArrowheads="1"/>
          </p:cNvPicPr>
          <p:nvPr/>
        </p:nvPicPr>
        <p:blipFill>
          <a:blip r:embed="rId2" cstate="print"/>
          <a:srcRect r="3846"/>
          <a:stretch>
            <a:fillRect/>
          </a:stretch>
        </p:blipFill>
        <p:spPr bwMode="auto">
          <a:xfrm>
            <a:off x="1981200" y="1371600"/>
            <a:ext cx="5715000" cy="413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15773" t="15153" r="18625" b="17503"/>
          <a:stretch>
            <a:fillRect/>
          </a:stretch>
        </p:blipFill>
        <p:spPr bwMode="auto">
          <a:xfrm>
            <a:off x="533401" y="838200"/>
            <a:ext cx="80010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620713"/>
            <a:ext cx="7416800" cy="576262"/>
          </a:xfrm>
        </p:spPr>
        <p:txBody>
          <a:bodyPr>
            <a:normAutofit fontScale="92500" lnSpcReduction="10000"/>
          </a:bodyPr>
          <a:lstStyle/>
          <a:p>
            <a:r>
              <a:rPr lang="ar-SA" sz="3600">
                <a:cs typeface="Zar" pitchFamily="2" charset="-78"/>
              </a:rPr>
              <a:t>كودكان ژاپني طي سالهاي 1960 تا</a:t>
            </a:r>
            <a:r>
              <a:rPr lang="fa-IR" sz="3600">
                <a:cs typeface="Zar" pitchFamily="2" charset="-78"/>
              </a:rPr>
              <a:t> 1997 </a:t>
            </a:r>
            <a:r>
              <a:rPr lang="en-US" sz="3600">
                <a:cs typeface="Zar" pitchFamily="2" charset="-78"/>
              </a:rPr>
              <a:t> </a:t>
            </a:r>
            <a:r>
              <a:rPr lang="ar-SA" sz="3600">
                <a:cs typeface="Zar" pitchFamily="2" charset="-78"/>
              </a:rPr>
              <a:t>افزايش قد</a:t>
            </a:r>
            <a:r>
              <a:rPr lang="en-US" sz="3600">
                <a:cs typeface="Zar" pitchFamily="2" charset="-78"/>
              </a:rPr>
              <a:t> </a:t>
            </a:r>
            <a:endParaRPr lang="fo-FO" sz="3600">
              <a:cs typeface="Zar" pitchFamily="2" charset="-78"/>
            </a:endParaRP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/>
        </p:nvGraphicFramePr>
        <p:xfrm>
          <a:off x="0" y="1341438"/>
          <a:ext cx="8748713" cy="525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3" name="Chart" r:id="rId3" imgW="8372602" imgH="5172197" progId="MSGraph.Chart.8">
                  <p:embed followColorScheme="full"/>
                </p:oleObj>
              </mc:Choice>
              <mc:Fallback>
                <p:oleObj name="Chart" r:id="rId3" imgW="8372602" imgH="5172197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41438"/>
                        <a:ext cx="8748713" cy="525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438400" y="6381750"/>
            <a:ext cx="2895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rtl="1" eaLnBrk="1" hangingPunct="1">
              <a:spcBef>
                <a:spcPct val="50000"/>
              </a:spcBef>
            </a:pPr>
            <a:r>
              <a:rPr lang="ar-SA" sz="2800" b="1">
                <a:solidFill>
                  <a:srgbClr val="FF3300"/>
                </a:solidFill>
                <a:latin typeface="Times New Roman" pitchFamily="18" charset="0"/>
                <a:cs typeface="Roya" pitchFamily="10" charset="-78"/>
              </a:rPr>
              <a:t>سن به سال</a:t>
            </a:r>
            <a:endParaRPr lang="en-US" sz="2800" b="1">
              <a:solidFill>
                <a:srgbClr val="FF3300"/>
              </a:solidFill>
              <a:latin typeface="Times New Roman" pitchFamily="18" charset="0"/>
              <a:cs typeface="Roya" pitchFamily="10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620713"/>
            <a:ext cx="8497888" cy="647700"/>
          </a:xfrm>
        </p:spPr>
        <p:txBody>
          <a:bodyPr>
            <a:normAutofit fontScale="92500"/>
          </a:bodyPr>
          <a:lstStyle/>
          <a:p>
            <a:r>
              <a:rPr lang="ar-SA" sz="3600" b="1">
                <a:solidFill>
                  <a:schemeClr val="tx2"/>
                </a:solidFill>
                <a:cs typeface="Zar" pitchFamily="2" charset="-78"/>
              </a:rPr>
              <a:t>افزايش قد نوجوانان ژاپني طي سالهاي</a:t>
            </a:r>
            <a:r>
              <a:rPr lang="fa-IR" sz="3600" b="1">
                <a:solidFill>
                  <a:schemeClr val="tx2"/>
                </a:solidFill>
                <a:cs typeface="Zar" pitchFamily="2" charset="-78"/>
              </a:rPr>
              <a:t>1960تا 1997 </a:t>
            </a:r>
            <a:endParaRPr lang="fo-FO" sz="3600" b="1">
              <a:solidFill>
                <a:schemeClr val="tx2"/>
              </a:solidFill>
              <a:cs typeface="Zar" pitchFamily="2" charset="-78"/>
            </a:endParaRPr>
          </a:p>
        </p:txBody>
      </p:sp>
      <p:graphicFrame>
        <p:nvGraphicFramePr>
          <p:cNvPr id="78852" name="Object 4"/>
          <p:cNvGraphicFramePr>
            <a:graphicFrameLocks/>
          </p:cNvGraphicFramePr>
          <p:nvPr/>
        </p:nvGraphicFramePr>
        <p:xfrm>
          <a:off x="479425" y="1412875"/>
          <a:ext cx="8210550" cy="469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39" name="Chart" r:id="rId3" imgW="8210677" imgH="4114867" progId="MSGraph.Chart.8">
                  <p:embed followColorScheme="full"/>
                </p:oleObj>
              </mc:Choice>
              <mc:Fallback>
                <p:oleObj name="Chart" r:id="rId3" imgW="8210677" imgH="4114867" progId="MSGraph.Chart.8">
                  <p:embed followColorScheme="full"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1412875"/>
                        <a:ext cx="8210550" cy="469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620713"/>
            <a:ext cx="6400800" cy="647700"/>
          </a:xfrm>
        </p:spPr>
        <p:txBody>
          <a:bodyPr>
            <a:normAutofit fontScale="70000" lnSpcReduction="20000"/>
          </a:bodyPr>
          <a:lstStyle/>
          <a:p>
            <a:r>
              <a:rPr lang="ar-SA" b="1" dirty="0">
                <a:solidFill>
                  <a:srgbClr val="FF0000"/>
                </a:solidFill>
                <a:cs typeface="Zar" pitchFamily="2" charset="-78"/>
              </a:rPr>
              <a:t>اثرات كنترل فقر </a:t>
            </a:r>
            <a:r>
              <a:rPr lang="ar-SA" b="1" dirty="0" smtClean="0">
                <a:solidFill>
                  <a:srgbClr val="FF0000"/>
                </a:solidFill>
                <a:cs typeface="Zar" pitchFamily="2" charset="-78"/>
              </a:rPr>
              <a:t>ياثرات كنترل فقر يد در روستايي در چين</a:t>
            </a:r>
            <a:endParaRPr lang="fo-FO" b="1" dirty="0" smtClean="0">
              <a:solidFill>
                <a:srgbClr val="FF0000"/>
              </a:solidFill>
              <a:cs typeface="Zar" pitchFamily="2" charset="-78"/>
            </a:endParaRPr>
          </a:p>
          <a:p>
            <a:endParaRPr lang="fo-FO" b="1" dirty="0">
              <a:solidFill>
                <a:srgbClr val="FF0000"/>
              </a:solidFill>
              <a:cs typeface="Zar" pitchFamily="2" charset="-7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1989138"/>
            <a:ext cx="7729538" cy="4451350"/>
            <a:chOff x="336" y="1004"/>
            <a:chExt cx="5232" cy="3076"/>
          </a:xfrm>
        </p:grpSpPr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3744" y="2731"/>
              <a:ext cx="182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مردودي دانش آموزان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82" name="Rectangle 6"/>
            <p:cNvSpPr>
              <a:spLocks noChangeArrowheads="1"/>
            </p:cNvSpPr>
            <p:nvPr/>
          </p:nvSpPr>
          <p:spPr bwMode="auto">
            <a:xfrm>
              <a:off x="2112" y="2731"/>
              <a:ext cx="163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fa-IR" sz="2400" b="1">
                  <a:latin typeface="Times New Roman" pitchFamily="18" charset="0"/>
                </a:rPr>
                <a:t>50%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336" y="2731"/>
              <a:ext cx="177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fa-IR" sz="2800">
                  <a:latin typeface="Times New Roman" pitchFamily="18" charset="0"/>
                </a:rPr>
                <a:t>2%</a:t>
              </a:r>
              <a:endParaRPr lang="en-US" sz="2800">
                <a:latin typeface="Times New Roman" pitchFamily="18" charset="0"/>
              </a:endParaRPr>
            </a:p>
          </p:txBody>
        </p:sp>
        <p:sp>
          <p:nvSpPr>
            <p:cNvPr id="75784" name="Rectangle 8"/>
            <p:cNvSpPr>
              <a:spLocks noChangeArrowheads="1"/>
            </p:cNvSpPr>
            <p:nvPr/>
          </p:nvSpPr>
          <p:spPr bwMode="auto">
            <a:xfrm>
              <a:off x="3744" y="3704"/>
              <a:ext cx="182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درآمد سرانه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85" name="Rectangle 9"/>
            <p:cNvSpPr>
              <a:spLocks noChangeArrowheads="1"/>
            </p:cNvSpPr>
            <p:nvPr/>
          </p:nvSpPr>
          <p:spPr bwMode="auto">
            <a:xfrm>
              <a:off x="2112" y="3704"/>
              <a:ext cx="163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43 يوان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86" name="Rectangle 10"/>
            <p:cNvSpPr>
              <a:spLocks noChangeArrowheads="1"/>
            </p:cNvSpPr>
            <p:nvPr/>
          </p:nvSpPr>
          <p:spPr bwMode="auto">
            <a:xfrm>
              <a:off x="336" y="3704"/>
              <a:ext cx="177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fa-IR" sz="2400" b="1">
                  <a:latin typeface="Times New Roman" pitchFamily="18" charset="0"/>
                </a:rPr>
                <a:t>55</a:t>
              </a:r>
              <a:r>
                <a:rPr lang="ar-SA" sz="2400" b="1">
                  <a:latin typeface="Times New Roman" pitchFamily="18" charset="0"/>
                </a:rPr>
                <a:t>0 يوان</a:t>
              </a:r>
            </a:p>
          </p:txBody>
        </p:sp>
        <p:sp>
          <p:nvSpPr>
            <p:cNvPr id="75787" name="Rectangle 11"/>
            <p:cNvSpPr>
              <a:spLocks noChangeArrowheads="1"/>
            </p:cNvSpPr>
            <p:nvPr/>
          </p:nvSpPr>
          <p:spPr bwMode="auto">
            <a:xfrm>
              <a:off x="3744" y="3109"/>
              <a:ext cx="182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ارزش محصولات</a:t>
              </a:r>
              <a:r>
                <a:rPr lang="ar-SA" sz="2400">
                  <a:latin typeface="Times New Roman" pitchFamily="18" charset="0"/>
                </a:rPr>
                <a:t> </a:t>
              </a:r>
              <a:r>
                <a:rPr lang="ar-SA" sz="2400" b="1">
                  <a:latin typeface="Times New Roman" pitchFamily="18" charset="0"/>
                </a:rPr>
                <a:t>كشاورزي</a:t>
              </a:r>
            </a:p>
          </p:txBody>
        </p:sp>
        <p:sp>
          <p:nvSpPr>
            <p:cNvPr id="75788" name="Rectangle 12"/>
            <p:cNvSpPr>
              <a:spLocks noChangeArrowheads="1"/>
            </p:cNvSpPr>
            <p:nvPr/>
          </p:nvSpPr>
          <p:spPr bwMode="auto">
            <a:xfrm>
              <a:off x="2112" y="3109"/>
              <a:ext cx="1632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19000 يوان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89" name="Rectangle 13"/>
            <p:cNvSpPr>
              <a:spLocks noChangeArrowheads="1"/>
            </p:cNvSpPr>
            <p:nvPr/>
          </p:nvSpPr>
          <p:spPr bwMode="auto">
            <a:xfrm>
              <a:off x="336" y="3109"/>
              <a:ext cx="177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180000 يوان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90" name="Rectangle 14"/>
            <p:cNvSpPr>
              <a:spLocks noChangeArrowheads="1"/>
            </p:cNvSpPr>
            <p:nvPr/>
          </p:nvSpPr>
          <p:spPr bwMode="auto">
            <a:xfrm>
              <a:off x="3744" y="2136"/>
              <a:ext cx="1824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رتبه تحصيلي دانش آموزان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91" name="Rectangle 15"/>
            <p:cNvSpPr>
              <a:spLocks noChangeArrowheads="1"/>
            </p:cNvSpPr>
            <p:nvPr/>
          </p:nvSpPr>
          <p:spPr bwMode="auto">
            <a:xfrm>
              <a:off x="2112" y="2136"/>
              <a:ext cx="1632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fa-IR" sz="2400" b="1">
                  <a:latin typeface="Times New Roman" pitchFamily="18" charset="0"/>
                </a:rPr>
                <a:t>14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92" name="Rectangle 16"/>
            <p:cNvSpPr>
              <a:spLocks noChangeArrowheads="1"/>
            </p:cNvSpPr>
            <p:nvPr/>
          </p:nvSpPr>
          <p:spPr bwMode="auto">
            <a:xfrm>
              <a:off x="336" y="2136"/>
              <a:ext cx="1776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سوم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93" name="Rectangle 17"/>
            <p:cNvSpPr>
              <a:spLocks noChangeArrowheads="1"/>
            </p:cNvSpPr>
            <p:nvPr/>
          </p:nvSpPr>
          <p:spPr bwMode="auto">
            <a:xfrm>
              <a:off x="3744" y="1758"/>
              <a:ext cx="182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شيوع كرتينيسم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94" name="Rectangle 18"/>
            <p:cNvSpPr>
              <a:spLocks noChangeArrowheads="1"/>
            </p:cNvSpPr>
            <p:nvPr/>
          </p:nvSpPr>
          <p:spPr bwMode="auto">
            <a:xfrm>
              <a:off x="2112" y="1758"/>
              <a:ext cx="163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fa-IR" sz="2400" b="1">
                  <a:latin typeface="Times New Roman" pitchFamily="18" charset="0"/>
                </a:rPr>
                <a:t>11%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95" name="Rectangle 19"/>
            <p:cNvSpPr>
              <a:spLocks noChangeArrowheads="1"/>
            </p:cNvSpPr>
            <p:nvPr/>
          </p:nvSpPr>
          <p:spPr bwMode="auto">
            <a:xfrm>
              <a:off x="336" y="1758"/>
              <a:ext cx="177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مورد جديد ديده نشد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96" name="Rectangle 20"/>
            <p:cNvSpPr>
              <a:spLocks noChangeArrowheads="1"/>
            </p:cNvSpPr>
            <p:nvPr/>
          </p:nvSpPr>
          <p:spPr bwMode="auto">
            <a:xfrm>
              <a:off x="3744" y="1382"/>
              <a:ext cx="1824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b="1">
                  <a:latin typeface="Times New Roman" pitchFamily="18" charset="0"/>
                </a:rPr>
                <a:t>شيوع گواتر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797" name="Rectangle 21"/>
            <p:cNvSpPr>
              <a:spLocks noChangeArrowheads="1"/>
            </p:cNvSpPr>
            <p:nvPr/>
          </p:nvSpPr>
          <p:spPr bwMode="auto">
            <a:xfrm>
              <a:off x="2112" y="1382"/>
              <a:ext cx="1632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fa-IR" sz="2400" b="1">
                  <a:latin typeface="Times New Roman" pitchFamily="18" charset="0"/>
                </a:rPr>
                <a:t>80%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98" name="Rectangle 22"/>
            <p:cNvSpPr>
              <a:spLocks noChangeArrowheads="1"/>
            </p:cNvSpPr>
            <p:nvPr/>
          </p:nvSpPr>
          <p:spPr bwMode="auto">
            <a:xfrm>
              <a:off x="336" y="1382"/>
              <a:ext cx="1776" cy="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fa-IR" sz="2400" b="1">
                  <a:latin typeface="Times New Roman" pitchFamily="18" charset="0"/>
                </a:rPr>
                <a:t>4/5%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799" name="Rectangle 23"/>
            <p:cNvSpPr>
              <a:spLocks noChangeArrowheads="1"/>
            </p:cNvSpPr>
            <p:nvPr/>
          </p:nvSpPr>
          <p:spPr bwMode="auto">
            <a:xfrm>
              <a:off x="3744" y="1004"/>
              <a:ext cx="1824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5800" name="Rectangle 24"/>
            <p:cNvSpPr>
              <a:spLocks noChangeArrowheads="1"/>
            </p:cNvSpPr>
            <p:nvPr/>
          </p:nvSpPr>
          <p:spPr bwMode="auto">
            <a:xfrm>
              <a:off x="2112" y="1004"/>
              <a:ext cx="1632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 i="1">
                  <a:solidFill>
                    <a:srgbClr val="CCFF33"/>
                  </a:solidFill>
                  <a:latin typeface="Times New Roman" pitchFamily="18" charset="0"/>
                </a:rPr>
                <a:t>قبل از سال 1978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801" name="Rectangle 25"/>
            <p:cNvSpPr>
              <a:spLocks noChangeArrowheads="1"/>
            </p:cNvSpPr>
            <p:nvPr/>
          </p:nvSpPr>
          <p:spPr bwMode="auto">
            <a:xfrm>
              <a:off x="336" y="1004"/>
              <a:ext cx="177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 anchor="ctr"/>
            <a:lstStyle/>
            <a:p>
              <a:pPr algn="r" rtl="1" eaLnBrk="1" hangingPunct="1">
                <a:spcBef>
                  <a:spcPct val="20000"/>
                </a:spcBef>
              </a:pPr>
              <a:r>
                <a:rPr lang="ar-SA" sz="2400">
                  <a:solidFill>
                    <a:srgbClr val="CCFF33"/>
                  </a:solidFill>
                  <a:latin typeface="Times New Roman" pitchFamily="18" charset="0"/>
                </a:rPr>
                <a:t>بعد از سال</a:t>
              </a:r>
              <a:r>
                <a:rPr lang="ar-SA" sz="2400" b="1">
                  <a:solidFill>
                    <a:srgbClr val="CCFF33"/>
                  </a:solidFill>
                  <a:latin typeface="Times New Roman" pitchFamily="18" charset="0"/>
                </a:rPr>
                <a:t> </a:t>
              </a:r>
              <a:r>
                <a:rPr lang="ar-SA" sz="2400">
                  <a:solidFill>
                    <a:srgbClr val="CCFF33"/>
                  </a:solidFill>
                  <a:latin typeface="Times New Roman" pitchFamily="18" charset="0"/>
                </a:rPr>
                <a:t>1986</a:t>
              </a:r>
              <a:endParaRPr lang="ar-SA" sz="2400">
                <a:latin typeface="Times New Roman" pitchFamily="18" charset="0"/>
              </a:endParaRPr>
            </a:p>
          </p:txBody>
        </p:sp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>
              <a:off x="338" y="1004"/>
              <a:ext cx="52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338" y="1382"/>
              <a:ext cx="5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>
              <a:off x="338" y="1758"/>
              <a:ext cx="5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Line 29"/>
            <p:cNvSpPr>
              <a:spLocks noChangeShapeType="1"/>
            </p:cNvSpPr>
            <p:nvPr/>
          </p:nvSpPr>
          <p:spPr bwMode="auto">
            <a:xfrm>
              <a:off x="338" y="2136"/>
              <a:ext cx="5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6" name="Line 30"/>
            <p:cNvSpPr>
              <a:spLocks noChangeShapeType="1"/>
            </p:cNvSpPr>
            <p:nvPr/>
          </p:nvSpPr>
          <p:spPr bwMode="auto">
            <a:xfrm>
              <a:off x="338" y="2731"/>
              <a:ext cx="5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7" name="Line 31"/>
            <p:cNvSpPr>
              <a:spLocks noChangeShapeType="1"/>
            </p:cNvSpPr>
            <p:nvPr/>
          </p:nvSpPr>
          <p:spPr bwMode="auto">
            <a:xfrm>
              <a:off x="338" y="3704"/>
              <a:ext cx="5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8" name="Line 32"/>
            <p:cNvSpPr>
              <a:spLocks noChangeShapeType="1"/>
            </p:cNvSpPr>
            <p:nvPr/>
          </p:nvSpPr>
          <p:spPr bwMode="auto">
            <a:xfrm>
              <a:off x="338" y="4080"/>
              <a:ext cx="523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Line 33"/>
            <p:cNvSpPr>
              <a:spLocks noChangeShapeType="1"/>
            </p:cNvSpPr>
            <p:nvPr/>
          </p:nvSpPr>
          <p:spPr bwMode="auto">
            <a:xfrm>
              <a:off x="336" y="1006"/>
              <a:ext cx="0" cy="30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34"/>
            <p:cNvSpPr>
              <a:spLocks noChangeShapeType="1"/>
            </p:cNvSpPr>
            <p:nvPr/>
          </p:nvSpPr>
          <p:spPr bwMode="auto">
            <a:xfrm>
              <a:off x="2112" y="1006"/>
              <a:ext cx="0" cy="30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35"/>
            <p:cNvSpPr>
              <a:spLocks noChangeShapeType="1"/>
            </p:cNvSpPr>
            <p:nvPr/>
          </p:nvSpPr>
          <p:spPr bwMode="auto">
            <a:xfrm>
              <a:off x="3744" y="1006"/>
              <a:ext cx="0" cy="30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36"/>
            <p:cNvSpPr>
              <a:spLocks noChangeShapeType="1"/>
            </p:cNvSpPr>
            <p:nvPr/>
          </p:nvSpPr>
          <p:spPr bwMode="auto">
            <a:xfrm>
              <a:off x="5568" y="1006"/>
              <a:ext cx="0" cy="307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Line 37"/>
            <p:cNvSpPr>
              <a:spLocks noChangeShapeType="1"/>
            </p:cNvSpPr>
            <p:nvPr/>
          </p:nvSpPr>
          <p:spPr bwMode="auto">
            <a:xfrm>
              <a:off x="338" y="3109"/>
              <a:ext cx="52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فهرست مطالب 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67200"/>
          </a:xfrm>
        </p:spPr>
        <p:txBody>
          <a:bodyPr>
            <a:normAutofit/>
          </a:bodyPr>
          <a:lstStyle/>
          <a:p>
            <a:pPr algn="r" rtl="1">
              <a:buFont typeface="Wingdings" pitchFamily="2" charset="2"/>
              <a:buChar char="ü"/>
            </a:pPr>
            <a:r>
              <a:rPr lang="fa-IR" sz="4000" b="1" dirty="0" smtClean="0">
                <a:solidFill>
                  <a:srgbClr val="7030A0"/>
                </a:solidFill>
              </a:rPr>
              <a:t>ویتامین </a:t>
            </a:r>
            <a:r>
              <a:rPr lang="en-US" sz="4000" b="1" dirty="0" smtClean="0">
                <a:solidFill>
                  <a:srgbClr val="7030A0"/>
                </a:solidFill>
              </a:rPr>
              <a:t>D</a:t>
            </a:r>
          </a:p>
          <a:p>
            <a:pPr algn="r" rtl="1">
              <a:buFont typeface="Wingdings" pitchFamily="2" charset="2"/>
              <a:buChar char="ü"/>
            </a:pPr>
            <a:r>
              <a:rPr lang="fa-IR" sz="4000" b="1" dirty="0" smtClean="0">
                <a:solidFill>
                  <a:srgbClr val="7030A0"/>
                </a:solidFill>
              </a:rPr>
              <a:t>آهن </a:t>
            </a:r>
          </a:p>
        </p:txBody>
      </p:sp>
      <p:pic>
        <p:nvPicPr>
          <p:cNvPr id="5" name="Picture 2" descr="C:\Users\msi'\Desktop\Vitamin-Pills [edcoan.ir].jpg"/>
          <p:cNvPicPr>
            <a:picLocks noChangeAspect="1" noChangeArrowheads="1"/>
          </p:cNvPicPr>
          <p:nvPr/>
        </p:nvPicPr>
        <p:blipFill>
          <a:blip r:embed="rId2" cstate="print"/>
          <a:srcRect b="7008"/>
          <a:stretch>
            <a:fillRect/>
          </a:stretch>
        </p:blipFill>
        <p:spPr bwMode="auto">
          <a:xfrm>
            <a:off x="914400" y="1752600"/>
            <a:ext cx="5241194" cy="3487351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 eaLnBrk="1" hangingPunct="1"/>
            <a:endParaRPr lang="en-US" dirty="0" smtClean="0">
              <a:cs typeface="Arial" pitchFamily="34" charset="0"/>
            </a:endParaRPr>
          </a:p>
          <a:p>
            <a:pPr algn="r" eaLnBrk="1" hangingPunct="1"/>
            <a:r>
              <a:rPr lang="fa-IR" dirty="0" smtClean="0">
                <a:solidFill>
                  <a:srgbClr val="C00000"/>
                </a:solidFill>
              </a:rPr>
              <a:t>کمبود آهن</a:t>
            </a:r>
            <a:endParaRPr lang="en-US" dirty="0" smtClean="0">
              <a:solidFill>
                <a:srgbClr val="C00000"/>
              </a:solidFill>
              <a:cs typeface="Arial" pitchFamily="34" charset="0"/>
            </a:endParaRPr>
          </a:p>
          <a:p>
            <a:pPr algn="r" rtl="1" eaLnBrk="1" hangingPunct="1"/>
            <a:r>
              <a:rPr lang="fa-IR" dirty="0" smtClean="0"/>
              <a:t>نتایج مطالعه‌ای که در سال 80 در 11 شهر کشور انجام گردید</a:t>
            </a:r>
          </a:p>
          <a:p>
            <a:pPr algn="r" rtl="1" eaLnBrk="1" hangingPunct="1"/>
            <a:endParaRPr lang="fa-IR" dirty="0" smtClean="0"/>
          </a:p>
          <a:p>
            <a:pPr algn="r" rtl="1" eaLnBrk="1" hangingPunct="1"/>
            <a:r>
              <a:rPr lang="fa-IR" dirty="0" smtClean="0"/>
              <a:t> 33% کودکان 23-15 ماهه		23% نوجوانان</a:t>
            </a:r>
            <a:endParaRPr lang="en-US" dirty="0" smtClean="0">
              <a:cs typeface="Arial" pitchFamily="34" charset="0"/>
            </a:endParaRPr>
          </a:p>
          <a:p>
            <a:pPr algn="r" rtl="1" eaLnBrk="1" hangingPunct="1"/>
            <a:r>
              <a:rPr lang="fa-IR" dirty="0" smtClean="0"/>
              <a:t>- 26% کودکان 6 ساله			43% زنان باردار</a:t>
            </a:r>
          </a:p>
          <a:p>
            <a:pPr algn="r" rtl="1" eaLnBrk="1" hangingPunct="1"/>
            <a:endParaRPr lang="en-US" dirty="0" smtClean="0">
              <a:cs typeface="Arial" pitchFamily="34" charset="0"/>
            </a:endParaRPr>
          </a:p>
          <a:p>
            <a:pPr algn="r" eaLnBrk="1" hangingPunct="1"/>
            <a:r>
              <a:rPr lang="fa-IR" dirty="0" smtClean="0">
                <a:solidFill>
                  <a:srgbClr val="0070C0"/>
                </a:solidFill>
              </a:rPr>
              <a:t>بالاترین شیوع: سیستان- بلوجستان، جنوب خراسان، جنوب کرمان</a:t>
            </a:r>
            <a:endParaRPr lang="en-US" dirty="0" smtClean="0">
              <a:solidFill>
                <a:srgbClr val="0070C0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اهن</a:t>
            </a:r>
            <a:endParaRPr lang="en-US" dirty="0"/>
          </a:p>
        </p:txBody>
      </p:sp>
      <p:sp>
        <p:nvSpPr>
          <p:cNvPr id="17412" name="Slide Number Placeholder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B679A29-F496-4FF0-AD55-BB3F3D7B94D6}" type="slidenum">
              <a:rPr lang="fa-IR" smtClean="0"/>
              <a:pPr/>
              <a:t>25</a:t>
            </a:fld>
            <a:endParaRPr 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603250"/>
            <a:ext cx="5638800" cy="250825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fa-IR" sz="3600" b="1" dirty="0" smtClean="0">
                <a:solidFill>
                  <a:srgbClr val="C00000"/>
                </a:solidFill>
                <a:latin typeface="Arial" pitchFamily="34" charset="0"/>
                <a:cs typeface="Titr" pitchFamily="2" charset="-78"/>
              </a:rPr>
              <a:t>عوارض و پيامد هاي کم خوني فقر آهن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Titr" pitchFamily="2" charset="-78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1"/>
            <a:ext cx="74676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endParaRPr lang="fa-IR" b="1" dirty="0" smtClean="0">
              <a:cs typeface="Titr" pitchFamily="2" charset="-78"/>
            </a:endParaRP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fa-IR" b="1" dirty="0" smtClean="0">
                <a:latin typeface="Arial" pitchFamily="34" charset="0"/>
                <a:ea typeface="Nazanin"/>
                <a:cs typeface="Nazanin"/>
              </a:rPr>
              <a:t>اثرات جبران ناپذير برتکامل مغز دردو سال اول زندگي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fa-IR" b="1" dirty="0" smtClean="0">
                <a:latin typeface="Arial" pitchFamily="34" charset="0"/>
                <a:ea typeface="Nazanin"/>
                <a:cs typeface="Nazanin"/>
              </a:rPr>
              <a:t>ضريب هوشي کودکان کم خون10- 5امتيازکمتراست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fa-IR" b="1" dirty="0" smtClean="0">
                <a:latin typeface="Arial" pitchFamily="34" charset="0"/>
                <a:ea typeface="Nazanin"/>
                <a:cs typeface="Nazanin"/>
              </a:rPr>
              <a:t>کاهش قدرت يادگيري و افت تحصيلي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fa-IR" b="1" dirty="0" smtClean="0">
                <a:latin typeface="Arial" pitchFamily="34" charset="0"/>
                <a:ea typeface="Nazanin"/>
                <a:cs typeface="Nazanin"/>
              </a:rPr>
              <a:t>کاهش مقاومت در مقابل بيماري‌ها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fa-IR" b="1" dirty="0" smtClean="0">
                <a:latin typeface="Arial" pitchFamily="34" charset="0"/>
                <a:ea typeface="Nazanin"/>
                <a:cs typeface="Nazanin"/>
              </a:rPr>
              <a:t>تغييرات رفتاري و (تحريك پذيري بی‌تفاوتی، خستگی و بی‌حسی و گوشه‌گيري، عدم فعاليت و تحرك بدني در دانش‌آموزان)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fa-IR" b="1" dirty="0" smtClean="0">
                <a:latin typeface="Arial" pitchFamily="34" charset="0"/>
                <a:ea typeface="Nazanin"/>
                <a:cs typeface="Nazanin"/>
              </a:rPr>
              <a:t>اختلال در تکامل گفتاری</a:t>
            </a:r>
          </a:p>
          <a:p>
            <a:pPr algn="r" rtl="1" eaLnBrk="1" hangingPunct="1">
              <a:lnSpc>
                <a:spcPct val="90000"/>
              </a:lnSpc>
              <a:buFont typeface="Wingdings" pitchFamily="2" charset="2"/>
              <a:buChar char="v"/>
            </a:pPr>
            <a:r>
              <a:rPr lang="fa-IR" b="1" dirty="0" smtClean="0">
                <a:latin typeface="Arial" pitchFamily="34" charset="0"/>
                <a:ea typeface="Nazanin"/>
                <a:cs typeface="Nazanin"/>
              </a:rPr>
              <a:t>اختلال در تکامل و هماهنگی سیستم عصبي</a:t>
            </a:r>
          </a:p>
          <a:p>
            <a:pPr rtl="1">
              <a:buFont typeface="Wingdings" pitchFamily="2" charset="2"/>
              <a:buNone/>
            </a:pPr>
            <a:endParaRPr lang="fa-I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3600" b="1" dirty="0" smtClean="0">
                <a:solidFill>
                  <a:srgbClr val="C00000"/>
                </a:solidFill>
                <a:latin typeface="Arial" pitchFamily="34" charset="0"/>
                <a:cs typeface="Titr" pitchFamily="2" charset="-78"/>
              </a:rPr>
              <a:t>كمبود: علايم و نشانه‌ها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Titr" pitchFamily="2" charset="-78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rtl="1" eaLnBrk="1" hangingPunct="1">
              <a:lnSpc>
                <a:spcPct val="90000"/>
              </a:lnSpc>
              <a:buFontTx/>
              <a:buNone/>
            </a:pPr>
            <a:r>
              <a:rPr lang="fa-IR" sz="3200" b="1" smtClean="0">
                <a:ea typeface="Nazanin"/>
                <a:cs typeface="Nazanin"/>
              </a:rPr>
              <a:t>دستگاه گردش خون: </a:t>
            </a:r>
          </a:p>
          <a:p>
            <a:pPr algn="just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smtClean="0">
                <a:ea typeface="Nazanin"/>
                <a:cs typeface="Nazanin"/>
              </a:rPr>
              <a:t>كم‌خوني </a:t>
            </a:r>
          </a:p>
          <a:p>
            <a:pPr algn="just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smtClean="0">
                <a:ea typeface="Nazanin"/>
                <a:cs typeface="Nazanin"/>
              </a:rPr>
              <a:t>رنگ‌پريدگي</a:t>
            </a:r>
          </a:p>
          <a:p>
            <a:pPr algn="just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smtClean="0">
                <a:ea typeface="Nazanin"/>
                <a:cs typeface="Nazanin"/>
              </a:rPr>
              <a:t>تنگي‌نفس</a:t>
            </a:r>
          </a:p>
          <a:p>
            <a:pPr algn="just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smtClean="0">
                <a:ea typeface="Nazanin"/>
                <a:cs typeface="Nazanin"/>
              </a:rPr>
              <a:t>تپش قلب</a:t>
            </a:r>
          </a:p>
          <a:p>
            <a:pPr algn="just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smtClean="0">
                <a:ea typeface="Nazanin"/>
                <a:cs typeface="Nazanin"/>
              </a:rPr>
              <a:t>خستگي زودرس</a:t>
            </a:r>
          </a:p>
          <a:p>
            <a:pPr algn="just" rtl="1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a-IR" sz="3200" b="1" smtClean="0">
                <a:ea typeface="Nazanin"/>
                <a:cs typeface="Nazanin"/>
              </a:rPr>
              <a:t>احساس سرما در اندام‌هاي تحتاني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b="1" dirty="0" smtClean="0">
                <a:solidFill>
                  <a:srgbClr val="C00000"/>
                </a:solidFill>
                <a:latin typeface="Arial" pitchFamily="34" charset="0"/>
                <a:cs typeface="Titr" pitchFamily="2" charset="-78"/>
              </a:rPr>
              <a:t>كمبود: علايم و نشانه‌ها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Titr" pitchFamily="2" charset="-78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rtl="1" eaLnBrk="1" hangingPunct="1">
              <a:buFontTx/>
              <a:buNone/>
            </a:pPr>
            <a:r>
              <a:rPr lang="fa-IR" sz="2800" b="1" smtClean="0">
                <a:ea typeface="Nazanin"/>
                <a:cs typeface="Nazanin"/>
              </a:rPr>
              <a:t>دستگاه عصبي: 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b="1" smtClean="0">
                <a:ea typeface="Nazanin"/>
                <a:cs typeface="Nazanin"/>
              </a:rPr>
              <a:t>كاهش</a:t>
            </a:r>
            <a:r>
              <a:rPr lang="fa-IR" sz="2800" b="1" smtClean="0">
                <a:ea typeface="Nazanin"/>
                <a:cs typeface="Nazanin"/>
              </a:rPr>
              <a:t> تمركز و يادگيري 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sz="2800" b="1" smtClean="0">
                <a:ea typeface="Nazanin"/>
                <a:cs typeface="Nazanin"/>
              </a:rPr>
              <a:t>خستگي 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sz="2800" b="1" smtClean="0">
                <a:ea typeface="Nazanin"/>
                <a:cs typeface="Nazanin"/>
              </a:rPr>
              <a:t>زودرنجي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sz="2800" b="1" smtClean="0">
                <a:ea typeface="Nazanin"/>
                <a:cs typeface="Nazanin"/>
              </a:rPr>
              <a:t>بي‌حوصلگي</a:t>
            </a:r>
          </a:p>
          <a:p>
            <a:pPr algn="just" rtl="1" eaLnBrk="1" hangingPunct="1">
              <a:buFont typeface="Wingdings" pitchFamily="2" charset="2"/>
              <a:buNone/>
            </a:pPr>
            <a:endParaRPr lang="fa-IR" sz="2800" b="1" smtClean="0">
              <a:ea typeface="Nazanin"/>
              <a:cs typeface="Nazanin"/>
            </a:endParaRPr>
          </a:p>
          <a:p>
            <a:pPr algn="just" rtl="1" eaLnBrk="1" hangingPunct="1">
              <a:buFontTx/>
              <a:buNone/>
            </a:pPr>
            <a:r>
              <a:rPr lang="fa-IR" sz="2800" b="1" smtClean="0">
                <a:ea typeface="Nazanin"/>
                <a:cs typeface="Nazanin"/>
              </a:rPr>
              <a:t>دستگاه عضلاني: 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sz="2800" b="1" smtClean="0">
                <a:ea typeface="Nazanin"/>
                <a:cs typeface="Nazanin"/>
              </a:rPr>
              <a:t>كاهش قدرت و استقامت جسمي</a:t>
            </a:r>
            <a:endParaRPr lang="en-US" sz="2800" b="1" smtClean="0">
              <a:ea typeface="Nazanin"/>
              <a:cs typeface="Nazanin"/>
            </a:endParaRPr>
          </a:p>
          <a:p>
            <a:pPr algn="just" rtl="1" eaLnBrk="1" hangingPunct="1">
              <a:buFontTx/>
              <a:buNone/>
            </a:pPr>
            <a:endParaRPr lang="fa-IR" sz="3600" b="1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sz="3600" b="1" dirty="0" smtClean="0">
                <a:solidFill>
                  <a:srgbClr val="C00000"/>
                </a:solidFill>
                <a:latin typeface="Arial" pitchFamily="34" charset="0"/>
                <a:cs typeface="Titr" pitchFamily="2" charset="-78"/>
              </a:rPr>
              <a:t>كمبود: علايم و نشانه‌ها</a:t>
            </a:r>
            <a:endParaRPr lang="en-US" sz="3600" b="1" dirty="0" smtClean="0">
              <a:solidFill>
                <a:srgbClr val="C00000"/>
              </a:solidFill>
              <a:latin typeface="Arial" pitchFamily="34" charset="0"/>
              <a:cs typeface="Titr" pitchFamily="2" charset="-78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just" rtl="1" eaLnBrk="1" hangingPunct="1">
              <a:buFontTx/>
              <a:buNone/>
            </a:pPr>
            <a:r>
              <a:rPr lang="fa-IR" sz="2800" b="1" smtClean="0">
                <a:latin typeface="Arial" pitchFamily="34" charset="0"/>
                <a:ea typeface="Nazanin"/>
                <a:cs typeface="Nazanin"/>
              </a:rPr>
              <a:t>دستگاه ايمني:</a:t>
            </a:r>
            <a:r>
              <a:rPr lang="fa-IR" sz="2800" b="1" smtClean="0">
                <a:solidFill>
                  <a:srgbClr val="FFFF00"/>
                </a:solidFill>
                <a:latin typeface="Arial" pitchFamily="34" charset="0"/>
                <a:ea typeface="Nazanin"/>
                <a:cs typeface="Nazanin"/>
              </a:rPr>
              <a:t> </a:t>
            </a:r>
          </a:p>
          <a:p>
            <a:pPr algn="just" rtl="1" eaLnBrk="1" hangingPunct="1">
              <a:buFontTx/>
              <a:buNone/>
            </a:pPr>
            <a:endParaRPr lang="fa-IR" sz="2800" b="1" smtClean="0">
              <a:solidFill>
                <a:srgbClr val="FFFF00"/>
              </a:solidFill>
              <a:latin typeface="Arial" pitchFamily="34" charset="0"/>
              <a:ea typeface="Nazanin"/>
              <a:cs typeface="Nazanin"/>
            </a:endParaRP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sz="2800" b="1" smtClean="0">
                <a:ea typeface="Nazanin"/>
                <a:cs typeface="Nazanin"/>
              </a:rPr>
              <a:t>افزايش دفعات ابتلا به عفونت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sz="2800" b="1" smtClean="0">
                <a:ea typeface="Nazanin"/>
                <a:cs typeface="Nazanin"/>
              </a:rPr>
              <a:t>افزايش طول مدت ابتلا به بيماري عفوني</a:t>
            </a:r>
          </a:p>
          <a:p>
            <a:pPr algn="just" rtl="1" eaLnBrk="1" hangingPunct="1">
              <a:buFont typeface="Wingdings" pitchFamily="2" charset="2"/>
              <a:buChar char="ü"/>
            </a:pPr>
            <a:r>
              <a:rPr lang="fa-IR" sz="2800" b="1" smtClean="0">
                <a:ea typeface="Nazanin"/>
                <a:cs typeface="Nazanin"/>
              </a:rPr>
              <a:t>افزايش شدت عفونت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4800" y="609600"/>
            <a:ext cx="7924800" cy="5516563"/>
          </a:xfrm>
        </p:spPr>
        <p:txBody>
          <a:bodyPr/>
          <a:lstStyle/>
          <a:p>
            <a:pPr algn="r" rtl="1"/>
            <a:r>
              <a:rPr lang="fa-IR" dirty="0" smtClean="0"/>
              <a:t>نخستین پژوهشی در وضعیت ریزمغذی ها ایران</a:t>
            </a:r>
          </a:p>
          <a:p>
            <a:pPr algn="r" rtl="1"/>
            <a:r>
              <a:rPr lang="fa-IR" dirty="0" smtClean="0"/>
              <a:t>(</a:t>
            </a:r>
            <a:r>
              <a:rPr lang="fa-IR" dirty="0" smtClean="0">
                <a:solidFill>
                  <a:srgbClr val="0070C0"/>
                </a:solidFill>
              </a:rPr>
              <a:t>پورا 1) </a:t>
            </a:r>
            <a:r>
              <a:rPr lang="fa-IR" dirty="0" smtClean="0"/>
              <a:t>در سال 80 نشان دادند که</a:t>
            </a:r>
          </a:p>
          <a:p>
            <a:pPr algn="r" rtl="1"/>
            <a:r>
              <a:rPr lang="fa-IR" dirty="0" smtClean="0"/>
              <a:t> کشور ما از یک سو با کمبود و نارسایی های تغذیه ای  : انرژی ، پرو تئین ، ید ، کلسیم ، اهن ،روی سلنیوم و...</a:t>
            </a:r>
          </a:p>
          <a:p>
            <a:pPr algn="r" rtl="1"/>
            <a:r>
              <a:rPr lang="fa-IR" dirty="0" smtClean="0"/>
              <a:t>ویتامینهای </a:t>
            </a:r>
            <a:r>
              <a:rPr lang="en-US" dirty="0" smtClean="0"/>
              <a:t>A .D , </a:t>
            </a:r>
            <a:r>
              <a:rPr lang="fa-IR" dirty="0" smtClean="0"/>
              <a:t>ریبو فلاوین مواجه است و از سوی دیگر بیماریهای مزمن مرتبط با تغذیه از جمله </a:t>
            </a:r>
            <a:r>
              <a:rPr lang="fa-IR" dirty="0" smtClean="0">
                <a:solidFill>
                  <a:srgbClr val="0070C0"/>
                </a:solidFill>
              </a:rPr>
              <a:t>چاقی. اضافه وزن. دیابت. بیماریهای قلبی عروقی و انواع سرطانها</a:t>
            </a:r>
          </a:p>
          <a:p>
            <a:pPr algn="r" rtl="1"/>
            <a:r>
              <a:rPr lang="fa-IR" dirty="0" smtClean="0"/>
              <a:t>دومین بررسی در سال 91 (پ</a:t>
            </a:r>
            <a:r>
              <a:rPr lang="fa-IR" dirty="0" smtClean="0">
                <a:solidFill>
                  <a:srgbClr val="0070C0"/>
                </a:solidFill>
              </a:rPr>
              <a:t>ورا2</a:t>
            </a:r>
            <a:r>
              <a:rPr lang="fa-IR" dirty="0" smtClean="0"/>
              <a:t> ) انجام شد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 rtlCol="1">
            <a:normAutofit fontScale="70000" lnSpcReduction="20000"/>
          </a:bodyPr>
          <a:lstStyle/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dirty="0" smtClean="0"/>
              <a:t>بسته </a:t>
            </a:r>
            <a:r>
              <a:rPr lang="ar-SA" dirty="0"/>
              <a:t>به ميزان و شدت تخليه ذخاير آهن :‌ رنگ پريدگي دائمي زبان و مخاط داخل لب و پلک چشم </a:t>
            </a: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dirty="0"/>
              <a:t>سردرد </a:t>
            </a: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dirty="0"/>
              <a:t>بي اشتهايي ، تهوع </a:t>
            </a: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dirty="0"/>
              <a:t>خستگي زودرس </a:t>
            </a: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dirty="0"/>
              <a:t>سياهي رفتن چشم ، سرگيجه </a:t>
            </a: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dirty="0"/>
              <a:t>بي تفاوتي </a:t>
            </a: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dirty="0"/>
              <a:t>خواب رفتن و سوزن سوزن شدن دست و پاها </a:t>
            </a: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Clr>
                <a:srgbClr val="C00000"/>
              </a:buClr>
              <a:buFont typeface="Wingdings" pitchFamily="2" charset="2"/>
              <a:buChar char="v"/>
              <a:defRPr/>
            </a:pPr>
            <a:r>
              <a:rPr lang="ar-SA" dirty="0"/>
              <a:t>و در مراحل پيشرفته تر : تنگي نفس همراه با تپش قلب و تورم قوزک پا </a:t>
            </a: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en-US" dirty="0"/>
          </a:p>
          <a:p>
            <a:pPr marL="365760" indent="-256032" algn="r" rtl="1" eaLnBrk="1" fontAlgn="auto" hangingPunct="1">
              <a:lnSpc>
                <a:spcPct val="16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fa-IR" dirty="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71625" y="214313"/>
            <a:ext cx="7158038" cy="1143000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ar-SA" smtClean="0"/>
              <a:t>علائم ابتلاء</a:t>
            </a:r>
            <a:r>
              <a:rPr lang="fa-IR" smtClean="0"/>
              <a:t> به</a:t>
            </a:r>
            <a:r>
              <a:rPr lang="ar-SA" smtClean="0"/>
              <a:t> کم خوني فقر آهن </a:t>
            </a:r>
            <a:endParaRPr lang="fa-I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A7C2D4-7362-4CED-A810-C367A9C68AFD}" type="slidenum">
              <a:rPr lang="fa-IR" smtClean="0"/>
              <a:pPr/>
              <a:t>30</a:t>
            </a:fld>
            <a:endParaRPr 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rgbClr val="C00000"/>
                </a:solidFill>
                <a:cs typeface="Titr" pitchFamily="2" charset="-78"/>
              </a:rPr>
              <a:t>كمبود: علايم و نشانه‌ها</a:t>
            </a:r>
            <a:endParaRPr lang="en-US" dirty="0" smtClean="0">
              <a:solidFill>
                <a:srgbClr val="C00000"/>
              </a:solidFill>
              <a:cs typeface="Titr" pitchFamily="2" charset="-78"/>
            </a:endParaRPr>
          </a:p>
        </p:txBody>
      </p:sp>
      <p:pic>
        <p:nvPicPr>
          <p:cNvPr id="36867" name="Picture 3" descr="Koilonych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57275" y="1828800"/>
            <a:ext cx="3028950" cy="3657600"/>
          </a:xfrm>
          <a:noFill/>
        </p:spPr>
      </p:pic>
      <p:pic>
        <p:nvPicPr>
          <p:cNvPr id="3686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37163" y="1828800"/>
            <a:ext cx="2517775" cy="3048000"/>
          </a:xfr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31A3B-BCCB-49EA-840C-F26AAABF0EE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a-IR" dirty="0" smtClean="0">
                <a:solidFill>
                  <a:srgbClr val="C00000"/>
                </a:solidFill>
                <a:cs typeface="Titr" pitchFamily="2" charset="-78"/>
              </a:rPr>
              <a:t>كمبود: علايم و نشانه‌ها</a:t>
            </a:r>
            <a:endParaRPr lang="en-US" dirty="0" smtClean="0">
              <a:solidFill>
                <a:srgbClr val="C00000"/>
              </a:solidFill>
              <a:cs typeface="Titr" pitchFamily="2" charset="-78"/>
            </a:endParaRPr>
          </a:p>
        </p:txBody>
      </p:sp>
      <p:pic>
        <p:nvPicPr>
          <p:cNvPr id="35843" name="Picture 3" descr="eyes-pale-conjunctiv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6013" y="2205038"/>
            <a:ext cx="6911975" cy="4392612"/>
          </a:xfr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31A3B-BCCB-49EA-840C-F26AAABF0EE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013575" cy="1219200"/>
          </a:xfrm>
        </p:spPr>
        <p:txBody>
          <a:bodyPr/>
          <a:lstStyle/>
          <a:p>
            <a:pPr algn="ctr" rtl="1" eaLnBrk="1" fontAlgn="auto" hangingPunct="1">
              <a:spcAft>
                <a:spcPts val="0"/>
              </a:spcAft>
              <a:defRPr/>
            </a:pPr>
            <a:r>
              <a:rPr lang="fa-IR" sz="3600" dirty="0" smtClean="0">
                <a:cs typeface="Titr" pitchFamily="2" charset="-78"/>
              </a:rPr>
              <a:t>منابع غذايي آهن</a:t>
            </a:r>
            <a:endParaRPr lang="en-US" sz="3600" dirty="0" smtClean="0">
              <a:cs typeface="Titr" pitchFamily="2" charset="-78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241425"/>
            <a:ext cx="8072437" cy="5006975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en-US" sz="4000" b="1" dirty="0" smtClean="0">
                <a:solidFill>
                  <a:srgbClr val="C0331C"/>
                </a:solidFill>
                <a:cs typeface="Mitra" pitchFamily="2" charset="-78"/>
              </a:rPr>
              <a:t>           </a:t>
            </a:r>
            <a:r>
              <a:rPr lang="en-US" b="1" dirty="0" err="1" smtClean="0">
                <a:solidFill>
                  <a:srgbClr val="C0331C"/>
                </a:solidFill>
                <a:cs typeface="Mitra" pitchFamily="2" charset="-78"/>
              </a:rPr>
              <a:t>Heme</a:t>
            </a:r>
            <a:r>
              <a:rPr lang="fa-IR" sz="4000" b="1" dirty="0" smtClean="0">
                <a:solidFill>
                  <a:srgbClr val="C0331C"/>
                </a:solidFill>
                <a:cs typeface="Mitra" pitchFamily="2" charset="-78"/>
              </a:rPr>
              <a:t> </a:t>
            </a:r>
            <a:r>
              <a:rPr lang="en-US" sz="4000" b="1" dirty="0" smtClean="0">
                <a:solidFill>
                  <a:srgbClr val="C0331C"/>
                </a:solidFill>
                <a:cs typeface="Mitra" pitchFamily="2" charset="-78"/>
              </a:rPr>
              <a:t>             </a:t>
            </a:r>
            <a:r>
              <a:rPr lang="fa-IR" sz="4000" b="1" dirty="0" smtClean="0">
                <a:solidFill>
                  <a:srgbClr val="C0331C"/>
                </a:solidFill>
                <a:cs typeface="Mitra" pitchFamily="2" charset="-78"/>
              </a:rPr>
              <a:t> </a:t>
            </a:r>
            <a:r>
              <a:rPr lang="en-US" b="1" dirty="0" smtClean="0">
                <a:solidFill>
                  <a:srgbClr val="C0331C"/>
                </a:solidFill>
                <a:cs typeface="Mitra" pitchFamily="2" charset="-78"/>
              </a:rPr>
              <a:t>Non- </a:t>
            </a:r>
            <a:r>
              <a:rPr lang="en-US" b="1" dirty="0" err="1" smtClean="0">
                <a:solidFill>
                  <a:srgbClr val="C0331C"/>
                </a:solidFill>
                <a:cs typeface="Mitra" pitchFamily="2" charset="-78"/>
              </a:rPr>
              <a:t>Heme</a:t>
            </a:r>
            <a:endParaRPr lang="fa-IR" b="1" dirty="0" smtClean="0">
              <a:solidFill>
                <a:srgbClr val="C0331C"/>
              </a:solidFill>
              <a:cs typeface="Mitra" pitchFamily="2" charset="-78"/>
            </a:endParaRPr>
          </a:p>
          <a:p>
            <a:pPr algn="ctr" rtl="1" eaLnBrk="1" hangingPunct="1">
              <a:lnSpc>
                <a:spcPct val="90000"/>
              </a:lnSpc>
              <a:buFontTx/>
              <a:buNone/>
            </a:pPr>
            <a:endParaRPr lang="fa-IR" b="1" dirty="0" smtClean="0">
              <a:solidFill>
                <a:srgbClr val="C0331C"/>
              </a:solidFill>
              <a:cs typeface="Mitra" pitchFamily="2" charset="-78"/>
            </a:endParaRP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fa-IR" sz="4000" b="1" dirty="0" smtClean="0">
                <a:ea typeface="Nazanin"/>
                <a:cs typeface="Nazanin"/>
              </a:rPr>
              <a:t>- </a:t>
            </a:r>
            <a:r>
              <a:rPr lang="fa-IR" sz="2800" b="1" dirty="0" smtClean="0">
                <a:ea typeface="Nazanin"/>
                <a:cs typeface="Nazanin"/>
              </a:rPr>
              <a:t>جگر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fa-IR" sz="2800" b="1" dirty="0" smtClean="0">
                <a:ea typeface="Nazanin"/>
                <a:cs typeface="Nazanin"/>
              </a:rPr>
              <a:t>- غذاهاي دريايي</a:t>
            </a:r>
          </a:p>
          <a:p>
            <a:pPr algn="r" rtl="1" eaLnBrk="1" hangingPunct="1">
              <a:lnSpc>
                <a:spcPct val="90000"/>
              </a:lnSpc>
              <a:buFontTx/>
              <a:buChar char="-"/>
            </a:pPr>
            <a:r>
              <a:rPr lang="fa-IR" sz="2800" b="1" dirty="0" smtClean="0">
                <a:ea typeface="Nazanin"/>
                <a:cs typeface="Nazanin"/>
              </a:rPr>
              <a:t>اندامهاي احشايي (دل،</a:t>
            </a:r>
          </a:p>
          <a:p>
            <a:pPr algn="r" rtl="1" eaLnBrk="1" hangingPunct="1">
              <a:lnSpc>
                <a:spcPct val="90000"/>
              </a:lnSpc>
              <a:buFontTx/>
              <a:buChar char="-"/>
            </a:pPr>
            <a:r>
              <a:rPr lang="fa-IR" sz="2800" b="1" dirty="0" smtClean="0">
                <a:ea typeface="Nazanin"/>
                <a:cs typeface="Nazanin"/>
              </a:rPr>
              <a:t> قلوه)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fa-IR" sz="2800" b="1" dirty="0" smtClean="0">
                <a:ea typeface="Nazanin"/>
                <a:cs typeface="Nazanin"/>
              </a:rPr>
              <a:t>- گوشت قرمز و مرغ</a:t>
            </a:r>
          </a:p>
          <a:p>
            <a:pPr algn="r" rtl="1" eaLnBrk="1" hangingPunct="1">
              <a:lnSpc>
                <a:spcPct val="90000"/>
              </a:lnSpc>
              <a:buFontTx/>
              <a:buNone/>
            </a:pPr>
            <a:r>
              <a:rPr lang="fa-IR" sz="2800" b="1" dirty="0" smtClean="0">
                <a:solidFill>
                  <a:srgbClr val="00B0F0"/>
                </a:solidFill>
                <a:ea typeface="Nazanin"/>
                <a:cs typeface="Nazanin"/>
              </a:rPr>
              <a:t>قابليت جذب 30-20%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34925" y="2276475"/>
            <a:ext cx="4105275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defRPr/>
            </a:pPr>
            <a:r>
              <a:rPr lang="fa-IR" sz="2800" b="1" dirty="0">
                <a:latin typeface="+mn-lt"/>
                <a:cs typeface="Nazanin" pitchFamily="2" charset="-78"/>
              </a:rPr>
              <a:t>- سبزيها</a:t>
            </a:r>
          </a:p>
          <a:p>
            <a:pPr algn="r" rtl="1">
              <a:defRPr/>
            </a:pPr>
            <a:r>
              <a:rPr lang="fa-IR" sz="2800" b="1" dirty="0">
                <a:latin typeface="+mn-lt"/>
                <a:cs typeface="Nazanin" pitchFamily="2" charset="-78"/>
              </a:rPr>
              <a:t>- مغزدانه‌ها</a:t>
            </a:r>
          </a:p>
          <a:p>
            <a:pPr algn="r" rtl="1">
              <a:defRPr/>
            </a:pPr>
            <a:r>
              <a:rPr lang="fa-IR" sz="2800" b="1" dirty="0">
                <a:latin typeface="+mn-lt"/>
                <a:cs typeface="Nazanin" pitchFamily="2" charset="-78"/>
              </a:rPr>
              <a:t>- برگه‌ها (ميوه‌هاي خشك)</a:t>
            </a:r>
          </a:p>
          <a:p>
            <a:pPr algn="r" rtl="1">
              <a:buFontTx/>
              <a:buChar char="-"/>
              <a:defRPr/>
            </a:pPr>
            <a:r>
              <a:rPr lang="fa-IR" sz="2800" b="1" dirty="0">
                <a:latin typeface="+mn-lt"/>
                <a:cs typeface="Nazanin" pitchFamily="2" charset="-78"/>
              </a:rPr>
              <a:t>حبوبات</a:t>
            </a:r>
          </a:p>
          <a:p>
            <a:pPr algn="r" rtl="1">
              <a:buFontTx/>
              <a:buChar char="-"/>
              <a:defRPr/>
            </a:pPr>
            <a:r>
              <a:rPr lang="fa-IR" sz="2800" b="1" dirty="0">
                <a:latin typeface="+mn-lt"/>
                <a:cs typeface="Nazanin" pitchFamily="2" charset="-78"/>
              </a:rPr>
              <a:t> غلات</a:t>
            </a:r>
          </a:p>
          <a:p>
            <a:pPr algn="r" rtl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None/>
              <a:defRPr/>
            </a:pPr>
            <a:r>
              <a:rPr lang="fa-IR" sz="2800" b="1" dirty="0">
                <a:latin typeface="+mn-lt"/>
                <a:cs typeface="Nazanin" pitchFamily="2" charset="-78"/>
              </a:rPr>
              <a:t>- منابع غذايي غني‌شده</a:t>
            </a:r>
            <a:endParaRPr lang="en-US" sz="2800" b="1" dirty="0">
              <a:latin typeface="+mn-lt"/>
              <a:cs typeface="Nazanin" pitchFamily="2" charset="-78"/>
            </a:endParaRPr>
          </a:p>
          <a:p>
            <a:pPr algn="r" rtl="1">
              <a:defRPr/>
            </a:pPr>
            <a:r>
              <a:rPr lang="fa-IR" sz="2800" b="1" dirty="0">
                <a:solidFill>
                  <a:srgbClr val="00B0F0"/>
                </a:solidFill>
                <a:latin typeface="+mn-lt"/>
                <a:cs typeface="Nazanin" pitchFamily="2" charset="-78"/>
              </a:rPr>
              <a:t>قابليت جذب 8-3%</a:t>
            </a:r>
          </a:p>
          <a:p>
            <a:pPr algn="r" rtl="1">
              <a:spcBef>
                <a:spcPct val="50000"/>
              </a:spcBef>
              <a:defRPr/>
            </a:pPr>
            <a:endParaRPr lang="en-US" sz="4000" dirty="0">
              <a:latin typeface="Tahoma" pitchFamily="34" charset="0"/>
              <a:cs typeface="Mitra" pitchFamily="2" charset="-78"/>
            </a:endParaRP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4356100" y="2492375"/>
            <a:ext cx="0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آهن 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</p:nvPr>
        </p:nvGraphicFramePr>
        <p:xfrm>
          <a:off x="457200" y="1676400"/>
          <a:ext cx="4040188" cy="4247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/>
                <a:gridCol w="2020094"/>
              </a:tblGrid>
              <a:tr h="636128">
                <a:tc>
                  <a:txBody>
                    <a:bodyPr/>
                    <a:lstStyle/>
                    <a:p>
                      <a:r>
                        <a:rPr lang="fa-IR" dirty="0" smtClean="0"/>
                        <a:t>)</a:t>
                      </a:r>
                      <a:r>
                        <a:rPr lang="en-US" dirty="0" smtClean="0"/>
                        <a:t>mg)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غذا</a:t>
                      </a:r>
                      <a:endParaRPr lang="en-US" dirty="0"/>
                    </a:p>
                  </a:txBody>
                  <a:tcPr/>
                </a:tc>
              </a:tr>
              <a:tr h="636128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23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100 گرم جگر </a:t>
                      </a:r>
                      <a:endParaRPr lang="en-US" sz="2800" dirty="0"/>
                    </a:p>
                  </a:txBody>
                  <a:tcPr/>
                </a:tc>
              </a:tr>
              <a:tr h="636128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6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100گرم اجیل</a:t>
                      </a:r>
                      <a:endParaRPr lang="en-US" sz="2800" dirty="0"/>
                    </a:p>
                  </a:txBody>
                  <a:tcPr/>
                </a:tc>
              </a:tr>
              <a:tr h="1088325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3.7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/>
                        <a:t>لوبیا عدس</a:t>
                      </a:r>
                      <a:endParaRPr lang="en-US" sz="2800" dirty="0"/>
                    </a:p>
                  </a:txBody>
                  <a:tcPr/>
                </a:tc>
              </a:tr>
              <a:tr h="942196"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3.7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سبزیجات</a:t>
                      </a:r>
                      <a:r>
                        <a:rPr lang="fa-IR" sz="2400" baseline="0" dirty="0" smtClean="0"/>
                        <a:t> برگ تیره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</p:nvPr>
        </p:nvGraphicFramePr>
        <p:xfrm>
          <a:off x="4645025" y="1524001"/>
          <a:ext cx="4041776" cy="4862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888"/>
                <a:gridCol w="2020888"/>
              </a:tblGrid>
              <a:tr h="428155">
                <a:tc>
                  <a:txBody>
                    <a:bodyPr/>
                    <a:lstStyle/>
                    <a:p>
                      <a:r>
                        <a:rPr lang="fa-IR" dirty="0" smtClean="0"/>
                        <a:t>میزان نیاز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dirty="0" smtClean="0"/>
                        <a:t>گروه </a:t>
                      </a:r>
                      <a:endParaRPr lang="en-US" dirty="0"/>
                    </a:p>
                  </a:txBody>
                  <a:tcPr/>
                </a:tc>
              </a:tr>
              <a:tr h="98534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 dirty="0">
                          <a:latin typeface="Times New Roman"/>
                          <a:ea typeface="Times New Roman"/>
                          <a:cs typeface="B Lotus"/>
                        </a:rPr>
                        <a:t>گروه سنی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 dirty="0">
                          <a:latin typeface="Times New Roman"/>
                          <a:ea typeface="Times New Roman"/>
                          <a:cs typeface="B Lotus"/>
                        </a:rPr>
                        <a:t>مقدار (</a:t>
                      </a:r>
                      <a:r>
                        <a:rPr lang="en-US" sz="2800" dirty="0">
                          <a:latin typeface="Times New Roman"/>
                          <a:ea typeface="Times New Roman"/>
                          <a:cs typeface="B Lotus"/>
                        </a:rPr>
                        <a:t>mg</a:t>
                      </a:r>
                      <a:r>
                        <a:rPr lang="fa-IR" sz="2800" dirty="0">
                          <a:latin typeface="Times New Roman"/>
                          <a:ea typeface="Times New Roman"/>
                          <a:cs typeface="B Lotus"/>
                        </a:rPr>
                        <a:t> در روز)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8534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>
                          <a:latin typeface="Times New Roman"/>
                          <a:ea typeface="Times New Roman"/>
                          <a:cs typeface="B Lotus"/>
                        </a:rPr>
                        <a:t>شیرخواران و کودکان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 dirty="0">
                          <a:latin typeface="Times New Roman"/>
                          <a:ea typeface="Times New Roman"/>
                          <a:cs typeface="B Lotus"/>
                        </a:rPr>
                        <a:t>11-7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8534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>
                          <a:latin typeface="Times New Roman"/>
                          <a:ea typeface="Times New Roman"/>
                          <a:cs typeface="B Lotus"/>
                        </a:rPr>
                        <a:t>کودکان و نوجوانان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>
                          <a:latin typeface="Times New Roman"/>
                          <a:ea typeface="Times New Roman"/>
                          <a:cs typeface="B Lotus"/>
                        </a:rPr>
                        <a:t>15-8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85342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>
                          <a:latin typeface="Times New Roman"/>
                          <a:ea typeface="Times New Roman"/>
                          <a:cs typeface="B Lotus"/>
                        </a:rPr>
                        <a:t>بزرگسالان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>
                          <a:latin typeface="Times New Roman"/>
                          <a:ea typeface="Times New Roman"/>
                          <a:cs typeface="B Lotus"/>
                        </a:rPr>
                        <a:t>18-8 وابسته به سن و جنس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92671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>
                          <a:latin typeface="Times New Roman"/>
                          <a:ea typeface="Times New Roman"/>
                          <a:cs typeface="B Lotus"/>
                        </a:rPr>
                        <a:t>زنان باردار</a:t>
                      </a:r>
                      <a:endParaRPr lang="en-US" sz="2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a-IR" sz="2800" dirty="0">
                          <a:latin typeface="Times New Roman"/>
                          <a:ea typeface="Times New Roman"/>
                          <a:cs typeface="B Lotus"/>
                        </a:rPr>
                        <a:t>27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4F074EA-70EE-4A35-BFBC-F6E1776CBCE3}" type="slidenum">
              <a:rPr lang="fa-IR" smtClean="0"/>
              <a:pPr/>
              <a:t>35</a:t>
            </a:fld>
            <a:endParaRPr lang="fa-IR" smtClean="0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765175"/>
            <a:ext cx="6938962" cy="50006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533400" y="914400"/>
            <a:ext cx="8180388" cy="5216525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170000"/>
              </a:lnSpc>
              <a:buFont typeface="Wingdings" pitchFamily="2" charset="2"/>
              <a:buChar char="v"/>
            </a:pPr>
            <a:endParaRPr lang="fa-IR" sz="2000" b="1" dirty="0" smtClean="0">
              <a:cs typeface="B Titr" pitchFamily="2" charset="-78"/>
            </a:endParaRPr>
          </a:p>
          <a:p>
            <a:pPr algn="justLow" rtl="1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2000" b="1" dirty="0" smtClean="0">
                <a:ea typeface="Nazanin"/>
                <a:cs typeface="Nazanin"/>
              </a:rPr>
              <a:t>کودکان 6تا 24 ماهه - 2 ميلی گرم / کيلوگرم وزن بدن (از 6 تا 24 ماهگی)</a:t>
            </a:r>
          </a:p>
          <a:p>
            <a:pPr algn="justLow" rtl="1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2000" b="1" dirty="0" smtClean="0">
                <a:solidFill>
                  <a:srgbClr val="C00000"/>
                </a:solidFill>
                <a:ea typeface="Nazanin"/>
                <a:cs typeface="Nazanin"/>
              </a:rPr>
              <a:t>نوجوان دختر 14تا 19 سال -  60 ميلی گرم / يک‌بار در هفته/يک دوره 4 ماهه / در سال</a:t>
            </a:r>
          </a:p>
          <a:p>
            <a:pPr algn="justLow" rtl="1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2000" b="1" dirty="0" smtClean="0">
                <a:ea typeface="Nazanin"/>
                <a:cs typeface="Nazanin"/>
              </a:rPr>
              <a:t>زنان سنين باروری 15 تا 49 سال - 60 ميلی گرم / يک‌بار در هفته/ يک دوره 4 ماهه / در سال</a:t>
            </a:r>
          </a:p>
          <a:p>
            <a:pPr algn="justLow" rtl="1" eaLnBrk="1" hangingPunct="1">
              <a:lnSpc>
                <a:spcPct val="170000"/>
              </a:lnSpc>
              <a:buFont typeface="Wingdings" pitchFamily="2" charset="2"/>
              <a:buChar char="v"/>
            </a:pPr>
            <a:r>
              <a:rPr lang="fa-IR" sz="2000" b="1" dirty="0" smtClean="0">
                <a:ea typeface="Nazanin"/>
                <a:cs typeface="Nazanin"/>
              </a:rPr>
              <a:t>زنان باردار و شيرده  -  60 ميلی گرم آهن +400 ميکروگرم اسيد فوليک / روزانه /از پايان ماه 4 بارداری تا 3 ماه پس از زايمان </a:t>
            </a:r>
          </a:p>
          <a:p>
            <a:pPr algn="just" eaLnBrk="1" hangingPunct="1">
              <a:buFont typeface="Wingdings" pitchFamily="2" charset="2"/>
              <a:buChar char="v"/>
            </a:pPr>
            <a:endParaRPr lang="fa-IR" sz="2000" b="1" dirty="0" smtClean="0">
              <a:cs typeface="B Titr" pitchFamily="2" charset="-78"/>
            </a:endParaRPr>
          </a:p>
          <a:p>
            <a:pPr algn="just" eaLnBrk="1" hangingPunct="1">
              <a:buFont typeface="Wingdings" pitchFamily="2" charset="2"/>
              <a:buChar char="v"/>
            </a:pPr>
            <a:endParaRPr lang="fa-IR" sz="2000" b="1" dirty="0" smtClean="0">
              <a:cs typeface="B Titr" pitchFamily="2" charset="-78"/>
            </a:endParaRPr>
          </a:p>
        </p:txBody>
      </p:sp>
      <p:sp>
        <p:nvSpPr>
          <p:cNvPr id="92164" name="Rectangle 4"/>
          <p:cNvSpPr>
            <a:spLocks noChangeArrowheads="1"/>
          </p:cNvSpPr>
          <p:nvPr/>
        </p:nvSpPr>
        <p:spPr bwMode="auto">
          <a:xfrm>
            <a:off x="3635375" y="304800"/>
            <a:ext cx="4392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fa-IR" sz="4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tr" pitchFamily="2" charset="-78"/>
              </a:rPr>
              <a:t>مکمل ياري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  <a:cs typeface="Titr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2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65760" indent="-256032" algn="r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r-SA" dirty="0" smtClean="0"/>
              <a:t>توزيع قرص بين دانش آموزان بصورت </a:t>
            </a:r>
            <a:r>
              <a:rPr lang="ar-SA" dirty="0" smtClean="0">
                <a:solidFill>
                  <a:srgbClr val="00B050"/>
                </a:solidFill>
              </a:rPr>
              <a:t>هفتگي به مدت 16 هفته </a:t>
            </a:r>
            <a:r>
              <a:rPr lang="ar-SA" dirty="0" smtClean="0"/>
              <a:t>متوالي، ترجيحا“ بعد از صرف ميان وعده به دانش آموزان داده شود و براي هر كلاس بهتر است يك روز خاص جهت توزيع قرص در نظر گرفته شود. بطور مثال روزهاي يكشنبه براي كلاس اول، روزهاي دوشنبه براي كلاس دوم و ...</a:t>
            </a:r>
            <a:endParaRPr lang="en-US" dirty="0" smtClean="0"/>
          </a:p>
          <a:p>
            <a:pPr marL="365760" indent="-256032" algn="r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r-SA" dirty="0" smtClean="0"/>
              <a:t> </a:t>
            </a:r>
            <a:endParaRPr lang="en-US" dirty="0" smtClean="0"/>
          </a:p>
          <a:p>
            <a:pPr marL="365760" indent="-256032" algn="r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r-SA" dirty="0" smtClean="0"/>
              <a:t>تبصره 1:در </a:t>
            </a:r>
            <a:r>
              <a:rPr lang="ar-SA" dirty="0" smtClean="0">
                <a:solidFill>
                  <a:srgbClr val="00B050"/>
                </a:solidFill>
              </a:rPr>
              <a:t>ايام ماه مبارك رمضان، قرصها بصورت هفتگي </a:t>
            </a:r>
            <a:r>
              <a:rPr lang="ar-SA" dirty="0" smtClean="0"/>
              <a:t>به دانش آموزان تحويل شده تا در منزل، بعد از افطار خورده شود.</a:t>
            </a:r>
            <a:endParaRPr lang="en-US" dirty="0" smtClean="0"/>
          </a:p>
          <a:p>
            <a:pPr marL="365760" indent="-256032" algn="r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r-SA" dirty="0" smtClean="0"/>
              <a:t> </a:t>
            </a:r>
            <a:endParaRPr lang="en-US" dirty="0" smtClean="0"/>
          </a:p>
          <a:p>
            <a:pPr marL="365760" indent="-256032" algn="r" rtl="1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ar-SA" dirty="0" smtClean="0"/>
              <a:t>تبصره 2:در زمان توزيع قرص چنانچه دانش آموزي </a:t>
            </a:r>
            <a:r>
              <a:rPr lang="ar-SA" dirty="0" smtClean="0">
                <a:solidFill>
                  <a:srgbClr val="00B050"/>
                </a:solidFill>
              </a:rPr>
              <a:t>غايب</a:t>
            </a:r>
            <a:r>
              <a:rPr lang="ar-SA" dirty="0" smtClean="0"/>
              <a:t> باشد، مي تواند در روز يا روزهاي بعد دريافت نمايد.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2000" dirty="0" smtClean="0">
                <a:solidFill>
                  <a:schemeClr val="tx1"/>
                </a:solidFill>
                <a:effectLst/>
              </a:rPr>
              <a:t>لازم است 16 عدد قرص براي هر دانش آموز تحت پوشش طرح در نظر گرفته شود (هفتـه اي يـك قـرص و به مدت 16 هفته تمام به هر دانش آموز قرص فروس سولفات داده مي شود</a:t>
            </a:r>
            <a:r>
              <a:rPr lang="ar-SA" dirty="0" smtClean="0"/>
              <a:t>).</a:t>
            </a:r>
            <a:endParaRPr lang="en-US" dirty="0"/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165FE48-BED8-4CD4-9AC5-36B26D0BEF56}" type="slidenum">
              <a:rPr lang="ar-SA" smtClean="0"/>
              <a:pPr/>
              <a:t>37</a:t>
            </a:fld>
            <a:endParaRPr 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D54BD8-761E-4A67-9CA9-1E278B33303B}" type="slidenum">
              <a:rPr lang="ar-SA" smtClean="0"/>
              <a:pPr/>
              <a:t>38</a:t>
            </a:fld>
            <a:endParaRPr lang="fa-IR" smtClean="0"/>
          </a:p>
        </p:txBody>
      </p:sp>
      <p:sp>
        <p:nvSpPr>
          <p:cNvPr id="49155" name="Content Placeholder 1"/>
          <p:cNvSpPr>
            <a:spLocks noGrp="1"/>
          </p:cNvSpPr>
          <p:nvPr>
            <p:ph idx="4294967295"/>
          </p:nvPr>
        </p:nvSpPr>
        <p:spPr>
          <a:xfrm>
            <a:off x="539750" y="333375"/>
            <a:ext cx="8280400" cy="5975350"/>
          </a:xfrm>
        </p:spPr>
        <p:txBody>
          <a:bodyPr/>
          <a:lstStyle/>
          <a:p>
            <a:pPr algn="r" rtl="1" eaLnBrk="1" hangingPunct="1"/>
            <a:r>
              <a:rPr lang="fa-IR" sz="2800" smtClean="0"/>
              <a:t>مصر ف قرص آهن به علت عوارض احتمالی ( تهوع . استفراغ. یبوست . مدفوع تیره ) قطع نشود،بعد از چند روز بهبود می یابد </a:t>
            </a:r>
          </a:p>
          <a:p>
            <a:pPr algn="r" rtl="1" eaLnBrk="1" hangingPunct="1"/>
            <a:r>
              <a:rPr lang="fa-IR" sz="2800" smtClean="0"/>
              <a:t> </a:t>
            </a:r>
          </a:p>
          <a:p>
            <a:pPr algn="r" rtl="1" eaLnBrk="1" hangingPunct="1"/>
            <a:r>
              <a:rPr lang="fa-IR" sz="2800" smtClean="0"/>
              <a:t>حساسیت به قرص آهن شناسایی و ارجاع به پزشک</a:t>
            </a:r>
          </a:p>
          <a:p>
            <a:pPr algn="r" rtl="1" eaLnBrk="1" hangingPunct="1"/>
            <a:endParaRPr lang="fa-IR" sz="2800" smtClean="0"/>
          </a:p>
          <a:p>
            <a:pPr algn="r" rtl="1" eaLnBrk="1" hangingPunct="1"/>
            <a:r>
              <a:rPr lang="fa-IR" sz="2800" smtClean="0"/>
              <a:t>مصرف با آب میوه بعد از وعده صبحانه یا میان وعده در مدرسه </a:t>
            </a:r>
          </a:p>
          <a:p>
            <a:pPr algn="r" rtl="1" eaLnBrk="1" hangingPunct="1">
              <a:buFont typeface="Wingdings 3" pitchFamily="18" charset="2"/>
              <a:buNone/>
            </a:pPr>
            <a:r>
              <a:rPr lang="fa-IR" sz="2800" smtClean="0"/>
              <a:t>عدم مصرف همزمان قرص با شیر . چای . ..</a:t>
            </a:r>
          </a:p>
          <a:p>
            <a:pPr algn="r" rtl="1" eaLnBrk="1" hangingPunct="1">
              <a:buFont typeface="Wingdings 3" pitchFamily="18" charset="2"/>
              <a:buNone/>
            </a:pPr>
            <a:endParaRPr lang="fa-IR" sz="2800" smtClean="0"/>
          </a:p>
          <a:p>
            <a:pPr algn="r" rtl="1" eaLnBrk="1" hangingPunct="1">
              <a:buFont typeface="Wingdings 3" pitchFamily="18" charset="2"/>
              <a:buNone/>
            </a:pPr>
            <a:r>
              <a:rPr lang="fa-IR" sz="2800" smtClean="0"/>
              <a:t>جلوگیری از یبوست : افزایش مصرف مایعات و غذاهای فیبر دار (نان سبوس دار . سبزی . میوه )</a:t>
            </a:r>
          </a:p>
          <a:p>
            <a:pPr algn="r" rtl="1" eaLnBrk="1" hangingPunct="1">
              <a:buFont typeface="Wingdings 3" pitchFamily="18" charset="2"/>
              <a:buNone/>
            </a:pPr>
            <a:endParaRPr lang="en-US" sz="2800" smtClean="0">
              <a:cs typeface="Arial" pitchFamily="34" charset="0"/>
            </a:endParaRP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5013325"/>
            <a:ext cx="25225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rgbClr val="FF0000"/>
                </a:solidFill>
              </a:rPr>
              <a:t>ویتامین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US" dirty="0"/>
          </a:p>
        </p:txBody>
      </p:sp>
      <p:pic>
        <p:nvPicPr>
          <p:cNvPr id="398338" name="Picture 2" descr="C:\Users\msi'\Desktop\635543542894135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812" y="2101056"/>
            <a:ext cx="5286375" cy="352425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143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عوامل </a:t>
            </a:r>
            <a:r>
              <a:rPr lang="fa-IR" sz="2400" dirty="0">
                <a:solidFill>
                  <a:schemeClr val="tx1"/>
                </a:solidFill>
                <a:cs typeface="B Titr" pitchFamily="2" charset="-78"/>
              </a:rPr>
              <a:t>خطر بيماري‏هاي </a:t>
            </a: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غيرواگير در سال 1390 </a:t>
            </a:r>
            <a:b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</a:br>
            <a:r>
              <a:rPr lang="fa-IR" sz="2400" dirty="0" smtClean="0">
                <a:solidFill>
                  <a:schemeClr val="tx1"/>
                </a:solidFill>
                <a:cs typeface="B Titr" pitchFamily="2" charset="-78"/>
              </a:rPr>
              <a:t>و تعداد مرگ منتسب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93679" y="1177123"/>
          <a:ext cx="7472148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8037"/>
                <a:gridCol w="1868037"/>
                <a:gridCol w="1868037"/>
                <a:gridCol w="1868037"/>
              </a:tblGrid>
              <a:tr h="680706"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مرگ منتسب </a:t>
                      </a:r>
                      <a:endParaRPr lang="en-US" sz="2400" b="1" dirty="0"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جمعیت مبتلا </a:t>
                      </a:r>
                    </a:p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میلیون </a:t>
                      </a:r>
                      <a:endParaRPr lang="en-US" sz="2400" b="1" dirty="0"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شیوع</a:t>
                      </a:r>
                    </a:p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%</a:t>
                      </a:r>
                      <a:endParaRPr lang="en-US" sz="2400" b="1" dirty="0"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Titr" pitchFamily="2" charset="-78"/>
                        </a:rPr>
                        <a:t>عامل خطر</a:t>
                      </a:r>
                      <a:endParaRPr lang="en-US" sz="2400" b="1" dirty="0">
                        <a:latin typeface="Arial" pitchFamily="34" charset="0"/>
                        <a:cs typeface="B Titr" pitchFamily="2" charset="-78"/>
                      </a:endParaRPr>
                    </a:p>
                  </a:txBody>
                  <a:tcPr marL="68580" marR="68580"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6803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47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88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تغذیه ناسالم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19100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18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33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کم تحرکی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34000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15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28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کلسترول بالا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86500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19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فشار خون بالا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55100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9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17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چاقی  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34000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7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14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 rtl="1">
                        <a:buClr>
                          <a:srgbClr val="FF0000"/>
                        </a:buClr>
                        <a:buFont typeface="Wingdings" pitchFamily="2" charset="2"/>
                        <a:buChar char="ü"/>
                      </a:pPr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اختلال قند خون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</a:tr>
              <a:tr h="557967"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11000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5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600" b="1" dirty="0" smtClean="0">
                          <a:latin typeface="Arial" pitchFamily="34" charset="0"/>
                          <a:cs typeface="B Nazanin" pitchFamily="2" charset="-78"/>
                        </a:rPr>
                        <a:t>10</a:t>
                      </a:r>
                      <a:endParaRPr lang="en-US" sz="36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b="1" dirty="0" smtClean="0">
                          <a:latin typeface="Arial" pitchFamily="34" charset="0"/>
                          <a:cs typeface="B Nazanin" pitchFamily="2" charset="-78"/>
                        </a:rPr>
                        <a:t>سیگاری</a:t>
                      </a:r>
                      <a:endParaRPr lang="en-US" sz="2400" b="1" dirty="0">
                        <a:latin typeface="Arial" pitchFamily="34" charset="0"/>
                        <a:cs typeface="B Nazanin" pitchFamily="2" charset="-78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2732315" y="3526971"/>
            <a:ext cx="4027714" cy="1814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cs typeface="B Nazanin" pitchFamily="2" charset="-78"/>
              </a:rPr>
              <a:t>از 7 عامل خطر بیماری های غیرواگیر 5 عامل تغذیه ای </a:t>
            </a:r>
            <a:r>
              <a:rPr lang="fa-IR" sz="2800" b="1" dirty="0" smtClean="0"/>
              <a:t>است</a:t>
            </a:r>
            <a:endParaRPr lang="en-US" sz="28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57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a-IR" dirty="0" smtClean="0">
                <a:solidFill>
                  <a:srgbClr val="FF0000"/>
                </a:solidFill>
              </a:rPr>
              <a:t>منابع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D09B983-951B-4D29-81AC-9C71391649DE}" type="slidenum">
              <a:rPr lang="fa-IR" smtClean="0"/>
              <a:pPr/>
              <a:t>40</a:t>
            </a:fld>
            <a:endParaRPr lang="fa-IR" smtClean="0"/>
          </a:p>
        </p:txBody>
      </p:sp>
      <p:pic>
        <p:nvPicPr>
          <p:cNvPr id="6042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1138"/>
            <a:ext cx="8497887" cy="5043487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8B376D8-12B1-43F8-A43E-566AE24A74E9}" type="slidenum">
              <a:rPr lang="fa-IR" smtClean="0"/>
              <a:pPr/>
              <a:t>41</a:t>
            </a:fld>
            <a:endParaRPr lang="fa-IR" smtClean="0"/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795338"/>
            <a:ext cx="7537450" cy="5267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706" t="23958" r="26471" b="13542"/>
          <a:stretch>
            <a:fillRect/>
          </a:stretch>
        </p:blipFill>
        <p:spPr bwMode="auto">
          <a:xfrm>
            <a:off x="990600" y="533400"/>
            <a:ext cx="7010400" cy="5638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3F8A712-81FE-406E-B8A5-53207A24A019}" type="slidenum">
              <a:rPr lang="fa-IR" smtClean="0"/>
              <a:pPr/>
              <a:t>43</a:t>
            </a:fld>
            <a:endParaRPr lang="fa-IR" smtClean="0"/>
          </a:p>
        </p:txBody>
      </p:sp>
      <p:pic>
        <p:nvPicPr>
          <p:cNvPr id="63491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2225" y="1052513"/>
            <a:ext cx="3790950" cy="4824412"/>
          </a:xfrm>
          <a:noFill/>
          <a:ln w="19050">
            <a:solidFill>
              <a:schemeClr val="tx1"/>
            </a:solidFill>
          </a:ln>
        </p:spPr>
      </p:pic>
      <p:pic>
        <p:nvPicPr>
          <p:cNvPr id="63492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125538"/>
            <a:ext cx="3644900" cy="4679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sz="3200" smtClean="0">
                <a:solidFill>
                  <a:srgbClr val="00B050"/>
                </a:solidFill>
              </a:rPr>
              <a:t>بارداری </a:t>
            </a:r>
            <a:r>
              <a:rPr lang="fa-IR" sz="3200" smtClean="0"/>
              <a:t>: مستعد پره اکلامپسی، معدنی شدن استخوانهای جنین ،عملکرد ضعیف عضلانی و ارتباط معکوس با سزارین </a:t>
            </a:r>
          </a:p>
          <a:p>
            <a:pPr algn="r" rtl="1"/>
            <a:r>
              <a:rPr lang="fa-IR" sz="3200" smtClean="0">
                <a:solidFill>
                  <a:srgbClr val="00B050"/>
                </a:solidFill>
              </a:rPr>
              <a:t>تیرویید</a:t>
            </a:r>
            <a:r>
              <a:rPr lang="fa-IR" sz="3200" smtClean="0"/>
              <a:t>: بیماری هاشیماتو </a:t>
            </a:r>
          </a:p>
          <a:p>
            <a:pPr algn="r" rtl="1"/>
            <a:r>
              <a:rPr lang="fa-IR" sz="3200" smtClean="0">
                <a:solidFill>
                  <a:srgbClr val="00B050"/>
                </a:solidFill>
              </a:rPr>
              <a:t>پرفشاری خون و قلبی </a:t>
            </a:r>
          </a:p>
          <a:p>
            <a:pPr algn="r" rtl="1"/>
            <a:r>
              <a:rPr lang="fa-IR" sz="3200" smtClean="0">
                <a:solidFill>
                  <a:srgbClr val="00B050"/>
                </a:solidFill>
              </a:rPr>
              <a:t>بیماری روانی </a:t>
            </a:r>
            <a:r>
              <a:rPr lang="fa-IR" sz="3200" smtClean="0"/>
              <a:t>افسردگی به خصوص در سالمندان </a:t>
            </a:r>
          </a:p>
          <a:p>
            <a:pPr algn="r" rtl="1"/>
            <a:r>
              <a:rPr lang="fa-IR" sz="3200" smtClean="0">
                <a:solidFill>
                  <a:srgbClr val="00B050"/>
                </a:solidFill>
              </a:rPr>
              <a:t>بیماری کبدی </a:t>
            </a:r>
          </a:p>
          <a:p>
            <a:pPr algn="r" rtl="1"/>
            <a:r>
              <a:rPr lang="fa-IR" sz="3200" smtClean="0">
                <a:solidFill>
                  <a:srgbClr val="00B050"/>
                </a:solidFill>
              </a:rPr>
              <a:t>بیماری سرطان </a:t>
            </a:r>
            <a:endParaRPr lang="en-US" sz="3200" smtClean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>
              <a:defRPr/>
            </a:pPr>
            <a:r>
              <a:rPr lang="fa-IR" dirty="0" smtClean="0">
                <a:solidFill>
                  <a:srgbClr val="C00000"/>
                </a:solidFill>
              </a:rPr>
              <a:t>بیماریهای مرتبط با کمبود ویتامین </a:t>
            </a:r>
            <a:r>
              <a:rPr lang="en-US" dirty="0" smtClean="0">
                <a:solidFill>
                  <a:srgbClr val="C00000"/>
                </a:solidFill>
              </a:rPr>
              <a:t>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7588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A65F669-EE57-4401-867B-0B86C3655501}" type="slidenum">
              <a:rPr lang="fa-IR" smtClean="0"/>
              <a:pPr/>
              <a:t>44</a:t>
            </a:fld>
            <a:endParaRPr 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057747F-5737-48A5-BAB5-D9D06373AC41}" type="slidenum">
              <a:rPr lang="fa-IR" smtClean="0"/>
              <a:pPr/>
              <a:t>45</a:t>
            </a:fld>
            <a:endParaRPr lang="fa-IR" smtClean="0"/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919163"/>
            <a:ext cx="78486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3333FF"/>
                </a:solidFill>
              </a:rPr>
              <a:t>دستورالعمل ویتامین د </a:t>
            </a: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fa-IR" b="1" dirty="0" smtClean="0"/>
              <a:t>برنامه مکمل یاری با ویتامین </a:t>
            </a:r>
            <a:r>
              <a:rPr lang="en-US" b="1" dirty="0" smtClean="0"/>
              <a:t>D</a:t>
            </a:r>
            <a:endParaRPr lang="en-US" dirty="0" smtClean="0"/>
          </a:p>
          <a:p>
            <a:pPr lvl="0" algn="r" rtl="1"/>
            <a:r>
              <a:rPr lang="ar-SA" b="1" dirty="0" smtClean="0"/>
              <a:t>در گروه سني 24-0 ماهه : از 3 تا 5 روز بعد از تولد</a:t>
            </a:r>
            <a:r>
              <a:rPr lang="en-US" b="1" dirty="0" smtClean="0"/>
              <a:t>IU/Day  </a:t>
            </a:r>
            <a:r>
              <a:rPr lang="ar-SA" b="1" dirty="0" smtClean="0"/>
              <a:t>400 مكمل </a:t>
            </a:r>
            <a:r>
              <a:rPr lang="fa-IR" b="1" dirty="0" smtClean="0"/>
              <a:t>ويتامين </a:t>
            </a:r>
            <a:r>
              <a:rPr lang="en-US" b="1" dirty="0" smtClean="0"/>
              <a:t>D </a:t>
            </a:r>
            <a:r>
              <a:rPr lang="fa-IR" b="1" dirty="0" smtClean="0"/>
              <a:t>داده</a:t>
            </a:r>
            <a:r>
              <a:rPr lang="fa-IR" dirty="0" smtClean="0"/>
              <a:t> </a:t>
            </a:r>
            <a:r>
              <a:rPr lang="ar-SA" b="1" dirty="0" smtClean="0"/>
              <a:t>شود </a:t>
            </a:r>
            <a:r>
              <a:rPr lang="en-US" dirty="0" smtClean="0"/>
              <a:t>.</a:t>
            </a:r>
            <a:r>
              <a:rPr lang="ar-SA" dirty="0" smtClean="0"/>
              <a:t> ( بر اساس برنامه كشوري به صورت قطره </a:t>
            </a:r>
            <a:r>
              <a:rPr lang="en-US" dirty="0" smtClean="0"/>
              <a:t>A+D</a:t>
            </a:r>
            <a:r>
              <a:rPr lang="ar-SA" dirty="0" smtClean="0"/>
              <a:t> يا قطره مولتي ويتامين از روز سوم تا پنجم پس از تولد تا پايان 2 سالگي داده مي شود)</a:t>
            </a:r>
            <a:endParaRPr lang="en-US" dirty="0" smtClean="0"/>
          </a:p>
          <a:p>
            <a:pPr lvl="0" algn="r" rtl="1"/>
            <a:r>
              <a:rPr lang="en-US" dirty="0" smtClean="0"/>
              <a:t> </a:t>
            </a:r>
            <a:r>
              <a:rPr lang="fa-IR" b="1" dirty="0" smtClean="0"/>
              <a:t>در گروه سني 6-2 ساله : هر 2 ماه </a:t>
            </a:r>
            <a:r>
              <a:rPr lang="ar-SA" b="1" dirty="0" smtClean="0"/>
              <a:t>یک بار </a:t>
            </a:r>
            <a:r>
              <a:rPr lang="en-US" b="1" dirty="0" smtClean="0"/>
              <a:t>IU</a:t>
            </a:r>
            <a:r>
              <a:rPr lang="ar-SA" b="1" dirty="0" smtClean="0"/>
              <a:t> 50000 مگا دوز ويتامين </a:t>
            </a:r>
            <a:r>
              <a:rPr lang="en-US" b="1" dirty="0" smtClean="0"/>
              <a:t>D </a:t>
            </a:r>
            <a:r>
              <a:rPr lang="ar-SA" b="1" dirty="0" smtClean="0"/>
              <a:t>داده شود </a:t>
            </a:r>
            <a:r>
              <a:rPr lang="ar-SA" dirty="0" smtClean="0"/>
              <a:t>. </a:t>
            </a:r>
            <a:endParaRPr lang="en-US" dirty="0" smtClean="0"/>
          </a:p>
          <a:p>
            <a:pPr lvl="0" algn="r" rtl="1"/>
            <a:r>
              <a:rPr lang="en-US" b="1" dirty="0" smtClean="0"/>
              <a:t> </a:t>
            </a:r>
            <a:r>
              <a:rPr lang="ar-SA" b="1" dirty="0" smtClean="0"/>
              <a:t>در گروه سني12-7 ساله : هر 2 ماه یک بار </a:t>
            </a:r>
            <a:r>
              <a:rPr lang="en-US" b="1" dirty="0" smtClean="0"/>
              <a:t>IU</a:t>
            </a:r>
            <a:r>
              <a:rPr lang="ar-SA" b="1" dirty="0" smtClean="0"/>
              <a:t> 50000 مگا دوز ويتامين </a:t>
            </a:r>
            <a:r>
              <a:rPr lang="en-US" b="1" dirty="0" smtClean="0"/>
              <a:t>D </a:t>
            </a:r>
            <a:r>
              <a:rPr lang="ar-SA" b="1" dirty="0" smtClean="0"/>
              <a:t>داده شود</a:t>
            </a:r>
            <a:r>
              <a:rPr lang="fa-IR" b="1" dirty="0" smtClean="0"/>
              <a:t>.</a:t>
            </a:r>
            <a:r>
              <a:rPr lang="fa-IR" dirty="0" smtClean="0"/>
              <a:t> </a:t>
            </a:r>
            <a:endParaRPr lang="en-US" dirty="0" smtClean="0"/>
          </a:p>
          <a:p>
            <a:pPr lvl="0" algn="r" rtl="1"/>
            <a:r>
              <a:rPr lang="en-US" dirty="0" smtClean="0"/>
              <a:t> </a:t>
            </a:r>
            <a:r>
              <a:rPr lang="ar-SA" b="1" dirty="0" smtClean="0">
                <a:solidFill>
                  <a:srgbClr val="C00000"/>
                </a:solidFill>
              </a:rPr>
              <a:t>در گروه سني60-12 ساله : هر ماه یک بار مگا دوز</a:t>
            </a:r>
            <a:r>
              <a:rPr lang="en-US" b="1" dirty="0" smtClean="0">
                <a:solidFill>
                  <a:srgbClr val="C00000"/>
                </a:solidFill>
              </a:rPr>
              <a:t>IU</a:t>
            </a:r>
            <a:r>
              <a:rPr lang="ar-SA" b="1" dirty="0" smtClean="0">
                <a:solidFill>
                  <a:srgbClr val="C00000"/>
                </a:solidFill>
              </a:rPr>
              <a:t> 50000 ويتامين </a:t>
            </a:r>
            <a:r>
              <a:rPr lang="en-US" b="1" dirty="0" smtClean="0">
                <a:solidFill>
                  <a:srgbClr val="C00000"/>
                </a:solidFill>
              </a:rPr>
              <a:t>D </a:t>
            </a:r>
            <a:r>
              <a:rPr lang="ar-SA" b="1" dirty="0" smtClean="0">
                <a:solidFill>
                  <a:srgbClr val="C00000"/>
                </a:solidFill>
              </a:rPr>
              <a:t>داده شود</a:t>
            </a:r>
            <a:r>
              <a:rPr lang="ar-SA" b="1" dirty="0" smtClean="0"/>
              <a:t>. 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609600"/>
            <a:ext cx="7620000" cy="5516563"/>
          </a:xfrm>
        </p:spPr>
        <p:txBody>
          <a:bodyPr>
            <a:normAutofit lnSpcReduction="10000"/>
          </a:bodyPr>
          <a:lstStyle/>
          <a:p>
            <a:pPr lvl="0" algn="r" rtl="1"/>
            <a:r>
              <a:rPr lang="fa-IR" b="1" dirty="0" smtClean="0"/>
              <a:t>– درصورت بروز </a:t>
            </a:r>
            <a:r>
              <a:rPr lang="fa-IR" b="1" dirty="0" smtClean="0">
                <a:solidFill>
                  <a:srgbClr val="FF0000"/>
                </a:solidFill>
              </a:rPr>
              <a:t>علائم مسمومیت </a:t>
            </a:r>
            <a:r>
              <a:rPr lang="fa-IR" b="1" dirty="0" smtClean="0"/>
              <a:t>شامل یبوست ، ضعف ، خستگی ، خواب آلودگی ، سردرد ، کاهش اشتها ، پرنوشی ، خشکی دهان ، طعم آهن در دهان ، تهوع و استفراغ از ادامه مصرف مگادوز خودداری کرده و به مرکز بهداشتی درمانی / خانه بهداشت مراجعه نمایید.</a:t>
            </a:r>
            <a:endParaRPr lang="en-US" dirty="0" smtClean="0"/>
          </a:p>
          <a:p>
            <a:pPr lvl="0" algn="r" rtl="1"/>
            <a:r>
              <a:rPr lang="fa-IR" dirty="0" smtClean="0"/>
              <a:t> لازم است قبل از تجویز مگادوزویتامین </a:t>
            </a:r>
            <a:r>
              <a:rPr lang="en-US" dirty="0" smtClean="0"/>
              <a:t>D</a:t>
            </a:r>
            <a:r>
              <a:rPr lang="fa-IR" dirty="0" smtClean="0"/>
              <a:t> در خصوص تجویز </a:t>
            </a:r>
            <a:r>
              <a:rPr lang="fa-IR" u="sng" dirty="0" smtClean="0">
                <a:solidFill>
                  <a:srgbClr val="00B050"/>
                </a:solidFill>
              </a:rPr>
              <a:t>آمپول ویتامین </a:t>
            </a:r>
            <a:r>
              <a:rPr lang="en-US" u="sng" dirty="0" smtClean="0">
                <a:solidFill>
                  <a:srgbClr val="00B050"/>
                </a:solidFill>
              </a:rPr>
              <a:t>D</a:t>
            </a:r>
            <a:r>
              <a:rPr lang="fa-IR" u="sng" dirty="0" smtClean="0">
                <a:solidFill>
                  <a:srgbClr val="00B050"/>
                </a:solidFill>
              </a:rPr>
              <a:t> و یا مصرف مکمل مگادوز </a:t>
            </a:r>
            <a:r>
              <a:rPr lang="fa-IR" dirty="0" smtClean="0">
                <a:solidFill>
                  <a:srgbClr val="00B050"/>
                </a:solidFill>
              </a:rPr>
              <a:t>مشابه سوال شود و در صورت مصرف آنها فرد مورد نظر  برای تصمیم گیری نهایی جهت </a:t>
            </a:r>
            <a:r>
              <a:rPr lang="fa-IR" dirty="0" smtClean="0"/>
              <a:t>مصرف مکمل به پزشک ارجاع شود.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7216" t="16836" r="16724" b="17503"/>
          <a:stretch>
            <a:fillRect/>
          </a:stretch>
        </p:blipFill>
        <p:spPr bwMode="auto">
          <a:xfrm>
            <a:off x="609600" y="304800"/>
            <a:ext cx="76200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6057"/>
            <a:ext cx="9144000" cy="1059543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fa-IR" sz="2700" b="1" dirty="0" smtClean="0">
                <a:cs typeface="Titr" pitchFamily="2" charset="-78"/>
              </a:rPr>
              <a:t>روند شيوع كم خوني براساس هموگلوبين </a:t>
            </a:r>
            <a:br>
              <a:rPr lang="fa-IR" sz="2700" b="1" dirty="0" smtClean="0">
                <a:cs typeface="Titr" pitchFamily="2" charset="-78"/>
              </a:rPr>
            </a:br>
            <a:r>
              <a:rPr lang="fa-IR" sz="2700" b="1" dirty="0" smtClean="0">
                <a:cs typeface="Titr" pitchFamily="2" charset="-78"/>
              </a:rPr>
              <a:t>طي بررسی در سال هاي 1380 و 1391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461654"/>
              </p:ext>
            </p:extLst>
          </p:nvPr>
        </p:nvGraphicFramePr>
        <p:xfrm>
          <a:off x="609600" y="2032000"/>
          <a:ext cx="80772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>
          <a:xfrm>
            <a:off x="5344886" y="3269343"/>
            <a:ext cx="228600" cy="838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371600"/>
          <a:ext cx="7467600" cy="435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7259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latin typeface="Calibri"/>
                          <a:ea typeface="Calibri"/>
                          <a:cs typeface="B Nazanin"/>
                        </a:rPr>
                        <a:t>1391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1380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گروه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17.1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/>
                        </a:rPr>
                        <a:t>37.8</a:t>
                      </a:r>
                      <a:endParaRPr lang="en-US" sz="3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15-23 ماهه 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9.9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18.2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6 ساله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latin typeface="Calibri"/>
                          <a:ea typeface="Calibri"/>
                          <a:cs typeface="B Nazanin"/>
                        </a:rPr>
                        <a:t>9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latin typeface="Calibri"/>
                          <a:ea typeface="Calibri"/>
                          <a:cs typeface="B Nazanin"/>
                        </a:rPr>
                        <a:t>17.3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latin typeface="Calibri"/>
                          <a:ea typeface="Calibri"/>
                          <a:cs typeface="B Nazanin"/>
                        </a:rPr>
                        <a:t>نوجوانان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7259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14.3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B Nazanin"/>
                        </a:rPr>
                        <a:t>21.4</a:t>
                      </a:r>
                      <a:endParaRPr lang="en-US" sz="32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زنان باردار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10.3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14.5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latin typeface="Calibri"/>
                          <a:ea typeface="Calibri"/>
                          <a:cs typeface="B Nazanin"/>
                        </a:rPr>
                        <a:t>میانسالان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792162"/>
          </a:xfrm>
        </p:spPr>
        <p:txBody>
          <a:bodyPr/>
          <a:lstStyle/>
          <a:p>
            <a:r>
              <a:rPr lang="fa-IR" dirty="0" smtClean="0"/>
              <a:t>وضعیت </a:t>
            </a:r>
            <a:r>
              <a:rPr lang="fa-IR" dirty="0" smtClean="0">
                <a:solidFill>
                  <a:srgbClr val="7030A0"/>
                </a:solidFill>
              </a:rPr>
              <a:t>کم خونی </a:t>
            </a:r>
            <a:r>
              <a:rPr lang="fa-IR" dirty="0" smtClean="0"/>
              <a:t>مطالعه پورا 1و2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90600" y="1676400"/>
          <a:ext cx="7941732" cy="435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244"/>
                <a:gridCol w="2647244"/>
                <a:gridCol w="2647244"/>
              </a:tblGrid>
              <a:tr h="725932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>
                          <a:latin typeface="Calibri"/>
                          <a:ea typeface="Calibri"/>
                          <a:cs typeface="B Nazanin"/>
                        </a:rPr>
                        <a:t>1391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1380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گروه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23.3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3.7</a:t>
                      </a:r>
                      <a:endParaRPr lang="en-US" sz="3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15-23 ماهه 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61.8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6 ساله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76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>
                          <a:latin typeface="Calibri"/>
                          <a:ea typeface="Calibri"/>
                          <a:cs typeface="B Nazanin"/>
                        </a:rPr>
                        <a:t>نوجوانان</a:t>
                      </a:r>
                      <a:endParaRPr lang="en-US" sz="32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85.3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56.5</a:t>
                      </a:r>
                      <a:endParaRPr lang="en-US" sz="3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3200" dirty="0" smtClean="0">
                          <a:latin typeface="Calibri"/>
                          <a:ea typeface="Calibri"/>
                          <a:cs typeface="B Nazanin"/>
                        </a:rPr>
                        <a:t>زنان </a:t>
                      </a:r>
                      <a:r>
                        <a:rPr lang="ar-SA" sz="3200" dirty="0">
                          <a:latin typeface="Calibri"/>
                          <a:ea typeface="Calibri"/>
                          <a:cs typeface="B Nazanin"/>
                        </a:rPr>
                        <a:t>باردار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72593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C00000"/>
                          </a:solidFill>
                        </a:rPr>
                        <a:t>59.1</a:t>
                      </a:r>
                      <a:endParaRPr lang="en-US" sz="3600" dirty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-</a:t>
                      </a:r>
                      <a:endParaRPr lang="en-US" sz="3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3200" dirty="0" smtClean="0">
                          <a:latin typeface="Calibri"/>
                          <a:ea typeface="Calibri"/>
                          <a:cs typeface="Arial"/>
                        </a:rPr>
                        <a:t>میانسالان </a:t>
                      </a:r>
                      <a:endParaRPr lang="en-US" sz="32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78546" y="655638"/>
            <a:ext cx="8427962" cy="792162"/>
          </a:xfrm>
        </p:spPr>
        <p:txBody>
          <a:bodyPr/>
          <a:lstStyle/>
          <a:p>
            <a:pPr rtl="1"/>
            <a:r>
              <a:rPr lang="fa-IR" dirty="0" smtClean="0"/>
              <a:t>وضعیت کمبود ویتامین </a:t>
            </a:r>
            <a:r>
              <a:rPr lang="en-US" dirty="0" smtClean="0"/>
              <a:t> D</a:t>
            </a:r>
            <a:r>
              <a:rPr lang="fa-IR" dirty="0" smtClean="0"/>
              <a:t>مطالعه پورا 1و2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62908" y="5943600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dirty="0" smtClean="0"/>
              <a:t>*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52800" y="6248400"/>
            <a:ext cx="37832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000" dirty="0" smtClean="0"/>
              <a:t>کمتر از 20 نانو گرم بر میلی لیتر کمبود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5C152-3B6C-426D-BF6C-661EF8DD279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EAACDD-DDAB-40E5-B9BE-5D0398BAD61E}" type="slidenum">
              <a:rPr lang="fa-IR" smtClean="0"/>
              <a:pPr/>
              <a:t>8</a:t>
            </a:fld>
            <a:endParaRPr lang="fa-IR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9638"/>
            <a:ext cx="8424863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0F8D8D7-6F31-4285-96F8-4727A9CB3C95}" type="slidenum">
              <a:rPr lang="fa-IR" smtClean="0"/>
              <a:pPr/>
              <a:t>9</a:t>
            </a:fld>
            <a:endParaRPr lang="fa-IR" smtClean="0"/>
          </a:p>
        </p:txBody>
      </p:sp>
      <p:pic>
        <p:nvPicPr>
          <p:cNvPr id="532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549275"/>
            <a:ext cx="7848600" cy="56880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1414</Words>
  <Application>Microsoft Office PowerPoint</Application>
  <PresentationFormat>On-screen Show (4:3)</PresentationFormat>
  <Paragraphs>334</Paragraphs>
  <Slides>48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6" baseType="lpstr">
      <vt:lpstr>2  Titr</vt:lpstr>
      <vt:lpstr>Arial</vt:lpstr>
      <vt:lpstr>B Lotus</vt:lpstr>
      <vt:lpstr>B Nazanin</vt:lpstr>
      <vt:lpstr>B Titr</vt:lpstr>
      <vt:lpstr>Calibri</vt:lpstr>
      <vt:lpstr>Mitra</vt:lpstr>
      <vt:lpstr>Nazanin</vt:lpstr>
      <vt:lpstr>Roya</vt:lpstr>
      <vt:lpstr>Tahoma</vt:lpstr>
      <vt:lpstr>Times New Roman</vt:lpstr>
      <vt:lpstr>Titr</vt:lpstr>
      <vt:lpstr>Wingdings</vt:lpstr>
      <vt:lpstr>Wingdings 3</vt:lpstr>
      <vt:lpstr>Zar</vt:lpstr>
      <vt:lpstr>Office Theme</vt:lpstr>
      <vt:lpstr>Microsoft Excel 97-2003 Worksheet</vt:lpstr>
      <vt:lpstr>Chart</vt:lpstr>
      <vt:lpstr>PowerPoint Presentation</vt:lpstr>
      <vt:lpstr>نقش ریزمغذی ها در سلامت انسان</vt:lpstr>
      <vt:lpstr>PowerPoint Presentation</vt:lpstr>
      <vt:lpstr>عوامل خطر بيماري‏هاي غيرواگير در سال 1390  و تعداد مرگ منتسب</vt:lpstr>
      <vt:lpstr>روند شيوع كم خوني براساس هموگلوبين  طي بررسی در سال هاي 1380 و 1391</vt:lpstr>
      <vt:lpstr>وضعیت کم خونی مطالعه پورا 1و2</vt:lpstr>
      <vt:lpstr>وضعیت کمبود ویتامین  Dمطالعه پورا 1و2</vt:lpstr>
      <vt:lpstr>PowerPoint Presentation</vt:lpstr>
      <vt:lpstr>PowerPoint Presentation</vt:lpstr>
      <vt:lpstr>PowerPoint Presentation</vt:lpstr>
      <vt:lpstr>مقایسه متوسط مصرف با سبد مطلوب غذایی</vt:lpstr>
      <vt:lpstr>شیوع اضافه وزن وچاقی در افراد 55-70 سال در کشور-1395</vt:lpstr>
      <vt:lpstr>شیوع دیابت در افراد 55 تا 70 سال در کشور-1395            </vt:lpstr>
      <vt:lpstr>شیوع فشار خون بالا در افراد 55 تا 70 سال در کشور-1395   </vt:lpstr>
      <vt:lpstr>شیوع کلسترول بالا در افراد 55 تا 70 سال در کشور-1395                   </vt:lpstr>
      <vt:lpstr>مصرف روزانه  5 بار سبزی و میوه در افراد 55تا 70 سال-1395</vt:lpstr>
      <vt:lpstr>PowerPoint Presentation</vt:lpstr>
      <vt:lpstr>PowerPoint Presentation</vt:lpstr>
      <vt:lpstr>اهميت جهاني كمبود ريزمغذيها</vt:lpstr>
      <vt:lpstr>PowerPoint Presentation</vt:lpstr>
      <vt:lpstr>PowerPoint Presentation</vt:lpstr>
      <vt:lpstr>PowerPoint Presentation</vt:lpstr>
      <vt:lpstr>PowerPoint Presentation</vt:lpstr>
      <vt:lpstr>فهرست مطالب :</vt:lpstr>
      <vt:lpstr>اهن</vt:lpstr>
      <vt:lpstr>عوارض و پيامد هاي کم خوني فقر آهن</vt:lpstr>
      <vt:lpstr>كمبود: علايم و نشانه‌ها</vt:lpstr>
      <vt:lpstr>كمبود: علايم و نشانه‌ها</vt:lpstr>
      <vt:lpstr>كمبود: علايم و نشانه‌ها</vt:lpstr>
      <vt:lpstr>علائم ابتلاء به کم خوني فقر آهن </vt:lpstr>
      <vt:lpstr>كمبود: علايم و نشانه‌ها</vt:lpstr>
      <vt:lpstr>كمبود: علايم و نشانه‌ها</vt:lpstr>
      <vt:lpstr>منابع غذايي آهن</vt:lpstr>
      <vt:lpstr>آهن </vt:lpstr>
      <vt:lpstr>PowerPoint Presentation</vt:lpstr>
      <vt:lpstr>PowerPoint Presentation</vt:lpstr>
      <vt:lpstr>لازم است 16 عدد قرص براي هر دانش آموز تحت پوشش طرح در نظر گرفته شود (هفتـه اي يـك قـرص و به مدت 16 هفته تمام به هر دانش آموز قرص فروس سولفات داده مي شود).</vt:lpstr>
      <vt:lpstr>PowerPoint Presentation</vt:lpstr>
      <vt:lpstr>ویتامین D </vt:lpstr>
      <vt:lpstr>منابع </vt:lpstr>
      <vt:lpstr>PowerPoint Presentation</vt:lpstr>
      <vt:lpstr>PowerPoint Presentation</vt:lpstr>
      <vt:lpstr>PowerPoint Presentation</vt:lpstr>
      <vt:lpstr>بیماریهای مرتبط با کمبود ویتامین D</vt:lpstr>
      <vt:lpstr>PowerPoint Presentation</vt:lpstr>
      <vt:lpstr>دستورالعمل ویتامین د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msi'</dc:creator>
  <cp:lastModifiedBy>Windows</cp:lastModifiedBy>
  <cp:revision>138</cp:revision>
  <dcterms:created xsi:type="dcterms:W3CDTF">2017-06-30T16:50:40Z</dcterms:created>
  <dcterms:modified xsi:type="dcterms:W3CDTF">2019-10-31T07:35:12Z</dcterms:modified>
</cp:coreProperties>
</file>