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2.jpg" ContentType="image/png"/>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8"/>
  </p:notesMasterIdLst>
  <p:sldIdLst>
    <p:sldId id="256" r:id="rId2"/>
    <p:sldId id="275" r:id="rId3"/>
    <p:sldId id="273" r:id="rId4"/>
    <p:sldId id="277" r:id="rId5"/>
    <p:sldId id="279" r:id="rId6"/>
    <p:sldId id="281" r:id="rId7"/>
    <p:sldId id="283" r:id="rId8"/>
    <p:sldId id="284" r:id="rId9"/>
    <p:sldId id="289" r:id="rId10"/>
    <p:sldId id="287" r:id="rId11"/>
    <p:sldId id="291" r:id="rId12"/>
    <p:sldId id="292" r:id="rId13"/>
    <p:sldId id="265" r:id="rId14"/>
    <p:sldId id="290" r:id="rId15"/>
    <p:sldId id="285"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varScale="1">
        <p:scale>
          <a:sx n="77" d="100"/>
          <a:sy n="77" d="100"/>
        </p:scale>
        <p:origin x="2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6A76C8-E8BC-4B4C-B249-D8ECED800763}" type="datetimeFigureOut">
              <a:rPr lang="en-US" smtClean="0"/>
              <a:t>12/16/2019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415840-4822-445F-8B8A-3F27A9205010}" type="slidenum">
              <a:rPr lang="en-US" smtClean="0"/>
              <a:t>‹#›</a:t>
            </a:fld>
            <a:endParaRPr lang="en-US"/>
          </a:p>
        </p:txBody>
      </p:sp>
    </p:spTree>
    <p:extLst>
      <p:ext uri="{BB962C8B-B14F-4D97-AF65-F5344CB8AC3E}">
        <p14:creationId xmlns:p14="http://schemas.microsoft.com/office/powerpoint/2010/main" val="3546179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415840-4822-445F-8B8A-3F27A9205010}" type="slidenum">
              <a:rPr lang="en-US" smtClean="0"/>
              <a:t>1</a:t>
            </a:fld>
            <a:endParaRPr lang="en-US"/>
          </a:p>
        </p:txBody>
      </p:sp>
    </p:spTree>
    <p:extLst>
      <p:ext uri="{BB962C8B-B14F-4D97-AF65-F5344CB8AC3E}">
        <p14:creationId xmlns:p14="http://schemas.microsoft.com/office/powerpoint/2010/main" val="662220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415840-4822-445F-8B8A-3F27A9205010}" type="slidenum">
              <a:rPr lang="en-US" smtClean="0"/>
              <a:t>13</a:t>
            </a:fld>
            <a:endParaRPr lang="en-US"/>
          </a:p>
        </p:txBody>
      </p:sp>
    </p:spTree>
    <p:extLst>
      <p:ext uri="{BB962C8B-B14F-4D97-AF65-F5344CB8AC3E}">
        <p14:creationId xmlns:p14="http://schemas.microsoft.com/office/powerpoint/2010/main" val="3181794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256477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177073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17703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1397986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78076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1520712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24317547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3877840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1082626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DEE3D3-411B-4C3E-A736-0FFDB4BF9B64}"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2673314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DDEE3D3-411B-4C3E-A736-0FFDB4BF9B64}" type="datetimeFigureOut">
              <a:rPr lang="en-US" smtClean="0"/>
              <a:t>12/16/2019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4122235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DDEE3D3-411B-4C3E-A736-0FFDB4BF9B64}" type="datetimeFigureOut">
              <a:rPr lang="en-US" smtClean="0"/>
              <a:t>12/16/2019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3389775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DDEE3D3-411B-4C3E-A736-0FFDB4BF9B64}" type="datetimeFigureOut">
              <a:rPr lang="en-US" smtClean="0"/>
              <a:t>12/16/2019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253045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DEE3D3-411B-4C3E-A736-0FFDB4BF9B64}" type="datetimeFigureOut">
              <a:rPr lang="en-US" smtClean="0"/>
              <a:t>12/16/2019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627867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DEE3D3-411B-4C3E-A736-0FFDB4BF9B64}" type="datetimeFigureOut">
              <a:rPr lang="en-US" smtClean="0"/>
              <a:t>12/16/2019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364827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DEE3D3-411B-4C3E-A736-0FFDB4BF9B64}" type="datetimeFigureOut">
              <a:rPr lang="en-US" smtClean="0"/>
              <a:t>12/16/2019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D4789-9331-4029-A730-38805F9DEAFA}" type="slidenum">
              <a:rPr lang="en-US" smtClean="0"/>
              <a:t>‹#›</a:t>
            </a:fld>
            <a:endParaRPr lang="en-US"/>
          </a:p>
        </p:txBody>
      </p:sp>
    </p:spTree>
    <p:extLst>
      <p:ext uri="{BB962C8B-B14F-4D97-AF65-F5344CB8AC3E}">
        <p14:creationId xmlns:p14="http://schemas.microsoft.com/office/powerpoint/2010/main" val="2715686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DDEE3D3-411B-4C3E-A736-0FFDB4BF9B64}" type="datetimeFigureOut">
              <a:rPr lang="en-US" smtClean="0"/>
              <a:t>12/16/2019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1DD4789-9331-4029-A730-38805F9DEAFA}" type="slidenum">
              <a:rPr lang="en-US" smtClean="0"/>
              <a:t>‹#›</a:t>
            </a:fld>
            <a:endParaRPr lang="en-US"/>
          </a:p>
        </p:txBody>
      </p:sp>
    </p:spTree>
    <p:extLst>
      <p:ext uri="{BB962C8B-B14F-4D97-AF65-F5344CB8AC3E}">
        <p14:creationId xmlns:p14="http://schemas.microsoft.com/office/powerpoint/2010/main" val="117507232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sz="8000" dirty="0" smtClean="0">
                <a:cs typeface="B Mitra" panose="00000400000000000000" pitchFamily="2" charset="-78"/>
              </a:rPr>
              <a:t>بسم الله الرحمن الرحیم</a:t>
            </a:r>
            <a:endParaRPr lang="en-US" sz="8000" dirty="0">
              <a:cs typeface="B Mitra" panose="00000400000000000000" pitchFamily="2" charset="-78"/>
            </a:endParaRPr>
          </a:p>
        </p:txBody>
      </p:sp>
    </p:spTree>
    <p:extLst>
      <p:ext uri="{BB962C8B-B14F-4D97-AF65-F5344CB8AC3E}">
        <p14:creationId xmlns:p14="http://schemas.microsoft.com/office/powerpoint/2010/main" val="1858410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993923"/>
          </a:xfrm>
        </p:spPr>
      </p:pic>
    </p:spTree>
    <p:extLst>
      <p:ext uri="{BB962C8B-B14F-4D97-AF65-F5344CB8AC3E}">
        <p14:creationId xmlns:p14="http://schemas.microsoft.com/office/powerpoint/2010/main" val="38039122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Mitra" panose="00000400000000000000" pitchFamily="2" charset="-78"/>
              </a:rPr>
              <a:t>توصیه هایی به دانش آموزان برای استفاده درست از کوله </a:t>
            </a:r>
            <a:r>
              <a:rPr lang="fa-IR" b="1" dirty="0" smtClean="0">
                <a:solidFill>
                  <a:srgbClr val="FF0000"/>
                </a:solidFill>
                <a:cs typeface="B Mitra" panose="00000400000000000000" pitchFamily="2" charset="-78"/>
              </a:rPr>
              <a:t>پشتی</a:t>
            </a:r>
            <a:r>
              <a:rPr lang="fa-IR" b="1" dirty="0">
                <a:solidFill>
                  <a:srgbClr val="FF0000"/>
                </a:solidFill>
                <a:cs typeface="B Mitra" panose="00000400000000000000" pitchFamily="2" charset="-78"/>
              </a:rPr>
              <a:t>:</a:t>
            </a:r>
            <a:endParaRPr lang="en-US" dirty="0"/>
          </a:p>
        </p:txBody>
      </p:sp>
      <p:sp>
        <p:nvSpPr>
          <p:cNvPr id="3" name="Content Placeholder 2"/>
          <p:cNvSpPr>
            <a:spLocks noGrp="1"/>
          </p:cNvSpPr>
          <p:nvPr>
            <p:ph idx="1"/>
          </p:nvPr>
        </p:nvSpPr>
        <p:spPr/>
        <p:txBody>
          <a:bodyPr>
            <a:normAutofit/>
          </a:bodyPr>
          <a:lstStyle/>
          <a:p>
            <a:pPr marL="0" indent="0" algn="r">
              <a:buNone/>
            </a:pPr>
            <a:r>
              <a:rPr lang="fa-IR" sz="2400" dirty="0">
                <a:cs typeface="B Mitra" panose="00000400000000000000" pitchFamily="2" charset="-78"/>
              </a:rPr>
              <a:t>برای کاهش وزن کوله پشتی بطری‌های آب را خالی حمل کنید و پیش از شروع کلاس آنها را پر کنید. فقط چیزهایی را که نیاز دارید حمل کنید و باقی وسائل را در اتاقتان در منزل بگذارید .</a:t>
            </a:r>
            <a:br>
              <a:rPr lang="fa-IR" sz="2400" dirty="0">
                <a:cs typeface="B Mitra" panose="00000400000000000000" pitchFamily="2" charset="-78"/>
              </a:rPr>
            </a:br>
            <a:r>
              <a:rPr lang="fa-IR" sz="2400" dirty="0">
                <a:cs typeface="B Mitra" panose="00000400000000000000" pitchFamily="2" charset="-78"/>
              </a:rPr>
              <a:t>بندهای کوله را خیلی بلند نکنید. بندهای کوله هرچه کوتاهتر باشد فشار کمتری به کمر شما وارد می شود . کوله هایی با بند پهن مناسب ترند .</a:t>
            </a:r>
            <a:br>
              <a:rPr lang="fa-IR" sz="2400" dirty="0">
                <a:cs typeface="B Mitra" panose="00000400000000000000" pitchFamily="2" charset="-78"/>
              </a:rPr>
            </a:br>
            <a:r>
              <a:rPr lang="fa-IR" sz="2400" dirty="0">
                <a:cs typeface="B Mitra" panose="00000400000000000000" pitchFamily="2" charset="-78"/>
              </a:rPr>
              <a:t>دانش آموزان کتاب ها و اغذیه غیرضروری با خود به مدرسه حمل نکنند تا کیف آن ها سنگین تر شود. چنانچه نیاز است که دانش آموز وسایل زیادتری همراه خود به مدرسه ببرد از کیف دیگری برای حمل آن استفاده کند که حمل کیف دوم با دست دیگر انجام شود .</a:t>
            </a:r>
            <a:br>
              <a:rPr lang="fa-IR" sz="2400" dirty="0">
                <a:cs typeface="B Mitra" panose="00000400000000000000" pitchFamily="2" charset="-78"/>
              </a:rPr>
            </a:br>
            <a:r>
              <a:rPr lang="fa-IR" sz="2400" dirty="0">
                <a:cs typeface="B Mitra" panose="00000400000000000000" pitchFamily="2" charset="-78"/>
              </a:rPr>
              <a:t>اگر کیف شما کوله نیست آن را دست به دست کنید و همیشه روی یک دست و یا روی یک شانه کیفتان را حمل نکنید </a:t>
            </a:r>
            <a:r>
              <a:rPr lang="fa-IR" sz="2400" dirty="0" smtClean="0">
                <a:cs typeface="B Mitra" panose="00000400000000000000" pitchFamily="2" charset="-78"/>
              </a:rPr>
              <a:t>.</a:t>
            </a:r>
            <a:endParaRPr lang="en-US" sz="2400" dirty="0">
              <a:cs typeface="B Mitra" panose="00000400000000000000" pitchFamily="2" charset="-78"/>
            </a:endParaRPr>
          </a:p>
        </p:txBody>
      </p:sp>
    </p:spTree>
    <p:extLst>
      <p:ext uri="{BB962C8B-B14F-4D97-AF65-F5344CB8AC3E}">
        <p14:creationId xmlns:p14="http://schemas.microsoft.com/office/powerpoint/2010/main" val="1581850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378778" cy="6857999"/>
          </a:xfrm>
        </p:spPr>
        <p:txBody>
          <a:bodyPr>
            <a:normAutofit/>
          </a:bodyPr>
          <a:lstStyle/>
          <a:p>
            <a:pPr marL="0" indent="0" algn="r">
              <a:buNone/>
            </a:pPr>
            <a:r>
              <a:rPr lang="fa-IR" sz="2200" b="1" dirty="0">
                <a:cs typeface="B Mitra" panose="00000400000000000000" pitchFamily="2" charset="-78"/>
              </a:rPr>
              <a:t>سعی کنید کیف  مدرسه را تا حد امکان سبک بچینید و لوازم و وسایل غیرضروری را  با  خودتان به مدرسه نبرید .</a:t>
            </a:r>
            <a:br>
              <a:rPr lang="fa-IR" sz="2200" b="1" dirty="0">
                <a:cs typeface="B Mitra" panose="00000400000000000000" pitchFamily="2" charset="-78"/>
              </a:rPr>
            </a:br>
            <a:r>
              <a:rPr lang="fa-IR" sz="2200" b="1" dirty="0">
                <a:cs typeface="B Mitra" panose="00000400000000000000" pitchFamily="2" charset="-78"/>
              </a:rPr>
              <a:t>از هردو بند کیف استفاده کنید. آویختن کوله پشتی تنها بر یک شانه و با یک بند، موجب میشود که سنگینی کیف تنها به یک سمت بدن وارد شود. با انداختن دو بند بر روی هر دو شانه، وزن کیف بهتر تقسیم شده و بدن را در حالت مطلوب تری قرار می دهد .</a:t>
            </a:r>
            <a:br>
              <a:rPr lang="fa-IR" sz="2200" b="1" dirty="0">
                <a:cs typeface="B Mitra" panose="00000400000000000000" pitchFamily="2" charset="-78"/>
              </a:rPr>
            </a:br>
            <a:r>
              <a:rPr lang="fa-IR" sz="2200" b="1" dirty="0">
                <a:cs typeface="B Mitra" panose="00000400000000000000" pitchFamily="2" charset="-78"/>
              </a:rPr>
              <a:t>کیف را طوری بر دوش بیاندازید که بر روی قوی ترین عضلات میانه پشت قرار بگیرد. کیف باید صاف بر روی قسمت میانی پشت، در نزدیکی مرکز ثقل فرد قرار بگیرد. بندهای کیف باید طوری تنظیم شوند که بر دوش انداختن و بیرون آوردن کیف به راحتی انجام شود. در ضمن این بندها نباید تا حدی آزاد باشند که کیف از روی مرکز ثقل بدن پایین تر بیاید .</a:t>
            </a:r>
            <a:br>
              <a:rPr lang="fa-IR" sz="2200" b="1" dirty="0">
                <a:cs typeface="B Mitra" panose="00000400000000000000" pitchFamily="2" charset="-78"/>
              </a:rPr>
            </a:br>
            <a:r>
              <a:rPr lang="fa-IR" sz="2200" b="1" dirty="0">
                <a:cs typeface="B Mitra" panose="00000400000000000000" pitchFamily="2" charset="-78"/>
              </a:rPr>
              <a:t>علاوه بر سبک کردن بار، بهتر است لوازم داخل کیف را طوری بچینید که سنگین ترین اشیاء به پشت شما نزدیکتر باشند </a:t>
            </a:r>
            <a:br>
              <a:rPr lang="fa-IR" sz="2200" b="1" dirty="0">
                <a:cs typeface="B Mitra" panose="00000400000000000000" pitchFamily="2" charset="-78"/>
              </a:rPr>
            </a:br>
            <a:r>
              <a:rPr lang="fa-IR" sz="2200" b="1" dirty="0">
                <a:cs typeface="B Mitra" panose="00000400000000000000" pitchFamily="2" charset="-78"/>
              </a:rPr>
              <a:t>بستن بند کمری کوله پشتی از جمله ضروریات است، چرا که از انتقال تمام نیروی وزن بر شانه ها جلوگیری می کند، به خصوص از ایجاد سوانح احتمالی در فرد مثلاً در زمستان جلوگیری می کند .</a:t>
            </a:r>
            <a:br>
              <a:rPr lang="fa-IR" sz="2200" b="1" dirty="0">
                <a:cs typeface="B Mitra" panose="00000400000000000000" pitchFamily="2" charset="-78"/>
              </a:rPr>
            </a:br>
            <a:r>
              <a:rPr lang="fa-IR" sz="2200" b="1" dirty="0">
                <a:cs typeface="B Mitra" panose="00000400000000000000" pitchFamily="2" charset="-78"/>
              </a:rPr>
              <a:t>در انتخاب کیف دستی ضمن آن که وزن و جنس آن باید مناسب باشد، دسته های کیف هم نباید خیلی سفت و خشک باشد .</a:t>
            </a:r>
            <a:br>
              <a:rPr lang="fa-IR" sz="2200" b="1" dirty="0">
                <a:cs typeface="B Mitra" panose="00000400000000000000" pitchFamily="2" charset="-78"/>
              </a:rPr>
            </a:br>
            <a:r>
              <a:rPr lang="fa-IR" sz="2200" b="1" dirty="0">
                <a:cs typeface="B Mitra" panose="00000400000000000000" pitchFamily="2" charset="-78"/>
              </a:rPr>
              <a:t>آخرین تذکر این که اگر دانش آموزی را ببینیم که هنگام حمل کوله پشتی به جلو خم شود، شانه هایش را گرد کند و موقع راه رفتن سرش را پایین تر بیندازد باید بدانیم که کوله اش سنگین است .</a:t>
            </a:r>
            <a:endParaRPr lang="en-US" sz="2200" dirty="0">
              <a:cs typeface="B Mitra" panose="00000400000000000000" pitchFamily="2" charset="-78"/>
            </a:endParaRPr>
          </a:p>
          <a:p>
            <a:pPr marL="0" indent="0" algn="r">
              <a:buNone/>
            </a:pPr>
            <a:endParaRPr lang="en-US" dirty="0"/>
          </a:p>
        </p:txBody>
      </p:sp>
    </p:spTree>
    <p:extLst>
      <p:ext uri="{BB962C8B-B14F-4D97-AF65-F5344CB8AC3E}">
        <p14:creationId xmlns:p14="http://schemas.microsoft.com/office/powerpoint/2010/main" val="2903565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124" y="0"/>
            <a:ext cx="8596668" cy="1320800"/>
          </a:xfrm>
        </p:spPr>
        <p:txBody>
          <a:bodyPr>
            <a:normAutofit/>
          </a:bodyPr>
          <a:lstStyle/>
          <a:p>
            <a:pPr algn="ctr"/>
            <a:r>
              <a:rPr lang="ar-SA" sz="4800" dirty="0">
                <a:cs typeface="B Mitra" panose="00000400000000000000" pitchFamily="2" charset="-78"/>
              </a:rPr>
              <a:t>مشخصات </a:t>
            </a:r>
            <a:r>
              <a:rPr lang="ar-SA" sz="4800" dirty="0" smtClean="0">
                <a:cs typeface="B Mitra" panose="00000400000000000000" pitchFamily="2" charset="-78"/>
              </a:rPr>
              <a:t>کوله</a:t>
            </a:r>
            <a:r>
              <a:rPr lang="fa-IR" sz="4800" dirty="0" smtClean="0">
                <a:cs typeface="B Mitra" panose="00000400000000000000" pitchFamily="2" charset="-78"/>
              </a:rPr>
              <a:t> پشتی</a:t>
            </a:r>
            <a:r>
              <a:rPr lang="ar-SA" sz="4800" dirty="0" smtClean="0">
                <a:cs typeface="B Mitra" panose="00000400000000000000" pitchFamily="2" charset="-78"/>
              </a:rPr>
              <a:t> </a:t>
            </a:r>
            <a:r>
              <a:rPr lang="ar-SA" sz="4800" dirty="0">
                <a:cs typeface="B Mitra" panose="00000400000000000000" pitchFamily="2" charset="-78"/>
              </a:rPr>
              <a:t>استاندارد</a:t>
            </a:r>
            <a:endParaRPr lang="en-US" sz="4800" dirty="0">
              <a:cs typeface="B Mitra" panose="00000400000000000000" pitchFamily="2" charset="-78"/>
            </a:endParaRPr>
          </a:p>
        </p:txBody>
      </p:sp>
      <p:sp>
        <p:nvSpPr>
          <p:cNvPr id="3" name="Content Placeholder 2"/>
          <p:cNvSpPr>
            <a:spLocks noGrp="1"/>
          </p:cNvSpPr>
          <p:nvPr>
            <p:ph idx="1"/>
          </p:nvPr>
        </p:nvSpPr>
        <p:spPr>
          <a:xfrm>
            <a:off x="-1" y="852616"/>
            <a:ext cx="9576487" cy="6005384"/>
          </a:xfrm>
        </p:spPr>
        <p:txBody>
          <a:bodyPr>
            <a:normAutofit/>
          </a:bodyPr>
          <a:lstStyle/>
          <a:p>
            <a:pPr algn="r">
              <a:buFontTx/>
              <a:buChar char="-"/>
            </a:pPr>
            <a:r>
              <a:rPr lang="fa-IR" sz="2400" dirty="0" smtClean="0">
                <a:cs typeface="B Mitra" panose="00000400000000000000" pitchFamily="2" charset="-78"/>
              </a:rPr>
              <a:t>کوله پشتی باید انتخاب شود که سبک تر باشد.</a:t>
            </a:r>
          </a:p>
          <a:p>
            <a:pPr marL="0" indent="0" algn="r">
              <a:buNone/>
            </a:pPr>
            <a:r>
              <a:rPr lang="fa-IR" sz="2400" dirty="0" smtClean="0">
                <a:cs typeface="B Mitra" panose="00000400000000000000" pitchFamily="2" charset="-78"/>
              </a:rPr>
              <a:t>دارای قسمتهای مختلف برای وسایل باشد، طوری که بتوان به صورت متقارن از هر دو سمت راست و چپ آن استفاده کرد تا فشار بیشتری به هیچ سمتی از شانه یا کمر وارد نشود.</a:t>
            </a:r>
          </a:p>
          <a:p>
            <a:pPr marL="0" indent="0" algn="r">
              <a:buNone/>
            </a:pPr>
            <a:r>
              <a:rPr lang="fa-IR" sz="2400" dirty="0" smtClean="0">
                <a:cs typeface="B Mitra" panose="00000400000000000000" pitchFamily="2" charset="-78"/>
              </a:rPr>
              <a:t>بند سینه ای و کمری داشته باشد.</a:t>
            </a:r>
          </a:p>
          <a:p>
            <a:pPr marL="0" indent="0" algn="r">
              <a:buNone/>
            </a:pPr>
            <a:r>
              <a:rPr lang="fa-IR" sz="2400" dirty="0" smtClean="0">
                <a:cs typeface="B Mitra" panose="00000400000000000000" pitchFamily="2" charset="-78"/>
              </a:rPr>
              <a:t>در قسمت های مختلف آن( پشت و بندها) از اسفنج استفاده شده باشد.</a:t>
            </a:r>
          </a:p>
          <a:p>
            <a:pPr marL="0" indent="0" algn="r">
              <a:buNone/>
            </a:pPr>
            <a:r>
              <a:rPr lang="fa-IR" sz="2400" dirty="0" smtClean="0">
                <a:cs typeface="B Mitra" panose="00000400000000000000" pitchFamily="2" charset="-78"/>
              </a:rPr>
              <a:t>جهت توزیع مناسب تر نیرو، بندهای شانه ی پهن تر باشند.</a:t>
            </a:r>
          </a:p>
          <a:p>
            <a:pPr algn="r">
              <a:buFontTx/>
              <a:buChar char="-"/>
            </a:pPr>
            <a:r>
              <a:rPr lang="fa-IR" sz="2400" dirty="0" smtClean="0">
                <a:cs typeface="B Mitra" panose="00000400000000000000" pitchFamily="2" charset="-78"/>
              </a:rPr>
              <a:t>کوله پشتی مناسب باید اندازه قد و سن دانش آموز باشد.</a:t>
            </a:r>
          </a:p>
          <a:p>
            <a:pPr algn="r">
              <a:buFontTx/>
              <a:buChar char="-"/>
            </a:pPr>
            <a:r>
              <a:rPr lang="fa-IR" sz="2400" dirty="0">
                <a:cs typeface="B Mitra" panose="00000400000000000000" pitchFamily="2" charset="-78"/>
              </a:rPr>
              <a:t>کوله پشتی هایی که یک بند در قسمت قفسه سینه یا دور کمر دارند ، از سایر کوله پشتی ها مطمئن تر </a:t>
            </a:r>
            <a:r>
              <a:rPr lang="fa-IR" sz="2400" dirty="0" smtClean="0">
                <a:cs typeface="B Mitra" panose="00000400000000000000" pitchFamily="2" charset="-78"/>
              </a:rPr>
              <a:t>هستند</a:t>
            </a:r>
            <a:r>
              <a:rPr lang="fa-IR" sz="2400" dirty="0">
                <a:cs typeface="B Mitra" panose="00000400000000000000" pitchFamily="2" charset="-78"/>
              </a:rPr>
              <a:t>و سلامت سر و گردن و کمر فرد را تضمین می کنند . </a:t>
            </a:r>
            <a:endParaRPr lang="fa-IR" sz="2400" dirty="0" smtClean="0">
              <a:cs typeface="B Mitra" panose="00000400000000000000" pitchFamily="2" charset="-78"/>
            </a:endParaRPr>
          </a:p>
          <a:p>
            <a:pPr algn="r">
              <a:buFontTx/>
              <a:buChar char="-"/>
            </a:pPr>
            <a:r>
              <a:rPr lang="fa-IR" sz="2400" dirty="0">
                <a:cs typeface="B Mitra" panose="00000400000000000000" pitchFamily="2" charset="-78"/>
              </a:rPr>
              <a:t>بندهایی که روی سینه و کمر بسته می شوند نیز می توانند از تکان های کیف جلوگیری کرده و وزن آن را علاوه بر شانه، بر روی سینه و لگن تقسیم می کنند.</a:t>
            </a:r>
            <a:endParaRPr lang="en-US" sz="2400" dirty="0">
              <a:cs typeface="B Mitra" panose="00000400000000000000" pitchFamily="2" charset="-78"/>
            </a:endParaRPr>
          </a:p>
          <a:p>
            <a:pPr algn="r">
              <a:buFontTx/>
              <a:buChar char="-"/>
            </a:pPr>
            <a:endParaRPr lang="fa-IR" b="1" dirty="0" smtClean="0"/>
          </a:p>
          <a:p>
            <a:pPr algn="r">
              <a:buFontTx/>
              <a:buChar char="-"/>
            </a:pPr>
            <a:endParaRPr lang="en-US" dirty="0"/>
          </a:p>
        </p:txBody>
      </p:sp>
    </p:spTree>
    <p:extLst>
      <p:ext uri="{BB962C8B-B14F-4D97-AF65-F5344CB8AC3E}">
        <p14:creationId xmlns:p14="http://schemas.microsoft.com/office/powerpoint/2010/main" val="36628070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48931" y="296562"/>
            <a:ext cx="5177480" cy="6561438"/>
          </a:xfrm>
        </p:spPr>
      </p:pic>
    </p:spTree>
    <p:extLst>
      <p:ext uri="{BB962C8B-B14F-4D97-AF65-F5344CB8AC3E}">
        <p14:creationId xmlns:p14="http://schemas.microsoft.com/office/powerpoint/2010/main" val="1923617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18734" y="0"/>
            <a:ext cx="8526163" cy="6858000"/>
          </a:xfrm>
        </p:spPr>
      </p:pic>
      <p:sp>
        <p:nvSpPr>
          <p:cNvPr id="5" name="TextBox 4"/>
          <p:cNvSpPr txBox="1"/>
          <p:nvPr/>
        </p:nvSpPr>
        <p:spPr>
          <a:xfrm>
            <a:off x="10470524" y="1569308"/>
            <a:ext cx="1416677" cy="2800767"/>
          </a:xfrm>
          <a:prstGeom prst="rect">
            <a:avLst/>
          </a:prstGeom>
          <a:noFill/>
        </p:spPr>
        <p:txBody>
          <a:bodyPr wrap="square" rtlCol="0">
            <a:spAutoFit/>
          </a:bodyPr>
          <a:lstStyle/>
          <a:p>
            <a:r>
              <a:rPr lang="fa-IR" sz="4400" dirty="0" smtClean="0">
                <a:cs typeface="B Mitra" panose="00000400000000000000" pitchFamily="2" charset="-78"/>
              </a:rPr>
              <a:t>چیدمان وسایل</a:t>
            </a:r>
          </a:p>
          <a:p>
            <a:r>
              <a:rPr lang="fa-IR" sz="4400" dirty="0" smtClean="0">
                <a:cs typeface="B Mitra" panose="00000400000000000000" pitchFamily="2" charset="-78"/>
              </a:rPr>
              <a:t> کوله پشتی</a:t>
            </a:r>
            <a:endParaRPr lang="en-US" sz="4400" dirty="0">
              <a:cs typeface="B Mitra" panose="00000400000000000000" pitchFamily="2" charset="-78"/>
            </a:endParaRPr>
          </a:p>
        </p:txBody>
      </p:sp>
    </p:spTree>
    <p:extLst>
      <p:ext uri="{BB962C8B-B14F-4D97-AF65-F5344CB8AC3E}">
        <p14:creationId xmlns:p14="http://schemas.microsoft.com/office/powerpoint/2010/main" val="1556003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78425"/>
            <a:ext cx="10515600" cy="5498537"/>
          </a:xfrm>
        </p:spPr>
        <p:txBody>
          <a:bodyPr/>
          <a:lstStyle/>
          <a:p>
            <a:pPr marL="0" indent="0" algn="ctr">
              <a:buNone/>
            </a:pPr>
            <a:r>
              <a:rPr lang="ar-SA" dirty="0"/>
              <a:t> </a:t>
            </a:r>
            <a:endParaRPr lang="en-US" dirty="0" smtClean="0"/>
          </a:p>
          <a:p>
            <a:pPr marL="0" indent="0" algn="ctr">
              <a:buNone/>
            </a:pPr>
            <a:endParaRPr lang="en-US" sz="4400" dirty="0">
              <a:solidFill>
                <a:srgbClr val="FF0000"/>
              </a:solidFill>
              <a:cs typeface="B Mitra" panose="00000400000000000000" pitchFamily="2" charset="-78"/>
            </a:endParaRPr>
          </a:p>
          <a:p>
            <a:pPr marL="0" indent="0" algn="ctr">
              <a:buNone/>
            </a:pPr>
            <a:endParaRPr lang="en-US" sz="4400" dirty="0">
              <a:solidFill>
                <a:srgbClr val="FF0000"/>
              </a:solidFill>
              <a:cs typeface="B Mitra" panose="00000400000000000000" pitchFamily="2" charset="-78"/>
            </a:endParaRPr>
          </a:p>
          <a:p>
            <a:pPr marL="0" indent="0" algn="ctr">
              <a:buNone/>
            </a:pPr>
            <a:r>
              <a:rPr lang="ar-SA" sz="6600" dirty="0" smtClean="0">
                <a:solidFill>
                  <a:srgbClr val="FF0000"/>
                </a:solidFill>
                <a:cs typeface="B Mitra" panose="00000400000000000000" pitchFamily="2" charset="-78"/>
              </a:rPr>
              <a:t>مراقب سلامت</a:t>
            </a:r>
            <a:r>
              <a:rPr lang="fa-IR" sz="6600" dirty="0" smtClean="0">
                <a:solidFill>
                  <a:srgbClr val="FF0000"/>
                </a:solidFill>
                <a:cs typeface="B Mitra" panose="00000400000000000000" pitchFamily="2" charset="-78"/>
              </a:rPr>
              <a:t>ی فرزندانمان </a:t>
            </a:r>
            <a:r>
              <a:rPr lang="ar-SA" sz="6600" dirty="0" smtClean="0">
                <a:solidFill>
                  <a:srgbClr val="FF0000"/>
                </a:solidFill>
                <a:cs typeface="B Mitra" panose="00000400000000000000" pitchFamily="2" charset="-78"/>
              </a:rPr>
              <a:t>باشیم</a:t>
            </a:r>
            <a:endParaRPr lang="en-US" sz="6600" dirty="0" smtClean="0">
              <a:solidFill>
                <a:srgbClr val="FF0000"/>
              </a:solidFill>
              <a:cs typeface="B Mitra" panose="00000400000000000000" pitchFamily="2" charset="-78"/>
            </a:endParaRPr>
          </a:p>
          <a:p>
            <a:pPr marL="0" indent="0" algn="ctr">
              <a:buNone/>
            </a:pPr>
            <a:endParaRPr lang="en-US" sz="4400" dirty="0">
              <a:solidFill>
                <a:srgbClr val="FF0000"/>
              </a:solidFill>
              <a:cs typeface="B Mitra" panose="00000400000000000000" pitchFamily="2" charset="-78"/>
            </a:endParaRPr>
          </a:p>
          <a:p>
            <a:pPr marL="0" indent="0" algn="ctr">
              <a:buNone/>
            </a:pPr>
            <a:endParaRPr lang="en-US" sz="4400" dirty="0" smtClean="0">
              <a:solidFill>
                <a:srgbClr val="FF0000"/>
              </a:solidFill>
              <a:cs typeface="B Mitra" panose="00000400000000000000" pitchFamily="2" charset="-78"/>
            </a:endParaRPr>
          </a:p>
          <a:p>
            <a:pPr marL="0" indent="0" algn="ctr">
              <a:buNone/>
            </a:pPr>
            <a:endParaRPr lang="en-US" sz="4400" dirty="0">
              <a:solidFill>
                <a:srgbClr val="FF0000"/>
              </a:solidFill>
              <a:cs typeface="B Mitra" panose="00000400000000000000" pitchFamily="2" charset="-78"/>
            </a:endParaRPr>
          </a:p>
          <a:p>
            <a:pPr marL="0" indent="0" algn="ctr">
              <a:buNone/>
            </a:pPr>
            <a:endParaRPr lang="en-US" sz="4400" dirty="0" smtClean="0">
              <a:solidFill>
                <a:srgbClr val="FF0000"/>
              </a:solidFill>
              <a:cs typeface="B Mitra" panose="00000400000000000000" pitchFamily="2" charset="-78"/>
            </a:endParaRPr>
          </a:p>
          <a:p>
            <a:pPr marL="0" indent="0" algn="ctr">
              <a:buNone/>
            </a:pPr>
            <a:endParaRPr lang="en-US" sz="4400" dirty="0">
              <a:solidFill>
                <a:srgbClr val="FF0000"/>
              </a:solidFill>
              <a:cs typeface="B Mitra" panose="00000400000000000000" pitchFamily="2" charset="-78"/>
            </a:endParaRPr>
          </a:p>
          <a:p>
            <a:pPr marL="0" indent="0" algn="ctr">
              <a:buNone/>
            </a:pPr>
            <a:endParaRPr lang="en-US" sz="4400" dirty="0">
              <a:solidFill>
                <a:srgbClr val="FF0000"/>
              </a:solidFill>
              <a:cs typeface="B Mitra" panose="00000400000000000000" pitchFamily="2" charset="-78"/>
            </a:endParaRPr>
          </a:p>
        </p:txBody>
      </p:sp>
    </p:spTree>
    <p:extLst>
      <p:ext uri="{BB962C8B-B14F-4D97-AF65-F5344CB8AC3E}">
        <p14:creationId xmlns:p14="http://schemas.microsoft.com/office/powerpoint/2010/main" val="2248664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56055"/>
            <a:ext cx="8923866" cy="6153664"/>
          </a:xfrm>
        </p:spPr>
        <p:txBody>
          <a:bodyPr>
            <a:normAutofit/>
          </a:bodyPr>
          <a:lstStyle/>
          <a:p>
            <a:pPr marL="0" indent="0" algn="just">
              <a:buNone/>
            </a:pPr>
            <a:r>
              <a:rPr lang="fa-IR" sz="2800" dirty="0">
                <a:cs typeface="B Mitra" panose="00000400000000000000" pitchFamily="2" charset="-78"/>
              </a:rPr>
              <a:t>از معمول ترین راه های بردن کتاب ، دفتر و دیگر وسایل مورد نیاز به مدرسه کیف یا کوله پشتی است . به عبارتی کیف یا کوله پشتی همراه همیشگی کودکان در طول سال تحصیلی هستند .دانش آموزان به کمک کیف و کوله پشتی وسایل و لوازم مورد نیاز آموختن را از خانه تا مدرسه جابجا می کنند . برای والدین و متولیان امر آموزش و پرورش سلامتی و شادابی فرزندان این مرز و بوم امر بسیار مهمی است که همیشه بیشترین توجه را به خود جلب نموده است ، دغدغه های مربوط به حمل و جابجا نمودن کیف و کوله پشتی مابین مدرسه تا خانه و بالعکس توسط دانش آموزان از جمله مواردی است که هر از چند گاهی مسئولین و خانواده ها را بر آن می دارد که بهترین راهکار را در این مورد یافته و اجرا نمایند . به وسیله ی کوله پشتی حجم زیادی از کتاب ، دفتر ، نوشت افزار و </a:t>
            </a:r>
            <a:r>
              <a:rPr lang="fa-IR" sz="2800" dirty="0" smtClean="0">
                <a:cs typeface="B Mitra" panose="00000400000000000000" pitchFamily="2" charset="-78"/>
              </a:rPr>
              <a:t>.....      جابه جا می شود.                                                                                       </a:t>
            </a:r>
            <a:endParaRPr lang="en-US" dirty="0">
              <a:cs typeface="B Mitra" panose="00000400000000000000" pitchFamily="2" charset="-78"/>
            </a:endParaRPr>
          </a:p>
          <a:p>
            <a:pPr marL="0" indent="0">
              <a:buNone/>
            </a:pPr>
            <a:endParaRPr lang="en-US" dirty="0"/>
          </a:p>
        </p:txBody>
      </p:sp>
    </p:spTree>
    <p:extLst>
      <p:ext uri="{BB962C8B-B14F-4D97-AF65-F5344CB8AC3E}">
        <p14:creationId xmlns:p14="http://schemas.microsoft.com/office/powerpoint/2010/main" val="15359076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97526"/>
          </a:xfrm>
        </p:spPr>
        <p:txBody>
          <a:bodyPr/>
          <a:lstStyle/>
          <a:p>
            <a:pPr algn="ctr"/>
            <a:r>
              <a:rPr lang="fa-IR" dirty="0">
                <a:solidFill>
                  <a:srgbClr val="FF0000"/>
                </a:solidFill>
                <a:cs typeface="B Mitra" panose="00000400000000000000" pitchFamily="2" charset="-78"/>
              </a:rPr>
              <a:t>بهترین نوع کیف و ویژگی های آن</a:t>
            </a:r>
            <a:endParaRPr lang="en-US" dirty="0">
              <a:solidFill>
                <a:srgbClr val="FF0000"/>
              </a:solidFill>
              <a:cs typeface="B Mitra" panose="00000400000000000000" pitchFamily="2" charset="-78"/>
            </a:endParaRPr>
          </a:p>
        </p:txBody>
      </p:sp>
      <p:sp>
        <p:nvSpPr>
          <p:cNvPr id="4" name="TextBox 3"/>
          <p:cNvSpPr txBox="1"/>
          <p:nvPr/>
        </p:nvSpPr>
        <p:spPr>
          <a:xfrm>
            <a:off x="729049" y="1396313"/>
            <a:ext cx="8785654" cy="3416320"/>
          </a:xfrm>
          <a:prstGeom prst="rect">
            <a:avLst/>
          </a:prstGeom>
          <a:noFill/>
        </p:spPr>
        <p:txBody>
          <a:bodyPr wrap="square" rtlCol="0">
            <a:spAutoFit/>
          </a:bodyPr>
          <a:lstStyle/>
          <a:p>
            <a:pPr algn="r"/>
            <a:r>
              <a:rPr lang="ar-SA" sz="3600" dirty="0">
                <a:cs typeface="B Mitra" panose="00000400000000000000" pitchFamily="2" charset="-78"/>
              </a:rPr>
              <a:t>از جمله روش‌های حمل وسایل آموزشی شامل «حمل با کوله‌پشتی» «حمل با کیف شانه‌ای» و «حمل با کیف دستی» </a:t>
            </a:r>
            <a:r>
              <a:rPr lang="ar-SA" sz="3600" dirty="0" smtClean="0">
                <a:cs typeface="B Mitra" panose="00000400000000000000" pitchFamily="2" charset="-78"/>
              </a:rPr>
              <a:t>است</a:t>
            </a:r>
            <a:r>
              <a:rPr lang="en-US" sz="3600" dirty="0" smtClean="0">
                <a:cs typeface="B Mitra" panose="00000400000000000000" pitchFamily="2" charset="-78"/>
              </a:rPr>
              <a:t>                        </a:t>
            </a:r>
            <a:endParaRPr lang="en-US" sz="3600" dirty="0">
              <a:cs typeface="B Mitra" panose="00000400000000000000" pitchFamily="2" charset="-78"/>
            </a:endParaRPr>
          </a:p>
          <a:p>
            <a:pPr algn="just"/>
            <a:r>
              <a:rPr lang="ar-SA" sz="3600" dirty="0">
                <a:cs typeface="B Mitra" panose="00000400000000000000" pitchFamily="2" charset="-78"/>
              </a:rPr>
              <a:t>میزان مصرف انرژی هنگام استفاده از کوله پشتی نسبت به انواع دیگر کیف‌ها کمتر است و استفاده از آن، آسیب کمتری برای بدن ایجاد می‌کند؛ به همین دلیل استفاده از کوله‌پشتی در مقایسه با دیگر </a:t>
            </a:r>
            <a:r>
              <a:rPr lang="ar-SA" sz="3600" dirty="0" smtClean="0">
                <a:cs typeface="B Mitra" panose="00000400000000000000" pitchFamily="2" charset="-78"/>
              </a:rPr>
              <a:t>انواع</a:t>
            </a:r>
            <a:r>
              <a:rPr lang="fa-IR" sz="3600" dirty="0" smtClean="0">
                <a:cs typeface="B Mitra" panose="00000400000000000000" pitchFamily="2" charset="-78"/>
              </a:rPr>
              <a:t> کیف ها پیشنهاد می شود.                                              </a:t>
            </a:r>
            <a:endParaRPr lang="en-US" sz="3600" dirty="0">
              <a:cs typeface="B Mitra" panose="00000400000000000000" pitchFamily="2" charset="-78"/>
            </a:endParaRPr>
          </a:p>
        </p:txBody>
      </p:sp>
    </p:spTree>
    <p:extLst>
      <p:ext uri="{BB962C8B-B14F-4D97-AF65-F5344CB8AC3E}">
        <p14:creationId xmlns:p14="http://schemas.microsoft.com/office/powerpoint/2010/main" val="24249076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25235"/>
          </a:xfrm>
        </p:spPr>
        <p:txBody>
          <a:bodyPr/>
          <a:lstStyle/>
          <a:p>
            <a:pPr algn="ctr"/>
            <a:r>
              <a:rPr lang="fa-IR" dirty="0">
                <a:solidFill>
                  <a:srgbClr val="FF0000"/>
                </a:solidFill>
                <a:cs typeface="B Mitra" panose="00000400000000000000" pitchFamily="2" charset="-78"/>
              </a:rPr>
              <a:t>معایب و مضرات حمل کیف و کوله های سنگین</a:t>
            </a:r>
            <a:endParaRPr lang="en-US" dirty="0">
              <a:solidFill>
                <a:srgbClr val="FF0000"/>
              </a:solidFill>
              <a:cs typeface="B Mitra" panose="00000400000000000000" pitchFamily="2" charset="-78"/>
            </a:endParaRPr>
          </a:p>
        </p:txBody>
      </p:sp>
      <p:sp>
        <p:nvSpPr>
          <p:cNvPr id="3" name="Content Placeholder 2"/>
          <p:cNvSpPr>
            <a:spLocks noGrp="1"/>
          </p:cNvSpPr>
          <p:nvPr>
            <p:ph idx="1"/>
          </p:nvPr>
        </p:nvSpPr>
        <p:spPr>
          <a:xfrm>
            <a:off x="838200" y="914400"/>
            <a:ext cx="10515600" cy="5694218"/>
          </a:xfrm>
        </p:spPr>
        <p:txBody>
          <a:bodyPr>
            <a:normAutofit/>
          </a:bodyPr>
          <a:lstStyle/>
          <a:p>
            <a:pPr marL="0" indent="0" algn="just">
              <a:buNone/>
            </a:pPr>
            <a:r>
              <a:rPr lang="fa-IR" sz="4000" dirty="0">
                <a:cs typeface="B Mitra" panose="00000400000000000000" pitchFamily="2" charset="-78"/>
              </a:rPr>
              <a:t>استفاده ی نادرست از این وسایل می تواند صدمات جبران ناپذیری را به ستون فقرات کودکان و دانش آموزان تحمیل کند .چرا که ستون فقرات اطفال به خاطر نرمی بیشتر در معرض آسیب های بیشتری قرار دارد . درد گردن ، کمر درد ، انحناهای غیر طبیعی ستون فقرات ، افزایش غیر طبیعی انحناهای ستون فقرات و حتی در مواردی آسیب به رشته های عصبی از جمله ی این آسیب ها و مشکلات بشمار می روند . همچنین کشیدگی حاصل از حمل کیف ، باعث آسیب های گذرا یا حتی ماندگاری در ریشه های عصبی شانه و دست ها ، همچنین ریشه های عصبی گردن خواهد شد </a:t>
            </a:r>
            <a:r>
              <a:rPr lang="fa-IR" sz="4000" dirty="0" smtClean="0">
                <a:cs typeface="B Mitra" panose="00000400000000000000" pitchFamily="2" charset="-78"/>
              </a:rPr>
              <a:t>.                                                                                   </a:t>
            </a:r>
            <a:endParaRPr lang="en-US" sz="4000" dirty="0">
              <a:cs typeface="B Mitra" panose="00000400000000000000" pitchFamily="2" charset="-78"/>
            </a:endParaRPr>
          </a:p>
        </p:txBody>
      </p:sp>
    </p:spTree>
    <p:extLst>
      <p:ext uri="{BB962C8B-B14F-4D97-AF65-F5344CB8AC3E}">
        <p14:creationId xmlns:p14="http://schemas.microsoft.com/office/powerpoint/2010/main" val="30116941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flipH="1">
            <a:off x="5202193" y="0"/>
            <a:ext cx="6989803" cy="6677891"/>
          </a:xfrm>
        </p:spPr>
        <p:txBody>
          <a:bodyPr>
            <a:normAutofit/>
          </a:bodyPr>
          <a:lstStyle/>
          <a:p>
            <a:pPr marL="0" indent="0" algn="just">
              <a:buNone/>
            </a:pPr>
            <a:r>
              <a:rPr lang="fa-IR" sz="4000" dirty="0">
                <a:cs typeface="B Mitra" panose="00000400000000000000" pitchFamily="2" charset="-78"/>
              </a:rPr>
              <a:t> وقتی کوله پشتی سنگین باشد، کودک بیش از حد پشت را قوس دار می کند یا سروتنه را به جلو خم می کند تا بتواند وزن کیف را تحمل کند، این فشار روی عضلات گردن و پشت سبب خستگی بیش از حد و آسیب می شود.</a:t>
            </a:r>
            <a:r>
              <a:rPr lang="fa-IR" sz="4000" b="1" dirty="0"/>
              <a:t> </a:t>
            </a:r>
            <a:r>
              <a:rPr lang="fa-IR" b="1" dirty="0" smtClean="0"/>
              <a:t>                       </a:t>
            </a:r>
            <a:endParaRPr lang="en-US" dirty="0"/>
          </a:p>
        </p:txBody>
      </p:sp>
      <p:sp>
        <p:nvSpPr>
          <p:cNvPr id="2" name="TextBox 1"/>
          <p:cNvSpPr txBox="1"/>
          <p:nvPr/>
        </p:nvSpPr>
        <p:spPr>
          <a:xfrm>
            <a:off x="6400800" y="4411362"/>
            <a:ext cx="184731" cy="369332"/>
          </a:xfrm>
          <a:prstGeom prst="rect">
            <a:avLst/>
          </a:prstGeom>
          <a:noFill/>
        </p:spPr>
        <p:txBody>
          <a:bodyPr wrap="none" rtlCol="0">
            <a:spAutoFit/>
          </a:bodyPr>
          <a:lstStyle/>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5202194" cy="6894385"/>
          </a:xfrm>
          <a:prstGeom prst="rect">
            <a:avLst/>
          </a:prstGeom>
        </p:spPr>
      </p:pic>
    </p:spTree>
    <p:extLst>
      <p:ext uri="{BB962C8B-B14F-4D97-AF65-F5344CB8AC3E}">
        <p14:creationId xmlns:p14="http://schemas.microsoft.com/office/powerpoint/2010/main" val="40532580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38545"/>
            <a:ext cx="12192000" cy="6553200"/>
          </a:xfrm>
        </p:spPr>
        <p:txBody>
          <a:bodyPr>
            <a:normAutofit/>
          </a:bodyPr>
          <a:lstStyle/>
          <a:p>
            <a:pPr marL="0" indent="0" algn="just">
              <a:buNone/>
            </a:pPr>
            <a:r>
              <a:rPr lang="fa-IR" sz="4000" dirty="0">
                <a:cs typeface="B Mitra" panose="00000400000000000000" pitchFamily="2" charset="-78"/>
              </a:rPr>
              <a:t>به گزارش خبرگزاری ایرنا 30 تا 50 درصد دانش آموزان 16 ساله در کشور کمردرد دارند و کارشناسان معتقد بودند که یکی از علتهای اصلی این مسأله، استفاده از کیفها و کوله پشتی های نامناسب است .مطالعات گسترده ای در زمینه تاثیر حمل کیف های مدرسه بر کمردرد اطفال صورت گرفته است و همه ی آن ها این نقش را تایید کرده اند .مهم ترین این تحقیقات به شرح ذیل می باشند . در یک بررسی هفتاد و پنج درصد دانش آموزان مورد مطالعه کمر درد داشتند و این مشکل در دخترها شایع تر از پسرها بود . حمل کیف های سنگین ، بالا و پایین بردن کیف از پله ها و ایستادن با کیف در صف مدرسه شیوع این دردها را افزایش می </a:t>
            </a:r>
            <a:r>
              <a:rPr lang="fa-IR" sz="4000" dirty="0" smtClean="0">
                <a:cs typeface="B Mitra" panose="00000400000000000000" pitchFamily="2" charset="-78"/>
              </a:rPr>
              <a:t>داد.                                              </a:t>
            </a:r>
            <a:endParaRPr lang="en-US" sz="4000" dirty="0">
              <a:cs typeface="B Mitra" panose="00000400000000000000" pitchFamily="2" charset="-78"/>
            </a:endParaRPr>
          </a:p>
        </p:txBody>
      </p:sp>
    </p:spTree>
    <p:extLst>
      <p:ext uri="{BB962C8B-B14F-4D97-AF65-F5344CB8AC3E}">
        <p14:creationId xmlns:p14="http://schemas.microsoft.com/office/powerpoint/2010/main" val="2743818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5471"/>
            <a:ext cx="10515600" cy="5911492"/>
          </a:xfrm>
        </p:spPr>
        <p:txBody>
          <a:bodyPr>
            <a:normAutofit/>
          </a:bodyPr>
          <a:lstStyle/>
          <a:p>
            <a:pPr marL="0" indent="0" algn="just">
              <a:buNone/>
            </a:pPr>
            <a:r>
              <a:rPr lang="ar-SA" sz="2800" dirty="0" smtClean="0">
                <a:cs typeface="B Mitra" panose="00000400000000000000" pitchFamily="2" charset="-78"/>
              </a:rPr>
              <a:t>وزن </a:t>
            </a:r>
            <a:r>
              <a:rPr lang="ar-SA" sz="2800" dirty="0">
                <a:cs typeface="B Mitra" panose="00000400000000000000" pitchFamily="2" charset="-78"/>
              </a:rPr>
              <a:t>نامناسب کوله پشتی باعث اختلال در ستون فقرات و تغییرات در اندام دانش‌آموزان می‌شود؛ البته کوله پشتی از کیف خیلی بهتر است زیرا کیف یک طرفه به بدن فشار می‌آورد اما کوله پشتی سنگین خود را به طور متوازن به بدن وارد </a:t>
            </a:r>
            <a:r>
              <a:rPr lang="ar-SA" sz="2800" dirty="0" smtClean="0">
                <a:cs typeface="B Mitra" panose="00000400000000000000" pitchFamily="2" charset="-78"/>
              </a:rPr>
              <a:t>می‌کند</a:t>
            </a:r>
            <a:r>
              <a:rPr lang="fa-IR" sz="2800" dirty="0" smtClean="0">
                <a:cs typeface="B Mitra" panose="00000400000000000000" pitchFamily="2" charset="-78"/>
              </a:rPr>
              <a:t>.</a:t>
            </a:r>
            <a:r>
              <a:rPr lang="fa-IR" dirty="0" smtClean="0">
                <a:cs typeface="B Mitra" panose="00000400000000000000" pitchFamily="2" charset="-78"/>
              </a:rPr>
              <a:t>                                                                                                                                          </a:t>
            </a:r>
            <a:endParaRPr lang="en-US" dirty="0">
              <a:cs typeface="B Mitra" panose="00000400000000000000" pitchFamily="2" charset="-78"/>
            </a:endParaRPr>
          </a:p>
        </p:txBody>
      </p:sp>
    </p:spTree>
    <p:extLst>
      <p:ext uri="{BB962C8B-B14F-4D97-AF65-F5344CB8AC3E}">
        <p14:creationId xmlns:p14="http://schemas.microsoft.com/office/powerpoint/2010/main" val="452754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58000"/>
          </a:xfrm>
        </p:spPr>
      </p:pic>
    </p:spTree>
    <p:extLst>
      <p:ext uri="{BB962C8B-B14F-4D97-AF65-F5344CB8AC3E}">
        <p14:creationId xmlns:p14="http://schemas.microsoft.com/office/powerpoint/2010/main" val="41543326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512"/>
            <a:ext cx="4596714" cy="6858000"/>
          </a:xfrm>
          <a:prstGeom prst="rect">
            <a:avLst/>
          </a:prstGeom>
        </p:spPr>
      </p:pic>
      <p:sp>
        <p:nvSpPr>
          <p:cNvPr id="3" name="TextBox 2"/>
          <p:cNvSpPr txBox="1"/>
          <p:nvPr/>
        </p:nvSpPr>
        <p:spPr>
          <a:xfrm>
            <a:off x="5165124" y="577190"/>
            <a:ext cx="4090087" cy="2862322"/>
          </a:xfrm>
          <a:prstGeom prst="rect">
            <a:avLst/>
          </a:prstGeom>
          <a:noFill/>
        </p:spPr>
        <p:txBody>
          <a:bodyPr wrap="square" rtlCol="0">
            <a:spAutoFit/>
          </a:bodyPr>
          <a:lstStyle/>
          <a:p>
            <a:pPr algn="ctr"/>
            <a:r>
              <a:rPr lang="fa-IR" sz="6000" dirty="0">
                <a:solidFill>
                  <a:srgbClr val="FF0000"/>
                </a:solidFill>
                <a:cs typeface="B Mitra" panose="00000400000000000000" pitchFamily="2" charset="-78"/>
              </a:rPr>
              <a:t>نحوه استفاده </a:t>
            </a:r>
            <a:r>
              <a:rPr lang="fa-IR" sz="6000" dirty="0" smtClean="0">
                <a:solidFill>
                  <a:srgbClr val="FF0000"/>
                </a:solidFill>
                <a:cs typeface="B Mitra" panose="00000400000000000000" pitchFamily="2" charset="-78"/>
              </a:rPr>
              <a:t>صحیح</a:t>
            </a:r>
          </a:p>
          <a:p>
            <a:pPr algn="ctr"/>
            <a:r>
              <a:rPr lang="fa-IR" sz="6000" dirty="0" smtClean="0">
                <a:solidFill>
                  <a:srgbClr val="FF0000"/>
                </a:solidFill>
                <a:cs typeface="B Mitra" panose="00000400000000000000" pitchFamily="2" charset="-78"/>
              </a:rPr>
              <a:t> </a:t>
            </a:r>
            <a:r>
              <a:rPr lang="fa-IR" sz="6000" dirty="0">
                <a:solidFill>
                  <a:srgbClr val="FF0000"/>
                </a:solidFill>
                <a:cs typeface="B Mitra" panose="00000400000000000000" pitchFamily="2" charset="-78"/>
              </a:rPr>
              <a:t>از کوله پشتی</a:t>
            </a:r>
            <a:endParaRPr lang="en-US" sz="6000" dirty="0">
              <a:solidFill>
                <a:srgbClr val="FF0000"/>
              </a:solidFill>
              <a:cs typeface="B Mitra" panose="00000400000000000000" pitchFamily="2" charset="-78"/>
            </a:endParaRPr>
          </a:p>
        </p:txBody>
      </p:sp>
    </p:spTree>
    <p:extLst>
      <p:ext uri="{BB962C8B-B14F-4D97-AF65-F5344CB8AC3E}">
        <p14:creationId xmlns:p14="http://schemas.microsoft.com/office/powerpoint/2010/main" val="4007344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286</TotalTime>
  <Words>745</Words>
  <Application>Microsoft Office PowerPoint</Application>
  <PresentationFormat>Widescreen</PresentationFormat>
  <Paragraphs>36</Paragraphs>
  <Slides>16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B Mitra</vt:lpstr>
      <vt:lpstr>Calibri</vt:lpstr>
      <vt:lpstr>Tahoma</vt:lpstr>
      <vt:lpstr>Trebuchet MS</vt:lpstr>
      <vt:lpstr>Wingdings 3</vt:lpstr>
      <vt:lpstr>Facet</vt:lpstr>
      <vt:lpstr>بسم الله الرحمن الرحیم</vt:lpstr>
      <vt:lpstr>PowerPoint Presentation</vt:lpstr>
      <vt:lpstr>بهترین نوع کیف و ویژگی های آن</vt:lpstr>
      <vt:lpstr>معایب و مضرات حمل کیف و کوله های سنگین</vt:lpstr>
      <vt:lpstr>PowerPoint Presentation</vt:lpstr>
      <vt:lpstr>PowerPoint Presentation</vt:lpstr>
      <vt:lpstr>PowerPoint Presentation</vt:lpstr>
      <vt:lpstr>PowerPoint Presentation</vt:lpstr>
      <vt:lpstr>PowerPoint Presentation</vt:lpstr>
      <vt:lpstr>PowerPoint Presentation</vt:lpstr>
      <vt:lpstr>توصیه هایی به دانش آموزان برای استفاده درست از کوله پشتی:</vt:lpstr>
      <vt:lpstr>PowerPoint Presentation</vt:lpstr>
      <vt:lpstr>مشخصات کوله پشتی استاندارد</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RoHoollla</dc:creator>
  <cp:lastModifiedBy>RoHoollla</cp:lastModifiedBy>
  <cp:revision>35</cp:revision>
  <dcterms:created xsi:type="dcterms:W3CDTF">2019-12-16T07:12:51Z</dcterms:created>
  <dcterms:modified xsi:type="dcterms:W3CDTF">2019-12-16T16:19:55Z</dcterms:modified>
</cp:coreProperties>
</file>