
<file path=[Content_Types].xml><?xml version="1.0" encoding="utf-8"?>
<Types xmlns="http://schemas.openxmlformats.org/package/2006/content-types">
  <Default Extension="mp3" ContentType="audio/mpeg"/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57" r:id="rId4"/>
    <p:sldId id="258" r:id="rId5"/>
    <p:sldId id="262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71" r:id="rId15"/>
    <p:sldId id="270" r:id="rId16"/>
    <p:sldId id="268" r:id="rId17"/>
    <p:sldId id="269" r:id="rId18"/>
  </p:sldIdLst>
  <p:sldSz cx="12192000" cy="6858000"/>
  <p:notesSz cx="6858000" cy="9144000"/>
  <p:defaultTextStyle>
    <a:defPPr>
      <a:defRPr lang="fa-I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2207"/>
    <a:srgbClr val="4620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270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3A9A-7109-4B75-B489-C60CC18507FE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79204-257E-4F72-90FF-A0A3C628C82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87898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3A9A-7109-4B75-B489-C60CC18507FE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79204-257E-4F72-90FF-A0A3C628C82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4825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3A9A-7109-4B75-B489-C60CC18507FE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79204-257E-4F72-90FF-A0A3C628C82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9756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3A9A-7109-4B75-B489-C60CC18507FE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79204-257E-4F72-90FF-A0A3C628C82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0362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3A9A-7109-4B75-B489-C60CC18507FE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79204-257E-4F72-90FF-A0A3C628C82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1826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3A9A-7109-4B75-B489-C60CC18507FE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79204-257E-4F72-90FF-A0A3C628C82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6344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3A9A-7109-4B75-B489-C60CC18507FE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79204-257E-4F72-90FF-A0A3C628C82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8846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3A9A-7109-4B75-B489-C60CC18507FE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79204-257E-4F72-90FF-A0A3C628C82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0458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3A9A-7109-4B75-B489-C60CC18507FE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79204-257E-4F72-90FF-A0A3C628C82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2856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3A9A-7109-4B75-B489-C60CC18507FE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79204-257E-4F72-90FF-A0A3C628C82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6576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03A9A-7109-4B75-B489-C60CC18507FE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79204-257E-4F72-90FF-A0A3C628C82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420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03A9A-7109-4B75-B489-C60CC18507FE}" type="datetimeFigureOut">
              <a:rPr lang="fa-IR" smtClean="0"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79204-257E-4F72-90FF-A0A3C628C82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33331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3.mp4"/><Relationship Id="rId1" Type="http://schemas.openxmlformats.org/officeDocument/2006/relationships/video" Target="NULL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4547" y="-106093"/>
            <a:ext cx="4974981" cy="375202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676400" y="3491480"/>
            <a:ext cx="9239250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5400" dirty="0" smtClean="0">
                <a:solidFill>
                  <a:srgbClr val="7030A0"/>
                </a:solidFill>
                <a:cs typeface="B Titr" panose="00000700000000000000" pitchFamily="2" charset="-78"/>
              </a:rPr>
              <a:t>برنامه ریزی</a:t>
            </a:r>
            <a:endParaRPr lang="fa-IR" sz="2800" dirty="0">
              <a:solidFill>
                <a:srgbClr val="7030A0"/>
              </a:solidFill>
              <a:cs typeface="B Titr" panose="00000700000000000000" pitchFamily="2" charset="-78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3162300" y="3389940"/>
            <a:ext cx="6267450" cy="35675"/>
          </a:xfrm>
          <a:prstGeom prst="line">
            <a:avLst/>
          </a:prstGeom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162300" y="5266982"/>
            <a:ext cx="6267450" cy="35675"/>
          </a:xfrm>
          <a:prstGeom prst="line">
            <a:avLst/>
          </a:prstGeom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7693" y="5427608"/>
            <a:ext cx="1589325" cy="143039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94037" y="3604069"/>
            <a:ext cx="60960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fa-IR" sz="4000" dirty="0">
              <a:solidFill>
                <a:srgbClr val="7030A0"/>
              </a:solidFill>
              <a:cs typeface="B Titr" panose="00000700000000000000" pitchFamily="2" charset="-78"/>
            </a:endParaRPr>
          </a:p>
          <a:p>
            <a:pPr algn="ctr"/>
            <a:endParaRPr lang="fa-IR" sz="4000" dirty="0">
              <a:solidFill>
                <a:srgbClr val="7030A0"/>
              </a:solidFill>
              <a:cs typeface="B Titr" panose="00000700000000000000" pitchFamily="2" charset="-78"/>
            </a:endParaRPr>
          </a:p>
          <a:p>
            <a:pPr algn="ctr"/>
            <a:r>
              <a:rPr lang="fa-IR" dirty="0">
                <a:solidFill>
                  <a:srgbClr val="7030A0"/>
                </a:solidFill>
                <a:cs typeface="B Titr" panose="00000700000000000000" pitchFamily="2" charset="-78"/>
              </a:rPr>
              <a:t>تابستان 99</a:t>
            </a:r>
          </a:p>
        </p:txBody>
      </p:sp>
      <p:pic>
        <p:nvPicPr>
          <p:cNvPr id="4" name="Wat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 out="100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604310" y="5562774"/>
            <a:ext cx="1160060" cy="1160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16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5758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قدم اول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99" b="9595"/>
          <a:stretch/>
        </p:blipFill>
        <p:spPr>
          <a:xfrm>
            <a:off x="436728" y="144380"/>
            <a:ext cx="11466514" cy="6063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41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04B137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12025.5736"/>
                  <p14:fade in="6750"/>
                </p14:media>
              </p:ext>
            </p:extLst>
          </p:nvPr>
        </p:nvPicPr>
        <p:blipFill>
          <a:blip r:embed="rId4">
            <a:lum bright="-20000" contrast="-40000"/>
          </a:blip>
          <a:stretch>
            <a:fillRect/>
          </a:stretch>
        </p:blipFill>
        <p:spPr>
          <a:xfrm>
            <a:off x="2766161" y="0"/>
            <a:ext cx="6994371" cy="3321426"/>
          </a:xfrm>
          <a:prstGeom prst="rect">
            <a:avLst/>
          </a:prstGeom>
          <a:ln w="12700">
            <a:solidFill>
              <a:schemeClr val="accent2">
                <a:lumMod val="60000"/>
                <a:lumOff val="40000"/>
              </a:schemeClr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973" y="3657600"/>
            <a:ext cx="6994371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84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 mute="1">
                <p:cTn id="13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50" y="0"/>
            <a:ext cx="8709778" cy="70619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9569" y="1611423"/>
            <a:ext cx="4525987" cy="251607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fa-IR" sz="3600" dirty="0">
                <a:solidFill>
                  <a:srgbClr val="FF0000"/>
                </a:solidFill>
                <a:cs typeface="B Titr" panose="00000700000000000000" pitchFamily="2" charset="-78"/>
              </a:rPr>
              <a:t>سه دقیقه </a:t>
            </a:r>
            <a:endParaRPr lang="fa-IR" sz="36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>
              <a:lnSpc>
                <a:spcPct val="150000"/>
              </a:lnSpc>
            </a:pPr>
            <a:r>
              <a:rPr lang="fa-IR" sz="3600" dirty="0" smtClean="0">
                <a:solidFill>
                  <a:srgbClr val="FF0000"/>
                </a:solidFill>
                <a:cs typeface="B Titr" panose="00000700000000000000" pitchFamily="2" charset="-78"/>
              </a:rPr>
              <a:t>به </a:t>
            </a:r>
            <a:r>
              <a:rPr lang="fa-IR" sz="3600" dirty="0">
                <a:solidFill>
                  <a:srgbClr val="FF0000"/>
                </a:solidFill>
                <a:cs typeface="B Titr" panose="00000700000000000000" pitchFamily="2" charset="-78"/>
              </a:rPr>
              <a:t>موقعیت خود در </a:t>
            </a:r>
            <a:r>
              <a:rPr lang="fa-IR" sz="3600" dirty="0" smtClean="0">
                <a:solidFill>
                  <a:srgbClr val="FF0000"/>
                </a:solidFill>
                <a:cs typeface="B Titr" panose="00000700000000000000" pitchFamily="2" charset="-78"/>
              </a:rPr>
              <a:t>آینده</a:t>
            </a:r>
          </a:p>
          <a:p>
            <a:pPr>
              <a:lnSpc>
                <a:spcPct val="150000"/>
              </a:lnSpc>
            </a:pPr>
            <a:r>
              <a:rPr lang="fa-IR" sz="3600" dirty="0" smtClean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fa-IR" sz="3600" dirty="0">
                <a:solidFill>
                  <a:srgbClr val="FF0000"/>
                </a:solidFill>
                <a:cs typeface="B Titr" panose="00000700000000000000" pitchFamily="2" charset="-78"/>
              </a:rPr>
              <a:t>فکر کنید؟</a:t>
            </a:r>
          </a:p>
        </p:txBody>
      </p:sp>
    </p:spTree>
    <p:extLst>
      <p:ext uri="{BB962C8B-B14F-4D97-AF65-F5344CB8AC3E}">
        <p14:creationId xmlns:p14="http://schemas.microsoft.com/office/powerpoint/2010/main" val="365136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00200" y="5778305"/>
            <a:ext cx="880110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3200" dirty="0" smtClean="0">
                <a:solidFill>
                  <a:srgbClr val="FF0000"/>
                </a:solidFill>
                <a:cs typeface="B Titr" panose="00000700000000000000" pitchFamily="2" charset="-78"/>
              </a:rPr>
              <a:t>به فکر یا تصورمان نسبت به آینده هدف یا آرزو می گویند ..</a:t>
            </a:r>
            <a:endParaRPr lang="fa-IR" sz="32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824" y="-240104"/>
            <a:ext cx="6203852" cy="5872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45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0" y="209550"/>
            <a:ext cx="11510010" cy="6400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88715" y="414635"/>
            <a:ext cx="48333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5400" dirty="0" smtClean="0">
                <a:solidFill>
                  <a:srgbClr val="FF0000"/>
                </a:solidFill>
                <a:cs typeface="B Titr" panose="00000700000000000000" pitchFamily="2" charset="-78"/>
              </a:rPr>
              <a:t>درست حدس زدید </a:t>
            </a:r>
            <a:endParaRPr lang="en-US" sz="54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0510" y="1337965"/>
            <a:ext cx="7251579" cy="20313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4200" b="1" cap="none" spc="0" dirty="0" smtClean="0">
                <a:ln w="13462">
                  <a:solidFill>
                    <a:srgbClr val="FF00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cs typeface="B Titr" panose="00000700000000000000" pitchFamily="2" charset="-78"/>
              </a:rPr>
              <a:t>هدف یا آرزو همان چیزی است که </a:t>
            </a:r>
          </a:p>
          <a:p>
            <a:pPr algn="ctr">
              <a:lnSpc>
                <a:spcPct val="150000"/>
              </a:lnSpc>
            </a:pPr>
            <a:r>
              <a:rPr lang="fa-IR" sz="4200" b="1" cap="none" spc="0" dirty="0" smtClean="0">
                <a:ln w="13462">
                  <a:solidFill>
                    <a:srgbClr val="FF000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cs typeface="B Titr" panose="00000700000000000000" pitchFamily="2" charset="-78"/>
              </a:rPr>
              <a:t>می خواهیم در آینده به آن برسیم.</a:t>
            </a:r>
            <a:endParaRPr lang="en-US" sz="4200" b="1" cap="none" spc="0" dirty="0">
              <a:ln w="13462">
                <a:solidFill>
                  <a:srgbClr val="FF0000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5407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5300" y="5405735"/>
            <a:ext cx="7467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a-IR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cs typeface="B Titr" panose="00000700000000000000" pitchFamily="2" charset="-78"/>
              </a:rPr>
              <a:t>ولی هدف قابل دسترسی است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-263604"/>
            <a:ext cx="10760704" cy="6841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06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1341" y="1236866"/>
            <a:ext cx="4474216" cy="38318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cs typeface="B Titr" panose="00000700000000000000" pitchFamily="2" charset="-78"/>
              </a:rPr>
              <a:t>اما آرزو </a:t>
            </a:r>
          </a:p>
          <a:p>
            <a:pPr algn="ctr">
              <a:lnSpc>
                <a:spcPct val="150000"/>
              </a:lnSpc>
            </a:pPr>
            <a:r>
              <a:rPr lang="fa-IR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cs typeface="B Titr" panose="00000700000000000000" pitchFamily="2" charset="-78"/>
              </a:rPr>
              <a:t>قابل دسترسی نیست</a:t>
            </a:r>
            <a:endParaRPr lang="en-US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cs typeface="B Titr" panose="000007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010" y="423590"/>
            <a:ext cx="5838246" cy="623819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87054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516" y="446649"/>
            <a:ext cx="5416061" cy="406204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2542" y="4289697"/>
            <a:ext cx="11788725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4800" dirty="0" smtClean="0">
                <a:ln>
                  <a:solidFill>
                    <a:srgbClr val="7030A0"/>
                  </a:solidFill>
                </a:ln>
                <a:solidFill>
                  <a:srgbClr val="7030A0"/>
                </a:solidFill>
                <a:cs typeface="B Titr" panose="00000700000000000000" pitchFamily="2" charset="-78"/>
              </a:rPr>
              <a:t>وقتی ما یه نقطه ای را به عنوان هدف در نظر می گیریم </a:t>
            </a:r>
            <a:r>
              <a:rPr lang="fa-IR" sz="4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cs typeface="B Titr" panose="00000700000000000000" pitchFamily="2" charset="-78"/>
              </a:rPr>
              <a:t>باید برای رسیدن به آن تلاش کنیم. </a:t>
            </a:r>
            <a:endParaRPr lang="en-US" sz="4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1155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754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195753" y="4216791"/>
            <a:ext cx="9087729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3200" dirty="0">
                <a:solidFill>
                  <a:schemeClr val="bg1"/>
                </a:solidFill>
                <a:cs typeface="B Titr" panose="00000700000000000000" pitchFamily="2" charset="-78"/>
              </a:rPr>
              <a:t>هدف مثل یه نقطه نور لیزری میمونه </a:t>
            </a:r>
            <a:endParaRPr lang="fa-IR" sz="3200" dirty="0" smtClean="0">
              <a:solidFill>
                <a:schemeClr val="bg1"/>
              </a:solidFill>
              <a:cs typeface="B Titr" panose="000007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3200" dirty="0" smtClean="0">
                <a:solidFill>
                  <a:schemeClr val="bg1"/>
                </a:solidFill>
                <a:cs typeface="B Titr" panose="00000700000000000000" pitchFamily="2" charset="-78"/>
              </a:rPr>
              <a:t>که </a:t>
            </a:r>
            <a:r>
              <a:rPr lang="fa-IR" sz="3200" dirty="0">
                <a:solidFill>
                  <a:schemeClr val="bg1"/>
                </a:solidFill>
                <a:cs typeface="B Titr" panose="00000700000000000000" pitchFamily="2" charset="-78"/>
              </a:rPr>
              <a:t>توی یه جای شلوغ ما دنبالش میریم و نباید گمش </a:t>
            </a:r>
            <a:r>
              <a:rPr lang="fa-IR" sz="3200" dirty="0" smtClean="0">
                <a:solidFill>
                  <a:schemeClr val="bg1"/>
                </a:solidFill>
                <a:cs typeface="B Titr" panose="00000700000000000000" pitchFamily="2" charset="-78"/>
              </a:rPr>
              <a:t>کنیم</a:t>
            </a:r>
          </a:p>
          <a:p>
            <a:pPr algn="ctr" rtl="1">
              <a:lnSpc>
                <a:spcPct val="150000"/>
              </a:lnSpc>
            </a:pPr>
            <a:r>
              <a:rPr lang="fa-IR" sz="3200" dirty="0" smtClean="0">
                <a:solidFill>
                  <a:schemeClr val="bg1"/>
                </a:solidFill>
                <a:cs typeface="B Titr" panose="00000700000000000000" pitchFamily="2" charset="-78"/>
              </a:rPr>
              <a:t> </a:t>
            </a:r>
            <a:r>
              <a:rPr lang="fa-IR" sz="3200" dirty="0">
                <a:solidFill>
                  <a:schemeClr val="bg1"/>
                </a:solidFill>
                <a:cs typeface="B Titr" panose="00000700000000000000" pitchFamily="2" charset="-78"/>
              </a:rPr>
              <a:t>و شلوغی </a:t>
            </a:r>
            <a:r>
              <a:rPr lang="fa-IR" sz="3200" dirty="0" smtClean="0">
                <a:solidFill>
                  <a:schemeClr val="bg1"/>
                </a:solidFill>
                <a:cs typeface="B Titr" panose="00000700000000000000" pitchFamily="2" charset="-78"/>
              </a:rPr>
              <a:t>اطراف حواسمونو </a:t>
            </a:r>
            <a:r>
              <a:rPr lang="fa-IR" sz="3200" dirty="0">
                <a:solidFill>
                  <a:schemeClr val="bg1"/>
                </a:solidFill>
                <a:cs typeface="B Titr" panose="00000700000000000000" pitchFamily="2" charset="-78"/>
              </a:rPr>
              <a:t>پرت کنه.</a:t>
            </a:r>
          </a:p>
        </p:txBody>
      </p:sp>
    </p:spTree>
    <p:extLst>
      <p:ext uri="{BB962C8B-B14F-4D97-AF65-F5344CB8AC3E}">
        <p14:creationId xmlns:p14="http://schemas.microsoft.com/office/powerpoint/2010/main" val="1043606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2535" y="703385"/>
            <a:ext cx="1026941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3200" dirty="0" smtClean="0">
                <a:solidFill>
                  <a:schemeClr val="accent3">
                    <a:lumMod val="50000"/>
                  </a:schemeClr>
                </a:solidFill>
                <a:cs typeface="B Titr" panose="00000700000000000000" pitchFamily="2" charset="-78"/>
              </a:rPr>
              <a:t>حالا با دقت به داستان زیر گوش کنید...</a:t>
            </a:r>
            <a:endParaRPr lang="fa-IR" sz="3200" dirty="0">
              <a:solidFill>
                <a:schemeClr val="accent3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  <p:pic>
        <p:nvPicPr>
          <p:cNvPr id="3" name="d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630" y="995772"/>
            <a:ext cx="4757225" cy="47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0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5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1182" y="844062"/>
            <a:ext cx="10508566" cy="150810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3200" dirty="0">
                <a:solidFill>
                  <a:srgbClr val="492207"/>
                </a:solidFill>
                <a:cs typeface="B Titr" panose="00000700000000000000" pitchFamily="2" charset="-78"/>
              </a:rPr>
              <a:t>چرا برای دختر این اتفاق افتاد؟ </a:t>
            </a:r>
            <a:endParaRPr lang="fa-IR" sz="3200" dirty="0" smtClean="0">
              <a:solidFill>
                <a:srgbClr val="492207"/>
              </a:solidFill>
              <a:cs typeface="B Titr" panose="00000700000000000000" pitchFamily="2" charset="-78"/>
            </a:endParaRPr>
          </a:p>
          <a:p>
            <a:pPr algn="ctr" rtl="1">
              <a:lnSpc>
                <a:spcPct val="150000"/>
              </a:lnSpc>
            </a:pPr>
            <a:r>
              <a:rPr lang="fa-IR" sz="3200" dirty="0" smtClean="0">
                <a:solidFill>
                  <a:srgbClr val="492207"/>
                </a:solidFill>
                <a:cs typeface="B Titr" panose="00000700000000000000" pitchFamily="2" charset="-78"/>
              </a:rPr>
              <a:t>چرا </a:t>
            </a:r>
            <a:r>
              <a:rPr lang="fa-IR" sz="3200" dirty="0">
                <a:solidFill>
                  <a:srgbClr val="492207"/>
                </a:solidFill>
                <a:cs typeface="B Titr" panose="00000700000000000000" pitchFamily="2" charset="-78"/>
              </a:rPr>
              <a:t>دختر برای جمع کردن </a:t>
            </a:r>
            <a:r>
              <a:rPr lang="fa-IR" sz="3200" dirty="0" smtClean="0">
                <a:solidFill>
                  <a:srgbClr val="492207"/>
                </a:solidFill>
                <a:cs typeface="B Titr" panose="00000700000000000000" pitchFamily="2" charset="-78"/>
              </a:rPr>
              <a:t>سیب ها  می ایستاد؟</a:t>
            </a:r>
            <a:endParaRPr lang="fa-IR" sz="3200" dirty="0">
              <a:solidFill>
                <a:srgbClr val="492207"/>
              </a:solidFill>
              <a:cs typeface="B Titr" panose="000007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29465" y="3090574"/>
            <a:ext cx="386861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fa-IR" sz="2400" b="1" dirty="0" smtClean="0">
                <a:solidFill>
                  <a:schemeClr val="accent2">
                    <a:lumMod val="50000"/>
                  </a:schemeClr>
                </a:solidFill>
                <a:cs typeface="B Mitra" panose="00000400000000000000" pitchFamily="2" charset="-78"/>
              </a:rPr>
              <a:t>روی گزینه درست کلیک کن.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6597748" y="4290646"/>
            <a:ext cx="4572000" cy="21242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17757" y="4413781"/>
            <a:ext cx="416011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a-IR" sz="5400" b="1" cap="none" spc="0" dirty="0" smtClean="0">
                <a:ln w="22225">
                  <a:solidFill>
                    <a:schemeClr val="tx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cs typeface="B Mitra" panose="00000400000000000000" pitchFamily="2" charset="-78"/>
              </a:rPr>
              <a:t>چون روی هدف </a:t>
            </a:r>
          </a:p>
          <a:p>
            <a:pPr algn="ctr"/>
            <a:r>
              <a:rPr lang="fa-IR" sz="5400" b="1" cap="none" spc="0" dirty="0" smtClean="0">
                <a:ln w="22225">
                  <a:solidFill>
                    <a:schemeClr val="tx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cs typeface="B Mitra" panose="00000400000000000000" pitchFamily="2" charset="-78"/>
              </a:rPr>
              <a:t>تمرکز نکرده بود </a:t>
            </a:r>
            <a:endParaRPr lang="en-US" sz="5400" b="1" cap="none" spc="0" dirty="0">
              <a:ln w="22225">
                <a:solidFill>
                  <a:schemeClr val="tx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cs typeface="B Mitra" panose="00000400000000000000" pitchFamily="2" charset="-78"/>
            </a:endParaRPr>
          </a:p>
        </p:txBody>
      </p:sp>
      <p:sp>
        <p:nvSpPr>
          <p:cNvPr id="6" name="Rounded Rectangle 5">
            <a:hlinkClick r:id="rId3" action="ppaction://hlinksldjump"/>
          </p:cNvPr>
          <p:cNvSpPr/>
          <p:nvPr/>
        </p:nvSpPr>
        <p:spPr>
          <a:xfrm>
            <a:off x="1160585" y="4290646"/>
            <a:ext cx="4403188" cy="21242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34906" y="4475594"/>
            <a:ext cx="385454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 rtl="1"/>
            <a:r>
              <a:rPr lang="fa-IR" sz="5400" b="1" cap="none" spc="0" dirty="0" smtClean="0">
                <a:ln w="22225">
                  <a:solidFill>
                    <a:schemeClr val="tx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cs typeface="B Mitra" panose="00000400000000000000" pitchFamily="2" charset="-78"/>
              </a:rPr>
              <a:t>هدف مشخصی نداشت</a:t>
            </a:r>
            <a:endParaRPr lang="en-US" sz="5400" b="1" cap="none" spc="0" dirty="0">
              <a:ln w="22225">
                <a:solidFill>
                  <a:schemeClr val="tx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9268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261" y="400867"/>
            <a:ext cx="7366781" cy="36317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fa-IR" sz="4000" dirty="0">
                <a:solidFill>
                  <a:srgbClr val="462006"/>
                </a:solidFill>
                <a:cs typeface="B Titr" panose="00000700000000000000" pitchFamily="2" charset="-78"/>
              </a:rPr>
              <a:t>وقتی هدف مشخصی نداریم </a:t>
            </a:r>
            <a:endParaRPr lang="fa-IR" sz="4000" dirty="0" smtClean="0">
              <a:solidFill>
                <a:srgbClr val="462006"/>
              </a:solidFill>
              <a:cs typeface="B Titr" panose="00000700000000000000" pitchFamily="2" charset="-78"/>
            </a:endParaRPr>
          </a:p>
          <a:p>
            <a:pPr algn="ctr" rtl="1">
              <a:lnSpc>
                <a:spcPct val="200000"/>
              </a:lnSpc>
            </a:pPr>
            <a:r>
              <a:rPr lang="fa-IR" sz="4000" dirty="0" smtClean="0">
                <a:solidFill>
                  <a:srgbClr val="462006"/>
                </a:solidFill>
                <a:cs typeface="B Titr" panose="00000700000000000000" pitchFamily="2" charset="-78"/>
              </a:rPr>
              <a:t>یا اینکه اهداف </a:t>
            </a:r>
            <a:r>
              <a:rPr lang="fa-IR" sz="4000" dirty="0">
                <a:solidFill>
                  <a:srgbClr val="462006"/>
                </a:solidFill>
                <a:cs typeface="B Titr" panose="00000700000000000000" pitchFamily="2" charset="-78"/>
              </a:rPr>
              <a:t>خود را </a:t>
            </a:r>
            <a:r>
              <a:rPr lang="fa-IR" sz="4000" dirty="0" smtClean="0">
                <a:solidFill>
                  <a:srgbClr val="462006"/>
                </a:solidFill>
                <a:cs typeface="B Titr" panose="00000700000000000000" pitchFamily="2" charset="-78"/>
              </a:rPr>
              <a:t>ننوشته ایم </a:t>
            </a:r>
          </a:p>
          <a:p>
            <a:pPr algn="ctr" rtl="1">
              <a:lnSpc>
                <a:spcPct val="200000"/>
              </a:lnSpc>
            </a:pPr>
            <a:r>
              <a:rPr lang="fa-IR" sz="4000" dirty="0" smtClean="0">
                <a:solidFill>
                  <a:srgbClr val="462006"/>
                </a:solidFill>
                <a:cs typeface="B Titr" panose="00000700000000000000" pitchFamily="2" charset="-78"/>
              </a:rPr>
              <a:t>و </a:t>
            </a:r>
            <a:r>
              <a:rPr lang="fa-IR" sz="4000" dirty="0">
                <a:solidFill>
                  <a:srgbClr val="462006"/>
                </a:solidFill>
                <a:cs typeface="B Titr" panose="00000700000000000000" pitchFamily="2" charset="-78"/>
              </a:rPr>
              <a:t>خیلی روی آنها تمرکز </a:t>
            </a:r>
            <a:r>
              <a:rPr lang="fa-IR" sz="4000" dirty="0" smtClean="0">
                <a:solidFill>
                  <a:srgbClr val="462006"/>
                </a:solidFill>
                <a:cs typeface="B Titr" panose="00000700000000000000" pitchFamily="2" charset="-78"/>
              </a:rPr>
              <a:t>نداریم</a:t>
            </a:r>
            <a:endParaRPr lang="fa-IR" sz="4000" dirty="0">
              <a:solidFill>
                <a:srgbClr val="462006"/>
              </a:solidFill>
              <a:cs typeface="B Titr" panose="000007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47908" y="-237751"/>
            <a:ext cx="4908997" cy="4908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49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662 0.26481 L 0.44857 0.53541 C 0.49076 0.59629 0.55391 0.62963 0.62058 0.62963 C 0.69597 0.62963 0.75651 0.59629 0.79857 0.53541 L 1.00117 0.26481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721" y="18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-560390"/>
            <a:ext cx="1232329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200000"/>
              </a:lnSpc>
            </a:pPr>
            <a:endParaRPr lang="fa-IR" sz="2400" dirty="0">
              <a:solidFill>
                <a:srgbClr val="462006"/>
              </a:solidFill>
              <a:cs typeface="B Titr" panose="00000700000000000000" pitchFamily="2" charset="-78"/>
            </a:endParaRPr>
          </a:p>
          <a:p>
            <a:pPr algn="ctr" rtl="1">
              <a:lnSpc>
                <a:spcPct val="200000"/>
              </a:lnSpc>
            </a:pPr>
            <a:r>
              <a:rPr lang="fa-IR" sz="4000" dirty="0">
                <a:solidFill>
                  <a:srgbClr val="462006"/>
                </a:solidFill>
                <a:cs typeface="B Titr" panose="00000700000000000000" pitchFamily="2" charset="-78"/>
              </a:rPr>
              <a:t> هر روز چندین بار برای برداشتن سیبهای طلایی می ایستیم </a:t>
            </a:r>
          </a:p>
          <a:p>
            <a:pPr algn="ctr" rtl="1">
              <a:lnSpc>
                <a:spcPct val="200000"/>
              </a:lnSpc>
            </a:pPr>
            <a:r>
              <a:rPr lang="fa-IR" sz="4000" dirty="0">
                <a:solidFill>
                  <a:srgbClr val="FF0000"/>
                </a:solidFill>
                <a:cs typeface="B Titr" panose="00000700000000000000" pitchFamily="2" charset="-78"/>
              </a:rPr>
              <a:t>و بعد از سالها زندگی میبینیم </a:t>
            </a:r>
            <a:endParaRPr lang="fa-IR" sz="4000" dirty="0" smtClean="0">
              <a:solidFill>
                <a:srgbClr val="FF0000"/>
              </a:solidFill>
              <a:cs typeface="B Titr" panose="00000700000000000000" pitchFamily="2" charset="-78"/>
            </a:endParaRPr>
          </a:p>
          <a:p>
            <a:pPr algn="ctr" rtl="1">
              <a:lnSpc>
                <a:spcPct val="200000"/>
              </a:lnSpc>
            </a:pPr>
            <a:r>
              <a:rPr lang="fa-IR" sz="4000" dirty="0" smtClean="0">
                <a:solidFill>
                  <a:srgbClr val="FF0000"/>
                </a:solidFill>
                <a:cs typeface="B Titr" panose="00000700000000000000" pitchFamily="2" charset="-78"/>
              </a:rPr>
              <a:t>که </a:t>
            </a:r>
            <a:r>
              <a:rPr lang="fa-IR" sz="4000" dirty="0">
                <a:solidFill>
                  <a:srgbClr val="FF0000"/>
                </a:solidFill>
                <a:cs typeface="B Titr" panose="00000700000000000000" pitchFamily="2" charset="-78"/>
              </a:rPr>
              <a:t>به جایی که دوست داشتیم برسیم</a:t>
            </a:r>
            <a:r>
              <a:rPr lang="fa-IR" sz="4000" dirty="0" smtClean="0">
                <a:solidFill>
                  <a:srgbClr val="FF0000"/>
                </a:solidFill>
                <a:cs typeface="B Titr" panose="00000700000000000000" pitchFamily="2" charset="-78"/>
              </a:rPr>
              <a:t>،</a:t>
            </a:r>
          </a:p>
          <a:p>
            <a:pPr algn="ctr" rtl="1">
              <a:lnSpc>
                <a:spcPct val="200000"/>
              </a:lnSpc>
            </a:pPr>
            <a:r>
              <a:rPr lang="fa-IR" sz="4000" dirty="0" smtClean="0">
                <a:solidFill>
                  <a:srgbClr val="FF0000"/>
                </a:solidFill>
                <a:cs typeface="B Titr" panose="00000700000000000000" pitchFamily="2" charset="-78"/>
              </a:rPr>
              <a:t> </a:t>
            </a:r>
            <a:r>
              <a:rPr lang="fa-IR" sz="4000" dirty="0">
                <a:solidFill>
                  <a:srgbClr val="FF0000"/>
                </a:solidFill>
                <a:cs typeface="B Titr" panose="00000700000000000000" pitchFamily="2" charset="-78"/>
              </a:rPr>
              <a:t>نرسیده ایم. </a:t>
            </a:r>
            <a:endParaRPr lang="fa-IR" sz="4000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17620" y="2711670"/>
            <a:ext cx="2082540" cy="353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07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.075 L 0.25599 -0.02084 C 0.30925 -0.04236 0.38933 -0.05394 0.47331 -0.05394 C 0.56875 -0.05394 0.64532 -0.04236 0.69857 -0.02084 L 0.95469 0.075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734" y="-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7011" y="547778"/>
            <a:ext cx="8581293" cy="415498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rtl="1">
              <a:lnSpc>
                <a:spcPct val="150000"/>
              </a:lnSpc>
            </a:pPr>
            <a:r>
              <a:rPr lang="fa-IR" sz="3600" b="1" dirty="0">
                <a:solidFill>
                  <a:srgbClr val="492207"/>
                </a:solidFill>
                <a:cs typeface="B Mitra" panose="00000400000000000000" pitchFamily="2" charset="-78"/>
              </a:rPr>
              <a:t>باید به یاد داشته باشیم برای اینکه به هدفامون برسیم</a:t>
            </a:r>
          </a:p>
          <a:p>
            <a:pPr rtl="1">
              <a:lnSpc>
                <a:spcPct val="150000"/>
              </a:lnSpc>
            </a:pPr>
            <a:r>
              <a:rPr lang="fa-IR" sz="3600" b="1" dirty="0">
                <a:solidFill>
                  <a:srgbClr val="492207"/>
                </a:solidFill>
                <a:cs typeface="B Mitra" panose="00000400000000000000" pitchFamily="2" charset="-78"/>
              </a:rPr>
              <a:t>باید اونا رو </a:t>
            </a:r>
            <a:r>
              <a:rPr lang="fa-IR" sz="4400" b="1" dirty="0">
                <a:solidFill>
                  <a:srgbClr val="FF0000"/>
                </a:solidFill>
                <a:cs typeface="B Mitra" panose="00000400000000000000" pitchFamily="2" charset="-78"/>
              </a:rPr>
              <a:t>بنویسیم</a:t>
            </a:r>
            <a:r>
              <a:rPr lang="fa-IR" sz="3600" b="1" dirty="0">
                <a:solidFill>
                  <a:srgbClr val="492207"/>
                </a:solidFill>
                <a:cs typeface="B Mitra" panose="00000400000000000000" pitchFamily="2" charset="-78"/>
              </a:rPr>
              <a:t> تا جلوی چشممون باشه </a:t>
            </a:r>
            <a:r>
              <a:rPr lang="fa-IR" sz="3600" b="1" dirty="0" smtClean="0">
                <a:solidFill>
                  <a:srgbClr val="492207"/>
                </a:solidFill>
                <a:cs typeface="B Mitra" panose="00000400000000000000" pitchFamily="2" charset="-78"/>
              </a:rPr>
              <a:t>و</a:t>
            </a:r>
          </a:p>
          <a:p>
            <a:pPr rtl="1">
              <a:lnSpc>
                <a:spcPct val="150000"/>
              </a:lnSpc>
            </a:pPr>
            <a:r>
              <a:rPr lang="fa-IR" sz="3600" b="1" dirty="0" smtClean="0">
                <a:solidFill>
                  <a:srgbClr val="492207"/>
                </a:solidFill>
                <a:cs typeface="B Mitra" panose="00000400000000000000" pitchFamily="2" charset="-78"/>
              </a:rPr>
              <a:t> </a:t>
            </a:r>
            <a:r>
              <a:rPr lang="fa-IR" sz="3600" b="1" dirty="0">
                <a:solidFill>
                  <a:srgbClr val="492207"/>
                </a:solidFill>
                <a:cs typeface="B Mitra" panose="00000400000000000000" pitchFamily="2" charset="-78"/>
              </a:rPr>
              <a:t>کارهایی رو که برای رسیدن به اهدافمون لازمه به ترتیب انجام بدیم.</a:t>
            </a:r>
          </a:p>
          <a:p>
            <a:endParaRPr lang="fa-IR" sz="3600" dirty="0">
              <a:solidFill>
                <a:srgbClr val="492207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04813" y="-3447214"/>
            <a:ext cx="7104813" cy="7104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92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5 0.30903 L -0.01185 0.50995 C -0.01185 0.59977 0.26654 0.71088 0.49271 0.71088 L 0.9974 0.71088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456" y="2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1432" y="1029716"/>
            <a:ext cx="9355014" cy="39703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3600" b="1" dirty="0" smtClean="0">
                <a:solidFill>
                  <a:srgbClr val="002060"/>
                </a:solidFill>
                <a:cs typeface="B Yas" panose="00000400000000000000" pitchFamily="2" charset="-78"/>
              </a:rPr>
              <a:t>عزیزانم </a:t>
            </a:r>
          </a:p>
          <a:p>
            <a:pPr algn="justLow" rtl="1">
              <a:lnSpc>
                <a:spcPct val="150000"/>
              </a:lnSpc>
            </a:pPr>
            <a:r>
              <a:rPr lang="fa-IR" sz="3600" b="1" dirty="0" smtClean="0">
                <a:solidFill>
                  <a:srgbClr val="FF0000"/>
                </a:solidFill>
                <a:cs typeface="B Yas" panose="00000400000000000000" pitchFamily="2" charset="-78"/>
              </a:rPr>
              <a:t>دو </a:t>
            </a:r>
            <a:r>
              <a:rPr lang="fa-IR" sz="3600" b="1" dirty="0">
                <a:solidFill>
                  <a:srgbClr val="FF0000"/>
                </a:solidFill>
                <a:cs typeface="B Yas" panose="00000400000000000000" pitchFamily="2" charset="-78"/>
              </a:rPr>
              <a:t>تا از </a:t>
            </a:r>
            <a:r>
              <a:rPr lang="fa-IR" sz="3600" b="1" dirty="0" smtClean="0">
                <a:solidFill>
                  <a:srgbClr val="FF0000"/>
                </a:solidFill>
                <a:cs typeface="B Yas" panose="00000400000000000000" pitchFamily="2" charset="-78"/>
              </a:rPr>
              <a:t>هدفهایتان را در برگه ای  بنویسید یا نقاشی بکشید.</a:t>
            </a:r>
          </a:p>
          <a:p>
            <a:pPr algn="justLow" rtl="1">
              <a:lnSpc>
                <a:spcPct val="150000"/>
              </a:lnSpc>
            </a:pPr>
            <a:r>
              <a:rPr lang="fa-IR" sz="3600" b="1" dirty="0" smtClean="0">
                <a:solidFill>
                  <a:srgbClr val="002060"/>
                </a:solidFill>
                <a:cs typeface="B Yas" panose="00000400000000000000" pitchFamily="2" charset="-78"/>
              </a:rPr>
              <a:t>و در جایی که هر روز آن را می بینید قرار دهید و از آن عکس گرفته و </a:t>
            </a:r>
            <a:r>
              <a:rPr lang="fa-IR" sz="3600" b="1" dirty="0" smtClean="0">
                <a:solidFill>
                  <a:srgbClr val="FF0000"/>
                </a:solidFill>
                <a:cs typeface="B Yas" panose="00000400000000000000" pitchFamily="2" charset="-78"/>
              </a:rPr>
              <a:t>برای من ارسال کنید</a:t>
            </a:r>
            <a:r>
              <a:rPr lang="fa-IR" sz="3600" b="1" dirty="0" smtClean="0">
                <a:solidFill>
                  <a:srgbClr val="002060"/>
                </a:solidFill>
                <a:cs typeface="B Yas" panose="00000400000000000000" pitchFamily="2" charset="-78"/>
              </a:rPr>
              <a:t>. </a:t>
            </a:r>
          </a:p>
          <a:p>
            <a:pPr algn="justLow" rtl="1">
              <a:lnSpc>
                <a:spcPct val="150000"/>
              </a:lnSpc>
            </a:pPr>
            <a:endParaRPr lang="fa-IR" sz="2400" dirty="0" smtClean="0">
              <a:solidFill>
                <a:schemeClr val="accent2">
                  <a:lumMod val="50000"/>
                </a:schemeClr>
              </a:solidFill>
              <a:cs typeface="B Titr" panose="00000700000000000000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67262" y="5353238"/>
            <a:ext cx="3911111" cy="300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73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5 -0.2456 C -0.00703 -0.19259 0.00782 -0.11852 0.06003 -0.11968 C 0.13542 -0.11968 0.14102 -0.36759 0.23112 -0.36852 C 0.31224 -0.36852 0.26889 -0.15162 0.34701 -0.15255 C 0.42813 -0.15255 0.38477 -0.30949 0.47214 -0.30949 C 0.55027 -0.30949 0.50678 -0.2037 0.57644 -0.2037 C 0.6431 -0.2037 0.60847 -0.28449 0.66928 -0.28449 C 0.70417 -0.28449 0.70704 -0.2625 0.7099 -0.2456 " pathEditMode="relative" rAng="0" ptsTypes="AAAAAA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120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32747" y="253218"/>
            <a:ext cx="10030265" cy="433965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200000"/>
              </a:lnSpc>
            </a:pPr>
            <a:r>
              <a:rPr lang="fa-IR" sz="4800" b="1" dirty="0" smtClean="0">
                <a:solidFill>
                  <a:srgbClr val="FF0000"/>
                </a:solidFill>
                <a:cs typeface="B Tabassom" panose="00000400000000000000" pitchFamily="2" charset="-78"/>
              </a:rPr>
              <a:t>از اینکه با شما دوستان هدفدار </a:t>
            </a:r>
          </a:p>
          <a:p>
            <a:pPr algn="ctr">
              <a:lnSpc>
                <a:spcPct val="200000"/>
              </a:lnSpc>
            </a:pPr>
            <a:r>
              <a:rPr lang="fa-IR" sz="4800" b="1" dirty="0" smtClean="0">
                <a:solidFill>
                  <a:srgbClr val="FF0000"/>
                </a:solidFill>
                <a:cs typeface="B Tabassom" panose="00000400000000000000" pitchFamily="2" charset="-78"/>
              </a:rPr>
              <a:t>همراه هستم </a:t>
            </a:r>
            <a:r>
              <a:rPr lang="fa-IR" sz="4800" b="1" dirty="0" smtClean="0">
                <a:solidFill>
                  <a:srgbClr val="FF0000"/>
                </a:solidFill>
                <a:cs typeface="B Tabassom" panose="00000400000000000000" pitchFamily="2" charset="-78"/>
              </a:rPr>
              <a:t>خوشحالم</a:t>
            </a:r>
            <a:endParaRPr lang="en-US" sz="4800" b="1" dirty="0" smtClean="0">
              <a:solidFill>
                <a:srgbClr val="FF0000"/>
              </a:solidFill>
              <a:cs typeface="B Tabassom" panose="00000400000000000000" pitchFamily="2" charset="-78"/>
            </a:endParaRPr>
          </a:p>
          <a:p>
            <a:pPr algn="ctr">
              <a:lnSpc>
                <a:spcPct val="200000"/>
              </a:lnSpc>
            </a:pPr>
            <a:r>
              <a:rPr lang="fa-IR" sz="4800" b="1" dirty="0" smtClean="0">
                <a:solidFill>
                  <a:srgbClr val="FF0000"/>
                </a:solidFill>
                <a:cs typeface="B Tabassom" panose="00000400000000000000" pitchFamily="2" charset="-78"/>
              </a:rPr>
              <a:t>مختاری</a:t>
            </a:r>
            <a:endParaRPr lang="fa-IR" sz="4800" b="1" dirty="0">
              <a:solidFill>
                <a:srgbClr val="FF0000"/>
              </a:solidFill>
              <a:cs typeface="B Tabassom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92" y="3320716"/>
            <a:ext cx="6217045" cy="3537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53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599</TotalTime>
  <Words>271</Words>
  <Application>Microsoft Office PowerPoint</Application>
  <PresentationFormat>Widescreen</PresentationFormat>
  <Paragraphs>42</Paragraphs>
  <Slides>17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B Mitra</vt:lpstr>
      <vt:lpstr>B Tabassom</vt:lpstr>
      <vt:lpstr>B Titr</vt:lpstr>
      <vt:lpstr>B Yas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NOAVARAN 33120642</dc:creator>
  <cp:lastModifiedBy>NOAVARAN 33120642</cp:lastModifiedBy>
  <cp:revision>39</cp:revision>
  <dcterms:created xsi:type="dcterms:W3CDTF">2020-06-26T07:35:18Z</dcterms:created>
  <dcterms:modified xsi:type="dcterms:W3CDTF">2020-06-30T14:54:39Z</dcterms:modified>
</cp:coreProperties>
</file>