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99"/>
    <a:srgbClr val="F81CD9"/>
    <a:srgbClr val="800080"/>
    <a:srgbClr val="990033"/>
    <a:srgbClr val="00FF00"/>
    <a:srgbClr val="00CC00"/>
    <a:srgbClr val="00FFFF"/>
    <a:srgbClr val="008000"/>
    <a:srgbClr val="4D1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3FAD4-0AB3-4B91-9ADA-8B45EC42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355EB-4D26-4091-B0BC-56AC5CE01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EBA2-4D51-46CD-ACBF-1A68C969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F710-7DDB-48B4-9FF6-D63CE8BA6F30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13E7F-54A5-4FA9-A9B5-ECA11ED16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62402-3267-4BF1-AE7C-0193EDE61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93161-541F-4289-9A73-94FB753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00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714C-ABA3-4370-A3C5-C36BF6FE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2F09F-199A-4A03-AC1A-D56AE845E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48CA9-7F4E-467E-ABC3-23AEF6ADA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F710-7DDB-48B4-9FF6-D63CE8BA6F30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374A9-F8AF-4401-B1A2-B433B701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0A194-BAE5-4913-9BFA-E15B9AF4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93161-541F-4289-9A73-94FB753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64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750A7C-B34B-4436-AB60-69477C3BEC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23A6A-B574-44FE-9128-27F5374A1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B8D0A-EDE8-4F97-BDCB-D05F0F87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F710-7DDB-48B4-9FF6-D63CE8BA6F30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DEE49-D7A7-4B82-89A1-68B555D8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FD4D-2D07-4983-B9AC-68A88035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93161-541F-4289-9A73-94FB753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43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B6854-5762-4154-9C13-724D6FD20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C4A3E-69FA-4616-B565-E879774F4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DAE7A-16B3-422D-B5DA-8E3C3694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F710-7DDB-48B4-9FF6-D63CE8BA6F30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0CC22-B09A-4ADF-A719-D2A18F485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7CC29-AE53-44BD-ACD2-5B8B8453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93161-541F-4289-9A73-94FB753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2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5F8A8-419D-41CF-813E-9263277F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8B953-CC52-4E4E-8328-18DB9ECEC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0C3A0-E993-4A65-BD63-A934169A5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F710-7DDB-48B4-9FF6-D63CE8BA6F30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90ED9-B8F9-4B5C-A453-C2BD1C331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514EE-78E5-4701-943E-51C90D03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93161-541F-4289-9A73-94FB753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7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C31A-D642-490D-9F94-FFA572112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A51F6-21A4-42AC-93FA-B4F4D6137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E60CD-17FD-4E7C-B1BD-BEC7A9855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865EC-EB84-4CEE-A462-797B4E814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F710-7DDB-48B4-9FF6-D63CE8BA6F30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8606A-92B7-48EB-9D69-BF82AEF1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3FFD6-E468-4701-9176-619A3C74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93161-541F-4289-9A73-94FB753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8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38AC-CE8F-4129-9AE5-FB0683494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F57C4-AEC8-4F21-8549-D6AB0373C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A724D-2215-4A0A-B54B-908F9CD7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217A88-FBC6-460E-ADE7-252A88904D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8D701B-C7F1-4538-830F-2A17517AA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10A9CE-2456-4AE1-AAD6-E4419299C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F710-7DDB-48B4-9FF6-D63CE8BA6F30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6E77D0-5ACF-49A9-80CD-3A648DC6C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F4A0F-96F7-4294-B4B4-0562A6AD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93161-541F-4289-9A73-94FB753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72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4744F-4FDB-4C15-AF3A-EE9E2957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3D3E7-3036-421A-A5BF-9D8A2891A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F710-7DDB-48B4-9FF6-D63CE8BA6F30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9FE4B-FD23-489F-B4C0-B713A7760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7054B-F9DD-4A7D-8A21-1BF27D825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93161-541F-4289-9A73-94FB753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92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9EFE86-A810-4AE7-B056-CBB50A1A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F710-7DDB-48B4-9FF6-D63CE8BA6F30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4AC5DF-BACF-4DBF-A873-3C1257A4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45A83-CEF0-4F7F-9EE0-9D88CCD53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93161-541F-4289-9A73-94FB753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92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827F0-BCA8-420C-8A0E-03EB85FD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EEF0A-FA82-4844-ACB9-C8386297C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96B17-8557-41E2-A41C-1366A6DBE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1BE36-87BF-47FE-A05C-D04E362F7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F710-7DDB-48B4-9FF6-D63CE8BA6F30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8FE0E-2C1D-4FFC-9111-E97ACDF9B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B8E5E-D720-4856-8AA3-54B1C817A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93161-541F-4289-9A73-94FB753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80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26CD-1A8A-40C8-8BBF-3F3ECF3F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AE5E80-B42A-400C-B834-B0232172B0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01CE4-9F3B-4037-96D3-DCAEF2F58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22761-DD2C-47E6-A77F-50620E86C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F710-7DDB-48B4-9FF6-D63CE8BA6F30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222BB-17A0-4410-9269-88F6B0F0B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239EB-8CD9-4A3D-8086-CCFDF2F6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93161-541F-4289-9A73-94FB753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2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5BB4EA-A371-438D-8F89-76CDCD0DA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0A029-F143-4A32-8B77-752F54B62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6CA93-97B7-4C63-AD09-500CC6FFE3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DF710-7DDB-48B4-9FF6-D63CE8BA6F30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4C506-D877-4316-8913-B180D9BD6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97F18-D268-4396-A0ED-F6B6193C1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93161-541F-4289-9A73-94FB753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9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24CE78-BC49-4B14-9EA2-B7DE68348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34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E40366-47C1-4EC7-9595-988876460230}"/>
              </a:ext>
            </a:extLst>
          </p:cNvPr>
          <p:cNvSpPr txBox="1"/>
          <p:nvPr/>
        </p:nvSpPr>
        <p:spPr>
          <a:xfrm>
            <a:off x="3923415" y="759975"/>
            <a:ext cx="3168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6000" dirty="0">
                <a:solidFill>
                  <a:srgbClr val="4D1367"/>
                </a:solidFill>
                <a:cs typeface="2  Elham" panose="00000400000000000000" pitchFamily="2" charset="-78"/>
              </a:rPr>
              <a:t>به نام خدا</a:t>
            </a:r>
            <a:endParaRPr lang="en-US" sz="6000" dirty="0">
              <a:solidFill>
                <a:srgbClr val="4D1367"/>
              </a:solidFill>
              <a:cs typeface="2  Elham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C707B-05B7-4D6F-80EC-FBD6D4E207FC}"/>
              </a:ext>
            </a:extLst>
          </p:cNvPr>
          <p:cNvSpPr txBox="1"/>
          <p:nvPr/>
        </p:nvSpPr>
        <p:spPr>
          <a:xfrm>
            <a:off x="2009554" y="2120114"/>
            <a:ext cx="4901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dirty="0">
                <a:solidFill>
                  <a:srgbClr val="C00000"/>
                </a:solidFill>
                <a:cs typeface="2  Mitra" panose="00000400000000000000" pitchFamily="2" charset="-78"/>
              </a:rPr>
              <a:t>برنامه ریزی</a:t>
            </a:r>
            <a:endParaRPr lang="en-US" sz="4800" dirty="0">
              <a:solidFill>
                <a:srgbClr val="C00000"/>
              </a:solidFill>
              <a:cs typeface="2  Mitra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EC600-7855-4D83-9C46-3A5DC8E9DB55}"/>
              </a:ext>
            </a:extLst>
          </p:cNvPr>
          <p:cNvSpPr txBox="1"/>
          <p:nvPr/>
        </p:nvSpPr>
        <p:spPr>
          <a:xfrm>
            <a:off x="3923415" y="2972421"/>
            <a:ext cx="2764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>
                <a:solidFill>
                  <a:srgbClr val="C00000"/>
                </a:solidFill>
                <a:cs typeface="2  Mitra" panose="00000400000000000000" pitchFamily="2" charset="-78"/>
              </a:rPr>
              <a:t>جلسه دوم</a:t>
            </a:r>
            <a:endParaRPr lang="en-US" sz="3600" dirty="0">
              <a:solidFill>
                <a:srgbClr val="C00000"/>
              </a:solidFill>
              <a:cs typeface="2  Mitra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9EE97-B051-49EA-AEE0-C3F27C53D317}"/>
              </a:ext>
            </a:extLst>
          </p:cNvPr>
          <p:cNvSpPr txBox="1"/>
          <p:nvPr/>
        </p:nvSpPr>
        <p:spPr>
          <a:xfrm>
            <a:off x="4470991" y="3741533"/>
            <a:ext cx="207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solidFill>
                  <a:srgbClr val="008000"/>
                </a:solidFill>
                <a:cs typeface="2  Mitra" panose="00000400000000000000" pitchFamily="2" charset="-78"/>
              </a:rPr>
              <a:t>تابستان 99</a:t>
            </a:r>
            <a:endParaRPr lang="en-US" sz="2400" dirty="0">
              <a:solidFill>
                <a:srgbClr val="008000"/>
              </a:solidFill>
              <a:cs typeface="2  Mitra" panose="000004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A689F3-98DF-415A-AC78-B2F7525DC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30" y="4194821"/>
            <a:ext cx="1558750" cy="15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63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DBC11-C8C0-4A47-BD5E-E5210B81F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2"/>
            <a:ext cx="12192000" cy="6859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DA384E-8ECE-4090-813A-6E0702AE2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194" y="1806613"/>
            <a:ext cx="8816121" cy="8456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7C562B-0084-481D-A7DF-F2FA504153CC}"/>
              </a:ext>
            </a:extLst>
          </p:cNvPr>
          <p:cNvSpPr/>
          <p:nvPr/>
        </p:nvSpPr>
        <p:spPr>
          <a:xfrm>
            <a:off x="1476194" y="3641211"/>
            <a:ext cx="8285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4000" dirty="0">
                <a:solidFill>
                  <a:srgbClr val="990033"/>
                </a:solidFill>
                <a:cs typeface="2  Mitra_5 (MRT)" panose="00000700000000000000" pitchFamily="2" charset="-78"/>
              </a:rPr>
              <a:t>باید برای رسیدن به آن تلاش کنیم.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E93EE7-0BE3-48C6-94CE-CCA0B3793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9" y="2508904"/>
            <a:ext cx="1944452" cy="194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6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2A719-C820-49D5-9C8D-6F86CEE79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581" y="2526030"/>
            <a:ext cx="7701282" cy="4331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65FD84-85F2-4F07-B2F5-DA383E359256}"/>
              </a:ext>
            </a:extLst>
          </p:cNvPr>
          <p:cNvSpPr txBox="1"/>
          <p:nvPr/>
        </p:nvSpPr>
        <p:spPr>
          <a:xfrm>
            <a:off x="5897300" y="1847855"/>
            <a:ext cx="58407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990033"/>
                </a:solidFill>
                <a:cs typeface="2  Mitra" panose="00000400000000000000" pitchFamily="2" charset="-78"/>
              </a:rPr>
              <a:t>-زمان انجام کارهامونو یادداشت کنیم.</a:t>
            </a:r>
          </a:p>
          <a:p>
            <a:pPr algn="r" rtl="1"/>
            <a:endParaRPr lang="fa-IR" sz="4000" dirty="0">
              <a:solidFill>
                <a:srgbClr val="990033"/>
              </a:solidFill>
              <a:cs typeface="2  Mitra" panose="00000400000000000000" pitchFamily="2" charset="-78"/>
            </a:endParaRPr>
          </a:p>
          <a:p>
            <a:pPr algn="r" rtl="1"/>
            <a:r>
              <a:rPr lang="fa-IR" sz="4000" dirty="0">
                <a:solidFill>
                  <a:srgbClr val="990033"/>
                </a:solidFill>
                <a:cs typeface="2  Mitra" panose="00000400000000000000" pitchFamily="2" charset="-78"/>
              </a:rPr>
              <a:t>-برای کارهامون شماره بزنیم.</a:t>
            </a:r>
          </a:p>
          <a:p>
            <a:pPr algn="r" rtl="1"/>
            <a:endParaRPr lang="fa-IR" sz="4000" dirty="0">
              <a:solidFill>
                <a:srgbClr val="990033"/>
              </a:solidFill>
              <a:cs typeface="2  Mitra" panose="00000400000000000000" pitchFamily="2" charset="-78"/>
            </a:endParaRPr>
          </a:p>
          <a:p>
            <a:pPr algn="r" rtl="1"/>
            <a:r>
              <a:rPr lang="fa-IR" sz="4000" dirty="0">
                <a:solidFill>
                  <a:srgbClr val="990033"/>
                </a:solidFill>
                <a:cs typeface="2  Mitra" panose="00000400000000000000" pitchFamily="2" charset="-78"/>
              </a:rPr>
              <a:t>-ساعت کوک کنیم تا سر ساعتی که کار داریم زنگ بزند.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07462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CE7D8-740E-4302-A997-689DB9FDD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CE0D33-55A7-4B28-86BC-7F351C0C4EDA}"/>
              </a:ext>
            </a:extLst>
          </p:cNvPr>
          <p:cNvSpPr txBox="1"/>
          <p:nvPr/>
        </p:nvSpPr>
        <p:spPr>
          <a:xfrm>
            <a:off x="668741" y="286603"/>
            <a:ext cx="1710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>
                <a:solidFill>
                  <a:srgbClr val="800080"/>
                </a:solidFill>
                <a:cs typeface="2  Mitra" panose="00000400000000000000" pitchFamily="2" charset="-78"/>
              </a:rPr>
              <a:t>1-.....</a:t>
            </a:r>
          </a:p>
          <a:p>
            <a:pPr algn="r" rtl="1"/>
            <a:r>
              <a:rPr lang="fa-IR" sz="2800" dirty="0">
                <a:solidFill>
                  <a:srgbClr val="800080"/>
                </a:solidFill>
                <a:cs typeface="2  Mitra" panose="00000400000000000000" pitchFamily="2" charset="-78"/>
              </a:rPr>
              <a:t>2-.....</a:t>
            </a:r>
          </a:p>
          <a:p>
            <a:pPr algn="r" rtl="1"/>
            <a:r>
              <a:rPr lang="fa-IR" sz="2800" dirty="0">
                <a:solidFill>
                  <a:srgbClr val="800080"/>
                </a:solidFill>
                <a:cs typeface="2  Mitra" panose="00000400000000000000" pitchFamily="2" charset="-78"/>
              </a:rPr>
              <a:t>3-....</a:t>
            </a:r>
            <a:endParaRPr lang="en-US" sz="2800" dirty="0">
              <a:solidFill>
                <a:srgbClr val="800080"/>
              </a:solidFill>
              <a:cs typeface="2 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1017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9099F4B-89D0-45CF-A365-F8E33784B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027374"/>
              </p:ext>
            </p:extLst>
          </p:nvPr>
        </p:nvGraphicFramePr>
        <p:xfrm>
          <a:off x="3357349" y="-1"/>
          <a:ext cx="5595582" cy="68580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97791">
                  <a:extLst>
                    <a:ext uri="{9D8B030D-6E8A-4147-A177-3AD203B41FA5}">
                      <a16:colId xmlns:a16="http://schemas.microsoft.com/office/drawing/2014/main" val="2067021138"/>
                    </a:ext>
                  </a:extLst>
                </a:gridCol>
                <a:gridCol w="2797791">
                  <a:extLst>
                    <a:ext uri="{9D8B030D-6E8A-4147-A177-3AD203B41FA5}">
                      <a16:colId xmlns:a16="http://schemas.microsoft.com/office/drawing/2014/main" val="559285333"/>
                    </a:ext>
                  </a:extLst>
                </a:gridCol>
              </a:tblGrid>
              <a:tr h="857251">
                <a:tc>
                  <a:txBody>
                    <a:bodyPr/>
                    <a:lstStyle/>
                    <a:p>
                      <a:pPr algn="r" rtl="1"/>
                      <a:r>
                        <a:rPr lang="fa-IR" sz="2000" dirty="0"/>
                        <a:t>       زمان انجام کار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2400" dirty="0">
                          <a:cs typeface="2  Mitra" panose="00000400000000000000" pitchFamily="2" charset="-78"/>
                        </a:rPr>
                        <a:t>            کار روزانه</a:t>
                      </a:r>
                      <a:endParaRPr lang="en-US" sz="2400" dirty="0">
                        <a:cs typeface="2  Mitra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063520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357909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442360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656371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39623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74176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551882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709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5198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کورنومتر">
            <a:hlinkClick r:id="" action="ppaction://media"/>
            <a:extLst>
              <a:ext uri="{FF2B5EF4-FFF2-40B4-BE49-F238E27FC236}">
                <a16:creationId xmlns:a16="http://schemas.microsoft.com/office/drawing/2014/main" id="{07EEB8EA-54B9-4C90-B8D9-1F3E2A040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87857"/>
            <a:ext cx="6647977" cy="3739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92B772-8AD4-4610-A998-834C05596BA4}"/>
              </a:ext>
            </a:extLst>
          </p:cNvPr>
          <p:cNvSpPr txBox="1"/>
          <p:nvPr/>
        </p:nvSpPr>
        <p:spPr>
          <a:xfrm>
            <a:off x="2797791" y="-537429"/>
            <a:ext cx="4490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400" dirty="0">
                <a:solidFill>
                  <a:srgbClr val="C00000"/>
                </a:solidFill>
                <a:cs typeface="2  Mitra" panose="00000400000000000000" pitchFamily="2" charset="-78"/>
              </a:rPr>
              <a:t>کارهای یک دقیقه ای</a:t>
            </a:r>
            <a:endParaRPr lang="en-US" sz="4400" dirty="0">
              <a:solidFill>
                <a:srgbClr val="C00000"/>
              </a:solidFill>
              <a:cs typeface="2 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348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18854 4.07407E-6 C 0.27292 4.07407E-6 0.37721 0.15 0.37721 0.27222 L 0.37721 0.54537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7D22C-B6DB-4BF8-B63E-D605B93FE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3694893" cy="3694893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0814E19-E19C-44F4-84D0-6E8E8E3085B0}"/>
              </a:ext>
            </a:extLst>
          </p:cNvPr>
          <p:cNvSpPr/>
          <p:nvPr/>
        </p:nvSpPr>
        <p:spPr>
          <a:xfrm>
            <a:off x="2688609" y="764275"/>
            <a:ext cx="9321421" cy="380772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 dirty="0">
                <a:solidFill>
                  <a:srgbClr val="002060"/>
                </a:solidFill>
                <a:cs typeface="2  Mitra" panose="00000400000000000000" pitchFamily="2" charset="-78"/>
              </a:rPr>
              <a:t>-4 تا جدول بکش که هرکدام مربوط به یک روز باشد.</a:t>
            </a:r>
          </a:p>
          <a:p>
            <a:pPr algn="ctr"/>
            <a:r>
              <a:rPr lang="fa-IR" sz="2400" dirty="0">
                <a:solidFill>
                  <a:srgbClr val="FF0000"/>
                </a:solidFill>
                <a:cs typeface="2  Mitra" panose="00000400000000000000" pitchFamily="2" charset="-78"/>
              </a:rPr>
              <a:t>-جدول ها را روی دیوار اتاقت بچسبان.</a:t>
            </a:r>
          </a:p>
          <a:p>
            <a:pPr algn="ctr"/>
            <a:r>
              <a:rPr lang="fa-IR" sz="2400" dirty="0">
                <a:solidFill>
                  <a:srgbClr val="800080"/>
                </a:solidFill>
                <a:cs typeface="2  Mitra" panose="00000400000000000000" pitchFamily="2" charset="-78"/>
              </a:rPr>
              <a:t>-هر روز کارهای روزانه ات را با زمان انجام آن روی جدول بنویس.</a:t>
            </a:r>
          </a:p>
          <a:p>
            <a:pPr algn="ctr"/>
            <a:r>
              <a:rPr lang="fa-IR" sz="2400" dirty="0">
                <a:solidFill>
                  <a:schemeClr val="accent2">
                    <a:lumMod val="50000"/>
                  </a:schemeClr>
                </a:solidFill>
                <a:cs typeface="2  Mitra" panose="00000400000000000000" pitchFamily="2" charset="-78"/>
              </a:rPr>
              <a:t>-حواست باشد که برای انجام هر کاری چقدر زمان می گذاری.</a:t>
            </a:r>
          </a:p>
          <a:p>
            <a:pPr algn="ctr"/>
            <a:r>
              <a:rPr lang="fa-IR" sz="2400" dirty="0">
                <a:solidFill>
                  <a:srgbClr val="F81CD9"/>
                </a:solidFill>
                <a:cs typeface="2  Mitra" panose="00000400000000000000" pitchFamily="2" charset="-78"/>
              </a:rPr>
              <a:t>-روز پنجشنبه تصاویر جدول ها را برای من بفرست.</a:t>
            </a:r>
          </a:p>
          <a:p>
            <a:pPr algn="ctr"/>
            <a:r>
              <a:rPr lang="fa-IR" sz="2400" dirty="0">
                <a:solidFill>
                  <a:srgbClr val="002060"/>
                </a:solidFill>
                <a:cs typeface="2  Mitra" panose="00000400000000000000" pitchFamily="2" charset="-78"/>
              </a:rPr>
              <a:t>-</a:t>
            </a:r>
            <a:r>
              <a:rPr lang="fa-IR" sz="2400" dirty="0">
                <a:solidFill>
                  <a:schemeClr val="accent4">
                    <a:lumMod val="50000"/>
                  </a:schemeClr>
                </a:solidFill>
                <a:cs typeface="2  Mitra" panose="00000400000000000000" pitchFamily="2" charset="-78"/>
              </a:rPr>
              <a:t>فیلمی هم که در اسلاید بعدی هست با دقت تماشا کن.</a:t>
            </a:r>
            <a:endParaRPr lang="en-US" sz="2400" dirty="0">
              <a:solidFill>
                <a:schemeClr val="accent4">
                  <a:lumMod val="50000"/>
                </a:schemeClr>
              </a:solidFill>
              <a:cs typeface="2 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360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دیریت زمان">
            <a:hlinkClick r:id="" action="ppaction://media"/>
            <a:extLst>
              <a:ext uri="{FF2B5EF4-FFF2-40B4-BE49-F238E27FC236}">
                <a16:creationId xmlns:a16="http://schemas.microsoft.com/office/drawing/2014/main" id="{FA805F6D-2373-40E7-9B63-3FB047B19A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1780" end="1086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3271" y="517076"/>
            <a:ext cx="7214497" cy="528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8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A43A6C-8BCA-43BB-9045-D8F6C7ABE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182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C52A03-5129-4711-816E-4D1419BBBEEF}"/>
              </a:ext>
            </a:extLst>
          </p:cNvPr>
          <p:cNvSpPr txBox="1"/>
          <p:nvPr/>
        </p:nvSpPr>
        <p:spPr>
          <a:xfrm>
            <a:off x="3766783" y="1798422"/>
            <a:ext cx="62643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rgbClr val="7030A0"/>
                </a:solidFill>
                <a:cs typeface="2  Mitra" panose="00000400000000000000" pitchFamily="2" charset="-78"/>
              </a:rPr>
              <a:t>خوشحالم از اینکه با هم یاد گرفتیم برای هر روزمون برنامه بنویسیم.</a:t>
            </a:r>
          </a:p>
          <a:p>
            <a:pPr algn="r" rtl="1"/>
            <a:endParaRPr lang="en-US" dirty="0">
              <a:solidFill>
                <a:srgbClr val="7030A0"/>
              </a:solidFill>
              <a:cs typeface="2  Mitra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8853F-13DA-433A-A816-CE2905D1FCB9}"/>
              </a:ext>
            </a:extLst>
          </p:cNvPr>
          <p:cNvSpPr txBox="1"/>
          <p:nvPr/>
        </p:nvSpPr>
        <p:spPr>
          <a:xfrm>
            <a:off x="2197289" y="3657600"/>
            <a:ext cx="2497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dirty="0">
                <a:solidFill>
                  <a:srgbClr val="006600"/>
                </a:solidFill>
                <a:cs typeface="2  Mitra" panose="00000400000000000000" pitchFamily="2" charset="-78"/>
              </a:rPr>
              <a:t>توسلی</a:t>
            </a:r>
            <a:endParaRPr lang="en-US" sz="4800" dirty="0">
              <a:solidFill>
                <a:srgbClr val="006600"/>
              </a:solidFill>
              <a:cs typeface="2 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500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148</Words>
  <Application>Microsoft Office PowerPoint</Application>
  <PresentationFormat>Widescreen</PresentationFormat>
  <Paragraphs>24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2  Mitra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14</cp:revision>
  <dcterms:created xsi:type="dcterms:W3CDTF">2020-07-18T19:42:29Z</dcterms:created>
  <dcterms:modified xsi:type="dcterms:W3CDTF">2020-07-19T05:52:29Z</dcterms:modified>
</cp:coreProperties>
</file>