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8" d="100"/>
          <a:sy n="88" d="100"/>
        </p:scale>
        <p:origin x="26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BE7AD5-E138-4C38-9519-B1A1C43CA8DC}"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732E2-DF66-4011-9AA8-79EED2DC30EC}" type="slidenum">
              <a:rPr lang="en-US" smtClean="0"/>
              <a:t>‹#›</a:t>
            </a:fld>
            <a:endParaRPr lang="en-US"/>
          </a:p>
        </p:txBody>
      </p:sp>
    </p:spTree>
    <p:extLst>
      <p:ext uri="{BB962C8B-B14F-4D97-AF65-F5344CB8AC3E}">
        <p14:creationId xmlns:p14="http://schemas.microsoft.com/office/powerpoint/2010/main" val="47305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E7AD5-E138-4C38-9519-B1A1C43CA8DC}"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732E2-DF66-4011-9AA8-79EED2DC30EC}" type="slidenum">
              <a:rPr lang="en-US" smtClean="0"/>
              <a:t>‹#›</a:t>
            </a:fld>
            <a:endParaRPr lang="en-US"/>
          </a:p>
        </p:txBody>
      </p:sp>
    </p:spTree>
    <p:extLst>
      <p:ext uri="{BB962C8B-B14F-4D97-AF65-F5344CB8AC3E}">
        <p14:creationId xmlns:p14="http://schemas.microsoft.com/office/powerpoint/2010/main" val="173760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E7AD5-E138-4C38-9519-B1A1C43CA8DC}"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732E2-DF66-4011-9AA8-79EED2DC30EC}" type="slidenum">
              <a:rPr lang="en-US" smtClean="0"/>
              <a:t>‹#›</a:t>
            </a:fld>
            <a:endParaRPr lang="en-US"/>
          </a:p>
        </p:txBody>
      </p:sp>
    </p:spTree>
    <p:extLst>
      <p:ext uri="{BB962C8B-B14F-4D97-AF65-F5344CB8AC3E}">
        <p14:creationId xmlns:p14="http://schemas.microsoft.com/office/powerpoint/2010/main" val="292381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E7AD5-E138-4C38-9519-B1A1C43CA8DC}"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732E2-DF66-4011-9AA8-79EED2DC30EC}" type="slidenum">
              <a:rPr lang="en-US" smtClean="0"/>
              <a:t>‹#›</a:t>
            </a:fld>
            <a:endParaRPr lang="en-US"/>
          </a:p>
        </p:txBody>
      </p:sp>
    </p:spTree>
    <p:extLst>
      <p:ext uri="{BB962C8B-B14F-4D97-AF65-F5344CB8AC3E}">
        <p14:creationId xmlns:p14="http://schemas.microsoft.com/office/powerpoint/2010/main" val="218536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BE7AD5-E138-4C38-9519-B1A1C43CA8DC}"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732E2-DF66-4011-9AA8-79EED2DC30EC}" type="slidenum">
              <a:rPr lang="en-US" smtClean="0"/>
              <a:t>‹#›</a:t>
            </a:fld>
            <a:endParaRPr lang="en-US"/>
          </a:p>
        </p:txBody>
      </p:sp>
    </p:spTree>
    <p:extLst>
      <p:ext uri="{BB962C8B-B14F-4D97-AF65-F5344CB8AC3E}">
        <p14:creationId xmlns:p14="http://schemas.microsoft.com/office/powerpoint/2010/main" val="176143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BE7AD5-E138-4C38-9519-B1A1C43CA8DC}"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732E2-DF66-4011-9AA8-79EED2DC30EC}" type="slidenum">
              <a:rPr lang="en-US" smtClean="0"/>
              <a:t>‹#›</a:t>
            </a:fld>
            <a:endParaRPr lang="en-US"/>
          </a:p>
        </p:txBody>
      </p:sp>
    </p:spTree>
    <p:extLst>
      <p:ext uri="{BB962C8B-B14F-4D97-AF65-F5344CB8AC3E}">
        <p14:creationId xmlns:p14="http://schemas.microsoft.com/office/powerpoint/2010/main" val="220164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BE7AD5-E138-4C38-9519-B1A1C43CA8DC}" type="datetimeFigureOut">
              <a:rPr lang="en-US" smtClean="0"/>
              <a:t>7/11/2020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732E2-DF66-4011-9AA8-79EED2DC30EC}" type="slidenum">
              <a:rPr lang="en-US" smtClean="0"/>
              <a:t>‹#›</a:t>
            </a:fld>
            <a:endParaRPr lang="en-US"/>
          </a:p>
        </p:txBody>
      </p:sp>
    </p:spTree>
    <p:extLst>
      <p:ext uri="{BB962C8B-B14F-4D97-AF65-F5344CB8AC3E}">
        <p14:creationId xmlns:p14="http://schemas.microsoft.com/office/powerpoint/2010/main" val="81869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BE7AD5-E138-4C38-9519-B1A1C43CA8DC}" type="datetimeFigureOut">
              <a:rPr lang="en-US" smtClean="0"/>
              <a:t>7/11/2020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732E2-DF66-4011-9AA8-79EED2DC30EC}" type="slidenum">
              <a:rPr lang="en-US" smtClean="0"/>
              <a:t>‹#›</a:t>
            </a:fld>
            <a:endParaRPr lang="en-US"/>
          </a:p>
        </p:txBody>
      </p:sp>
    </p:spTree>
    <p:extLst>
      <p:ext uri="{BB962C8B-B14F-4D97-AF65-F5344CB8AC3E}">
        <p14:creationId xmlns:p14="http://schemas.microsoft.com/office/powerpoint/2010/main" val="97392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E7AD5-E138-4C38-9519-B1A1C43CA8DC}" type="datetimeFigureOut">
              <a:rPr lang="en-US" smtClean="0"/>
              <a:t>7/11/2020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732E2-DF66-4011-9AA8-79EED2DC30EC}" type="slidenum">
              <a:rPr lang="en-US" smtClean="0"/>
              <a:t>‹#›</a:t>
            </a:fld>
            <a:endParaRPr lang="en-US"/>
          </a:p>
        </p:txBody>
      </p:sp>
    </p:spTree>
    <p:extLst>
      <p:ext uri="{BB962C8B-B14F-4D97-AF65-F5344CB8AC3E}">
        <p14:creationId xmlns:p14="http://schemas.microsoft.com/office/powerpoint/2010/main" val="92097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BE7AD5-E138-4C38-9519-B1A1C43CA8DC}"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732E2-DF66-4011-9AA8-79EED2DC30EC}" type="slidenum">
              <a:rPr lang="en-US" smtClean="0"/>
              <a:t>‹#›</a:t>
            </a:fld>
            <a:endParaRPr lang="en-US"/>
          </a:p>
        </p:txBody>
      </p:sp>
    </p:spTree>
    <p:extLst>
      <p:ext uri="{BB962C8B-B14F-4D97-AF65-F5344CB8AC3E}">
        <p14:creationId xmlns:p14="http://schemas.microsoft.com/office/powerpoint/2010/main" val="280430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BE7AD5-E138-4C38-9519-B1A1C43CA8DC}"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732E2-DF66-4011-9AA8-79EED2DC30EC}" type="slidenum">
              <a:rPr lang="en-US" smtClean="0"/>
              <a:t>‹#›</a:t>
            </a:fld>
            <a:endParaRPr lang="en-US"/>
          </a:p>
        </p:txBody>
      </p:sp>
    </p:spTree>
    <p:extLst>
      <p:ext uri="{BB962C8B-B14F-4D97-AF65-F5344CB8AC3E}">
        <p14:creationId xmlns:p14="http://schemas.microsoft.com/office/powerpoint/2010/main" val="17255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E7AD5-E138-4C38-9519-B1A1C43CA8DC}" type="datetimeFigureOut">
              <a:rPr lang="en-US" smtClean="0"/>
              <a:t>7/11/2020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732E2-DF66-4011-9AA8-79EED2DC30EC}" type="slidenum">
              <a:rPr lang="en-US" smtClean="0"/>
              <a:t>‹#›</a:t>
            </a:fld>
            <a:endParaRPr lang="en-US"/>
          </a:p>
        </p:txBody>
      </p:sp>
    </p:spTree>
    <p:extLst>
      <p:ext uri="{BB962C8B-B14F-4D97-AF65-F5344CB8AC3E}">
        <p14:creationId xmlns:p14="http://schemas.microsoft.com/office/powerpoint/2010/main" val="2767374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400" dirty="0" smtClean="0">
                <a:cs typeface="B Koodak" panose="00000700000000000000" pitchFamily="2" charset="-78"/>
              </a:rPr>
              <a:t>سوالات </a:t>
            </a:r>
            <a:r>
              <a:rPr lang="fa-IR" sz="4400" dirty="0" smtClean="0">
                <a:cs typeface="B Koodak" panose="00000700000000000000" pitchFamily="2" charset="-78"/>
              </a:rPr>
              <a:t>ورودی </a:t>
            </a:r>
            <a:r>
              <a:rPr lang="fa-IR" sz="4400" dirty="0" smtClean="0">
                <a:cs typeface="B Koodak" panose="00000700000000000000" pitchFamily="2" charset="-78"/>
              </a:rPr>
              <a:t>پایه چهارم</a:t>
            </a:r>
            <a:endParaRPr lang="en-US" sz="4400" dirty="0">
              <a:cs typeface="B Koodak" panose="00000700000000000000" pitchFamily="2" charset="-78"/>
            </a:endParaRPr>
          </a:p>
        </p:txBody>
      </p:sp>
      <p:sp>
        <p:nvSpPr>
          <p:cNvPr id="3" name="Subtitle 2"/>
          <p:cNvSpPr>
            <a:spLocks noGrp="1"/>
          </p:cNvSpPr>
          <p:nvPr>
            <p:ph type="subTitle" idx="1"/>
          </p:nvPr>
        </p:nvSpPr>
        <p:spPr/>
        <p:txBody>
          <a:bodyPr anchor="b"/>
          <a:lstStyle/>
          <a:p>
            <a:pPr algn="l"/>
            <a:r>
              <a:rPr lang="fa-IR" dirty="0" smtClean="0">
                <a:cs typeface="B Koodak" panose="00000700000000000000" pitchFamily="2" charset="-78"/>
              </a:rPr>
              <a:t>نام درس: ریاضی</a:t>
            </a:r>
          </a:p>
          <a:p>
            <a:pPr algn="l"/>
            <a:r>
              <a:rPr lang="fa-IR" dirty="0" smtClean="0">
                <a:cs typeface="B Koodak" panose="00000700000000000000" pitchFamily="2" charset="-78"/>
              </a:rPr>
              <a:t>تهیه کننده:فاطمه قاسمی</a:t>
            </a:r>
            <a:endParaRPr lang="en-US" dirty="0">
              <a:cs typeface="B Koodak" panose="00000700000000000000" pitchFamily="2" charset="-78"/>
            </a:endParaRPr>
          </a:p>
        </p:txBody>
      </p:sp>
    </p:spTree>
    <p:extLst>
      <p:ext uri="{BB962C8B-B14F-4D97-AF65-F5344CB8AC3E}">
        <p14:creationId xmlns:p14="http://schemas.microsoft.com/office/powerpoint/2010/main" val="1863484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9300"/>
            <a:ext cx="10642600" cy="5529580"/>
          </a:xfrm>
        </p:spPr>
        <p:txBody>
          <a:bodyPr>
            <a:normAutofit/>
          </a:bodyPr>
          <a:lstStyle/>
          <a:p>
            <a:pPr marL="0" indent="0" algn="r">
              <a:lnSpc>
                <a:spcPct val="150000"/>
              </a:lnSpc>
              <a:buNone/>
            </a:pPr>
            <a:r>
              <a:rPr lang="fa-IR" sz="2000" dirty="0" smtClean="0">
                <a:cs typeface="B Koodak" panose="00000700000000000000" pitchFamily="2" charset="-78"/>
              </a:rPr>
              <a:t>۱۶-خرس کوچولو دو ساله است. پدرش از هشت برابر سن او دو سال کوچک تر است.مادرش از پنج برابر سن او سه سال بزرگ تر است. این سه نفر روی هم چند سال سن دارند؟</a:t>
            </a:r>
          </a:p>
          <a:p>
            <a:pPr marL="0" indent="0" algn="r">
              <a:lnSpc>
                <a:spcPct val="150000"/>
              </a:lnSpc>
              <a:buNone/>
            </a:pPr>
            <a:endParaRPr lang="fa-IR" sz="2000" dirty="0" smtClean="0">
              <a:cs typeface="B Koodak" panose="00000700000000000000" pitchFamily="2" charset="-78"/>
            </a:endParaRPr>
          </a:p>
          <a:p>
            <a:pPr marL="0" indent="0" algn="r">
              <a:lnSpc>
                <a:spcPct val="150000"/>
              </a:lnSpc>
              <a:buNone/>
            </a:pPr>
            <a:endParaRPr lang="fa-IR" sz="2000" dirty="0" smtClean="0">
              <a:cs typeface="B Koodak" panose="00000700000000000000" pitchFamily="2" charset="-78"/>
            </a:endParaRPr>
          </a:p>
          <a:p>
            <a:pPr marL="0" indent="0" algn="r">
              <a:lnSpc>
                <a:spcPct val="150000"/>
              </a:lnSpc>
              <a:buNone/>
            </a:pPr>
            <a:endParaRPr lang="fa-IR" sz="2000" dirty="0">
              <a:cs typeface="B Koodak" panose="00000700000000000000" pitchFamily="2" charset="-78"/>
            </a:endParaRPr>
          </a:p>
          <a:p>
            <a:pPr marL="0" indent="0" algn="r">
              <a:lnSpc>
                <a:spcPct val="150000"/>
              </a:lnSpc>
              <a:buNone/>
            </a:pPr>
            <a:r>
              <a:rPr lang="fa-IR" sz="2000" dirty="0" smtClean="0">
                <a:cs typeface="B Koodak" panose="00000700000000000000" pitchFamily="2" charset="-78"/>
              </a:rPr>
              <a:t>۱۷-الف)معلم ۶۰ مداد را بین دانش آموزان کلاسش که ۱۰ نفر بودند، تقسیم کرد. فاطمه مدادهای خود را به خانه برد و آن ها رابین خودش و دو خواهر کوچکش به طور مساوی تقسیم کرد. فاطمه الان چند مداد دارد؟</a:t>
            </a:r>
          </a:p>
          <a:p>
            <a:pPr marL="0" indent="0" algn="r">
              <a:lnSpc>
                <a:spcPct val="150000"/>
              </a:lnSpc>
              <a:buNone/>
            </a:pPr>
            <a:endParaRPr lang="fa-IR" sz="2000" dirty="0" smtClean="0">
              <a:cs typeface="B Koodak" panose="00000700000000000000" pitchFamily="2" charset="-78"/>
            </a:endParaRPr>
          </a:p>
          <a:p>
            <a:pPr marL="0" indent="0" algn="r">
              <a:lnSpc>
                <a:spcPct val="150000"/>
              </a:lnSpc>
              <a:buNone/>
            </a:pPr>
            <a:r>
              <a:rPr lang="fa-IR" sz="2000" dirty="0" smtClean="0">
                <a:cs typeface="B Koodak" panose="00000700000000000000" pitchFamily="2" charset="-78"/>
              </a:rPr>
              <a:t>ب) خانم معلم تعدادی دفتر در مدرسه داشت. اگر او ۹ دفتر دیگر بخرد و همه ی دفترها را بین ۱۰ دانش آموز کلاسش تقسیم کند، به هر نفر ۶ دفتر می رسد. خانم معلم الان در مدرسه چند دفتر دارد؟ </a:t>
            </a:r>
            <a:endParaRPr lang="en-US" sz="2000" dirty="0">
              <a:cs typeface="B Koodak" panose="000007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7622"/>
          <a:stretch/>
        </p:blipFill>
        <p:spPr>
          <a:xfrm>
            <a:off x="1266009" y="1675039"/>
            <a:ext cx="1747157" cy="1538424"/>
          </a:xfrm>
          <a:prstGeom prst="rect">
            <a:avLst/>
          </a:prstGeom>
        </p:spPr>
      </p:pic>
    </p:spTree>
    <p:extLst>
      <p:ext uri="{BB962C8B-B14F-4D97-AF65-F5344CB8AC3E}">
        <p14:creationId xmlns:p14="http://schemas.microsoft.com/office/powerpoint/2010/main" val="3804385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7400"/>
            <a:ext cx="10604500" cy="5389563"/>
          </a:xfrm>
        </p:spPr>
        <p:txBody>
          <a:bodyPr>
            <a:normAutofit/>
          </a:bodyPr>
          <a:lstStyle/>
          <a:p>
            <a:pPr marL="0" indent="0" algn="r">
              <a:lnSpc>
                <a:spcPct val="150000"/>
              </a:lnSpc>
              <a:buNone/>
            </a:pPr>
            <a:r>
              <a:rPr lang="fa-IR" sz="2000" dirty="0" smtClean="0">
                <a:cs typeface="B Koodak" panose="00000700000000000000" pitchFamily="2" charset="-78"/>
              </a:rPr>
              <a:t>۱۸- می خواهیم دور یک رومیزی به درازای ۷ متر و پهنای ۵ متر را نوار بدوزیم، چند متر نوار نیاز داریم؟</a:t>
            </a:r>
          </a:p>
          <a:p>
            <a:pPr marL="0" indent="0" algn="r">
              <a:lnSpc>
                <a:spcPct val="150000"/>
              </a:lnSpc>
              <a:buNone/>
            </a:pPr>
            <a:endParaRPr lang="fa-IR" sz="2000" dirty="0" smtClean="0">
              <a:cs typeface="B Koodak" panose="00000700000000000000" pitchFamily="2" charset="-78"/>
            </a:endParaRPr>
          </a:p>
          <a:p>
            <a:pPr marL="0" indent="0" algn="r">
              <a:lnSpc>
                <a:spcPct val="150000"/>
              </a:lnSpc>
              <a:buNone/>
            </a:pPr>
            <a:endParaRPr lang="fa-IR" sz="2000" dirty="0">
              <a:cs typeface="B Koodak" panose="00000700000000000000" pitchFamily="2" charset="-78"/>
            </a:endParaRPr>
          </a:p>
          <a:p>
            <a:pPr marL="0" indent="0" algn="r">
              <a:lnSpc>
                <a:spcPct val="150000"/>
              </a:lnSpc>
              <a:buNone/>
            </a:pPr>
            <a:r>
              <a:rPr lang="fa-IR" sz="2000" dirty="0" smtClean="0">
                <a:cs typeface="B Koodak" panose="00000700000000000000" pitchFamily="2" charset="-78"/>
              </a:rPr>
              <a:t>۱۹- با توجه به اندازه های داده شده محیط شکل را حساب کنید.</a:t>
            </a:r>
          </a:p>
          <a:p>
            <a:pPr marL="0" indent="0" algn="r">
              <a:lnSpc>
                <a:spcPct val="150000"/>
              </a:lnSpc>
              <a:buNone/>
            </a:pPr>
            <a:endParaRPr lang="en-US" sz="2000" dirty="0">
              <a:cs typeface="B Koodak"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212" y="1423987"/>
            <a:ext cx="2543175" cy="1800225"/>
          </a:xfrm>
          <a:prstGeom prst="rect">
            <a:avLst/>
          </a:prstGeom>
        </p:spPr>
      </p:pic>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4095" t="20704" r="17436" b="17342"/>
          <a:stretch/>
        </p:blipFill>
        <p:spPr>
          <a:xfrm rot="5400000">
            <a:off x="2420983" y="2316484"/>
            <a:ext cx="2255517" cy="4937761"/>
          </a:xfrm>
          <a:prstGeom prst="rect">
            <a:avLst/>
          </a:prstGeom>
        </p:spPr>
      </p:pic>
    </p:spTree>
    <p:extLst>
      <p:ext uri="{BB962C8B-B14F-4D97-AF65-F5344CB8AC3E}">
        <p14:creationId xmlns:p14="http://schemas.microsoft.com/office/powerpoint/2010/main" val="1909617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1200"/>
            <a:ext cx="10541000" cy="5465763"/>
          </a:xfrm>
        </p:spPr>
        <p:txBody>
          <a:bodyPr>
            <a:normAutofit/>
          </a:bodyPr>
          <a:lstStyle/>
          <a:p>
            <a:pPr marL="0" indent="0" algn="r">
              <a:lnSpc>
                <a:spcPct val="150000"/>
              </a:lnSpc>
              <a:buNone/>
            </a:pPr>
            <a:r>
              <a:rPr lang="fa-IR" sz="2000" dirty="0" smtClean="0">
                <a:cs typeface="B Koodak" panose="00000700000000000000" pitchFamily="2" charset="-78"/>
              </a:rPr>
              <a:t>۲۰- طول سیمی ۲۸ سانتی متر است. با این سیم مربع ساخته ایم.</a:t>
            </a:r>
          </a:p>
          <a:p>
            <a:pPr marL="0" indent="0" algn="r">
              <a:lnSpc>
                <a:spcPct val="150000"/>
              </a:lnSpc>
              <a:buNone/>
            </a:pPr>
            <a:r>
              <a:rPr lang="fa-IR" sz="2000" dirty="0" smtClean="0">
                <a:cs typeface="B Koodak" panose="00000700000000000000" pitchFamily="2" charset="-78"/>
              </a:rPr>
              <a:t>الف) طول ضلع مربع چند سانتی متر است؟</a:t>
            </a:r>
          </a:p>
          <a:p>
            <a:pPr marL="0" indent="0" algn="r">
              <a:lnSpc>
                <a:spcPct val="150000"/>
              </a:lnSpc>
              <a:buNone/>
            </a:pPr>
            <a:r>
              <a:rPr lang="fa-IR" sz="2000" dirty="0" smtClean="0">
                <a:cs typeface="B Koodak" panose="00000700000000000000" pitchFamily="2" charset="-78"/>
              </a:rPr>
              <a:t>ب) مساحت مربع چند سانتی متر مربع می باشد؟</a:t>
            </a:r>
          </a:p>
          <a:p>
            <a:pPr marL="0" indent="0" algn="r">
              <a:lnSpc>
                <a:spcPct val="150000"/>
              </a:lnSpc>
              <a:buNone/>
            </a:pPr>
            <a:endParaRPr lang="fa-IR" sz="2000" dirty="0">
              <a:cs typeface="B Koodak" panose="00000700000000000000" pitchFamily="2" charset="-78"/>
            </a:endParaRPr>
          </a:p>
          <a:p>
            <a:pPr marL="0" indent="0" algn="r">
              <a:lnSpc>
                <a:spcPct val="150000"/>
              </a:lnSpc>
              <a:buNone/>
            </a:pPr>
            <a:r>
              <a:rPr lang="fa-IR" sz="2000" dirty="0" smtClean="0">
                <a:cs typeface="B Koodak" panose="00000700000000000000" pitchFamily="2" charset="-78"/>
              </a:rPr>
              <a:t>۲۱- مساحت قسمت رنگی را پیدا کنید.</a:t>
            </a:r>
            <a:endParaRPr lang="en-US" sz="2000" dirty="0">
              <a:cs typeface="B Koodak" panose="00000700000000000000" pitchFamily="2" charset="-78"/>
            </a:endParaRPr>
          </a:p>
        </p:txBody>
      </p:sp>
      <p:sp>
        <p:nvSpPr>
          <p:cNvPr id="2" name="Rectangle 1"/>
          <p:cNvSpPr/>
          <p:nvPr/>
        </p:nvSpPr>
        <p:spPr>
          <a:xfrm>
            <a:off x="1741713" y="1114697"/>
            <a:ext cx="1750423" cy="1654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37640" t="37256" r="30755" b="38880"/>
          <a:stretch/>
        </p:blipFill>
        <p:spPr>
          <a:xfrm rot="16200000">
            <a:off x="2021631" y="3543145"/>
            <a:ext cx="1959429" cy="2519263"/>
          </a:xfrm>
          <a:prstGeom prst="rect">
            <a:avLst/>
          </a:prstGeom>
        </p:spPr>
      </p:pic>
    </p:spTree>
    <p:extLst>
      <p:ext uri="{BB962C8B-B14F-4D97-AF65-F5344CB8AC3E}">
        <p14:creationId xmlns:p14="http://schemas.microsoft.com/office/powerpoint/2010/main" val="2867160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100" y="660400"/>
            <a:ext cx="10871200" cy="5702300"/>
          </a:xfrm>
        </p:spPr>
        <p:txBody>
          <a:bodyPr>
            <a:normAutofit/>
          </a:bodyPr>
          <a:lstStyle/>
          <a:p>
            <a:pPr marL="0" indent="0" algn="r">
              <a:lnSpc>
                <a:spcPct val="150000"/>
              </a:lnSpc>
              <a:buNone/>
            </a:pPr>
            <a:r>
              <a:rPr lang="fa-IR" sz="2000" dirty="0" smtClean="0">
                <a:cs typeface="B Koodak" panose="00000700000000000000" pitchFamily="2" charset="-78"/>
              </a:rPr>
              <a:t>۲۲- پدر بزرگ مریم یک قرآن ۲۴۵۷ صفحه ای دارد. او هفته ی قبل ۵۲۰ صفحه و این هفته ۱۰۸۰ صفحه از قرآن را همراه با سی دی خواند چند صفحه از قرآن باقی مانده است؟</a:t>
            </a:r>
          </a:p>
          <a:p>
            <a:pPr marL="0" indent="0" algn="r">
              <a:lnSpc>
                <a:spcPct val="150000"/>
              </a:lnSpc>
              <a:buNone/>
            </a:pPr>
            <a:endParaRPr lang="fa-IR" sz="2000" dirty="0">
              <a:cs typeface="B Koodak" panose="00000700000000000000" pitchFamily="2" charset="-78"/>
            </a:endParaRPr>
          </a:p>
          <a:p>
            <a:pPr marL="0" indent="0" algn="r">
              <a:lnSpc>
                <a:spcPct val="150000"/>
              </a:lnSpc>
              <a:buNone/>
            </a:pPr>
            <a:endParaRPr lang="fa-IR" sz="2000" dirty="0" smtClean="0">
              <a:cs typeface="B Koodak" panose="00000700000000000000" pitchFamily="2" charset="-78"/>
            </a:endParaRPr>
          </a:p>
          <a:p>
            <a:pPr marL="0" indent="0" algn="r">
              <a:lnSpc>
                <a:spcPct val="150000"/>
              </a:lnSpc>
              <a:buNone/>
            </a:pPr>
            <a:r>
              <a:rPr lang="fa-IR" sz="2000" dirty="0" smtClean="0">
                <a:cs typeface="B Koodak" panose="00000700000000000000" pitchFamily="2" charset="-78"/>
              </a:rPr>
              <a:t>۲۳- جدول زیر تعداد دانش آموزان کلاس اول مدرسه ای را که از وسایل نقلیه ی مختلف استفاده می کنند، نشان می دهد.</a:t>
            </a:r>
          </a:p>
          <a:p>
            <a:pPr marL="0" indent="0" algn="r">
              <a:lnSpc>
                <a:spcPct val="150000"/>
              </a:lnSpc>
              <a:buNone/>
            </a:pPr>
            <a:r>
              <a:rPr lang="fa-IR" sz="2000" dirty="0" smtClean="0">
                <a:cs typeface="B Koodak" panose="00000700000000000000" pitchFamily="2" charset="-78"/>
              </a:rPr>
              <a:t>نمودار دایره ای مربوط به اطلاعات جدول را رسم کنید(دایره را طوری قسمت بندی کنید که هر قسمت نشان دهنده ی ۱۰ نفر باشد)</a:t>
            </a:r>
            <a:endParaRPr lang="en-US" sz="2000" dirty="0">
              <a:cs typeface="B Koodak" panose="000007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298811398"/>
              </p:ext>
            </p:extLst>
          </p:nvPr>
        </p:nvGraphicFramePr>
        <p:xfrm>
          <a:off x="863602" y="4542364"/>
          <a:ext cx="9588498" cy="1634598"/>
        </p:xfrm>
        <a:graphic>
          <a:graphicData uri="http://schemas.openxmlformats.org/drawingml/2006/table">
            <a:tbl>
              <a:tblPr firstRow="1" bandRow="1">
                <a:tableStyleId>{5C22544A-7EE6-4342-B048-85BDC9FD1C3A}</a:tableStyleId>
              </a:tblPr>
              <a:tblGrid>
                <a:gridCol w="1598083">
                  <a:extLst>
                    <a:ext uri="{9D8B030D-6E8A-4147-A177-3AD203B41FA5}">
                      <a16:colId xmlns:a16="http://schemas.microsoft.com/office/drawing/2014/main" val="2667920813"/>
                    </a:ext>
                  </a:extLst>
                </a:gridCol>
                <a:gridCol w="1598083">
                  <a:extLst>
                    <a:ext uri="{9D8B030D-6E8A-4147-A177-3AD203B41FA5}">
                      <a16:colId xmlns:a16="http://schemas.microsoft.com/office/drawing/2014/main" val="3885509178"/>
                    </a:ext>
                  </a:extLst>
                </a:gridCol>
                <a:gridCol w="1598083">
                  <a:extLst>
                    <a:ext uri="{9D8B030D-6E8A-4147-A177-3AD203B41FA5}">
                      <a16:colId xmlns:a16="http://schemas.microsoft.com/office/drawing/2014/main" val="2925169959"/>
                    </a:ext>
                  </a:extLst>
                </a:gridCol>
                <a:gridCol w="1598083">
                  <a:extLst>
                    <a:ext uri="{9D8B030D-6E8A-4147-A177-3AD203B41FA5}">
                      <a16:colId xmlns:a16="http://schemas.microsoft.com/office/drawing/2014/main" val="3134110781"/>
                    </a:ext>
                  </a:extLst>
                </a:gridCol>
                <a:gridCol w="1598083">
                  <a:extLst>
                    <a:ext uri="{9D8B030D-6E8A-4147-A177-3AD203B41FA5}">
                      <a16:colId xmlns:a16="http://schemas.microsoft.com/office/drawing/2014/main" val="1496576600"/>
                    </a:ext>
                  </a:extLst>
                </a:gridCol>
                <a:gridCol w="1598083">
                  <a:extLst>
                    <a:ext uri="{9D8B030D-6E8A-4147-A177-3AD203B41FA5}">
                      <a16:colId xmlns:a16="http://schemas.microsoft.com/office/drawing/2014/main" val="2697831922"/>
                    </a:ext>
                  </a:extLst>
                </a:gridCol>
              </a:tblGrid>
              <a:tr h="817299">
                <a:tc>
                  <a:txBody>
                    <a:bodyPr/>
                    <a:lstStyle/>
                    <a:p>
                      <a:pPr algn="ctr"/>
                      <a:r>
                        <a:rPr lang="fa-IR" sz="2000" dirty="0" smtClean="0">
                          <a:cs typeface="B Koodak" panose="00000700000000000000" pitchFamily="2" charset="-78"/>
                        </a:rPr>
                        <a:t>دوچرخه</a:t>
                      </a:r>
                      <a:endParaRPr lang="en-US" sz="2000" dirty="0">
                        <a:cs typeface="B Koodak" panose="00000700000000000000" pitchFamily="2" charset="-78"/>
                      </a:endParaRPr>
                    </a:p>
                  </a:txBody>
                  <a:tcPr anchor="ctr"/>
                </a:tc>
                <a:tc>
                  <a:txBody>
                    <a:bodyPr/>
                    <a:lstStyle/>
                    <a:p>
                      <a:pPr algn="ctr"/>
                      <a:r>
                        <a:rPr lang="fa-IR" sz="2000" dirty="0" smtClean="0">
                          <a:cs typeface="B Koodak" panose="00000700000000000000" pitchFamily="2" charset="-78"/>
                        </a:rPr>
                        <a:t>آژانس</a:t>
                      </a:r>
                      <a:endParaRPr lang="en-US" sz="2000" dirty="0">
                        <a:cs typeface="B Koodak" panose="00000700000000000000" pitchFamily="2" charset="-78"/>
                      </a:endParaRPr>
                    </a:p>
                  </a:txBody>
                  <a:tcPr anchor="ctr"/>
                </a:tc>
                <a:tc>
                  <a:txBody>
                    <a:bodyPr/>
                    <a:lstStyle/>
                    <a:p>
                      <a:pPr algn="ctr"/>
                      <a:r>
                        <a:rPr lang="fa-IR" sz="2000" dirty="0" smtClean="0">
                          <a:cs typeface="B Koodak" panose="00000700000000000000" pitchFamily="2" charset="-78"/>
                        </a:rPr>
                        <a:t>ون سرویس مدرسه</a:t>
                      </a:r>
                      <a:endParaRPr lang="en-US" sz="2000" dirty="0">
                        <a:cs typeface="B Koodak" panose="00000700000000000000" pitchFamily="2" charset="-78"/>
                      </a:endParaRPr>
                    </a:p>
                  </a:txBody>
                  <a:tcPr anchor="ctr"/>
                </a:tc>
                <a:tc>
                  <a:txBody>
                    <a:bodyPr/>
                    <a:lstStyle/>
                    <a:p>
                      <a:pPr algn="ctr"/>
                      <a:r>
                        <a:rPr lang="fa-IR" sz="2000" dirty="0" smtClean="0">
                          <a:cs typeface="B Koodak" panose="00000700000000000000" pitchFamily="2" charset="-78"/>
                        </a:rPr>
                        <a:t>تاکسی سرویس مدرسه</a:t>
                      </a:r>
                      <a:endParaRPr lang="en-US" sz="2000" dirty="0">
                        <a:cs typeface="B Koodak" panose="00000700000000000000" pitchFamily="2" charset="-78"/>
                      </a:endParaRPr>
                    </a:p>
                  </a:txBody>
                  <a:tcPr anchor="ctr"/>
                </a:tc>
                <a:tc>
                  <a:txBody>
                    <a:bodyPr/>
                    <a:lstStyle/>
                    <a:p>
                      <a:pPr algn="ctr"/>
                      <a:r>
                        <a:rPr lang="fa-IR" sz="2000" dirty="0" smtClean="0">
                          <a:cs typeface="B Koodak" panose="00000700000000000000" pitchFamily="2" charset="-78"/>
                        </a:rPr>
                        <a:t>ماشین شخصی</a:t>
                      </a:r>
                      <a:endParaRPr lang="en-US" sz="2000" dirty="0">
                        <a:cs typeface="B Koodak" panose="00000700000000000000" pitchFamily="2" charset="-78"/>
                      </a:endParaRPr>
                    </a:p>
                  </a:txBody>
                  <a:tcPr anchor="ctr"/>
                </a:tc>
                <a:tc>
                  <a:txBody>
                    <a:bodyPr/>
                    <a:lstStyle/>
                    <a:p>
                      <a:pPr algn="ctr"/>
                      <a:r>
                        <a:rPr lang="fa-IR" sz="2000" dirty="0" smtClean="0">
                          <a:cs typeface="B Koodak" panose="00000700000000000000" pitchFamily="2" charset="-78"/>
                        </a:rPr>
                        <a:t>نوع وسیله</a:t>
                      </a:r>
                      <a:endParaRPr lang="en-US" sz="2000" dirty="0">
                        <a:cs typeface="B Koodak" panose="00000700000000000000" pitchFamily="2" charset="-78"/>
                      </a:endParaRPr>
                    </a:p>
                  </a:txBody>
                  <a:tcPr anchor="ctr"/>
                </a:tc>
                <a:extLst>
                  <a:ext uri="{0D108BD9-81ED-4DB2-BD59-A6C34878D82A}">
                    <a16:rowId xmlns:a16="http://schemas.microsoft.com/office/drawing/2014/main" val="806300810"/>
                  </a:ext>
                </a:extLst>
              </a:tr>
              <a:tr h="817299">
                <a:tc>
                  <a:txBody>
                    <a:bodyPr/>
                    <a:lstStyle/>
                    <a:p>
                      <a:pPr algn="ctr"/>
                      <a:r>
                        <a:rPr lang="fa-IR" sz="2000" dirty="0" smtClean="0">
                          <a:cs typeface="B Koodak" panose="00000700000000000000" pitchFamily="2" charset="-78"/>
                        </a:rPr>
                        <a:t>۱۰</a:t>
                      </a:r>
                      <a:endParaRPr lang="en-US" sz="2000" dirty="0">
                        <a:cs typeface="B Koodak" panose="00000700000000000000" pitchFamily="2" charset="-78"/>
                      </a:endParaRPr>
                    </a:p>
                  </a:txBody>
                  <a:tcPr anchor="ctr"/>
                </a:tc>
                <a:tc>
                  <a:txBody>
                    <a:bodyPr/>
                    <a:lstStyle/>
                    <a:p>
                      <a:pPr algn="ctr"/>
                      <a:r>
                        <a:rPr lang="fa-IR" sz="2000" dirty="0" smtClean="0">
                          <a:cs typeface="B Koodak" panose="00000700000000000000" pitchFamily="2" charset="-78"/>
                        </a:rPr>
                        <a:t>۱۰</a:t>
                      </a:r>
                      <a:endParaRPr lang="en-US" sz="2000" dirty="0">
                        <a:cs typeface="B Koodak" panose="00000700000000000000" pitchFamily="2" charset="-78"/>
                      </a:endParaRPr>
                    </a:p>
                  </a:txBody>
                  <a:tcPr anchor="ctr"/>
                </a:tc>
                <a:tc>
                  <a:txBody>
                    <a:bodyPr/>
                    <a:lstStyle/>
                    <a:p>
                      <a:pPr algn="ctr"/>
                      <a:r>
                        <a:rPr lang="fa-IR" sz="2000" dirty="0" smtClean="0">
                          <a:cs typeface="B Koodak" panose="00000700000000000000" pitchFamily="2" charset="-78"/>
                        </a:rPr>
                        <a:t>۷۰</a:t>
                      </a:r>
                      <a:endParaRPr lang="en-US" sz="2000" dirty="0">
                        <a:cs typeface="B Koodak" panose="00000700000000000000" pitchFamily="2" charset="-78"/>
                      </a:endParaRPr>
                    </a:p>
                  </a:txBody>
                  <a:tcPr anchor="ctr"/>
                </a:tc>
                <a:tc>
                  <a:txBody>
                    <a:bodyPr/>
                    <a:lstStyle/>
                    <a:p>
                      <a:pPr algn="ctr"/>
                      <a:r>
                        <a:rPr lang="fa-IR" sz="2000" dirty="0" smtClean="0">
                          <a:cs typeface="B Koodak" panose="00000700000000000000" pitchFamily="2" charset="-78"/>
                        </a:rPr>
                        <a:t>۳۰</a:t>
                      </a:r>
                      <a:endParaRPr lang="en-US" sz="2000" dirty="0">
                        <a:cs typeface="B Koodak" panose="00000700000000000000" pitchFamily="2" charset="-78"/>
                      </a:endParaRPr>
                    </a:p>
                  </a:txBody>
                  <a:tcPr anchor="ctr"/>
                </a:tc>
                <a:tc>
                  <a:txBody>
                    <a:bodyPr/>
                    <a:lstStyle/>
                    <a:p>
                      <a:pPr algn="ctr"/>
                      <a:r>
                        <a:rPr lang="fa-IR" sz="2000" dirty="0" smtClean="0">
                          <a:cs typeface="B Koodak" panose="00000700000000000000" pitchFamily="2" charset="-78"/>
                        </a:rPr>
                        <a:t>۴۰</a:t>
                      </a:r>
                      <a:endParaRPr lang="en-US" sz="2000" dirty="0">
                        <a:cs typeface="B Koodak" panose="00000700000000000000" pitchFamily="2" charset="-78"/>
                      </a:endParaRPr>
                    </a:p>
                  </a:txBody>
                  <a:tcPr anchor="ctr"/>
                </a:tc>
                <a:tc>
                  <a:txBody>
                    <a:bodyPr/>
                    <a:lstStyle/>
                    <a:p>
                      <a:pPr algn="ctr"/>
                      <a:r>
                        <a:rPr lang="fa-IR" sz="2000" dirty="0" smtClean="0">
                          <a:cs typeface="B Koodak" panose="00000700000000000000" pitchFamily="2" charset="-78"/>
                        </a:rPr>
                        <a:t>تعداد دانش آموزان</a:t>
                      </a:r>
                      <a:endParaRPr lang="en-US" sz="2000" dirty="0">
                        <a:cs typeface="B Koodak" panose="00000700000000000000" pitchFamily="2" charset="-78"/>
                      </a:endParaRPr>
                    </a:p>
                  </a:txBody>
                  <a:tcPr anchor="ctr"/>
                </a:tc>
                <a:extLst>
                  <a:ext uri="{0D108BD9-81ED-4DB2-BD59-A6C34878D82A}">
                    <a16:rowId xmlns:a16="http://schemas.microsoft.com/office/drawing/2014/main" val="3594552833"/>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701" y="1338127"/>
            <a:ext cx="2073494" cy="1553119"/>
          </a:xfrm>
          <a:prstGeom prst="rect">
            <a:avLst/>
          </a:prstGeom>
        </p:spPr>
      </p:pic>
    </p:spTree>
    <p:extLst>
      <p:ext uri="{BB962C8B-B14F-4D97-AF65-F5344CB8AC3E}">
        <p14:creationId xmlns:p14="http://schemas.microsoft.com/office/powerpoint/2010/main" val="2919528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586" y="2775856"/>
            <a:ext cx="1628912" cy="1628912"/>
          </a:xfrm>
          <a:prstGeom prst="rect">
            <a:avLst/>
          </a:prstGeom>
        </p:spPr>
      </p:pic>
      <p:sp>
        <p:nvSpPr>
          <p:cNvPr id="3" name="Content Placeholder 2"/>
          <p:cNvSpPr>
            <a:spLocks noGrp="1"/>
          </p:cNvSpPr>
          <p:nvPr>
            <p:ph idx="1"/>
          </p:nvPr>
        </p:nvSpPr>
        <p:spPr>
          <a:xfrm>
            <a:off x="685800" y="673100"/>
            <a:ext cx="10896600" cy="5503863"/>
          </a:xfrm>
        </p:spPr>
        <p:txBody>
          <a:bodyPr>
            <a:normAutofit/>
          </a:bodyPr>
          <a:lstStyle/>
          <a:p>
            <a:pPr marL="0" indent="0" algn="r">
              <a:lnSpc>
                <a:spcPct val="150000"/>
              </a:lnSpc>
              <a:buNone/>
            </a:pPr>
            <a:r>
              <a:rPr lang="fa-IR" sz="2000" dirty="0" smtClean="0">
                <a:cs typeface="B Koodak" panose="00000700000000000000" pitchFamily="2" charset="-78"/>
              </a:rPr>
              <a:t>۲۴- عددی چهار رقمی هستم، هزارگانم ۴ ، بقیه رقم هایم فرد و مجموع رقم هایم ۱۳ می باشد. من چه عددهایی می توانم باشم؟</a:t>
            </a:r>
          </a:p>
          <a:p>
            <a:pPr marL="0" indent="0" algn="r">
              <a:lnSpc>
                <a:spcPct val="150000"/>
              </a:lnSpc>
              <a:buNone/>
            </a:pPr>
            <a:endParaRPr lang="fa-IR" sz="2000" dirty="0">
              <a:cs typeface="B Koodak" panose="00000700000000000000" pitchFamily="2" charset="-78"/>
            </a:endParaRPr>
          </a:p>
          <a:p>
            <a:pPr marL="0" indent="0" algn="r">
              <a:lnSpc>
                <a:spcPct val="150000"/>
              </a:lnSpc>
              <a:buNone/>
            </a:pPr>
            <a:endParaRPr lang="fa-IR" sz="2000" dirty="0" smtClean="0">
              <a:cs typeface="B Koodak" panose="00000700000000000000" pitchFamily="2" charset="-78"/>
            </a:endParaRPr>
          </a:p>
          <a:p>
            <a:pPr marL="0" indent="0" algn="r">
              <a:lnSpc>
                <a:spcPct val="150000"/>
              </a:lnSpc>
              <a:buNone/>
            </a:pPr>
            <a:r>
              <a:rPr lang="fa-IR" sz="2000" dirty="0" smtClean="0">
                <a:cs typeface="B Koodak" panose="00000700000000000000" pitchFamily="2" charset="-78"/>
              </a:rPr>
              <a:t>۲۵-باران روزی ۴۵۰ تومان پس انداز می کند. آیا او بعد از ۹ روز می تواند یک مداد نوکی ۳۸۰۰ تومانی بخرد؟</a:t>
            </a:r>
          </a:p>
          <a:p>
            <a:pPr marL="0" indent="0" algn="r">
              <a:lnSpc>
                <a:spcPct val="150000"/>
              </a:lnSpc>
              <a:buNone/>
            </a:pPr>
            <a:endParaRPr lang="fa-IR" sz="2000" dirty="0">
              <a:cs typeface="B Koodak" panose="00000700000000000000" pitchFamily="2" charset="-78"/>
            </a:endParaRPr>
          </a:p>
          <a:p>
            <a:pPr marL="0" indent="0" algn="r">
              <a:lnSpc>
                <a:spcPct val="150000"/>
              </a:lnSpc>
              <a:buNone/>
            </a:pPr>
            <a:endParaRPr lang="fa-IR" sz="2000" dirty="0" smtClean="0">
              <a:cs typeface="B Koodak" panose="00000700000000000000" pitchFamily="2" charset="-78"/>
            </a:endParaRPr>
          </a:p>
          <a:p>
            <a:pPr marL="0" indent="0" algn="r">
              <a:lnSpc>
                <a:spcPct val="150000"/>
              </a:lnSpc>
              <a:buNone/>
            </a:pPr>
            <a:r>
              <a:rPr lang="fa-IR" sz="2000" dirty="0" smtClean="0">
                <a:cs typeface="B Koodak" panose="00000700000000000000" pitchFamily="2" charset="-78"/>
              </a:rPr>
              <a:t>۲۶- ۸ بسته ی ۸ تایی مداد را بین ۷ نفر تقسیم کرده ایم. به هر نفر چند مداد رسید و چند مداد باقی مانده است؟ </a:t>
            </a:r>
            <a:endParaRPr lang="en-US" sz="2000" dirty="0">
              <a:cs typeface="B Koodak" panose="00000700000000000000" pitchFamily="2" charset="-78"/>
            </a:endParaRPr>
          </a:p>
        </p:txBody>
      </p:sp>
    </p:spTree>
    <p:extLst>
      <p:ext uri="{BB962C8B-B14F-4D97-AF65-F5344CB8AC3E}">
        <p14:creationId xmlns:p14="http://schemas.microsoft.com/office/powerpoint/2010/main" val="813198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698500"/>
            <a:ext cx="10998200" cy="5478463"/>
          </a:xfrm>
        </p:spPr>
        <p:txBody>
          <a:bodyPr>
            <a:normAutofit/>
          </a:bodyPr>
          <a:lstStyle/>
          <a:p>
            <a:pPr marL="0" indent="0" algn="r">
              <a:lnSpc>
                <a:spcPct val="150000"/>
              </a:lnSpc>
              <a:buNone/>
            </a:pPr>
            <a:r>
              <a:rPr lang="fa-IR" sz="2000" dirty="0" smtClean="0">
                <a:cs typeface="B Koodak" panose="00000700000000000000" pitchFamily="2" charset="-78"/>
              </a:rPr>
              <a:t>۱- خرگوش باهوش هویج را از مزرعه ی کاج دانه ای صد تومان می خرد و به دوستانش دانه ای ۱۲۸ تومان می فروشد.( با رسم جدول مناسب به سوالات زیر پاسخ دهید)</a:t>
            </a:r>
          </a:p>
          <a:p>
            <a:pPr marL="0" indent="0" algn="r">
              <a:lnSpc>
                <a:spcPct val="150000"/>
              </a:lnSpc>
              <a:buNone/>
            </a:pPr>
            <a:r>
              <a:rPr lang="fa-IR" sz="2000" dirty="0" smtClean="0">
                <a:cs typeface="B Koodak" panose="00000700000000000000" pitchFamily="2" charset="-78"/>
              </a:rPr>
              <a:t>الف)اگر او شش هویج بفروشد چقدر سود می کند؟</a:t>
            </a:r>
          </a:p>
          <a:p>
            <a:pPr marL="0" indent="0" algn="r">
              <a:lnSpc>
                <a:spcPct val="150000"/>
              </a:lnSpc>
              <a:buNone/>
            </a:pPr>
            <a:r>
              <a:rPr lang="fa-IR" sz="2000" dirty="0" smtClean="0">
                <a:cs typeface="B Koodak" panose="00000700000000000000" pitchFamily="2" charset="-78"/>
              </a:rPr>
              <a:t>ب)چند تا هویج بفروشد تا از فروش آن ها ۱۴۰ تومان سود کند؟</a:t>
            </a:r>
          </a:p>
          <a:p>
            <a:pPr marL="0" indent="0" algn="r">
              <a:lnSpc>
                <a:spcPct val="150000"/>
              </a:lnSpc>
              <a:buNone/>
            </a:pPr>
            <a:r>
              <a:rPr lang="fa-IR" sz="2000" dirty="0" smtClean="0">
                <a:cs typeface="B Koodak" panose="00000700000000000000" pitchFamily="2" charset="-78"/>
              </a:rPr>
              <a:t>ج)چند هویج بفروشد تا با سود آن ها بتواند یک هویج دیگر بخرد؟</a:t>
            </a:r>
            <a:endParaRPr lang="en-US" sz="2000" dirty="0">
              <a:cs typeface="B Koodak"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1886743"/>
            <a:ext cx="2953620" cy="3101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Table 4"/>
          <p:cNvGraphicFramePr>
            <a:graphicFrameLocks noGrp="1"/>
          </p:cNvGraphicFramePr>
          <p:nvPr>
            <p:extLst>
              <p:ext uri="{D42A27DB-BD31-4B8C-83A1-F6EECF244321}">
                <p14:modId xmlns:p14="http://schemas.microsoft.com/office/powerpoint/2010/main" val="2158844182"/>
              </p:ext>
            </p:extLst>
          </p:nvPr>
        </p:nvGraphicFramePr>
        <p:xfrm>
          <a:off x="3318312" y="4020978"/>
          <a:ext cx="8187888" cy="1744822"/>
        </p:xfrm>
        <a:graphic>
          <a:graphicData uri="http://schemas.openxmlformats.org/drawingml/2006/table">
            <a:tbl>
              <a:tblPr firstRow="1" bandRow="1">
                <a:tableStyleId>{5C22544A-7EE6-4342-B048-85BDC9FD1C3A}</a:tableStyleId>
              </a:tblPr>
              <a:tblGrid>
                <a:gridCol w="1364648">
                  <a:extLst>
                    <a:ext uri="{9D8B030D-6E8A-4147-A177-3AD203B41FA5}">
                      <a16:colId xmlns:a16="http://schemas.microsoft.com/office/drawing/2014/main" val="1346730264"/>
                    </a:ext>
                  </a:extLst>
                </a:gridCol>
                <a:gridCol w="1364648">
                  <a:extLst>
                    <a:ext uri="{9D8B030D-6E8A-4147-A177-3AD203B41FA5}">
                      <a16:colId xmlns:a16="http://schemas.microsoft.com/office/drawing/2014/main" val="2613176542"/>
                    </a:ext>
                  </a:extLst>
                </a:gridCol>
                <a:gridCol w="1364648">
                  <a:extLst>
                    <a:ext uri="{9D8B030D-6E8A-4147-A177-3AD203B41FA5}">
                      <a16:colId xmlns:a16="http://schemas.microsoft.com/office/drawing/2014/main" val="1029934953"/>
                    </a:ext>
                  </a:extLst>
                </a:gridCol>
                <a:gridCol w="1364648">
                  <a:extLst>
                    <a:ext uri="{9D8B030D-6E8A-4147-A177-3AD203B41FA5}">
                      <a16:colId xmlns:a16="http://schemas.microsoft.com/office/drawing/2014/main" val="1596163395"/>
                    </a:ext>
                  </a:extLst>
                </a:gridCol>
                <a:gridCol w="1364648">
                  <a:extLst>
                    <a:ext uri="{9D8B030D-6E8A-4147-A177-3AD203B41FA5}">
                      <a16:colId xmlns:a16="http://schemas.microsoft.com/office/drawing/2014/main" val="1810285996"/>
                    </a:ext>
                  </a:extLst>
                </a:gridCol>
                <a:gridCol w="1364648">
                  <a:extLst>
                    <a:ext uri="{9D8B030D-6E8A-4147-A177-3AD203B41FA5}">
                      <a16:colId xmlns:a16="http://schemas.microsoft.com/office/drawing/2014/main" val="3227122603"/>
                    </a:ext>
                  </a:extLst>
                </a:gridCol>
              </a:tblGrid>
              <a:tr h="872411">
                <a:tc>
                  <a:txBody>
                    <a:bodyPr/>
                    <a:lstStyle/>
                    <a:p>
                      <a:pPr algn="ctr"/>
                      <a:r>
                        <a:rPr lang="fa-IR" sz="2000" dirty="0" smtClean="0">
                          <a:cs typeface="B Koodak" panose="00000700000000000000" pitchFamily="2" charset="-78"/>
                        </a:rPr>
                        <a:t>تعداد هویج</a:t>
                      </a:r>
                      <a:endParaRPr lang="en-US" sz="2000" dirty="0">
                        <a:cs typeface="B Koodak" panose="00000700000000000000" pitchFamily="2" charset="-78"/>
                      </a:endParaRPr>
                    </a:p>
                  </a:txBody>
                  <a:tcPr anchor="ctr"/>
                </a:tc>
                <a:tc>
                  <a:txBody>
                    <a:bodyPr/>
                    <a:lstStyle/>
                    <a:p>
                      <a:pPr algn="ctr"/>
                      <a:endParaRPr lang="en-US" sz="2000" dirty="0">
                        <a:cs typeface="B Koodak" panose="00000700000000000000" pitchFamily="2" charset="-78"/>
                      </a:endParaRPr>
                    </a:p>
                  </a:txBody>
                  <a:tcPr anchor="ctr"/>
                </a:tc>
                <a:tc>
                  <a:txBody>
                    <a:bodyPr/>
                    <a:lstStyle/>
                    <a:p>
                      <a:pPr algn="ctr"/>
                      <a:endParaRPr lang="en-US" sz="2000">
                        <a:cs typeface="B Koodak" panose="00000700000000000000" pitchFamily="2" charset="-78"/>
                      </a:endParaRPr>
                    </a:p>
                  </a:txBody>
                  <a:tcPr anchor="ctr"/>
                </a:tc>
                <a:tc>
                  <a:txBody>
                    <a:bodyPr/>
                    <a:lstStyle/>
                    <a:p>
                      <a:pPr algn="ctr"/>
                      <a:endParaRPr lang="en-US" sz="2000" dirty="0">
                        <a:cs typeface="B Koodak" panose="00000700000000000000" pitchFamily="2" charset="-78"/>
                      </a:endParaRPr>
                    </a:p>
                  </a:txBody>
                  <a:tcPr anchor="ctr"/>
                </a:tc>
                <a:tc>
                  <a:txBody>
                    <a:bodyPr/>
                    <a:lstStyle/>
                    <a:p>
                      <a:pPr algn="ctr"/>
                      <a:endParaRPr lang="en-US" sz="2000" dirty="0">
                        <a:cs typeface="B Koodak" panose="00000700000000000000" pitchFamily="2" charset="-78"/>
                      </a:endParaRPr>
                    </a:p>
                  </a:txBody>
                  <a:tcPr anchor="ctr"/>
                </a:tc>
                <a:tc>
                  <a:txBody>
                    <a:bodyPr/>
                    <a:lstStyle/>
                    <a:p>
                      <a:pPr algn="ctr"/>
                      <a:endParaRPr lang="en-US" sz="2000" dirty="0">
                        <a:cs typeface="B Koodak" panose="00000700000000000000" pitchFamily="2" charset="-78"/>
                      </a:endParaRPr>
                    </a:p>
                  </a:txBody>
                  <a:tcPr anchor="ctr"/>
                </a:tc>
                <a:extLst>
                  <a:ext uri="{0D108BD9-81ED-4DB2-BD59-A6C34878D82A}">
                    <a16:rowId xmlns:a16="http://schemas.microsoft.com/office/drawing/2014/main" val="2771427103"/>
                  </a:ext>
                </a:extLst>
              </a:tr>
              <a:tr h="872411">
                <a:tc>
                  <a:txBody>
                    <a:bodyPr/>
                    <a:lstStyle/>
                    <a:p>
                      <a:pPr algn="ctr"/>
                      <a:r>
                        <a:rPr lang="fa-IR" sz="2000" dirty="0" smtClean="0">
                          <a:cs typeface="B Koodak" panose="00000700000000000000" pitchFamily="2" charset="-78"/>
                        </a:rPr>
                        <a:t>سود</a:t>
                      </a:r>
                      <a:endParaRPr lang="en-US" sz="2000" dirty="0">
                        <a:cs typeface="B Koodak" panose="00000700000000000000" pitchFamily="2" charset="-78"/>
                      </a:endParaRPr>
                    </a:p>
                  </a:txBody>
                  <a:tcPr anchor="ctr"/>
                </a:tc>
                <a:tc>
                  <a:txBody>
                    <a:bodyPr/>
                    <a:lstStyle/>
                    <a:p>
                      <a:pPr algn="ctr"/>
                      <a:endParaRPr lang="en-US" sz="2000" dirty="0">
                        <a:cs typeface="B Koodak" panose="00000700000000000000" pitchFamily="2" charset="-78"/>
                      </a:endParaRPr>
                    </a:p>
                  </a:txBody>
                  <a:tcPr anchor="ctr"/>
                </a:tc>
                <a:tc>
                  <a:txBody>
                    <a:bodyPr/>
                    <a:lstStyle/>
                    <a:p>
                      <a:pPr algn="ctr"/>
                      <a:endParaRPr lang="en-US" sz="2000" dirty="0">
                        <a:cs typeface="B Koodak" panose="00000700000000000000" pitchFamily="2" charset="-78"/>
                      </a:endParaRPr>
                    </a:p>
                  </a:txBody>
                  <a:tcPr anchor="ctr"/>
                </a:tc>
                <a:tc>
                  <a:txBody>
                    <a:bodyPr/>
                    <a:lstStyle/>
                    <a:p>
                      <a:pPr algn="ctr"/>
                      <a:endParaRPr lang="en-US" sz="2000" dirty="0">
                        <a:cs typeface="B Koodak" panose="00000700000000000000" pitchFamily="2" charset="-78"/>
                      </a:endParaRPr>
                    </a:p>
                  </a:txBody>
                  <a:tcPr anchor="ctr"/>
                </a:tc>
                <a:tc>
                  <a:txBody>
                    <a:bodyPr/>
                    <a:lstStyle/>
                    <a:p>
                      <a:pPr algn="ctr"/>
                      <a:endParaRPr lang="en-US" sz="2000" dirty="0">
                        <a:cs typeface="B Koodak" panose="00000700000000000000" pitchFamily="2" charset="-78"/>
                      </a:endParaRPr>
                    </a:p>
                  </a:txBody>
                  <a:tcPr anchor="ctr"/>
                </a:tc>
                <a:tc>
                  <a:txBody>
                    <a:bodyPr/>
                    <a:lstStyle/>
                    <a:p>
                      <a:pPr algn="ctr"/>
                      <a:endParaRPr lang="en-US" sz="2000" dirty="0">
                        <a:cs typeface="B Koodak" panose="00000700000000000000" pitchFamily="2" charset="-78"/>
                      </a:endParaRPr>
                    </a:p>
                  </a:txBody>
                  <a:tcPr anchor="ctr"/>
                </a:tc>
                <a:extLst>
                  <a:ext uri="{0D108BD9-81ED-4DB2-BD59-A6C34878D82A}">
                    <a16:rowId xmlns:a16="http://schemas.microsoft.com/office/drawing/2014/main" val="264771077"/>
                  </a:ext>
                </a:extLst>
              </a:tr>
            </a:tbl>
          </a:graphicData>
        </a:graphic>
      </p:graphicFrame>
    </p:spTree>
    <p:extLst>
      <p:ext uri="{BB962C8B-B14F-4D97-AF65-F5344CB8AC3E}">
        <p14:creationId xmlns:p14="http://schemas.microsoft.com/office/powerpoint/2010/main" val="2829275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3" y="618310"/>
            <a:ext cx="11051177" cy="5852160"/>
          </a:xfrm>
        </p:spPr>
        <p:txBody>
          <a:bodyPr>
            <a:normAutofit/>
          </a:bodyPr>
          <a:lstStyle/>
          <a:p>
            <a:pPr marL="0" indent="0" algn="r">
              <a:lnSpc>
                <a:spcPct val="150000"/>
              </a:lnSpc>
              <a:buNone/>
            </a:pPr>
            <a:r>
              <a:rPr lang="fa-IR" sz="2000" dirty="0" smtClean="0">
                <a:cs typeface="B Koodak" panose="00000700000000000000" pitchFamily="2" charset="-78"/>
              </a:rPr>
              <a:t>۲- الف) زهرا انجام تکالیفش را ساعت یک بعد از ظهر تمام کرد. اگر انجام تکالیفش ۳ ساعت طول کشیده باشد. او چه ساعتی انجام تکالیفش را شروع کرده است؟(برای پاسخ به این سوال می توانید از رسم محور کمک بگیرید)</a:t>
            </a:r>
          </a:p>
          <a:p>
            <a:pPr marL="0" indent="0" algn="r">
              <a:lnSpc>
                <a:spcPct val="150000"/>
              </a:lnSpc>
              <a:buNone/>
            </a:pPr>
            <a:endParaRPr lang="fa-IR" sz="2000" dirty="0">
              <a:cs typeface="B Koodak" panose="00000700000000000000" pitchFamily="2" charset="-78"/>
            </a:endParaRPr>
          </a:p>
          <a:p>
            <a:pPr marL="0" indent="0" algn="r">
              <a:lnSpc>
                <a:spcPct val="150000"/>
              </a:lnSpc>
              <a:buNone/>
            </a:pPr>
            <a:endParaRPr lang="fa-IR" sz="2000" dirty="0" smtClean="0">
              <a:cs typeface="B Koodak" panose="00000700000000000000" pitchFamily="2" charset="-78"/>
            </a:endParaRPr>
          </a:p>
          <a:p>
            <a:pPr marL="0" indent="0" algn="r">
              <a:lnSpc>
                <a:spcPct val="150000"/>
              </a:lnSpc>
              <a:buNone/>
            </a:pPr>
            <a:endParaRPr lang="fa-IR" sz="2000" dirty="0">
              <a:cs typeface="B Koodak" panose="00000700000000000000" pitchFamily="2" charset="-78"/>
            </a:endParaRPr>
          </a:p>
          <a:p>
            <a:pPr marL="0" indent="0" algn="r">
              <a:lnSpc>
                <a:spcPct val="150000"/>
              </a:lnSpc>
              <a:buNone/>
            </a:pPr>
            <a:r>
              <a:rPr lang="fa-IR" sz="2000" dirty="0" smtClean="0">
                <a:cs typeface="B Koodak" panose="00000700000000000000" pitchFamily="2" charset="-78"/>
              </a:rPr>
              <a:t>ب) برنامه ی کودک ساعت ۳ بعد از ظهر شروع می شود و تا ساعت ۵ بعد از ظهر ادامه دارد اگر</a:t>
            </a:r>
          </a:p>
          <a:p>
            <a:pPr marL="0" indent="0" algn="r">
              <a:lnSpc>
                <a:spcPct val="150000"/>
              </a:lnSpc>
              <a:buNone/>
            </a:pPr>
            <a:r>
              <a:rPr lang="fa-IR" sz="2000" dirty="0" smtClean="0">
                <a:cs typeface="B Koodak" panose="00000700000000000000" pitchFamily="2" charset="-78"/>
              </a:rPr>
              <a:t> ساعت ۲۰ تکرار آن را نشان بدهد، از ساعت شروع برنامه کودک تا ساعت پایان تکرار آن چند</a:t>
            </a:r>
          </a:p>
          <a:p>
            <a:pPr marL="0" indent="0" algn="r">
              <a:lnSpc>
                <a:spcPct val="150000"/>
              </a:lnSpc>
              <a:buNone/>
            </a:pPr>
            <a:r>
              <a:rPr lang="fa-IR" sz="2000" dirty="0" smtClean="0">
                <a:cs typeface="B Koodak" panose="00000700000000000000" pitchFamily="2" charset="-78"/>
              </a:rPr>
              <a:t> ساعت طول می کشد؟ </a:t>
            </a:r>
          </a:p>
          <a:p>
            <a:pPr marL="0" indent="0" algn="r">
              <a:lnSpc>
                <a:spcPct val="150000"/>
              </a:lnSpc>
              <a:buNone/>
            </a:pPr>
            <a:endParaRPr lang="fa-IR" sz="2000" dirty="0">
              <a:cs typeface="B Koodak" panose="00000700000000000000" pitchFamily="2" charset="-78"/>
            </a:endParaRPr>
          </a:p>
          <a:p>
            <a:pPr marL="0" indent="0" algn="r">
              <a:lnSpc>
                <a:spcPct val="150000"/>
              </a:lnSpc>
              <a:buNone/>
            </a:pPr>
            <a:r>
              <a:rPr lang="fa-IR" sz="2000" dirty="0" smtClean="0">
                <a:cs typeface="B Koodak" panose="00000700000000000000" pitchFamily="2" charset="-78"/>
              </a:rPr>
              <a:t> </a:t>
            </a:r>
            <a:endParaRPr lang="en-US" sz="2000" dirty="0">
              <a:cs typeface="B Koodak" panose="000007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3528"/>
          <a:stretch/>
        </p:blipFill>
        <p:spPr>
          <a:xfrm>
            <a:off x="513806" y="3989388"/>
            <a:ext cx="2886363" cy="25733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662" y="1812924"/>
            <a:ext cx="7818438" cy="1019175"/>
          </a:xfrm>
          <a:prstGeom prst="rect">
            <a:avLst/>
          </a:prstGeom>
        </p:spPr>
      </p:pic>
    </p:spTree>
    <p:extLst>
      <p:ext uri="{BB962C8B-B14F-4D97-AF65-F5344CB8AC3E}">
        <p14:creationId xmlns:p14="http://schemas.microsoft.com/office/powerpoint/2010/main" val="3100797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10617200" cy="5414963"/>
          </a:xfrm>
        </p:spPr>
        <p:txBody>
          <a:bodyPr>
            <a:normAutofit/>
          </a:bodyPr>
          <a:lstStyle/>
          <a:p>
            <a:pPr marL="0" indent="0" algn="r">
              <a:lnSpc>
                <a:spcPct val="150000"/>
              </a:lnSpc>
              <a:buNone/>
            </a:pPr>
            <a:r>
              <a:rPr lang="fa-IR" sz="2000" dirty="0" smtClean="0">
                <a:cs typeface="B Koodak" panose="00000700000000000000" pitchFamily="2" charset="-78"/>
              </a:rPr>
              <a:t>۳- آزاده سه شنبه های هر ماه به استخر می رود. اگر امروز سه شنبه و بیست و ششم آبان ماه باشد. اولین سه شنبه ای که آزاده در این ماه به استخر رفته چه تاریخی بوده است؟</a:t>
            </a:r>
          </a:p>
          <a:p>
            <a:pPr marL="0" indent="0" algn="r">
              <a:lnSpc>
                <a:spcPct val="150000"/>
              </a:lnSpc>
              <a:buNone/>
            </a:pPr>
            <a:endParaRPr lang="fa-IR" sz="2000" dirty="0" smtClean="0">
              <a:cs typeface="B Koodak" panose="00000700000000000000" pitchFamily="2" charset="-78"/>
            </a:endParaRPr>
          </a:p>
          <a:p>
            <a:pPr marL="0" indent="0" algn="r">
              <a:lnSpc>
                <a:spcPct val="150000"/>
              </a:lnSpc>
              <a:buNone/>
            </a:pPr>
            <a:endParaRPr lang="fa-IR" sz="2000" dirty="0" smtClean="0">
              <a:cs typeface="B Koodak" panose="00000700000000000000" pitchFamily="2" charset="-78"/>
            </a:endParaRPr>
          </a:p>
          <a:p>
            <a:pPr marL="0" indent="0" algn="r">
              <a:lnSpc>
                <a:spcPct val="150000"/>
              </a:lnSpc>
              <a:buNone/>
            </a:pPr>
            <a:endParaRPr lang="fa-IR" sz="2000" dirty="0">
              <a:cs typeface="B Koodak" panose="00000700000000000000" pitchFamily="2" charset="-78"/>
            </a:endParaRPr>
          </a:p>
          <a:p>
            <a:pPr marL="0" indent="0" algn="r">
              <a:lnSpc>
                <a:spcPct val="150000"/>
              </a:lnSpc>
              <a:buNone/>
            </a:pPr>
            <a:r>
              <a:rPr lang="fa-IR" sz="2000" dirty="0" smtClean="0">
                <a:cs typeface="B Koodak" panose="00000700000000000000" pitchFamily="2" charset="-78"/>
              </a:rPr>
              <a:t>۴- ماشینی داریم که هر عددی وارد آن می شود با ۹ جمع می شود و بعد از عدد حاصل ۲ تا کم می شود. اگر خروجی این ماشین عدد ۴۵ باشد چه عددی وارد آن شده است؟( با استفاده از روش نمادین)</a:t>
            </a:r>
            <a:endParaRPr lang="en-US" sz="2000" dirty="0">
              <a:cs typeface="B Koodak"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937" y="1384301"/>
            <a:ext cx="3446463" cy="2278062"/>
          </a:xfrm>
          <a:prstGeom prst="rect">
            <a:avLst/>
          </a:prstGeom>
        </p:spPr>
      </p:pic>
    </p:spTree>
    <p:extLst>
      <p:ext uri="{BB962C8B-B14F-4D97-AF65-F5344CB8AC3E}">
        <p14:creationId xmlns:p14="http://schemas.microsoft.com/office/powerpoint/2010/main" val="1223013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774700"/>
            <a:ext cx="11226800" cy="5402263"/>
          </a:xfrm>
        </p:spPr>
        <p:txBody>
          <a:bodyPr>
            <a:normAutofit/>
          </a:bodyPr>
          <a:lstStyle/>
          <a:p>
            <a:pPr marL="0" indent="0" algn="r">
              <a:lnSpc>
                <a:spcPct val="150000"/>
              </a:lnSpc>
              <a:buNone/>
            </a:pPr>
            <a:r>
              <a:rPr lang="fa-IR" sz="2000" dirty="0" smtClean="0">
                <a:cs typeface="B Koodak" panose="00000700000000000000" pitchFamily="2" charset="-78"/>
              </a:rPr>
              <a:t>۵- تمام اعداد زوج سه رقمی را بنویسید که دهگان آن ها ۵ و صدگان آن ها ۳ یا ۴ باشد. اختلاف بزرگ ترین و کوچک ترین این اعداد را نیز بدست آورید.( برای حل این سوال جدول ارزش مکانی مناسب رسم کنید)</a:t>
            </a:r>
          </a:p>
          <a:p>
            <a:pPr marL="0" indent="0" algn="r">
              <a:lnSpc>
                <a:spcPct val="150000"/>
              </a:lnSpc>
              <a:buNone/>
            </a:pPr>
            <a:endParaRPr lang="fa-IR" sz="2000" dirty="0">
              <a:cs typeface="B Koodak" panose="00000700000000000000" pitchFamily="2" charset="-78"/>
            </a:endParaRPr>
          </a:p>
          <a:p>
            <a:pPr marL="0" indent="0" algn="r">
              <a:lnSpc>
                <a:spcPct val="150000"/>
              </a:lnSpc>
              <a:buNone/>
            </a:pPr>
            <a:endParaRPr lang="fa-IR" sz="2000" dirty="0" smtClean="0">
              <a:cs typeface="B Koodak" panose="00000700000000000000" pitchFamily="2" charset="-78"/>
            </a:endParaRPr>
          </a:p>
          <a:p>
            <a:pPr marL="0" indent="0" algn="r">
              <a:lnSpc>
                <a:spcPct val="150000"/>
              </a:lnSpc>
              <a:buNone/>
            </a:pPr>
            <a:r>
              <a:rPr lang="fa-IR" sz="2000" dirty="0" smtClean="0">
                <a:cs typeface="B Koodak" panose="00000700000000000000" pitchFamily="2" charset="-78"/>
              </a:rPr>
              <a:t>۶-به سوالات زیر پاسخ دهید.</a:t>
            </a:r>
          </a:p>
          <a:p>
            <a:pPr marL="0" indent="0" algn="r">
              <a:lnSpc>
                <a:spcPct val="150000"/>
              </a:lnSpc>
              <a:buNone/>
            </a:pPr>
            <a:r>
              <a:rPr lang="fa-IR" sz="2000" dirty="0" smtClean="0">
                <a:cs typeface="B Koodak" panose="00000700000000000000" pitchFamily="2" charset="-78"/>
              </a:rPr>
              <a:t>الف) عدد ۷۸۳۵ یعنی ---- یکی،---- دهتایی،---- صدتایی و ---- هزارتایی. </a:t>
            </a:r>
          </a:p>
          <a:p>
            <a:pPr marL="0" indent="0" algn="r">
              <a:lnSpc>
                <a:spcPct val="150000"/>
              </a:lnSpc>
              <a:buNone/>
            </a:pPr>
            <a:r>
              <a:rPr lang="fa-IR" sz="2000" dirty="0" smtClean="0">
                <a:cs typeface="B Koodak" panose="00000700000000000000" pitchFamily="2" charset="-78"/>
              </a:rPr>
              <a:t>ب)بزرگ ترین عدد فرد چهار رقمی بدون تکرار ارقام را بنویسید.</a:t>
            </a:r>
          </a:p>
          <a:p>
            <a:pPr marL="0" indent="0" algn="r">
              <a:lnSpc>
                <a:spcPct val="150000"/>
              </a:lnSpc>
              <a:buNone/>
            </a:pPr>
            <a:r>
              <a:rPr lang="fa-IR" sz="2000" dirty="0" smtClean="0">
                <a:cs typeface="B Koodak" panose="00000700000000000000" pitchFamily="2" charset="-78"/>
              </a:rPr>
              <a:t>ج) یک عدد چهار رقمی بنویسید که یکانش ۷ و دهگانش بزرگ ترین عدد زوج یک رقمی و صدگانش ۳ و هزارگانش کوچک ترین عدد زوج باشد؟</a:t>
            </a:r>
            <a:endParaRPr lang="en-US" sz="2000" dirty="0">
              <a:cs typeface="B Koodak" panose="000007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1480" t="21434" r="17441" b="11224"/>
          <a:stretch/>
        </p:blipFill>
        <p:spPr>
          <a:xfrm>
            <a:off x="585845" y="1943100"/>
            <a:ext cx="3909955" cy="1587500"/>
          </a:xfrm>
          <a:prstGeom prst="rect">
            <a:avLst/>
          </a:prstGeom>
        </p:spPr>
      </p:pic>
    </p:spTree>
    <p:extLst>
      <p:ext uri="{BB962C8B-B14F-4D97-AF65-F5344CB8AC3E}">
        <p14:creationId xmlns:p14="http://schemas.microsoft.com/office/powerpoint/2010/main" val="4200065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23900"/>
            <a:ext cx="10515600" cy="5453063"/>
          </a:xfrm>
        </p:spPr>
        <p:txBody>
          <a:bodyPr>
            <a:normAutofit/>
          </a:bodyPr>
          <a:lstStyle/>
          <a:p>
            <a:pPr marL="0" indent="0" algn="r">
              <a:lnSpc>
                <a:spcPct val="150000"/>
              </a:lnSpc>
              <a:buNone/>
            </a:pPr>
            <a:r>
              <a:rPr lang="fa-IR" sz="2000" dirty="0" smtClean="0">
                <a:cs typeface="B Koodak" panose="00000700000000000000" pitchFamily="2" charset="-78"/>
              </a:rPr>
              <a:t>۷- ارزش ۱۴۰۰ دلار کشور شکرستان، ۱۰ ریال ایران است. ۲ تومان بیشتر است یا ۲۷۰۰ دلار شکرستان؟( با رسم جدول مناسب به این سوال پاسخ دهید)</a:t>
            </a:r>
          </a:p>
          <a:p>
            <a:pPr marL="0" indent="0" algn="r">
              <a:lnSpc>
                <a:spcPct val="150000"/>
              </a:lnSpc>
              <a:buNone/>
            </a:pPr>
            <a:endParaRPr lang="fa-IR" sz="2000" dirty="0" smtClean="0">
              <a:cs typeface="B Koodak" panose="00000700000000000000" pitchFamily="2" charset="-78"/>
            </a:endParaRPr>
          </a:p>
          <a:p>
            <a:pPr marL="0" indent="0" algn="r">
              <a:lnSpc>
                <a:spcPct val="150000"/>
              </a:lnSpc>
              <a:buNone/>
            </a:pPr>
            <a:endParaRPr lang="fa-IR" sz="2000" dirty="0" smtClean="0">
              <a:cs typeface="B Koodak" panose="00000700000000000000" pitchFamily="2" charset="-78"/>
            </a:endParaRPr>
          </a:p>
          <a:p>
            <a:pPr marL="0" indent="0" algn="r">
              <a:lnSpc>
                <a:spcPct val="150000"/>
              </a:lnSpc>
              <a:buNone/>
            </a:pPr>
            <a:endParaRPr lang="fa-IR" sz="2000" dirty="0" smtClean="0">
              <a:cs typeface="B Koodak" panose="00000700000000000000" pitchFamily="2" charset="-78"/>
            </a:endParaRPr>
          </a:p>
          <a:p>
            <a:pPr marL="0" indent="0" algn="r">
              <a:lnSpc>
                <a:spcPct val="150000"/>
              </a:lnSpc>
              <a:buNone/>
            </a:pPr>
            <a:r>
              <a:rPr lang="fa-IR" sz="2000" dirty="0" smtClean="0">
                <a:cs typeface="B Koodak" panose="00000700000000000000" pitchFamily="2" charset="-78"/>
              </a:rPr>
              <a:t>۸- زهرا و علی قلک خود را شکستند. زهرا ۲۹۲۶ و علی ۷۶۳۲ تومان پول پس انداز کردند. آن ها روی هم چه مقدار پول پس انداز کرده اند؟ </a:t>
            </a:r>
            <a:endParaRPr lang="en-US" sz="2000" dirty="0">
              <a:cs typeface="B Koodak"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47800"/>
            <a:ext cx="4086225" cy="21462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200524"/>
            <a:ext cx="3004649" cy="2111375"/>
          </a:xfrm>
          <a:prstGeom prst="rect">
            <a:avLst/>
          </a:prstGeom>
        </p:spPr>
      </p:pic>
    </p:spTree>
    <p:extLst>
      <p:ext uri="{BB962C8B-B14F-4D97-AF65-F5344CB8AC3E}">
        <p14:creationId xmlns:p14="http://schemas.microsoft.com/office/powerpoint/2010/main" val="3877343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23900"/>
            <a:ext cx="10553700" cy="5453063"/>
          </a:xfrm>
        </p:spPr>
        <p:txBody>
          <a:bodyPr>
            <a:normAutofit/>
          </a:bodyPr>
          <a:lstStyle/>
          <a:p>
            <a:pPr marL="0" indent="0" algn="r">
              <a:lnSpc>
                <a:spcPct val="150000"/>
              </a:lnSpc>
              <a:buNone/>
            </a:pPr>
            <a:r>
              <a:rPr lang="fa-IR" sz="2000" dirty="0" smtClean="0">
                <a:cs typeface="B Koodak" panose="00000700000000000000" pitchFamily="2" charset="-78"/>
              </a:rPr>
              <a:t>۱۰- علی آقا یک جعبه شیرینی را روی یک کفه ی ترازو و در کفه ی دیگر آن دو تا وزنه ی یک کیلوگرمی و یک وزنه ی ۵۰۰ گرمی و دو تا وزنه ی ۲۰۰ گذاشت.</a:t>
            </a:r>
          </a:p>
          <a:p>
            <a:pPr marL="0" indent="0" algn="r">
              <a:lnSpc>
                <a:spcPct val="150000"/>
              </a:lnSpc>
              <a:buNone/>
            </a:pPr>
            <a:r>
              <a:rPr lang="fa-IR" sz="2000" dirty="0" smtClean="0">
                <a:cs typeface="B Koodak" panose="00000700000000000000" pitchFamily="2" charset="-78"/>
              </a:rPr>
              <a:t>الف) جرم شیرینی و جعبه ی آن چند گرم است؟</a:t>
            </a:r>
          </a:p>
          <a:p>
            <a:pPr marL="0" indent="0" algn="r">
              <a:lnSpc>
                <a:spcPct val="150000"/>
              </a:lnSpc>
              <a:buNone/>
            </a:pPr>
            <a:r>
              <a:rPr lang="fa-IR" sz="2000" dirty="0" smtClean="0">
                <a:cs typeface="B Koodak" panose="00000700000000000000" pitchFamily="2" charset="-78"/>
              </a:rPr>
              <a:t>ب)اگر جرم جعبه ی خالی ۳۰۰ گرم باشد، جرم شیرینی ها چند گرم است؟</a:t>
            </a:r>
          </a:p>
          <a:p>
            <a:pPr marL="0" indent="0" algn="r">
              <a:lnSpc>
                <a:spcPct val="150000"/>
              </a:lnSpc>
              <a:buNone/>
            </a:pPr>
            <a:endParaRPr lang="fa-IR" sz="2000" dirty="0" smtClean="0">
              <a:cs typeface="B Koodak" panose="00000700000000000000" pitchFamily="2" charset="-78"/>
            </a:endParaRPr>
          </a:p>
          <a:p>
            <a:pPr marL="0" indent="0" algn="r">
              <a:lnSpc>
                <a:spcPct val="150000"/>
              </a:lnSpc>
              <a:buNone/>
            </a:pPr>
            <a:endParaRPr lang="fa-IR" sz="2000" dirty="0">
              <a:cs typeface="B Koodak" panose="00000700000000000000" pitchFamily="2" charset="-78"/>
            </a:endParaRPr>
          </a:p>
          <a:p>
            <a:pPr marL="0" indent="0" algn="r">
              <a:lnSpc>
                <a:spcPct val="150000"/>
              </a:lnSpc>
              <a:buNone/>
            </a:pPr>
            <a:r>
              <a:rPr lang="fa-IR" sz="2000" dirty="0" smtClean="0">
                <a:cs typeface="B Koodak" panose="00000700000000000000" pitchFamily="2" charset="-78"/>
              </a:rPr>
              <a:t>۱۱- طول یک درخت سرو ۳ متر و ۴۸ سانتی متر و طول یک درخت کاج ۲۲۸ سانتی متر است. </a:t>
            </a:r>
          </a:p>
          <a:p>
            <a:pPr marL="0" indent="0" algn="r">
              <a:lnSpc>
                <a:spcPct val="150000"/>
              </a:lnSpc>
              <a:buNone/>
            </a:pPr>
            <a:r>
              <a:rPr lang="fa-IR" sz="2000" dirty="0" smtClean="0">
                <a:cs typeface="B Koodak" panose="00000700000000000000" pitchFamily="2" charset="-78"/>
              </a:rPr>
              <a:t>درخت سرو چند سانتی متر بلندتر از درخت کاج است؟</a:t>
            </a:r>
            <a:endParaRPr lang="en-US" sz="2000" dirty="0">
              <a:cs typeface="B Koodak"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26" y="1417637"/>
            <a:ext cx="238623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327" y="3924696"/>
            <a:ext cx="2386235" cy="1726405"/>
          </a:xfrm>
          <a:prstGeom prst="rect">
            <a:avLst/>
          </a:prstGeom>
        </p:spPr>
      </p:pic>
    </p:spTree>
    <p:extLst>
      <p:ext uri="{BB962C8B-B14F-4D97-AF65-F5344CB8AC3E}">
        <p14:creationId xmlns:p14="http://schemas.microsoft.com/office/powerpoint/2010/main" val="2247436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2800"/>
            <a:ext cx="10528300" cy="5364163"/>
          </a:xfrm>
        </p:spPr>
        <p:txBody>
          <a:bodyPr>
            <a:normAutofit/>
          </a:bodyPr>
          <a:lstStyle/>
          <a:p>
            <a:pPr marL="0" indent="0" algn="r">
              <a:lnSpc>
                <a:spcPct val="150000"/>
              </a:lnSpc>
              <a:buNone/>
            </a:pPr>
            <a:r>
              <a:rPr lang="fa-IR" sz="2000" dirty="0" smtClean="0">
                <a:cs typeface="B Koodak" panose="00000700000000000000" pitchFamily="2" charset="-78"/>
              </a:rPr>
              <a:t>۱2- فاطمه یک دفترچه یادداشت ۵۰۰۰ ریالی و یک مداد ۳۰۰۰ ریالی خرید و یک اسکناس ۲۰۰۰ تومانی به فروشنده داد. او چه قدر باید از فروشنده پس بگیرد؟</a:t>
            </a:r>
          </a:p>
          <a:p>
            <a:pPr marL="0" indent="0" algn="r">
              <a:lnSpc>
                <a:spcPct val="150000"/>
              </a:lnSpc>
              <a:buNone/>
            </a:pPr>
            <a:endParaRPr lang="fa-IR" sz="2000" dirty="0" smtClean="0">
              <a:cs typeface="B Koodak" panose="00000700000000000000" pitchFamily="2" charset="-78"/>
            </a:endParaRPr>
          </a:p>
          <a:p>
            <a:pPr marL="0" indent="0" algn="r">
              <a:lnSpc>
                <a:spcPct val="150000"/>
              </a:lnSpc>
              <a:buNone/>
            </a:pPr>
            <a:endParaRPr lang="fa-IR" sz="2000" dirty="0">
              <a:cs typeface="B Koodak" panose="00000700000000000000" pitchFamily="2" charset="-78"/>
            </a:endParaRPr>
          </a:p>
          <a:p>
            <a:pPr marL="0" indent="0" algn="r">
              <a:lnSpc>
                <a:spcPct val="150000"/>
              </a:lnSpc>
              <a:buNone/>
            </a:pPr>
            <a:endParaRPr lang="fa-IR" sz="2000" dirty="0" smtClean="0">
              <a:cs typeface="B Koodak" panose="00000700000000000000" pitchFamily="2" charset="-78"/>
            </a:endParaRPr>
          </a:p>
          <a:p>
            <a:pPr marL="0" indent="0" algn="r">
              <a:lnSpc>
                <a:spcPct val="150000"/>
              </a:lnSpc>
              <a:buNone/>
            </a:pPr>
            <a:r>
              <a:rPr lang="fa-IR" sz="2000" dirty="0" smtClean="0">
                <a:cs typeface="B Koodak" panose="00000700000000000000" pitchFamily="2" charset="-78"/>
              </a:rPr>
              <a:t>۱3- فاطمه ۹۶۹۰ ریال، محمد ۷۹۶۳ تومان، رضا ۶۹۰۰ تومان و علی ۷۹۸۰ تومان پول پس انداز کرده اند. کدام گزینه درست است؟</a:t>
            </a:r>
          </a:p>
          <a:p>
            <a:pPr marL="0" indent="0" algn="r">
              <a:lnSpc>
                <a:spcPct val="150000"/>
              </a:lnSpc>
              <a:buNone/>
            </a:pPr>
            <a:r>
              <a:rPr lang="fa-IR" sz="2000" dirty="0" smtClean="0">
                <a:cs typeface="B Koodak" panose="00000700000000000000" pitchFamily="2" charset="-78"/>
              </a:rPr>
              <a:t>الف) فاطمه بیش تر از رضا پس انداز کرده است                         ب) علی کم تر از رضا پس انداز کرده است</a:t>
            </a:r>
          </a:p>
          <a:p>
            <a:pPr marL="0" indent="0" algn="r">
              <a:lnSpc>
                <a:spcPct val="150000"/>
              </a:lnSpc>
              <a:buNone/>
            </a:pPr>
            <a:r>
              <a:rPr lang="fa-IR" sz="2000" dirty="0" smtClean="0">
                <a:cs typeface="B Koodak" panose="00000700000000000000" pitchFamily="2" charset="-78"/>
              </a:rPr>
              <a:t>ج) پس انداز علی از محمد بیشتر است.                                        د) پس انداز محمد از رضا کم تر است.</a:t>
            </a:r>
            <a:endParaRPr lang="en-US" sz="2000" dirty="0">
              <a:cs typeface="B Koodak" panose="000007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300" y="1487278"/>
            <a:ext cx="3009900" cy="2007603"/>
          </a:xfrm>
          <a:prstGeom prst="rect">
            <a:avLst/>
          </a:prstGeom>
        </p:spPr>
      </p:pic>
    </p:spTree>
    <p:extLst>
      <p:ext uri="{BB962C8B-B14F-4D97-AF65-F5344CB8AC3E}">
        <p14:creationId xmlns:p14="http://schemas.microsoft.com/office/powerpoint/2010/main" val="2005005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8500"/>
            <a:ext cx="10528300" cy="5478463"/>
          </a:xfrm>
        </p:spPr>
        <p:txBody>
          <a:bodyPr>
            <a:normAutofit/>
          </a:bodyPr>
          <a:lstStyle/>
          <a:p>
            <a:pPr marL="0" indent="0" algn="r">
              <a:lnSpc>
                <a:spcPct val="150000"/>
              </a:lnSpc>
              <a:buNone/>
            </a:pPr>
            <a:r>
              <a:rPr lang="fa-IR" sz="2000" dirty="0" smtClean="0">
                <a:cs typeface="B Koodak" panose="00000700000000000000" pitchFamily="2" charset="-78"/>
              </a:rPr>
              <a:t>۱۳- فاطمه و زهرا هر ماه از پدرشان مقدار مساوی پول توجیبی می گیرند. ماه گذشته فاطمه سه چهارم و زهرا سه پنجم از پول خود را پس انداز کردند. کدام یک مقدار بیشتری پول پس انداز کرده است؟ آیا برای پاسخ به این سوال حتما باید مقدار کل پول آن ها را بدانیم؟</a:t>
            </a:r>
          </a:p>
          <a:p>
            <a:pPr marL="0" indent="0" algn="r">
              <a:lnSpc>
                <a:spcPct val="150000"/>
              </a:lnSpc>
              <a:buNone/>
            </a:pPr>
            <a:endParaRPr lang="fa-IR" sz="2000" dirty="0">
              <a:cs typeface="B Koodak" panose="00000700000000000000" pitchFamily="2" charset="-78"/>
            </a:endParaRPr>
          </a:p>
          <a:p>
            <a:pPr marL="0" indent="0" algn="r">
              <a:lnSpc>
                <a:spcPct val="150000"/>
              </a:lnSpc>
              <a:buNone/>
            </a:pPr>
            <a:r>
              <a:rPr lang="fa-IR" sz="2000" dirty="0" smtClean="0">
                <a:cs typeface="B Koodak" panose="00000700000000000000" pitchFamily="2" charset="-78"/>
              </a:rPr>
              <a:t>۱۴- اگر ربع قد یک بچه خرگوش، ۲۰ سانتی متر باشد. قد این بچه خرگوش چند سانتی متر است؟</a:t>
            </a:r>
          </a:p>
          <a:p>
            <a:pPr marL="0" indent="0" algn="r">
              <a:lnSpc>
                <a:spcPct val="150000"/>
              </a:lnSpc>
              <a:buNone/>
            </a:pPr>
            <a:endParaRPr lang="fa-IR" sz="2000" dirty="0">
              <a:cs typeface="B Koodak" panose="00000700000000000000" pitchFamily="2" charset="-78"/>
            </a:endParaRPr>
          </a:p>
          <a:p>
            <a:pPr marL="0" indent="0" algn="r">
              <a:lnSpc>
                <a:spcPct val="150000"/>
              </a:lnSpc>
              <a:buNone/>
            </a:pPr>
            <a:r>
              <a:rPr lang="fa-IR" sz="2000" dirty="0" smtClean="0">
                <a:cs typeface="B Koodak" panose="00000700000000000000" pitchFamily="2" charset="-78"/>
              </a:rPr>
              <a:t>۱۵- قطر دایره ای ۸ سانتی متر است. شعاع آن چند سانتی متر است؟</a:t>
            </a:r>
            <a:endParaRPr lang="en-US" sz="2000" dirty="0">
              <a:cs typeface="B Koodak"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611437"/>
            <a:ext cx="2143125" cy="2143125"/>
          </a:xfrm>
          <a:prstGeom prst="rect">
            <a:avLst/>
          </a:prstGeom>
        </p:spPr>
      </p:pic>
      <p:sp>
        <p:nvSpPr>
          <p:cNvPr id="5" name="Oval 4"/>
          <p:cNvSpPr/>
          <p:nvPr/>
        </p:nvSpPr>
        <p:spPr>
          <a:xfrm>
            <a:off x="7741194" y="4754562"/>
            <a:ext cx="1446349" cy="1536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90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1135</Words>
  <Application>Microsoft Office PowerPoint</Application>
  <PresentationFormat>Widescreen</PresentationFormat>
  <Paragraphs>94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 Koodak</vt:lpstr>
      <vt:lpstr>Calibri</vt:lpstr>
      <vt:lpstr>Calibri Light</vt:lpstr>
      <vt:lpstr>Office Theme</vt:lpstr>
      <vt:lpstr>سوالات ورودی پایه چهارم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سوالات تعیین سطح ورودی پایه چهارم</dc:title>
  <dc:creator>JINCO</dc:creator>
  <cp:lastModifiedBy>فاطمه قاسمی</cp:lastModifiedBy>
  <cp:revision>29</cp:revision>
  <dcterms:created xsi:type="dcterms:W3CDTF">2020-06-21T16:00:15Z</dcterms:created>
  <dcterms:modified xsi:type="dcterms:W3CDTF">2020-07-11T04:36:09Z</dcterms:modified>
</cp:coreProperties>
</file>