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/>
              <a:t>متوسط دما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6.0607983113556578E-2"/>
          <c:y val="0.13154621725738125"/>
          <c:w val="0.92056671568162418"/>
          <c:h val="0.656376630379909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</c:v>
                </c:pt>
                <c:pt idx="1">
                  <c:v>24</c:v>
                </c:pt>
                <c:pt idx="2">
                  <c:v>28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30</c:v>
                </c:pt>
                <c:pt idx="7">
                  <c:v>26</c:v>
                </c:pt>
                <c:pt idx="8">
                  <c:v>25</c:v>
                </c:pt>
                <c:pt idx="9">
                  <c:v>16</c:v>
                </c:pt>
                <c:pt idx="10">
                  <c:v>12</c:v>
                </c:pt>
                <c:pt idx="1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35-4A8F-81A6-EFBB484C2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35-4A8F-81A6-EFBB484C2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35-4A8F-81A6-EFBB484C26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85744815"/>
        <c:axId val="685745647"/>
      </c:lineChart>
      <c:catAx>
        <c:axId val="68574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685745647"/>
        <c:crosses val="autoZero"/>
        <c:auto val="1"/>
        <c:lblAlgn val="ctr"/>
        <c:lblOffset val="100"/>
        <c:noMultiLvlLbl val="0"/>
      </c:catAx>
      <c:valAx>
        <c:axId val="685745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68574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fa-IR" dirty="0" smtClean="0">
                <a:cs typeface="B Koodak" panose="00000700000000000000" pitchFamily="2" charset="-78"/>
              </a:rPr>
              <a:t>سوالات ورودی </a:t>
            </a:r>
            <a:r>
              <a:rPr lang="fa-IR" dirty="0" smtClean="0">
                <a:cs typeface="B Koodak" panose="00000700000000000000" pitchFamily="2" charset="-78"/>
              </a:rPr>
              <a:t>پایه پنجم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818" y="4467498"/>
            <a:ext cx="6212977" cy="135853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cs typeface="B Koodak" panose="00000700000000000000" pitchFamily="2" charset="-78"/>
              </a:rPr>
              <a:t>نام درس : ریاضی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Koodak" panose="00000700000000000000" pitchFamily="2" charset="-78"/>
              </a:rPr>
              <a:t>  تهیه کننده : فاطمه قاسمی</a:t>
            </a:r>
            <a:endParaRPr lang="fa-IR" sz="24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90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906897" cy="5471160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19- اگر غروب آفتاب یک روز ساعت 7:59 دقیقه بعدازظهر و طلوع آفتاب فردای آن روز 6:15 دقیقه صبح باشد طول شب چند دقیقه بوده است؟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 smtClean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fa-IR" dirty="0" smtClean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20- یک ظرف با گنجایش 0/9 لیتر، به اندازه ی 0/4 لیتر آب دارد. باید چه مقدار دیگر آب در ظرف بریزیم تا ظرف پر شود؟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325880"/>
            <a:ext cx="2487562" cy="22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10811102" cy="5540829"/>
              </a:xfrm>
            </p:spPr>
            <p:txBody>
              <a:bodyPr anchor="t"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21-اعداد زیر را از کوچک به بزرگ مرتب کنید.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>
                    <a:cs typeface="B Koodak" panose="00000700000000000000" pitchFamily="2" charset="-78"/>
                  </a:rPr>
                  <a:t> </a:t>
                </a:r>
                <a:r>
                  <a:rPr lang="fa-IR" dirty="0" smtClean="0">
                    <a:cs typeface="B Koodak" panose="00000700000000000000" pitchFamily="2" charset="-78"/>
                  </a:rPr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0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7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 و  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4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3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و  </a:t>
                </a:r>
                <a14:m>
                  <m:oMath xmlns:m="http://schemas.openxmlformats.org/officeDocument/2006/math">
                    <m:r>
                      <a:rPr lang="fa-IR" i="1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5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  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و 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9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6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و 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1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8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و 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0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2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و 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5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1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22- وزر علی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40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/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8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کیلوگرم و وزن رضا 50 کیلوگرم است. رضا چند کیلوگرم از علی سنگین تر است؟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 smtClean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23- ظرفیت یک منبع آب 100 لیتر است. اگر 40/9 لیتر آب در آن ریخته شود منبع به طور کامل پر می شود. این منبع در حال حاضر چند لیتر آب دارد؟ </a:t>
                </a:r>
                <a:endParaRPr lang="fa-IR" dirty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10811102" cy="5540829"/>
              </a:xfrm>
              <a:blipFill>
                <a:blip r:embed="rId2"/>
                <a:stretch>
                  <a:fillRect r="-62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295525"/>
            <a:ext cx="1971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933022" cy="5453743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24- قاعده ی مثلثی را به دست آورید که مساحت آن 240 سانتی متر مربع و و ارتفاع آن 20 سانتی متر است.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fa-IR" dirty="0" smtClean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25- ارتفاع متوازی الاضلاعی را بدست آورید که قاعده ی آن 30 متر و مساحت آن 2400 مترمربع می باشد.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fa-IR" dirty="0" smtClean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26-محیط مستطیلی به عرض 5/2 سانتی متر و طول 86 میلی متر چند سانتی متر است؟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019175" y="1066800"/>
            <a:ext cx="1628775" cy="1333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74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845937" cy="5514703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27- با توجه به نمودار زیر به سوالات پاسخ دهید.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الف) بیشترین متوسط دما در چه ماههایی بوده است؟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ب) کمترین متوسط دما مربوط به چه ماهی بوده است؟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ج) در چند ماه متوالی متوسط دمای هوا تغییر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نداشته است؟</a:t>
            </a:r>
            <a:endParaRPr lang="fa-IR" dirty="0">
              <a:cs typeface="B Koodak" panose="00000700000000000000" pitchFamily="2" charset="-78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67559201"/>
              </p:ext>
            </p:extLst>
          </p:nvPr>
        </p:nvGraphicFramePr>
        <p:xfrm>
          <a:off x="403497" y="1066800"/>
          <a:ext cx="6397353" cy="478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783888" cy="5467350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28- مساحت قسمت رنگی را پیدا کنید.</a:t>
            </a: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11804" r="18942" b="7765"/>
          <a:stretch/>
        </p:blipFill>
        <p:spPr>
          <a:xfrm rot="5400000">
            <a:off x="3714251" y="-966491"/>
            <a:ext cx="4462667" cy="97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72062" cy="5436326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1- درستی یا نادرستی عبارت های زیر را مشخص کنید.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الف)یک متوازی الاضلاع، تمام ویژگی های یک مربع را دارد.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ب) زاویه ی باز از زاویه ی تند و راست بزرگ تر است.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ج) مجموع زوایای داخلی یک لوزی 270 درجه است.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د)عدد 350 بر عدد 10، 5 و 2 بخش پذیر است.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2- جاهای خالی را با کلمه های مناسب پر کنید.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الف)برای نمایش تغییرات از نمودار ------ استفاده می کنیم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ب)هر چهار ضلعی که فقط دو ضلع موازی داشته باشد-------نام دارد.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ج)اندازه ی زاویه ی نیم صفحه------- درجه است.</a:t>
            </a: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66" y="610971"/>
            <a:ext cx="4444609" cy="36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513806"/>
            <a:ext cx="10837228" cy="5782491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3- کدام گزینه از بقیه کوچک تر است؟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الف)نصف                                           ب)ربع                                                     ج)ثلث                                              د)خمس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4- با توجه به عدد 493308256  به سوالهای زیر پاسخ دهید.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الف) این عدد را به حروف بنویسید.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ب)کدام رقم ارزش بیشتری دارد؟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ج) ارزش مکانی بزرگ ترین رقم چیست؟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د)ارزش مکانی کوچک ترین رقم چیست؟</a:t>
            </a: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68" y="2374854"/>
            <a:ext cx="3361917" cy="33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706599" cy="5505994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5- یک حلزون می خواهد از یک دیوار به ارتفاع 6 متر بالا برود. او در هر ساعت دو متر بالا می رود و یک متر لیز می خورد و به پایین باز می گردد، چند ساعت طول می کشد تا حلزون به بالای دیوار برسد؟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6- در یک مسابقه ی دو میدانی چهار دونده به ترتیب زیر در حال دویدن هستند: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نفر سوم از دو برابر نفر چهارم 12 متر کمتر دویده است.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نفر دوم از سه برابر نفر چهارم 17 متر کم تر دویده است.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نفر اول از دو برابر نفر سوم 3 متر بیشتر دویده است.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در صورتی که نفر چهارم 21 متر دویده باشد فاصله ی نفر اول و دوم چند متر است؟</a:t>
            </a: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762125"/>
            <a:ext cx="257968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732725" cy="5648325"/>
              </a:xfrm>
            </p:spPr>
            <p:txBody>
              <a:bodyPr anchor="t"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7- پرهام یک عدد انتخاب کرد، 203 را از آن کم کرد و سپس 2003 را به نتیجه اضافه کرد، حاصل جمع 20003 شد. پرهام چه عددی را انتخاب کرده بود؟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 smtClean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8- مادر بزرگ مقداری پول به نوید داد. نوید با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3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آن پول سی دی مورد علاقه اش را خرید و 1800 تومان از پولش باقی ماند.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قیمت سی دی چقدر بوده است؟(با استفاده از رسم شکل)</a:t>
                </a:r>
                <a:endParaRPr lang="fa-IR" dirty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732725" cy="5648325"/>
              </a:xfrm>
              <a:blipFill>
                <a:blip r:embed="rId2"/>
                <a:stretch>
                  <a:fillRect r="-6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"/>
          <a:stretch/>
        </p:blipFill>
        <p:spPr>
          <a:xfrm>
            <a:off x="1066800" y="3824287"/>
            <a:ext cx="2724150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0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847" y="685800"/>
                <a:ext cx="11181804" cy="5453743"/>
              </a:xfrm>
            </p:spPr>
            <p:txBody>
              <a:bodyPr anchor="t"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10- داریوش 30000 تومان پول داشت او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1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پولش و آرش که 4000 تومان پول داشت نصف پولش را برای خریدن یک توپ روی هم گذاشتند. کدام یک سهم بیشتری را پرداخته است؟ چرا؟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 smtClean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11- در یک مدرسه با 300 نفر دانش آموز،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2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5</m:t>
                        </m:r>
                      </m:den>
                    </m:f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دانش آموزان در مسابقه ی سرود 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fa-IR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4</m:t>
                        </m:r>
                      </m:num>
                      <m:den>
                        <m:r>
                          <a:rPr lang="fa-IR" b="0" i="1" smtClean="0"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  <m:t>10</m:t>
                        </m:r>
                      </m:den>
                    </m:f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آنان در مسابقه ی نقاشی شرکت کرده اند.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الف) در کدام مسابقه نفرات بیشتری شرکت کرده اند؟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ب) روی هم چه کسری از دانش آموزان در این مسابقات شرکت کرده اند؟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847" y="685800"/>
                <a:ext cx="11181804" cy="5453743"/>
              </a:xfrm>
              <a:blipFill>
                <a:blip r:embed="rId2"/>
                <a:stretch>
                  <a:fillRect l="-218" r="-59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9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802394" cy="5558246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12- ثلث عددی برابر 5 می باشد. خمس آن عدد را بیابید.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13-اگر محصول باغی را کیلویی 4800 تومان بفروشیم و این باغ 2500 کیلوگرم محصول داشته باشد، درآمد بدست آمده از فروش این محصولات چند تومان خواهد بود؟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14- قیمت یک ماشین کنترلی 452000 تومان و قیمت یک هلی کوپتر 2 برابر آن است. اگر در یک اسباب بازی فروشی 8 ماشین و 5 هلی کوپتر وجود داشته باشد، فروشنده چه مبلغی از فروش آن ها بدست خواهد آورد؟</a:t>
            </a: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4777196"/>
            <a:ext cx="26193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697891" cy="5523411"/>
              </a:xfrm>
            </p:spPr>
            <p:txBody>
              <a:bodyPr anchor="t"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15-یک اتوبوس در هر ساعت تقریبا 65 کیلومتر را طی می کند. اگر فاصله ی بین دو شهر 1170 کیلومتر باشد، اتوبوس در چند ساعت این مسیر را طی می کند؟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 smtClean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16-کدام گزینه مساحت شکل مقابل را درست نشان نمی دهد؟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الف)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24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×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13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                                      ب) 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(</m:t>
                    </m:r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10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×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20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)+(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10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×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4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)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                                     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 smtClean="0">
                    <a:cs typeface="B Koodak" panose="00000700000000000000" pitchFamily="2" charset="-78"/>
                  </a:rPr>
                  <a:t>ج)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200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40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60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12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                  د)  </a:t>
                </a:r>
                <a14:m>
                  <m:oMath xmlns:m="http://schemas.openxmlformats.org/officeDocument/2006/math">
                    <m:r>
                      <a:rPr lang="fa-IR" b="0" i="1" smtClean="0">
                        <a:latin typeface="Cambria Math" panose="02040503050406030204" pitchFamily="18" charset="0"/>
                        <a:cs typeface="B Koodak" panose="00000700000000000000" pitchFamily="2" charset="-78"/>
                      </a:rPr>
                      <m:t>240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+</m:t>
                    </m:r>
                    <m:r>
                      <a:rPr lang="fa-I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B Koodak" panose="00000700000000000000" pitchFamily="2" charset="-78"/>
                      </a:rPr>
                      <m:t>720</m:t>
                    </m:r>
                  </m:oMath>
                </a14:m>
                <a:r>
                  <a:rPr lang="fa-IR" dirty="0" smtClean="0">
                    <a:cs typeface="B Koodak" panose="00000700000000000000" pitchFamily="2" charset="-78"/>
                  </a:rPr>
                  <a:t>                                  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a-IR" dirty="0">
                    <a:cs typeface="B Koodak" panose="00000700000000000000" pitchFamily="2" charset="-78"/>
                  </a:rPr>
                  <a:t> </a:t>
                </a:r>
                <a:r>
                  <a:rPr lang="fa-IR" dirty="0" smtClean="0">
                    <a:cs typeface="B Koodak" panose="00000700000000000000" pitchFamily="2" charset="-78"/>
                  </a:rPr>
                  <a:t>                                                                                                                                                 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>
                  <a:cs typeface="B Koodak" panose="00000700000000000000" pitchFamily="2" charset="-78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a-IR" dirty="0">
                  <a:cs typeface="B Koodak" panose="00000700000000000000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697891" cy="5523411"/>
              </a:xfrm>
              <a:blipFill>
                <a:blip r:embed="rId2"/>
                <a:stretch>
                  <a:fillRect r="-6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853439" y="3447505"/>
            <a:ext cx="3309257" cy="2000403"/>
            <a:chOff x="1219200" y="3625334"/>
            <a:chExt cx="3309257" cy="2000403"/>
          </a:xfrm>
        </p:grpSpPr>
        <p:sp>
          <p:nvSpPr>
            <p:cNvPr id="4" name="Rectangle 3"/>
            <p:cNvSpPr/>
            <p:nvPr/>
          </p:nvSpPr>
          <p:spPr>
            <a:xfrm>
              <a:off x="1219200" y="4197531"/>
              <a:ext cx="2577738" cy="1428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75114" y="3625334"/>
              <a:ext cx="46590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/>
                <a:t>24</a:t>
              </a:r>
              <a:endParaRPr lang="fa-I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53838" y="4766157"/>
              <a:ext cx="47461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/>
                <a:t>13</a:t>
              </a:r>
              <a:endParaRPr lang="fa-IR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12" y="1546545"/>
            <a:ext cx="2705836" cy="14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793685" cy="5445034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17- سازمان بهزیستی 805 گونی 24 کیلوگرمی برنج را بین 140 خانواده ی تحت پوشش توزیع کرده است. حساب کنید به هر خانواده چند کیلوگرم برنج رسیده است؟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fa-IR" dirty="0" smtClean="0">
              <a:cs typeface="B Koodak" panose="000007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cs typeface="B Koodak" panose="00000700000000000000" pitchFamily="2" charset="-78"/>
              </a:rPr>
              <a:t>18-علی ساعت 7:10 دقیقه از خانه حرکت کرده است و ساعت 7:35 دقیقه به مدرسه می رسد </a:t>
            </a:r>
            <a:r>
              <a:rPr lang="fa-IR" dirty="0">
                <a:cs typeface="B Koodak" panose="00000700000000000000" pitchFamily="2" charset="-78"/>
              </a:rPr>
              <a:t>و</a:t>
            </a:r>
            <a:r>
              <a:rPr lang="fa-IR" dirty="0" smtClean="0">
                <a:cs typeface="B Koodak" panose="00000700000000000000" pitchFamily="2" charset="-78"/>
              </a:rPr>
              <a:t> کار در مدرسه ساعت 12:40 دقیقه به پایان می رسد. اگر مسیر برگشت مانند مسیر رفت زمان ببرد او چه ساعتی به خانه می رسد؟</a:t>
            </a: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95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</TotalTime>
  <Words>835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 Koodak</vt:lpstr>
      <vt:lpstr>Cambria Math</vt:lpstr>
      <vt:lpstr>Century Gothic</vt:lpstr>
      <vt:lpstr>Tahoma</vt:lpstr>
      <vt:lpstr>Wingdings 3</vt:lpstr>
      <vt:lpstr>Slice</vt:lpstr>
      <vt:lpstr>سوالات ورودی پایه پنجم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آزمون تعیین سطح ورودی پایه پنجم</dc:title>
  <dc:creator>فاطمه قاسمی</dc:creator>
  <cp:lastModifiedBy>فاطمه قاسمی</cp:lastModifiedBy>
  <cp:revision>21</cp:revision>
  <dcterms:created xsi:type="dcterms:W3CDTF">2020-06-22T14:53:30Z</dcterms:created>
  <dcterms:modified xsi:type="dcterms:W3CDTF">2020-07-11T04:34:56Z</dcterms:modified>
</cp:coreProperties>
</file>