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7" r:id="rId4"/>
    <p:sldId id="256" r:id="rId5"/>
    <p:sldId id="258" r:id="rId6"/>
    <p:sldId id="261" r:id="rId7"/>
    <p:sldId id="262" r:id="rId8"/>
    <p:sldId id="263" r:id="rId9"/>
    <p:sldId id="264" r:id="rId10"/>
    <p:sldId id="265" r:id="rId1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a-I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EC8-473D-9E9E-51AF373EA193}"/>
              </c:ext>
            </c:extLst>
          </c:dPt>
          <c:dLbls>
            <c:dLbl>
              <c:idx val="3"/>
              <c:delete val="1"/>
              <c:extLst>
                <c:ext xmlns:c15="http://schemas.microsoft.com/office/drawing/2012/chart" uri="{CE6537A1-D6FC-4f65-9D91-7224C49458BB}">
                  <c15:layout/>
                </c:ext>
                <c:ext xmlns:c16="http://schemas.microsoft.com/office/drawing/2014/chart" uri="{C3380CC4-5D6E-409C-BE32-E72D297353CC}">
                  <c16:uniqueId val="{00000001-5EC8-473D-9E9E-51AF373EA19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a-I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3"/>
                <c:pt idx="0">
                  <c:v>لیوانی</c:v>
                </c:pt>
                <c:pt idx="1">
                  <c:v>قیفی</c:v>
                </c:pt>
                <c:pt idx="2">
                  <c:v>چوبی</c:v>
                </c:pt>
              </c:strCache>
            </c:strRef>
          </c:cat>
          <c:val>
            <c:numRef>
              <c:f>Sheet1!$B$2:$B$5</c:f>
              <c:numCache>
                <c:formatCode>General</c:formatCode>
                <c:ptCount val="4"/>
                <c:pt idx="0">
                  <c:v>100</c:v>
                </c:pt>
                <c:pt idx="1">
                  <c:v>200</c:v>
                </c:pt>
                <c:pt idx="2">
                  <c:v>300</c:v>
                </c:pt>
                <c:pt idx="3">
                  <c:v>0</c:v>
                </c:pt>
              </c:numCache>
            </c:numRef>
          </c:val>
          <c:extLst>
            <c:ext xmlns:c16="http://schemas.microsoft.com/office/drawing/2014/chart" uri="{C3380CC4-5D6E-409C-BE32-E72D297353CC}">
              <c16:uniqueId val="{00000000-5EC8-473D-9E9E-51AF373EA19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a-I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a-IR" dirty="0" smtClean="0"/>
              <a:t>نجاری</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a-IR"/>
        </a:p>
      </c:txPr>
    </c:title>
    <c:autoTitleDeleted val="0"/>
    <c:plotArea>
      <c:layout>
        <c:manualLayout>
          <c:layoutTarget val="inner"/>
          <c:xMode val="edge"/>
          <c:yMode val="edge"/>
          <c:x val="0.15467929306477227"/>
          <c:y val="0.17777012632204719"/>
          <c:w val="0.7684764136425446"/>
          <c:h val="0.56625098143242358"/>
        </c:manualLayout>
      </c:layout>
      <c:barChart>
        <c:barDir val="col"/>
        <c:grouping val="clustered"/>
        <c:varyColors val="0"/>
        <c:ser>
          <c:idx val="0"/>
          <c:order val="0"/>
          <c:tx>
            <c:strRef>
              <c:f>Sheet1!$B$1</c:f>
              <c:strCache>
                <c:ptCount val="1"/>
                <c:pt idx="0">
                  <c:v>تعداد</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Sheet1!$A$2:$A$5</c:f>
              <c:strCache>
                <c:ptCount val="2"/>
                <c:pt idx="0">
                  <c:v>کلاس پنجمی</c:v>
                </c:pt>
                <c:pt idx="1">
                  <c:v>کلاس ششمی</c:v>
                </c:pt>
              </c:strCache>
            </c:strRef>
          </c:cat>
          <c:val>
            <c:numRef>
              <c:f>Sheet1!$B$2:$B$5</c:f>
              <c:numCache>
                <c:formatCode>General</c:formatCode>
                <c:ptCount val="4"/>
                <c:pt idx="0">
                  <c:v>25</c:v>
                </c:pt>
                <c:pt idx="1">
                  <c:v>15</c:v>
                </c:pt>
                <c:pt idx="2">
                  <c:v>0</c:v>
                </c:pt>
                <c:pt idx="3">
                  <c:v>0</c:v>
                </c:pt>
              </c:numCache>
            </c:numRef>
          </c:val>
          <c:extLst>
            <c:ext xmlns:c16="http://schemas.microsoft.com/office/drawing/2014/chart" uri="{C3380CC4-5D6E-409C-BE32-E72D297353CC}">
              <c16:uniqueId val="{00000000-DA9B-4FB8-9FA6-F5167F4A8426}"/>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Sheet1!$A$2:$A$5</c:f>
              <c:strCache>
                <c:ptCount val="2"/>
                <c:pt idx="0">
                  <c:v>کلاس پنجمی</c:v>
                </c:pt>
                <c:pt idx="1">
                  <c:v>کلاس ششمی</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DA9B-4FB8-9FA6-F5167F4A8426}"/>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Sheet1!$A$2:$A$5</c:f>
              <c:strCache>
                <c:ptCount val="2"/>
                <c:pt idx="0">
                  <c:v>کلاس پنجمی</c:v>
                </c:pt>
                <c:pt idx="1">
                  <c:v>کلاس ششمی</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DA9B-4FB8-9FA6-F5167F4A8426}"/>
            </c:ext>
          </c:extLst>
        </c:ser>
        <c:dLbls>
          <c:showLegendKey val="0"/>
          <c:showVal val="0"/>
          <c:showCatName val="0"/>
          <c:showSerName val="0"/>
          <c:showPercent val="0"/>
          <c:showBubbleSize val="0"/>
        </c:dLbls>
        <c:gapWidth val="100"/>
        <c:overlap val="-24"/>
        <c:axId val="1301078543"/>
        <c:axId val="1301089359"/>
      </c:barChart>
      <c:catAx>
        <c:axId val="130107854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crossAx val="1301089359"/>
        <c:crosses val="autoZero"/>
        <c:auto val="1"/>
        <c:lblAlgn val="ctr"/>
        <c:lblOffset val="100"/>
        <c:noMultiLvlLbl val="0"/>
      </c:catAx>
      <c:valAx>
        <c:axId val="130108935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crossAx val="13010785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legend>
    <c:plotVisOnly val="1"/>
    <c:dispBlanksAs val="gap"/>
    <c:showDLblsOverMax val="0"/>
  </c:chart>
  <c:spPr>
    <a:noFill/>
    <a:ln>
      <a:noFill/>
    </a:ln>
    <a:effectLst/>
  </c:spPr>
  <c:txPr>
    <a:bodyPr/>
    <a:lstStyle/>
    <a:p>
      <a:pPr>
        <a:defRPr/>
      </a:pPr>
      <a:endParaRPr lang="fa-I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a-IR"/>
              <a:t>سفالگری</a:t>
            </a:r>
            <a:endParaRPr lang="en-US"/>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a-I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782-44D0-86C4-2C803F2A79D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782-44D0-86C4-2C803F2A79D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6782-44D0-86C4-2C803F2A79D9}"/>
              </c:ext>
            </c:extLst>
          </c:dPt>
          <c:dLbls>
            <c:dLbl>
              <c:idx val="2"/>
              <c:delete val="1"/>
              <c:extLst>
                <c:ext xmlns:c15="http://schemas.microsoft.com/office/drawing/2012/chart" uri="{CE6537A1-D6FC-4f65-9D91-7224C49458BB}">
                  <c15:layout>
                    <c:manualLayout>
                      <c:w val="7.6914678618142163E-2"/>
                      <c:h val="0.30030299207751088"/>
                    </c:manualLayout>
                  </c15:layout>
                </c:ext>
                <c:ext xmlns:c16="http://schemas.microsoft.com/office/drawing/2014/chart" uri="{C3380CC4-5D6E-409C-BE32-E72D297353CC}">
                  <c16:uniqueId val="{00000003-6782-44D0-86C4-2C803F2A79D9}"/>
                </c:ext>
              </c:extLst>
            </c:dLbl>
            <c:dLbl>
              <c:idx val="3"/>
              <c:delete val="1"/>
              <c:extLst>
                <c:ext xmlns:c15="http://schemas.microsoft.com/office/drawing/2012/chart" uri="{CE6537A1-D6FC-4f65-9D91-7224C49458BB}">
                  <c15:layout/>
                </c:ext>
                <c:ext xmlns:c16="http://schemas.microsoft.com/office/drawing/2014/chart" uri="{C3380CC4-5D6E-409C-BE32-E72D297353CC}">
                  <c16:uniqueId val="{00000002-6782-44D0-86C4-2C803F2A7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a-I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2"/>
                <c:pt idx="0">
                  <c:v>کلاس پنجمی</c:v>
                </c:pt>
                <c:pt idx="1">
                  <c:v>کلاس ششمی</c:v>
                </c:pt>
              </c:strCache>
            </c:strRef>
          </c:cat>
          <c:val>
            <c:numRef>
              <c:f>Sheet1!$B$2:$B$5</c:f>
              <c:numCache>
                <c:formatCode>General</c:formatCode>
                <c:ptCount val="4"/>
                <c:pt idx="0">
                  <c:v>25</c:v>
                </c:pt>
                <c:pt idx="1">
                  <c:v>75</c:v>
                </c:pt>
                <c:pt idx="2">
                  <c:v>0</c:v>
                </c:pt>
                <c:pt idx="3">
                  <c:v>0</c:v>
                </c:pt>
              </c:numCache>
            </c:numRef>
          </c:val>
          <c:extLst>
            <c:ext xmlns:c16="http://schemas.microsoft.com/office/drawing/2014/chart" uri="{C3380CC4-5D6E-409C-BE32-E72D297353CC}">
              <c16:uniqueId val="{00000000-6782-44D0-86C4-2C803F2A79D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a-I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a-I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t>نمودار حداکثر دمای هوای کرمان</a:t>
            </a:r>
            <a:endParaRPr lang="en-US"/>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a-IR"/>
        </a:p>
      </c:txPr>
    </c:title>
    <c:autoTitleDeleted val="0"/>
    <c:plotArea>
      <c:layout/>
      <c:lineChart>
        <c:grouping val="standard"/>
        <c:varyColors val="0"/>
        <c:ser>
          <c:idx val="0"/>
          <c:order val="0"/>
          <c:tx>
            <c:strRef>
              <c:f>Sheet1!$B$1</c:f>
              <c:strCache>
                <c:ptCount val="1"/>
                <c:pt idx="0">
                  <c:v>Series 1</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errBars>
            <c:errDir val="y"/>
            <c:errBarType val="both"/>
            <c:errValType val="stdErr"/>
            <c:noEndCap val="0"/>
            <c:spPr>
              <a:noFill/>
              <a:ln w="9525" cap="flat" cmpd="sng" algn="ctr">
                <a:solidFill>
                  <a:schemeClr val="lt1">
                    <a:lumMod val="95000"/>
                  </a:schemeClr>
                </a:solidFill>
                <a:round/>
              </a:ln>
              <a:effectLst/>
            </c:spPr>
          </c:errBars>
          <c:cat>
            <c:strRef>
              <c:f>Sheet1!$A$2:$A$9</c:f>
              <c:strCache>
                <c:ptCount val="8"/>
                <c:pt idx="1">
                  <c:v>شنبه</c:v>
                </c:pt>
                <c:pt idx="2">
                  <c:v>یکشنبه</c:v>
                </c:pt>
                <c:pt idx="3">
                  <c:v>دوشنبه</c:v>
                </c:pt>
                <c:pt idx="4">
                  <c:v>سه شنبه</c:v>
                </c:pt>
                <c:pt idx="5">
                  <c:v>چهارشنبه</c:v>
                </c:pt>
                <c:pt idx="6">
                  <c:v>پنجشنبه</c:v>
                </c:pt>
                <c:pt idx="7">
                  <c:v>جمعه</c:v>
                </c:pt>
              </c:strCache>
            </c:strRef>
          </c:cat>
          <c:val>
            <c:numRef>
              <c:f>Sheet1!$B$2:$B$9</c:f>
              <c:numCache>
                <c:formatCode>General</c:formatCode>
                <c:ptCount val="8"/>
                <c:pt idx="1">
                  <c:v>32</c:v>
                </c:pt>
                <c:pt idx="2">
                  <c:v>32</c:v>
                </c:pt>
                <c:pt idx="3">
                  <c:v>35</c:v>
                </c:pt>
                <c:pt idx="4">
                  <c:v>34</c:v>
                </c:pt>
                <c:pt idx="5">
                  <c:v>37</c:v>
                </c:pt>
                <c:pt idx="6">
                  <c:v>37</c:v>
                </c:pt>
                <c:pt idx="7">
                  <c:v>33</c:v>
                </c:pt>
              </c:numCache>
            </c:numRef>
          </c:val>
          <c:smooth val="0"/>
          <c:extLst>
            <c:ext xmlns:c16="http://schemas.microsoft.com/office/drawing/2014/chart" uri="{C3380CC4-5D6E-409C-BE32-E72D297353CC}">
              <c16:uniqueId val="{00000000-3A81-41BD-A685-424B91B0E860}"/>
            </c:ext>
          </c:extLst>
        </c:ser>
        <c:ser>
          <c:idx val="1"/>
          <c:order val="1"/>
          <c:tx>
            <c:strRef>
              <c:f>Sheet1!$C$1</c:f>
              <c:strCache>
                <c:ptCount val="1"/>
                <c:pt idx="0">
                  <c:v>Series 2</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trendline>
            <c:spPr>
              <a:ln w="19050" cap="rnd">
                <a:solidFill>
                  <a:schemeClr val="accent2"/>
                </a:solidFill>
              </a:ln>
              <a:effectLst/>
            </c:spPr>
            <c:trendlineType val="linear"/>
            <c:dispRSqr val="0"/>
            <c:dispEq val="0"/>
          </c:trendline>
          <c:errBars>
            <c:errDir val="y"/>
            <c:errBarType val="both"/>
            <c:errValType val="stdErr"/>
            <c:noEndCap val="0"/>
            <c:spPr>
              <a:noFill/>
              <a:ln w="9525" cap="flat" cmpd="sng" algn="ctr">
                <a:solidFill>
                  <a:schemeClr val="lt1">
                    <a:lumMod val="95000"/>
                  </a:schemeClr>
                </a:solidFill>
                <a:round/>
              </a:ln>
              <a:effectLst/>
            </c:spPr>
          </c:errBars>
          <c:cat>
            <c:strRef>
              <c:f>Sheet1!$A$2:$A$9</c:f>
              <c:strCache>
                <c:ptCount val="8"/>
                <c:pt idx="1">
                  <c:v>شنبه</c:v>
                </c:pt>
                <c:pt idx="2">
                  <c:v>یکشنبه</c:v>
                </c:pt>
                <c:pt idx="3">
                  <c:v>دوشنبه</c:v>
                </c:pt>
                <c:pt idx="4">
                  <c:v>سه شنبه</c:v>
                </c:pt>
                <c:pt idx="5">
                  <c:v>چهارشنبه</c:v>
                </c:pt>
                <c:pt idx="6">
                  <c:v>پنجشنبه</c:v>
                </c:pt>
                <c:pt idx="7">
                  <c:v>جمعه</c:v>
                </c:pt>
              </c:strCache>
            </c:strRef>
          </c:cat>
          <c:val>
            <c:numRef>
              <c:f>Sheet1!$C$2:$C$9</c:f>
              <c:numCache>
                <c:formatCode>General</c:formatCode>
                <c:ptCount val="8"/>
                <c:pt idx="0">
                  <c:v>0</c:v>
                </c:pt>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1-3A81-41BD-A685-424B91B0E860}"/>
            </c:ext>
          </c:extLst>
        </c:ser>
        <c:ser>
          <c:idx val="2"/>
          <c:order val="2"/>
          <c:tx>
            <c:strRef>
              <c:f>Sheet1!$D$1</c:f>
              <c:strCache>
                <c:ptCount val="1"/>
                <c:pt idx="0">
                  <c:v>Series 3</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errBars>
            <c:errDir val="y"/>
            <c:errBarType val="both"/>
            <c:errValType val="stdErr"/>
            <c:noEndCap val="0"/>
            <c:spPr>
              <a:noFill/>
              <a:ln w="9525" cap="flat" cmpd="sng" algn="ctr">
                <a:solidFill>
                  <a:schemeClr val="lt1">
                    <a:lumMod val="95000"/>
                  </a:schemeClr>
                </a:solidFill>
                <a:round/>
              </a:ln>
              <a:effectLst/>
            </c:spPr>
          </c:errBars>
          <c:cat>
            <c:strRef>
              <c:f>Sheet1!$A$2:$A$9</c:f>
              <c:strCache>
                <c:ptCount val="8"/>
                <c:pt idx="1">
                  <c:v>شنبه</c:v>
                </c:pt>
                <c:pt idx="2">
                  <c:v>یکشنبه</c:v>
                </c:pt>
                <c:pt idx="3">
                  <c:v>دوشنبه</c:v>
                </c:pt>
                <c:pt idx="4">
                  <c:v>سه شنبه</c:v>
                </c:pt>
                <c:pt idx="5">
                  <c:v>چهارشنبه</c:v>
                </c:pt>
                <c:pt idx="6">
                  <c:v>پنجشنبه</c:v>
                </c:pt>
                <c:pt idx="7">
                  <c:v>جمعه</c:v>
                </c:pt>
              </c:strCache>
            </c:strRef>
          </c:cat>
          <c:val>
            <c:numRef>
              <c:f>Sheet1!$D$2:$D$9</c:f>
              <c:numCache>
                <c:formatCode>General</c:formatCode>
                <c:ptCount val="8"/>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2-3A81-41BD-A685-424B91B0E860}"/>
            </c:ext>
          </c:extLst>
        </c:ser>
        <c:dLbls>
          <c:showLegendKey val="0"/>
          <c:showVal val="0"/>
          <c:showCatName val="0"/>
          <c:showSerName val="0"/>
          <c:showPercent val="0"/>
          <c:showBubbleSize val="0"/>
        </c:dLbls>
        <c:smooth val="0"/>
        <c:axId val="1294416559"/>
        <c:axId val="1294426543"/>
      </c:lineChart>
      <c:catAx>
        <c:axId val="1294416559"/>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crossAx val="1294426543"/>
        <c:crosses val="autoZero"/>
        <c:auto val="1"/>
        <c:lblAlgn val="ctr"/>
        <c:lblOffset val="100"/>
        <c:noMultiLvlLbl val="0"/>
      </c:catAx>
      <c:valAx>
        <c:axId val="129442654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crossAx val="1294416559"/>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a-I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a-I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AD8A0BA-BF8D-41ED-9BF6-40286F20F857}" type="datetimeFigureOut">
              <a:rPr lang="fa-IR" smtClean="0"/>
              <a:t>07/09/1441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210676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AD8A0BA-BF8D-41ED-9BF6-40286F20F857}" type="datetimeFigureOut">
              <a:rPr lang="fa-IR" smtClean="0"/>
              <a:t>07/09/1441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119470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AD8A0BA-BF8D-41ED-9BF6-40286F20F857}" type="datetimeFigureOut">
              <a:rPr lang="fa-IR" smtClean="0"/>
              <a:t>07/09/1441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32536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AD8A0BA-BF8D-41ED-9BF6-40286F20F857}" type="datetimeFigureOut">
              <a:rPr lang="fa-IR" smtClean="0"/>
              <a:t>07/09/1441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36143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D8A0BA-BF8D-41ED-9BF6-40286F20F857}" type="datetimeFigureOut">
              <a:rPr lang="fa-IR" smtClean="0"/>
              <a:t>07/09/1441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394094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AD8A0BA-BF8D-41ED-9BF6-40286F20F857}" type="datetimeFigureOut">
              <a:rPr lang="fa-IR" smtClean="0"/>
              <a:t>07/09/1441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252724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AD8A0BA-BF8D-41ED-9BF6-40286F20F857}" type="datetimeFigureOut">
              <a:rPr lang="fa-IR" smtClean="0"/>
              <a:t>07/09/1441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23124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AD8A0BA-BF8D-41ED-9BF6-40286F20F857}" type="datetimeFigureOut">
              <a:rPr lang="fa-IR" smtClean="0"/>
              <a:t>07/09/1441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11142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8A0BA-BF8D-41ED-9BF6-40286F20F857}" type="datetimeFigureOut">
              <a:rPr lang="fa-IR" smtClean="0"/>
              <a:t>07/09/1441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174717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D8A0BA-BF8D-41ED-9BF6-40286F20F857}" type="datetimeFigureOut">
              <a:rPr lang="fa-IR" smtClean="0"/>
              <a:t>07/09/1441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41532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D8A0BA-BF8D-41ED-9BF6-40286F20F857}" type="datetimeFigureOut">
              <a:rPr lang="fa-IR" smtClean="0"/>
              <a:t>07/09/1441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5D47DB8-FA22-46BB-8076-1F3399E52959}" type="slidenum">
              <a:rPr lang="fa-IR" smtClean="0"/>
              <a:t>‹#›</a:t>
            </a:fld>
            <a:endParaRPr lang="fa-IR"/>
          </a:p>
        </p:txBody>
      </p:sp>
    </p:spTree>
    <p:extLst>
      <p:ext uri="{BB962C8B-B14F-4D97-AF65-F5344CB8AC3E}">
        <p14:creationId xmlns:p14="http://schemas.microsoft.com/office/powerpoint/2010/main" val="148449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8A0BA-BF8D-41ED-9BF6-40286F20F857}" type="datetimeFigureOut">
              <a:rPr lang="fa-IR" smtClean="0"/>
              <a:t>07/09/1441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47DB8-FA22-46BB-8076-1F3399E52959}" type="slidenum">
              <a:rPr lang="fa-IR" smtClean="0"/>
              <a:t>‹#›</a:t>
            </a:fld>
            <a:endParaRPr lang="fa-IR"/>
          </a:p>
        </p:txBody>
      </p:sp>
    </p:spTree>
    <p:extLst>
      <p:ext uri="{BB962C8B-B14F-4D97-AF65-F5344CB8AC3E}">
        <p14:creationId xmlns:p14="http://schemas.microsoft.com/office/powerpoint/2010/main" val="114369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0526"/>
            <a:ext cx="10515600" cy="5236437"/>
          </a:xfrm>
        </p:spPr>
        <p:txBody>
          <a:bodyPr/>
          <a:lstStyle/>
          <a:p>
            <a:pPr marL="0" indent="0" algn="ctr">
              <a:lnSpc>
                <a:spcPct val="150000"/>
              </a:lnSpc>
              <a:buNone/>
            </a:pPr>
            <a:r>
              <a:rPr lang="fa-IR" dirty="0" smtClean="0">
                <a:cs typeface="B Koodak" panose="00000700000000000000" pitchFamily="2" charset="-78"/>
              </a:rPr>
              <a:t>تدریس مبحث جمع آوری و نمایش داده ها</a:t>
            </a:r>
            <a:endParaRPr lang="fa-IR" dirty="0">
              <a:cs typeface="B Koodak" panose="00000700000000000000" pitchFamily="2" charset="-7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483" b="12089"/>
          <a:stretch/>
        </p:blipFill>
        <p:spPr>
          <a:xfrm>
            <a:off x="2818897" y="1983990"/>
            <a:ext cx="6185765" cy="4192973"/>
          </a:xfrm>
          <a:prstGeom prst="rect">
            <a:avLst/>
          </a:prstGeom>
        </p:spPr>
      </p:pic>
    </p:spTree>
    <p:extLst>
      <p:ext uri="{BB962C8B-B14F-4D97-AF65-F5344CB8AC3E}">
        <p14:creationId xmlns:p14="http://schemas.microsoft.com/office/powerpoint/2010/main" val="356714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 y="114300"/>
            <a:ext cx="12125325"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9742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t="470"/>
          <a:stretch/>
        </p:blipFill>
        <p:spPr>
          <a:xfrm>
            <a:off x="283426" y="191590"/>
            <a:ext cx="11682150" cy="6505302"/>
          </a:xfrm>
          <a:prstGeom prst="rect">
            <a:avLst/>
          </a:prstGeom>
        </p:spPr>
      </p:pic>
    </p:spTree>
    <p:extLst>
      <p:ext uri="{BB962C8B-B14F-4D97-AF65-F5344CB8AC3E}">
        <p14:creationId xmlns:p14="http://schemas.microsoft.com/office/powerpoint/2010/main" val="397904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617" y="809897"/>
            <a:ext cx="10648406" cy="5358357"/>
          </a:xfrm>
        </p:spPr>
        <p:txBody>
          <a:bodyPr>
            <a:normAutofit/>
          </a:bodyPr>
          <a:lstStyle/>
          <a:p>
            <a:pPr marL="0" indent="0" algn="ctr">
              <a:buNone/>
            </a:pPr>
            <a:r>
              <a:rPr lang="fa-IR" sz="3200" dirty="0" smtClean="0">
                <a:cs typeface="B Koodak" panose="00000700000000000000" pitchFamily="2" charset="-78"/>
              </a:rPr>
              <a:t>نمودار آمار مبتلایان به کرونا براساس تفکیک جنسیت(مرد یا زن)</a:t>
            </a:r>
            <a:endParaRPr lang="fa-IR" sz="3200"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599" y="1659799"/>
            <a:ext cx="6161858" cy="4678921"/>
          </a:xfrm>
          <a:prstGeom prst="rect">
            <a:avLst/>
          </a:prstGeom>
        </p:spPr>
      </p:pic>
    </p:spTree>
    <p:extLst>
      <p:ext uri="{BB962C8B-B14F-4D97-AF65-F5344CB8AC3E}">
        <p14:creationId xmlns:p14="http://schemas.microsoft.com/office/powerpoint/2010/main" val="234671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1794" t="2375" r="1225" b="5656"/>
          <a:stretch/>
        </p:blipFill>
        <p:spPr>
          <a:xfrm>
            <a:off x="1515291" y="566058"/>
            <a:ext cx="9257212" cy="5138056"/>
          </a:xfrm>
          <a:prstGeom prst="rect">
            <a:avLst/>
          </a:prstGeom>
        </p:spPr>
      </p:pic>
      <p:sp>
        <p:nvSpPr>
          <p:cNvPr id="2" name="Title 1"/>
          <p:cNvSpPr>
            <a:spLocks noGrp="1"/>
          </p:cNvSpPr>
          <p:nvPr>
            <p:ph type="ctrTitle"/>
          </p:nvPr>
        </p:nvSpPr>
        <p:spPr>
          <a:xfrm>
            <a:off x="1515290" y="461554"/>
            <a:ext cx="9544595" cy="6069875"/>
          </a:xfrm>
        </p:spPr>
        <p:txBody>
          <a:bodyPr>
            <a:normAutofit/>
          </a:bodyPr>
          <a:lstStyle/>
          <a:p>
            <a:r>
              <a:rPr lang="fa-IR" sz="4000" dirty="0" smtClean="0">
                <a:cs typeface="B Koodak" panose="00000700000000000000" pitchFamily="2" charset="-78"/>
              </a:rPr>
              <a:t>نمودار آمار مبتلایان به کرونا در ایران</a:t>
            </a:r>
            <a:endParaRPr lang="fa-IR" sz="4000" dirty="0">
              <a:cs typeface="B Koodak" panose="00000700000000000000" pitchFamily="2" charset="-78"/>
            </a:endParaRPr>
          </a:p>
        </p:txBody>
      </p:sp>
    </p:spTree>
    <p:extLst>
      <p:ext uri="{BB962C8B-B14F-4D97-AF65-F5344CB8AC3E}">
        <p14:creationId xmlns:p14="http://schemas.microsoft.com/office/powerpoint/2010/main" val="254862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748937"/>
            <a:ext cx="10665823" cy="5428026"/>
          </a:xfrm>
        </p:spPr>
        <p:txBody>
          <a:bodyPr/>
          <a:lstStyle/>
          <a:p>
            <a:pPr marL="0" indent="0" algn="r" rtl="1">
              <a:buNone/>
            </a:pPr>
            <a:r>
              <a:rPr lang="fa-IR" dirty="0" smtClean="0">
                <a:cs typeface="B Koodak" panose="00000700000000000000" pitchFamily="2" charset="-78"/>
              </a:rPr>
              <a:t>نمودار خطی تغییرات قیمت نفت در </a:t>
            </a:r>
            <a:r>
              <a:rPr lang="fa-IR" dirty="0" smtClean="0">
                <a:cs typeface="B Koodak" panose="00000700000000000000" pitchFamily="2" charset="-78"/>
              </a:rPr>
              <a:t>سال </a:t>
            </a:r>
            <a:r>
              <a:rPr lang="fa-IR" dirty="0" smtClean="0">
                <a:cs typeface="B Koodak" panose="00000700000000000000" pitchFamily="2" charset="-78"/>
              </a:rPr>
              <a:t>گذشته</a:t>
            </a:r>
            <a:r>
              <a:rPr lang="fa-IR" dirty="0" smtClean="0">
                <a:cs typeface="B Koodak" panose="00000700000000000000" pitchFamily="2" charset="-78"/>
              </a:rPr>
              <a:t>:</a:t>
            </a:r>
            <a:endParaRPr lang="fa-IR" dirty="0">
              <a:cs typeface="B Koodak" panose="00000700000000000000" pitchFamily="2" charset="-78"/>
            </a:endParaRPr>
          </a:p>
        </p:txBody>
      </p:sp>
      <p:pic>
        <p:nvPicPr>
          <p:cNvPr id="4" name="Picture 3"/>
          <p:cNvPicPr>
            <a:picLocks noChangeAspect="1"/>
          </p:cNvPicPr>
          <p:nvPr/>
        </p:nvPicPr>
        <p:blipFill rotWithShape="1">
          <a:blip r:embed="rId2"/>
          <a:srcRect l="1916" r="3464" b="2487"/>
          <a:stretch/>
        </p:blipFill>
        <p:spPr>
          <a:xfrm>
            <a:off x="2299063" y="1781856"/>
            <a:ext cx="7889966" cy="4540567"/>
          </a:xfrm>
          <a:prstGeom prst="rect">
            <a:avLst/>
          </a:prstGeom>
        </p:spPr>
      </p:pic>
    </p:spTree>
    <p:extLst>
      <p:ext uri="{BB962C8B-B14F-4D97-AF65-F5344CB8AC3E}">
        <p14:creationId xmlns:p14="http://schemas.microsoft.com/office/powerpoint/2010/main" val="3613256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744"/>
          </a:xfrm>
        </p:spPr>
        <p:txBody>
          <a:bodyPr/>
          <a:lstStyle/>
          <a:p>
            <a:pPr algn="r"/>
            <a:r>
              <a:rPr lang="fa-IR" dirty="0" smtClean="0">
                <a:cs typeface="B Koodak" panose="00000700000000000000" pitchFamily="2" charset="-78"/>
              </a:rPr>
              <a:t>کار در کلاس صفحه ی 127 </a:t>
            </a:r>
            <a:endParaRPr lang="fa-IR" dirty="0">
              <a:cs typeface="B Koodak" panose="00000700000000000000" pitchFamily="2" charset="-78"/>
            </a:endParaRPr>
          </a:p>
        </p:txBody>
      </p:sp>
      <p:sp>
        <p:nvSpPr>
          <p:cNvPr id="3" name="Content Placeholder 2"/>
          <p:cNvSpPr>
            <a:spLocks noGrp="1"/>
          </p:cNvSpPr>
          <p:nvPr>
            <p:ph idx="1"/>
          </p:nvPr>
        </p:nvSpPr>
        <p:spPr>
          <a:xfrm>
            <a:off x="838200" y="1288870"/>
            <a:ext cx="10515600" cy="5390604"/>
          </a:xfrm>
        </p:spPr>
        <p:txBody>
          <a:bodyPr>
            <a:normAutofit/>
          </a:bodyPr>
          <a:lstStyle/>
          <a:p>
            <a:pPr marL="457200" lvl="1" indent="0" algn="r">
              <a:lnSpc>
                <a:spcPct val="150000"/>
              </a:lnSpc>
              <a:buNone/>
            </a:pPr>
            <a:r>
              <a:rPr lang="fa-IR" sz="2000" dirty="0" smtClean="0">
                <a:cs typeface="B Koodak" panose="00000700000000000000" pitchFamily="2" charset="-78"/>
              </a:rPr>
              <a:t>1- نمایشگاه بین المللی کتاب تهران هر سال در اردیبهشت ماه برگزار می شود.آقای بهاری سال گذشته در نمایشگاه کتاب یک غرفه بستنی فروشی داشت. او هر روز داده های مربوط به فروش خود را یادداشت می کرد.آقای بهاری نمودار زیر را برای فروش خود در یکی از آن روزها رسم کرده است.</a:t>
            </a:r>
          </a:p>
          <a:p>
            <a:pPr marL="457200" lvl="1" indent="0" algn="r">
              <a:lnSpc>
                <a:spcPct val="150000"/>
              </a:lnSpc>
              <a:buNone/>
            </a:pPr>
            <a:r>
              <a:rPr lang="fa-IR" sz="2000" dirty="0" smtClean="0">
                <a:cs typeface="B Koodak" panose="00000700000000000000" pitchFamily="2" charset="-78"/>
              </a:rPr>
              <a:t>الف)با توجه به جدول بالا نمودار دایره ای روبرو را کامل کنید.</a:t>
            </a:r>
          </a:p>
          <a:p>
            <a:pPr marL="457200" lvl="1" indent="0" algn="r">
              <a:lnSpc>
                <a:spcPct val="150000"/>
              </a:lnSpc>
              <a:buNone/>
            </a:pPr>
            <a:r>
              <a:rPr lang="fa-IR" sz="2000" dirty="0" smtClean="0">
                <a:cs typeface="B Koodak" panose="00000700000000000000" pitchFamily="2" charset="-78"/>
              </a:rPr>
              <a:t>ب)فکر می کنید یادداشت کردن این داده ها چه فایده ای برای آقای بهاری دارد؟   </a:t>
            </a:r>
            <a:endParaRPr lang="fa-IR" sz="2000" dirty="0">
              <a:cs typeface="B Koodak"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231169342"/>
              </p:ext>
            </p:extLst>
          </p:nvPr>
        </p:nvGraphicFramePr>
        <p:xfrm>
          <a:off x="1158239" y="2713930"/>
          <a:ext cx="2116184" cy="2488156"/>
        </p:xfrm>
        <a:graphic>
          <a:graphicData uri="http://schemas.openxmlformats.org/drawingml/2006/table">
            <a:tbl>
              <a:tblPr rtl="1" firstRow="1" bandRow="1">
                <a:tableStyleId>{5C22544A-7EE6-4342-B048-85BDC9FD1C3A}</a:tableStyleId>
              </a:tblPr>
              <a:tblGrid>
                <a:gridCol w="1058092">
                  <a:extLst>
                    <a:ext uri="{9D8B030D-6E8A-4147-A177-3AD203B41FA5}">
                      <a16:colId xmlns:a16="http://schemas.microsoft.com/office/drawing/2014/main" val="2145006679"/>
                    </a:ext>
                  </a:extLst>
                </a:gridCol>
                <a:gridCol w="1058092">
                  <a:extLst>
                    <a:ext uri="{9D8B030D-6E8A-4147-A177-3AD203B41FA5}">
                      <a16:colId xmlns:a16="http://schemas.microsoft.com/office/drawing/2014/main" val="415116695"/>
                    </a:ext>
                  </a:extLst>
                </a:gridCol>
              </a:tblGrid>
              <a:tr h="584761">
                <a:tc>
                  <a:txBody>
                    <a:bodyPr/>
                    <a:lstStyle/>
                    <a:p>
                      <a:pPr algn="ctr" rtl="1"/>
                      <a:r>
                        <a:rPr lang="fa-IR" dirty="0" smtClean="0">
                          <a:cs typeface="B Koodak" panose="00000700000000000000" pitchFamily="2" charset="-78"/>
                        </a:rPr>
                        <a:t>نوع بستنی</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تعداد تقریبی</a:t>
                      </a:r>
                      <a:endParaRPr lang="fa-IR" dirty="0">
                        <a:cs typeface="B Koodak" panose="00000700000000000000" pitchFamily="2" charset="-78"/>
                      </a:endParaRPr>
                    </a:p>
                  </a:txBody>
                  <a:tcPr anchor="ctr"/>
                </a:tc>
                <a:extLst>
                  <a:ext uri="{0D108BD9-81ED-4DB2-BD59-A6C34878D82A}">
                    <a16:rowId xmlns:a16="http://schemas.microsoft.com/office/drawing/2014/main" val="3757063713"/>
                  </a:ext>
                </a:extLst>
              </a:tr>
              <a:tr h="462019">
                <a:tc>
                  <a:txBody>
                    <a:bodyPr/>
                    <a:lstStyle/>
                    <a:p>
                      <a:pPr algn="ctr" rtl="1"/>
                      <a:r>
                        <a:rPr lang="fa-IR" dirty="0" smtClean="0">
                          <a:cs typeface="B Koodak" panose="00000700000000000000" pitchFamily="2" charset="-78"/>
                        </a:rPr>
                        <a:t>لیوانی</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100</a:t>
                      </a:r>
                      <a:endParaRPr lang="fa-IR" dirty="0">
                        <a:cs typeface="B Koodak" panose="00000700000000000000" pitchFamily="2" charset="-78"/>
                      </a:endParaRPr>
                    </a:p>
                  </a:txBody>
                  <a:tcPr anchor="ctr"/>
                </a:tc>
                <a:extLst>
                  <a:ext uri="{0D108BD9-81ED-4DB2-BD59-A6C34878D82A}">
                    <a16:rowId xmlns:a16="http://schemas.microsoft.com/office/drawing/2014/main" val="2651711138"/>
                  </a:ext>
                </a:extLst>
              </a:tr>
              <a:tr h="462019">
                <a:tc>
                  <a:txBody>
                    <a:bodyPr/>
                    <a:lstStyle/>
                    <a:p>
                      <a:pPr algn="ctr" rtl="1"/>
                      <a:r>
                        <a:rPr lang="fa-IR" dirty="0" smtClean="0">
                          <a:cs typeface="B Koodak" panose="00000700000000000000" pitchFamily="2" charset="-78"/>
                        </a:rPr>
                        <a:t>قیفی</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200</a:t>
                      </a:r>
                      <a:endParaRPr lang="fa-IR" dirty="0">
                        <a:cs typeface="B Koodak" panose="00000700000000000000" pitchFamily="2" charset="-78"/>
                      </a:endParaRPr>
                    </a:p>
                  </a:txBody>
                  <a:tcPr anchor="ctr"/>
                </a:tc>
                <a:extLst>
                  <a:ext uri="{0D108BD9-81ED-4DB2-BD59-A6C34878D82A}">
                    <a16:rowId xmlns:a16="http://schemas.microsoft.com/office/drawing/2014/main" val="368267828"/>
                  </a:ext>
                </a:extLst>
              </a:tr>
              <a:tr h="462019">
                <a:tc>
                  <a:txBody>
                    <a:bodyPr/>
                    <a:lstStyle/>
                    <a:p>
                      <a:pPr algn="ctr" rtl="1"/>
                      <a:r>
                        <a:rPr lang="fa-IR" dirty="0" smtClean="0">
                          <a:cs typeface="B Koodak" panose="00000700000000000000" pitchFamily="2" charset="-78"/>
                        </a:rPr>
                        <a:t>چوبی</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300</a:t>
                      </a:r>
                      <a:endParaRPr lang="fa-IR" dirty="0">
                        <a:cs typeface="B Koodak" panose="00000700000000000000" pitchFamily="2" charset="-78"/>
                      </a:endParaRPr>
                    </a:p>
                  </a:txBody>
                  <a:tcPr anchor="ctr"/>
                </a:tc>
                <a:extLst>
                  <a:ext uri="{0D108BD9-81ED-4DB2-BD59-A6C34878D82A}">
                    <a16:rowId xmlns:a16="http://schemas.microsoft.com/office/drawing/2014/main" val="3275104610"/>
                  </a:ext>
                </a:extLst>
              </a:tr>
              <a:tr h="462019">
                <a:tc>
                  <a:txBody>
                    <a:bodyPr/>
                    <a:lstStyle/>
                    <a:p>
                      <a:pPr algn="ctr" rtl="1"/>
                      <a:r>
                        <a:rPr lang="fa-IR" dirty="0" smtClean="0">
                          <a:cs typeface="B Koodak" panose="00000700000000000000" pitchFamily="2" charset="-78"/>
                        </a:rPr>
                        <a:t>مجموع</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600</a:t>
                      </a:r>
                      <a:endParaRPr lang="fa-IR" dirty="0">
                        <a:cs typeface="B Koodak" panose="00000700000000000000" pitchFamily="2" charset="-78"/>
                      </a:endParaRPr>
                    </a:p>
                  </a:txBody>
                  <a:tcPr anchor="ctr"/>
                </a:tc>
                <a:extLst>
                  <a:ext uri="{0D108BD9-81ED-4DB2-BD59-A6C34878D82A}">
                    <a16:rowId xmlns:a16="http://schemas.microsoft.com/office/drawing/2014/main" val="3809350801"/>
                  </a:ext>
                </a:extLst>
              </a:tr>
            </a:tbl>
          </a:graphicData>
        </a:graphic>
      </p:graphicFrame>
      <p:graphicFrame>
        <p:nvGraphicFramePr>
          <p:cNvPr id="7" name="Chart 6"/>
          <p:cNvGraphicFramePr/>
          <p:nvPr>
            <p:extLst>
              <p:ext uri="{D42A27DB-BD31-4B8C-83A1-F6EECF244321}">
                <p14:modId xmlns:p14="http://schemas.microsoft.com/office/powerpoint/2010/main" val="103945152"/>
              </p:ext>
            </p:extLst>
          </p:nvPr>
        </p:nvGraphicFramePr>
        <p:xfrm>
          <a:off x="3727266" y="4220596"/>
          <a:ext cx="3274425" cy="2127953"/>
        </p:xfrm>
        <a:graphic>
          <a:graphicData uri="http://schemas.openxmlformats.org/drawingml/2006/chart">
            <c:chart xmlns:c="http://schemas.openxmlformats.org/drawingml/2006/chart" xmlns:r="http://schemas.openxmlformats.org/officeDocument/2006/relationships" r:id="rId4"/>
          </a:graphicData>
        </a:graphic>
      </p:graphicFrame>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66437" y="5762262"/>
            <a:ext cx="487363" cy="487363"/>
          </a:xfrm>
          <a:prstGeom prst="rect">
            <a:avLst/>
          </a:prstGeom>
        </p:spPr>
      </p:pic>
    </p:spTree>
    <p:extLst>
      <p:ext uri="{BB962C8B-B14F-4D97-AF65-F5344CB8AC3E}">
        <p14:creationId xmlns:p14="http://schemas.microsoft.com/office/powerpoint/2010/main" val="105503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14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1" y="704850"/>
            <a:ext cx="10868024" cy="5638800"/>
          </a:xfrm>
        </p:spPr>
        <p:txBody>
          <a:bodyPr>
            <a:normAutofit/>
          </a:bodyPr>
          <a:lstStyle/>
          <a:p>
            <a:pPr marL="0" indent="0" algn="r" rtl="1">
              <a:lnSpc>
                <a:spcPct val="150000"/>
              </a:lnSpc>
              <a:buNone/>
            </a:pPr>
            <a:r>
              <a:rPr lang="fa-IR" sz="2000" dirty="0" smtClean="0">
                <a:cs typeface="B Koodak" panose="00000700000000000000" pitchFamily="2" charset="-78"/>
              </a:rPr>
              <a:t>2- دانش آموزان کلاسهای پنجم و ششم محله ای برای دوره های آموزشی سفالگری و نجّاری در سرای محلّه ثبت نام </a:t>
            </a:r>
          </a:p>
          <a:p>
            <a:pPr marL="0" indent="0" algn="r" rtl="1">
              <a:lnSpc>
                <a:spcPct val="150000"/>
              </a:lnSpc>
              <a:buNone/>
            </a:pPr>
            <a:r>
              <a:rPr lang="fa-IR" sz="2000" dirty="0" smtClean="0">
                <a:cs typeface="B Koodak" panose="00000700000000000000" pitchFamily="2" charset="-78"/>
              </a:rPr>
              <a:t>      کرده اند.داده های مربوط به هر رشته در نمودارهای زیر نمایش داده شده است.</a:t>
            </a:r>
          </a:p>
          <a:p>
            <a:pPr marL="0" indent="0" algn="r" rtl="1">
              <a:lnSpc>
                <a:spcPct val="150000"/>
              </a:lnSpc>
              <a:buNone/>
            </a:pPr>
            <a:r>
              <a:rPr lang="fa-IR" sz="2000" dirty="0" smtClean="0">
                <a:cs typeface="B Koodak" panose="00000700000000000000" pitchFamily="2" charset="-78"/>
              </a:rPr>
              <a:t>      در هر یک از رشته ها 40 نفر ثبت نام کرده اند. کلاس پنجمی ها در کدام رشته بیشتر ثبت نام کرده اند؟نجّاری</a:t>
            </a:r>
          </a:p>
          <a:p>
            <a:pPr marL="0" indent="0" algn="r" rtl="1">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اطلاعات مربوط به رشته سفالگری   </a:t>
            </a:r>
            <a:endParaRPr lang="fa-IR" sz="2000" dirty="0">
              <a:cs typeface="B Koodak" panose="00000700000000000000" pitchFamily="2" charset="-78"/>
            </a:endParaRPr>
          </a:p>
        </p:txBody>
      </p:sp>
      <p:graphicFrame>
        <p:nvGraphicFramePr>
          <p:cNvPr id="6" name="Chart 5"/>
          <p:cNvGraphicFramePr/>
          <p:nvPr>
            <p:extLst>
              <p:ext uri="{D42A27DB-BD31-4B8C-83A1-F6EECF244321}">
                <p14:modId xmlns:p14="http://schemas.microsoft.com/office/powerpoint/2010/main" val="2310268354"/>
              </p:ext>
            </p:extLst>
          </p:nvPr>
        </p:nvGraphicFramePr>
        <p:xfrm>
          <a:off x="1135017" y="2722252"/>
          <a:ext cx="2479039" cy="3377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4128947698"/>
              </p:ext>
            </p:extLst>
          </p:nvPr>
        </p:nvGraphicFramePr>
        <p:xfrm>
          <a:off x="4101372" y="3359330"/>
          <a:ext cx="3327039" cy="2395553"/>
        </p:xfrm>
        <a:graphic>
          <a:graphicData uri="http://schemas.openxmlformats.org/drawingml/2006/chart">
            <c:chart xmlns:c="http://schemas.openxmlformats.org/drawingml/2006/chart" xmlns:r="http://schemas.openxmlformats.org/officeDocument/2006/relationships" r:id="rId5"/>
          </a:graphicData>
        </a:graphic>
      </p:graphicFrame>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7945" y="6099968"/>
            <a:ext cx="487363" cy="48736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46746526"/>
              </p:ext>
            </p:extLst>
          </p:nvPr>
        </p:nvGraphicFramePr>
        <p:xfrm>
          <a:off x="8421190" y="3574594"/>
          <a:ext cx="2444884" cy="2180289"/>
        </p:xfrm>
        <a:graphic>
          <a:graphicData uri="http://schemas.openxmlformats.org/drawingml/2006/table">
            <a:tbl>
              <a:tblPr rtl="1" firstRow="1" bandRow="1">
                <a:tableStyleId>{5C22544A-7EE6-4342-B048-85BDC9FD1C3A}</a:tableStyleId>
              </a:tblPr>
              <a:tblGrid>
                <a:gridCol w="611221">
                  <a:extLst>
                    <a:ext uri="{9D8B030D-6E8A-4147-A177-3AD203B41FA5}">
                      <a16:colId xmlns:a16="http://schemas.microsoft.com/office/drawing/2014/main" val="1054156714"/>
                    </a:ext>
                  </a:extLst>
                </a:gridCol>
                <a:gridCol w="611221">
                  <a:extLst>
                    <a:ext uri="{9D8B030D-6E8A-4147-A177-3AD203B41FA5}">
                      <a16:colId xmlns:a16="http://schemas.microsoft.com/office/drawing/2014/main" val="3583393109"/>
                    </a:ext>
                  </a:extLst>
                </a:gridCol>
                <a:gridCol w="611221">
                  <a:extLst>
                    <a:ext uri="{9D8B030D-6E8A-4147-A177-3AD203B41FA5}">
                      <a16:colId xmlns:a16="http://schemas.microsoft.com/office/drawing/2014/main" val="2924106026"/>
                    </a:ext>
                  </a:extLst>
                </a:gridCol>
                <a:gridCol w="611221">
                  <a:extLst>
                    <a:ext uri="{9D8B030D-6E8A-4147-A177-3AD203B41FA5}">
                      <a16:colId xmlns:a16="http://schemas.microsoft.com/office/drawing/2014/main" val="3568325537"/>
                    </a:ext>
                  </a:extLst>
                </a:gridCol>
              </a:tblGrid>
              <a:tr h="726763">
                <a:tc>
                  <a:txBody>
                    <a:bodyPr/>
                    <a:lstStyle/>
                    <a:p>
                      <a:pPr algn="ctr" rtl="1"/>
                      <a:r>
                        <a:rPr lang="fa-IR" sz="1800" dirty="0" smtClean="0">
                          <a:cs typeface="B Koodak" panose="00000700000000000000" pitchFamily="2" charset="-78"/>
                        </a:rPr>
                        <a:t>10</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1</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25</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پنجم</a:t>
                      </a:r>
                      <a:endParaRPr lang="fa-IR" sz="1800" dirty="0">
                        <a:cs typeface="B Koodak" panose="00000700000000000000" pitchFamily="2" charset="-78"/>
                      </a:endParaRPr>
                    </a:p>
                  </a:txBody>
                  <a:tcPr anchor="ctr"/>
                </a:tc>
                <a:extLst>
                  <a:ext uri="{0D108BD9-81ED-4DB2-BD59-A6C34878D82A}">
                    <a16:rowId xmlns:a16="http://schemas.microsoft.com/office/drawing/2014/main" val="396465299"/>
                  </a:ext>
                </a:extLst>
              </a:tr>
              <a:tr h="726763">
                <a:tc>
                  <a:txBody>
                    <a:bodyPr/>
                    <a:lstStyle/>
                    <a:p>
                      <a:pPr algn="ctr" rtl="1"/>
                      <a:r>
                        <a:rPr lang="fa-IR" sz="1800" dirty="0" smtClean="0">
                          <a:cs typeface="B Koodak" panose="00000700000000000000" pitchFamily="2" charset="-78"/>
                        </a:rPr>
                        <a:t>30</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3</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75</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ششم</a:t>
                      </a:r>
                      <a:endParaRPr lang="fa-IR" sz="1800" dirty="0">
                        <a:cs typeface="B Koodak" panose="00000700000000000000" pitchFamily="2" charset="-78"/>
                      </a:endParaRPr>
                    </a:p>
                  </a:txBody>
                  <a:tcPr anchor="ctr"/>
                </a:tc>
                <a:extLst>
                  <a:ext uri="{0D108BD9-81ED-4DB2-BD59-A6C34878D82A}">
                    <a16:rowId xmlns:a16="http://schemas.microsoft.com/office/drawing/2014/main" val="2485488562"/>
                  </a:ext>
                </a:extLst>
              </a:tr>
              <a:tr h="726763">
                <a:tc>
                  <a:txBody>
                    <a:bodyPr/>
                    <a:lstStyle/>
                    <a:p>
                      <a:pPr algn="ctr" rtl="1"/>
                      <a:r>
                        <a:rPr lang="fa-IR" sz="1800" dirty="0" smtClean="0">
                          <a:cs typeface="B Koodak" panose="00000700000000000000" pitchFamily="2" charset="-78"/>
                        </a:rPr>
                        <a:t>40</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4</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100</a:t>
                      </a:r>
                      <a:endParaRPr lang="fa-IR" sz="1800" dirty="0">
                        <a:cs typeface="B Koodak" panose="00000700000000000000" pitchFamily="2" charset="-78"/>
                      </a:endParaRPr>
                    </a:p>
                  </a:txBody>
                  <a:tcPr anchor="ctr"/>
                </a:tc>
                <a:tc>
                  <a:txBody>
                    <a:bodyPr/>
                    <a:lstStyle/>
                    <a:p>
                      <a:pPr algn="ctr" rtl="1"/>
                      <a:r>
                        <a:rPr lang="fa-IR" sz="1800" dirty="0" smtClean="0">
                          <a:cs typeface="B Koodak" panose="00000700000000000000" pitchFamily="2" charset="-78"/>
                        </a:rPr>
                        <a:t>کل</a:t>
                      </a:r>
                      <a:endParaRPr lang="fa-IR" sz="1800" dirty="0">
                        <a:cs typeface="B Koodak" panose="00000700000000000000" pitchFamily="2" charset="-78"/>
                      </a:endParaRPr>
                    </a:p>
                  </a:txBody>
                  <a:tcPr anchor="ctr"/>
                </a:tc>
                <a:extLst>
                  <a:ext uri="{0D108BD9-81ED-4DB2-BD59-A6C34878D82A}">
                    <a16:rowId xmlns:a16="http://schemas.microsoft.com/office/drawing/2014/main" val="1766569887"/>
                  </a:ext>
                </a:extLst>
              </a:tr>
            </a:tbl>
          </a:graphicData>
        </a:graphic>
      </p:graphicFrame>
      <p:sp>
        <p:nvSpPr>
          <p:cNvPr id="13" name="Down Arrow 12"/>
          <p:cNvSpPr/>
          <p:nvPr/>
        </p:nvSpPr>
        <p:spPr>
          <a:xfrm>
            <a:off x="9413973" y="2943497"/>
            <a:ext cx="391886" cy="580753"/>
          </a:xfrm>
          <a:prstGeom prst="downArrow">
            <a:avLst>
              <a:gd name="adj1" fmla="val 32222"/>
              <a:gd name="adj2" fmla="val 3888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59885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06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723900"/>
            <a:ext cx="10782300" cy="5453063"/>
          </a:xfrm>
        </p:spPr>
        <p:txBody>
          <a:bodyPr>
            <a:normAutofit/>
          </a:bodyPr>
          <a:lstStyle/>
          <a:p>
            <a:pPr marL="0" indent="0" algn="r" rtl="1">
              <a:lnSpc>
                <a:spcPct val="150000"/>
              </a:lnSpc>
              <a:buNone/>
            </a:pPr>
            <a:r>
              <a:rPr lang="fa-IR" sz="3600" dirty="0" smtClean="0">
                <a:cs typeface="B Koodak" panose="00000700000000000000" pitchFamily="2" charset="-78"/>
              </a:rPr>
              <a:t>فعّالیت:</a:t>
            </a:r>
          </a:p>
          <a:p>
            <a:pPr marL="0" indent="0" algn="r" rtl="1">
              <a:lnSpc>
                <a:spcPct val="150000"/>
              </a:lnSpc>
              <a:buNone/>
            </a:pPr>
            <a:r>
              <a:rPr lang="fa-IR" sz="2000" dirty="0" smtClean="0">
                <a:cs typeface="B Koodak" panose="00000700000000000000" pitchFamily="2" charset="-78"/>
              </a:rPr>
              <a:t>سارا داده های جدول روبرو را از سایت هواشناسی برداشته است.این داده ها مربوط به حداکثر دمای شهر کرمان در روزهای هفته گذشته است. سارا می خواهد نمودار خطّ شکسته ی مربوط به این داده ها را رسم کند.</a:t>
            </a:r>
          </a:p>
          <a:p>
            <a:pPr marL="0" indent="0" algn="r" rtl="1">
              <a:lnSpc>
                <a:spcPct val="150000"/>
              </a:lnSpc>
              <a:buNone/>
            </a:pPr>
            <a:r>
              <a:rPr lang="fa-IR" sz="2000" dirty="0" smtClean="0">
                <a:cs typeface="B Koodak" panose="00000700000000000000" pitchFamily="2" charset="-78"/>
              </a:rPr>
              <a:t>الف)محورهای افقی و عمودی نمودار او را کامل کنید.</a:t>
            </a:r>
          </a:p>
          <a:p>
            <a:pPr marL="0" indent="0" algn="r" rtl="1">
              <a:lnSpc>
                <a:spcPct val="150000"/>
              </a:lnSpc>
              <a:buNone/>
            </a:pPr>
            <a:r>
              <a:rPr lang="fa-IR" sz="2000" dirty="0" smtClean="0">
                <a:cs typeface="B Koodak" panose="00000700000000000000" pitchFamily="2" charset="-78"/>
              </a:rPr>
              <a:t>ب)با توجّه به توضیحات زیر رسم نمودار را ادامه دهید.</a:t>
            </a:r>
          </a:p>
          <a:p>
            <a:pPr marL="0" indent="0" algn="r" rtl="1">
              <a:lnSpc>
                <a:spcPct val="150000"/>
              </a:lnSpc>
              <a:buNone/>
            </a:pPr>
            <a:r>
              <a:rPr lang="fa-IR" sz="2000" dirty="0" smtClean="0">
                <a:cs typeface="B Koodak" panose="00000700000000000000" pitchFamily="2" charset="-78"/>
              </a:rPr>
              <a:t>نمودار افزایش دما را با رنگ قرمز رسم کنید.</a:t>
            </a:r>
          </a:p>
          <a:p>
            <a:pPr marL="0" indent="0" algn="r" rtl="1">
              <a:lnSpc>
                <a:spcPct val="150000"/>
              </a:lnSpc>
              <a:buNone/>
            </a:pPr>
            <a:r>
              <a:rPr lang="fa-IR" sz="2000" dirty="0" smtClean="0">
                <a:cs typeface="B Koodak" panose="00000700000000000000" pitchFamily="2" charset="-78"/>
              </a:rPr>
              <a:t>نمودار کاهش دما را با رنگ آبی رسم کنید.</a:t>
            </a:r>
          </a:p>
          <a:p>
            <a:pPr marL="0" indent="0" algn="r" rtl="1">
              <a:lnSpc>
                <a:spcPct val="150000"/>
              </a:lnSpc>
              <a:buNone/>
            </a:pPr>
            <a:r>
              <a:rPr lang="fa-IR" sz="2000" dirty="0" smtClean="0">
                <a:cs typeface="B Koodak" panose="00000700000000000000" pitchFamily="2" charset="-78"/>
              </a:rPr>
              <a:t>قسمت هایی از نمودار را که تغییر دما در آنها وجود ندارد، با رنگ مشکی رسم کنید. </a:t>
            </a:r>
            <a:endParaRPr lang="fa-IR" sz="2000" dirty="0">
              <a:cs typeface="B Koodak"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627015585"/>
              </p:ext>
            </p:extLst>
          </p:nvPr>
        </p:nvGraphicFramePr>
        <p:xfrm>
          <a:off x="714375" y="2400832"/>
          <a:ext cx="2301875" cy="3709456"/>
        </p:xfrm>
        <a:graphic>
          <a:graphicData uri="http://schemas.openxmlformats.org/drawingml/2006/table">
            <a:tbl>
              <a:tblPr rtl="1" firstRow="1" bandRow="1">
                <a:tableStyleId>{7DF18680-E054-41AD-8BC1-D1AEF772440D}</a:tableStyleId>
              </a:tblPr>
              <a:tblGrid>
                <a:gridCol w="1219430">
                  <a:extLst>
                    <a:ext uri="{9D8B030D-6E8A-4147-A177-3AD203B41FA5}">
                      <a16:colId xmlns:a16="http://schemas.microsoft.com/office/drawing/2014/main" val="382603587"/>
                    </a:ext>
                  </a:extLst>
                </a:gridCol>
                <a:gridCol w="1082445">
                  <a:extLst>
                    <a:ext uri="{9D8B030D-6E8A-4147-A177-3AD203B41FA5}">
                      <a16:colId xmlns:a16="http://schemas.microsoft.com/office/drawing/2014/main" val="92285363"/>
                    </a:ext>
                  </a:extLst>
                </a:gridCol>
              </a:tblGrid>
              <a:tr h="463682">
                <a:tc>
                  <a:txBody>
                    <a:bodyPr/>
                    <a:lstStyle/>
                    <a:p>
                      <a:pPr algn="ctr" rtl="1"/>
                      <a:r>
                        <a:rPr lang="fa-IR" sz="2000" dirty="0" smtClean="0"/>
                        <a:t>روز</a:t>
                      </a:r>
                      <a:endParaRPr lang="fa-IR" sz="2000" dirty="0">
                        <a:cs typeface="B Koodak" panose="00000700000000000000" pitchFamily="2" charset="-78"/>
                      </a:endParaRPr>
                    </a:p>
                  </a:txBody>
                  <a:tcPr anchor="ctr"/>
                </a:tc>
                <a:tc>
                  <a:txBody>
                    <a:bodyPr/>
                    <a:lstStyle/>
                    <a:p>
                      <a:pPr algn="ctr" rtl="1"/>
                      <a:r>
                        <a:rPr lang="fa-IR" sz="2000" dirty="0" smtClean="0"/>
                        <a:t>حداکثر دما</a:t>
                      </a:r>
                      <a:endParaRPr lang="fa-IR" sz="2000" dirty="0">
                        <a:cs typeface="B Koodak" panose="00000700000000000000" pitchFamily="2" charset="-78"/>
                      </a:endParaRPr>
                    </a:p>
                  </a:txBody>
                  <a:tcPr anchor="ctr"/>
                </a:tc>
                <a:extLst>
                  <a:ext uri="{0D108BD9-81ED-4DB2-BD59-A6C34878D82A}">
                    <a16:rowId xmlns:a16="http://schemas.microsoft.com/office/drawing/2014/main" val="4051795955"/>
                  </a:ext>
                </a:extLst>
              </a:tr>
              <a:tr h="463682">
                <a:tc>
                  <a:txBody>
                    <a:bodyPr/>
                    <a:lstStyle/>
                    <a:p>
                      <a:pPr algn="ctr" rtl="1"/>
                      <a:r>
                        <a:rPr lang="fa-IR" sz="2000" dirty="0" smtClean="0"/>
                        <a:t>شنبه </a:t>
                      </a:r>
                      <a:endParaRPr lang="fa-IR" sz="2000" dirty="0">
                        <a:cs typeface="B Koodak" panose="00000700000000000000" pitchFamily="2" charset="-78"/>
                      </a:endParaRPr>
                    </a:p>
                  </a:txBody>
                  <a:tcPr anchor="ctr"/>
                </a:tc>
                <a:tc>
                  <a:txBody>
                    <a:bodyPr/>
                    <a:lstStyle/>
                    <a:p>
                      <a:pPr algn="ctr" rtl="1"/>
                      <a:r>
                        <a:rPr lang="fa-IR" sz="2000" dirty="0" smtClean="0"/>
                        <a:t>32</a:t>
                      </a:r>
                      <a:endParaRPr lang="fa-IR" sz="2000" dirty="0">
                        <a:cs typeface="B Koodak" panose="00000700000000000000" pitchFamily="2" charset="-78"/>
                      </a:endParaRPr>
                    </a:p>
                  </a:txBody>
                  <a:tcPr anchor="ctr"/>
                </a:tc>
                <a:extLst>
                  <a:ext uri="{0D108BD9-81ED-4DB2-BD59-A6C34878D82A}">
                    <a16:rowId xmlns:a16="http://schemas.microsoft.com/office/drawing/2014/main" val="3325180193"/>
                  </a:ext>
                </a:extLst>
              </a:tr>
              <a:tr h="463682">
                <a:tc>
                  <a:txBody>
                    <a:bodyPr/>
                    <a:lstStyle/>
                    <a:p>
                      <a:pPr algn="ctr" rtl="1"/>
                      <a:r>
                        <a:rPr lang="fa-IR" sz="2000" dirty="0" smtClean="0"/>
                        <a:t>یکشنبه</a:t>
                      </a:r>
                      <a:endParaRPr lang="fa-IR" sz="2000" dirty="0">
                        <a:cs typeface="B Koodak" panose="00000700000000000000" pitchFamily="2" charset="-78"/>
                      </a:endParaRPr>
                    </a:p>
                  </a:txBody>
                  <a:tcPr anchor="ctr"/>
                </a:tc>
                <a:tc>
                  <a:txBody>
                    <a:bodyPr/>
                    <a:lstStyle/>
                    <a:p>
                      <a:pPr algn="ctr" rtl="1"/>
                      <a:r>
                        <a:rPr lang="fa-IR" sz="2000" dirty="0" smtClean="0"/>
                        <a:t>32</a:t>
                      </a:r>
                      <a:endParaRPr lang="fa-IR" sz="2000" dirty="0">
                        <a:cs typeface="B Koodak" panose="00000700000000000000" pitchFamily="2" charset="-78"/>
                      </a:endParaRPr>
                    </a:p>
                  </a:txBody>
                  <a:tcPr anchor="ctr"/>
                </a:tc>
                <a:extLst>
                  <a:ext uri="{0D108BD9-81ED-4DB2-BD59-A6C34878D82A}">
                    <a16:rowId xmlns:a16="http://schemas.microsoft.com/office/drawing/2014/main" val="2601470814"/>
                  </a:ext>
                </a:extLst>
              </a:tr>
              <a:tr h="463682">
                <a:tc>
                  <a:txBody>
                    <a:bodyPr/>
                    <a:lstStyle/>
                    <a:p>
                      <a:pPr algn="ctr" rtl="1"/>
                      <a:r>
                        <a:rPr lang="fa-IR" sz="2000" dirty="0" smtClean="0"/>
                        <a:t>دوشنبه</a:t>
                      </a:r>
                      <a:endParaRPr lang="fa-IR" sz="2000" dirty="0">
                        <a:cs typeface="B Koodak" panose="00000700000000000000" pitchFamily="2" charset="-78"/>
                      </a:endParaRPr>
                    </a:p>
                  </a:txBody>
                  <a:tcPr anchor="ctr"/>
                </a:tc>
                <a:tc>
                  <a:txBody>
                    <a:bodyPr/>
                    <a:lstStyle/>
                    <a:p>
                      <a:pPr algn="ctr" rtl="1"/>
                      <a:r>
                        <a:rPr lang="fa-IR" sz="2000" dirty="0" smtClean="0"/>
                        <a:t>35</a:t>
                      </a:r>
                      <a:endParaRPr lang="fa-IR" sz="2000" dirty="0">
                        <a:cs typeface="B Koodak" panose="00000700000000000000" pitchFamily="2" charset="-78"/>
                      </a:endParaRPr>
                    </a:p>
                  </a:txBody>
                  <a:tcPr anchor="ctr"/>
                </a:tc>
                <a:extLst>
                  <a:ext uri="{0D108BD9-81ED-4DB2-BD59-A6C34878D82A}">
                    <a16:rowId xmlns:a16="http://schemas.microsoft.com/office/drawing/2014/main" val="1869473633"/>
                  </a:ext>
                </a:extLst>
              </a:tr>
              <a:tr h="463682">
                <a:tc>
                  <a:txBody>
                    <a:bodyPr/>
                    <a:lstStyle/>
                    <a:p>
                      <a:pPr algn="ctr" rtl="1"/>
                      <a:r>
                        <a:rPr lang="fa-IR" sz="2000" dirty="0" smtClean="0"/>
                        <a:t>سه شنبه</a:t>
                      </a:r>
                      <a:endParaRPr lang="fa-IR" sz="2000" dirty="0">
                        <a:cs typeface="B Koodak" panose="00000700000000000000" pitchFamily="2" charset="-78"/>
                      </a:endParaRPr>
                    </a:p>
                  </a:txBody>
                  <a:tcPr anchor="ctr"/>
                </a:tc>
                <a:tc>
                  <a:txBody>
                    <a:bodyPr/>
                    <a:lstStyle/>
                    <a:p>
                      <a:pPr algn="ctr" rtl="1"/>
                      <a:r>
                        <a:rPr lang="fa-IR" sz="2000" dirty="0" smtClean="0"/>
                        <a:t>34</a:t>
                      </a:r>
                      <a:endParaRPr lang="fa-IR" sz="2000" dirty="0">
                        <a:cs typeface="B Koodak" panose="00000700000000000000" pitchFamily="2" charset="-78"/>
                      </a:endParaRPr>
                    </a:p>
                  </a:txBody>
                  <a:tcPr anchor="ctr"/>
                </a:tc>
                <a:extLst>
                  <a:ext uri="{0D108BD9-81ED-4DB2-BD59-A6C34878D82A}">
                    <a16:rowId xmlns:a16="http://schemas.microsoft.com/office/drawing/2014/main" val="2056155268"/>
                  </a:ext>
                </a:extLst>
              </a:tr>
              <a:tr h="463682">
                <a:tc>
                  <a:txBody>
                    <a:bodyPr/>
                    <a:lstStyle/>
                    <a:p>
                      <a:pPr algn="ctr" rtl="1"/>
                      <a:r>
                        <a:rPr lang="fa-IR" sz="2000" dirty="0" smtClean="0"/>
                        <a:t>چهارشنبه</a:t>
                      </a:r>
                      <a:endParaRPr lang="fa-IR" sz="2000" dirty="0">
                        <a:cs typeface="B Koodak" panose="00000700000000000000" pitchFamily="2" charset="-78"/>
                      </a:endParaRPr>
                    </a:p>
                  </a:txBody>
                  <a:tcPr anchor="ctr"/>
                </a:tc>
                <a:tc>
                  <a:txBody>
                    <a:bodyPr/>
                    <a:lstStyle/>
                    <a:p>
                      <a:pPr algn="ctr" rtl="1"/>
                      <a:r>
                        <a:rPr lang="fa-IR" sz="2000" dirty="0" smtClean="0"/>
                        <a:t>37</a:t>
                      </a:r>
                      <a:endParaRPr lang="fa-IR" sz="2000" dirty="0">
                        <a:cs typeface="B Koodak" panose="00000700000000000000" pitchFamily="2" charset="-78"/>
                      </a:endParaRPr>
                    </a:p>
                  </a:txBody>
                  <a:tcPr anchor="ctr"/>
                </a:tc>
                <a:extLst>
                  <a:ext uri="{0D108BD9-81ED-4DB2-BD59-A6C34878D82A}">
                    <a16:rowId xmlns:a16="http://schemas.microsoft.com/office/drawing/2014/main" val="4095045682"/>
                  </a:ext>
                </a:extLst>
              </a:tr>
              <a:tr h="463682">
                <a:tc>
                  <a:txBody>
                    <a:bodyPr/>
                    <a:lstStyle/>
                    <a:p>
                      <a:pPr algn="ctr" rtl="1"/>
                      <a:r>
                        <a:rPr lang="fa-IR" sz="2000" dirty="0" smtClean="0"/>
                        <a:t>پنجشنبه</a:t>
                      </a:r>
                      <a:endParaRPr lang="fa-IR" sz="2000" dirty="0">
                        <a:cs typeface="B Koodak" panose="00000700000000000000" pitchFamily="2" charset="-78"/>
                      </a:endParaRPr>
                    </a:p>
                  </a:txBody>
                  <a:tcPr anchor="ctr"/>
                </a:tc>
                <a:tc>
                  <a:txBody>
                    <a:bodyPr/>
                    <a:lstStyle/>
                    <a:p>
                      <a:pPr algn="ctr" rtl="1"/>
                      <a:r>
                        <a:rPr lang="fa-IR" sz="2000" dirty="0" smtClean="0"/>
                        <a:t>37</a:t>
                      </a:r>
                      <a:endParaRPr lang="fa-IR" sz="2000" dirty="0">
                        <a:cs typeface="B Koodak" panose="00000700000000000000" pitchFamily="2" charset="-78"/>
                      </a:endParaRPr>
                    </a:p>
                  </a:txBody>
                  <a:tcPr anchor="ctr"/>
                </a:tc>
                <a:extLst>
                  <a:ext uri="{0D108BD9-81ED-4DB2-BD59-A6C34878D82A}">
                    <a16:rowId xmlns:a16="http://schemas.microsoft.com/office/drawing/2014/main" val="1843833047"/>
                  </a:ext>
                </a:extLst>
              </a:tr>
              <a:tr h="463682">
                <a:tc>
                  <a:txBody>
                    <a:bodyPr/>
                    <a:lstStyle/>
                    <a:p>
                      <a:pPr algn="ctr" rtl="1"/>
                      <a:r>
                        <a:rPr lang="fa-IR" sz="2000" dirty="0" smtClean="0"/>
                        <a:t>جمعه</a:t>
                      </a:r>
                      <a:endParaRPr lang="fa-IR" sz="2000" dirty="0">
                        <a:cs typeface="B Koodak" panose="00000700000000000000" pitchFamily="2" charset="-78"/>
                      </a:endParaRPr>
                    </a:p>
                  </a:txBody>
                  <a:tcPr anchor="ctr"/>
                </a:tc>
                <a:tc>
                  <a:txBody>
                    <a:bodyPr/>
                    <a:lstStyle/>
                    <a:p>
                      <a:pPr algn="ctr" rtl="1"/>
                      <a:r>
                        <a:rPr lang="fa-IR" sz="2000" dirty="0" smtClean="0"/>
                        <a:t>33</a:t>
                      </a:r>
                      <a:endParaRPr lang="fa-IR" sz="2000" dirty="0">
                        <a:cs typeface="B Koodak" panose="00000700000000000000" pitchFamily="2" charset="-78"/>
                      </a:endParaRPr>
                    </a:p>
                  </a:txBody>
                  <a:tcPr anchor="ctr"/>
                </a:tc>
                <a:extLst>
                  <a:ext uri="{0D108BD9-81ED-4DB2-BD59-A6C34878D82A}">
                    <a16:rowId xmlns:a16="http://schemas.microsoft.com/office/drawing/2014/main" val="3551949104"/>
                  </a:ext>
                </a:extLst>
              </a:tr>
            </a:tbl>
          </a:graphicData>
        </a:graphic>
      </p:graphicFrame>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9262" y="723900"/>
            <a:ext cx="487363" cy="487363"/>
          </a:xfrm>
          <a:prstGeom prst="rect">
            <a:avLst/>
          </a:prstGeom>
        </p:spPr>
      </p:pic>
    </p:spTree>
    <p:extLst>
      <p:ext uri="{BB962C8B-B14F-4D97-AF65-F5344CB8AC3E}">
        <p14:creationId xmlns:p14="http://schemas.microsoft.com/office/powerpoint/2010/main" val="2896516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1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025"/>
            <a:ext cx="10515600" cy="581025"/>
          </a:xfrm>
        </p:spPr>
        <p:txBody>
          <a:bodyPr>
            <a:normAutofit fontScale="90000"/>
          </a:bodyPr>
          <a:lstStyle/>
          <a:p>
            <a:pPr algn="r">
              <a:lnSpc>
                <a:spcPct val="100000"/>
              </a:lnSpc>
            </a:pPr>
            <a:r>
              <a:rPr lang="fa-IR" sz="3600" dirty="0" smtClean="0">
                <a:cs typeface="B Koodak" panose="00000700000000000000" pitchFamily="2" charset="-78"/>
              </a:rPr>
              <a:t>رسم نمودار:</a:t>
            </a:r>
            <a:endParaRPr lang="fa-IR" sz="3600" dirty="0">
              <a:cs typeface="B Koodak" panose="00000700000000000000" pitchFamily="2" charset="-78"/>
            </a:endParaRPr>
          </a:p>
        </p:txBody>
      </p:sp>
      <p:sp>
        <p:nvSpPr>
          <p:cNvPr id="3" name="Content Placeholder 2"/>
          <p:cNvSpPr>
            <a:spLocks noGrp="1"/>
          </p:cNvSpPr>
          <p:nvPr>
            <p:ph idx="1"/>
          </p:nvPr>
        </p:nvSpPr>
        <p:spPr>
          <a:xfrm>
            <a:off x="838200" y="1209145"/>
            <a:ext cx="10515600" cy="4929188"/>
          </a:xfrm>
        </p:spPr>
        <p:txBody>
          <a:bodyPr>
            <a:normAutofit/>
          </a:bodyPr>
          <a:lstStyle/>
          <a:p>
            <a:pPr marL="0" indent="0" algn="r" rtl="1">
              <a:lnSpc>
                <a:spcPct val="150000"/>
              </a:lnSpc>
              <a:buNone/>
            </a:pPr>
            <a:r>
              <a:rPr lang="fa-IR" sz="2000" dirty="0" smtClean="0">
                <a:cs typeface="B Koodak" panose="00000700000000000000" pitchFamily="2" charset="-78"/>
              </a:rPr>
              <a:t>پ) با استفاده از عبارت های افزایشی، کاهشی و بدون تغییر نمودار را توصیف کنید.</a:t>
            </a:r>
          </a:p>
          <a:p>
            <a:pPr marL="0" indent="0" algn="r" rtl="1">
              <a:lnSpc>
                <a:spcPct val="150000"/>
              </a:lnSpc>
              <a:buNone/>
            </a:pPr>
            <a:r>
              <a:rPr lang="fa-IR" sz="2000" dirty="0" smtClean="0">
                <a:cs typeface="B Koodak" panose="00000700000000000000" pitchFamily="2" charset="-78"/>
              </a:rPr>
              <a:t>از شنبه تا یکشنبه بدون تغییر</a:t>
            </a:r>
          </a:p>
          <a:p>
            <a:pPr marL="0" indent="0" algn="r" rtl="1">
              <a:lnSpc>
                <a:spcPct val="150000"/>
              </a:lnSpc>
              <a:buNone/>
            </a:pPr>
            <a:r>
              <a:rPr lang="fa-IR" sz="2000" dirty="0" smtClean="0">
                <a:cs typeface="B Koodak" panose="00000700000000000000" pitchFamily="2" charset="-78"/>
              </a:rPr>
              <a:t>از یکشنبه تا دوشنبه افزایشی</a:t>
            </a:r>
          </a:p>
          <a:p>
            <a:pPr marL="0" indent="0" algn="r" rtl="1">
              <a:lnSpc>
                <a:spcPct val="150000"/>
              </a:lnSpc>
              <a:buNone/>
            </a:pPr>
            <a:r>
              <a:rPr lang="fa-IR" sz="2000" dirty="0" smtClean="0">
                <a:cs typeface="B Koodak" panose="00000700000000000000" pitchFamily="2" charset="-78"/>
              </a:rPr>
              <a:t>از دوشنبه تا سه شنبه کاهشی </a:t>
            </a:r>
          </a:p>
          <a:p>
            <a:pPr marL="0" indent="0" algn="r" rtl="1">
              <a:lnSpc>
                <a:spcPct val="150000"/>
              </a:lnSpc>
              <a:buNone/>
            </a:pPr>
            <a:r>
              <a:rPr lang="fa-IR" sz="2000" dirty="0" smtClean="0">
                <a:cs typeface="B Koodak" panose="00000700000000000000" pitchFamily="2" charset="-78"/>
              </a:rPr>
              <a:t>از سه شنبه تا چهارشنبه افزایشی</a:t>
            </a:r>
          </a:p>
          <a:p>
            <a:pPr marL="0" indent="0" algn="r" rtl="1">
              <a:lnSpc>
                <a:spcPct val="150000"/>
              </a:lnSpc>
              <a:buNone/>
            </a:pPr>
            <a:r>
              <a:rPr lang="fa-IR" sz="2000" dirty="0" smtClean="0">
                <a:cs typeface="B Koodak" panose="00000700000000000000" pitchFamily="2" charset="-78"/>
              </a:rPr>
              <a:t>از چهارشنبه تا پنجشنبه بدون تغییر </a:t>
            </a:r>
          </a:p>
          <a:p>
            <a:pPr marL="0" indent="0" algn="r" rtl="1">
              <a:lnSpc>
                <a:spcPct val="150000"/>
              </a:lnSpc>
              <a:buNone/>
            </a:pPr>
            <a:r>
              <a:rPr lang="fa-IR" sz="2000" dirty="0" smtClean="0">
                <a:cs typeface="B Koodak" panose="00000700000000000000" pitchFamily="2" charset="-78"/>
              </a:rPr>
              <a:t>از پنجشنبه تا جمعه کاهشی</a:t>
            </a:r>
            <a:endParaRPr lang="fa-IR" sz="2000" dirty="0">
              <a:cs typeface="B Koodak" panose="00000700000000000000" pitchFamily="2" charset="-78"/>
            </a:endParaRPr>
          </a:p>
        </p:txBody>
      </p:sp>
      <p:graphicFrame>
        <p:nvGraphicFramePr>
          <p:cNvPr id="9" name="Chart 8"/>
          <p:cNvGraphicFramePr/>
          <p:nvPr>
            <p:extLst>
              <p:ext uri="{D42A27DB-BD31-4B8C-83A1-F6EECF244321}">
                <p14:modId xmlns:p14="http://schemas.microsoft.com/office/powerpoint/2010/main" val="1371931860"/>
              </p:ext>
            </p:extLst>
          </p:nvPr>
        </p:nvGraphicFramePr>
        <p:xfrm>
          <a:off x="1071154" y="2248989"/>
          <a:ext cx="6426200" cy="3471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0335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401</Words>
  <Application>Microsoft Office PowerPoint</Application>
  <PresentationFormat>Widescreen</PresentationFormat>
  <Paragraphs>69</Paragraphs>
  <Slides>10</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 Koodak</vt:lpstr>
      <vt:lpstr>Calibri</vt:lpstr>
      <vt:lpstr>Calibri Light</vt:lpstr>
      <vt:lpstr>Times New Roman</vt:lpstr>
      <vt:lpstr>Office Theme</vt:lpstr>
      <vt:lpstr>PowerPoint Presentation</vt:lpstr>
      <vt:lpstr>PowerPoint Presentation</vt:lpstr>
      <vt:lpstr>PowerPoint Presentation</vt:lpstr>
      <vt:lpstr>نمودار آمار مبتلایان به کرونا در ایران</vt:lpstr>
      <vt:lpstr>PowerPoint Presentation</vt:lpstr>
      <vt:lpstr>کار در کلاس صفحه ی 127 </vt:lpstr>
      <vt:lpstr>PowerPoint Presentation</vt:lpstr>
      <vt:lpstr>PowerPoint Presentation</vt:lpstr>
      <vt:lpstr>رسم نمودار: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نمودار آمار مبتلایان به کرونا در ایران</dc:title>
  <dc:creator>فاطمه قاسمی</dc:creator>
  <cp:lastModifiedBy>فاطمه قاسمی</cp:lastModifiedBy>
  <cp:revision>16</cp:revision>
  <dcterms:created xsi:type="dcterms:W3CDTF">2020-04-28T19:26:52Z</dcterms:created>
  <dcterms:modified xsi:type="dcterms:W3CDTF">2020-04-29T17:01:59Z</dcterms:modified>
</cp:coreProperties>
</file>