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3"/>
  </p:notesMasterIdLst>
  <p:sldIdLst>
    <p:sldId id="266" r:id="rId5"/>
    <p:sldId id="267" r:id="rId6"/>
    <p:sldId id="268" r:id="rId7"/>
    <p:sldId id="269" r:id="rId8"/>
    <p:sldId id="270" r:id="rId9"/>
    <p:sldId id="271" r:id="rId10"/>
    <p:sldId id="272" r:id="rId11"/>
    <p:sldId id="273"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B6F77-31B3-44A6-9538-7D3B84B14A3E}" type="datetimeFigureOut">
              <a:rPr lang="en-US" smtClean="0"/>
              <a:t>4/21/2020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EC92D-C8E2-4A8F-BF2D-75109D630128}" type="slidenum">
              <a:rPr lang="en-US" smtClean="0"/>
              <a:t>‹#›</a:t>
            </a:fld>
            <a:endParaRPr lang="en-US" dirty="0"/>
          </a:p>
        </p:txBody>
      </p:sp>
    </p:spTree>
    <p:extLst>
      <p:ext uri="{BB962C8B-B14F-4D97-AF65-F5344CB8AC3E}">
        <p14:creationId xmlns:p14="http://schemas.microsoft.com/office/powerpoint/2010/main" val="3804819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7B24132-C908-474C-84C6-F33F0E9C2824}" type="datetime1">
              <a:rPr lang="en-US" smtClean="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A0D6BE-6A5B-4B1A-AB35-D5FFCCF5138B}" type="datetime1">
              <a:rPr lang="en-US" smtClean="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E8BD5B-87CC-4318-9824-F4CA83CB0BAF}" type="datetime1">
              <a:rPr lang="en-US" smtClean="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E2AA5E-62DB-4209-84D2-A3A9C66875BD}" type="datetime1">
              <a:rPr lang="en-US" smtClean="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B8EF27-61CD-4273-9CC6-8B5AB469D6E9}" type="datetime1">
              <a:rPr lang="en-US" smtClean="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614D88-E4A3-4915-A946-C7B143E0147E}" type="datetime1">
              <a:rPr lang="en-US" smtClean="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C41193-F002-4F22-ACB4-105512D85B33}" type="datetime1">
              <a:rPr lang="en-US" smtClean="0"/>
              <a:t>4/21/2020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B2B57F-0B3C-4FE7-8F56-8C4115027F2E}" type="datetime1">
              <a:rPr lang="en-US" smtClean="0"/>
              <a:t>4/21/2020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0E8098D-3BCA-4496-B67F-08ABED3A79F9}" type="datetime1">
              <a:rPr lang="en-US" smtClean="0"/>
              <a:t>4/21/2020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F4F9A14-79CD-4DBB-8A95-93FAB90953CE}" type="datetime1">
              <a:rPr lang="en-US" smtClean="0"/>
              <a:t>4/21/2020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2FCCA62-85F4-4E91-8034-B3A4AEB2ACA5}" type="datetime1">
              <a:rPr lang="en-US" smtClean="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7739FE2-C7BB-439D-8EFA-EB059A6AF0B6}" type="datetime1">
              <a:rPr lang="en-US" smtClean="0"/>
              <a:t>4/21/2020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lur">
            <a:extLst>
              <a:ext uri="{FF2B5EF4-FFF2-40B4-BE49-F238E27FC236}">
                <a16:creationId xmlns:a16="http://schemas.microsoft.com/office/drawing/2014/main" id="{ECC95573-2971-40CA-8931-174ACDF3E94F}"/>
              </a:ext>
              <a:ext uri="{C183D7F6-B498-43B3-948B-1728B52AA6E4}">
                <adec:decorative xmlns:adec="http://schemas.microsoft.com/office/drawing/2017/decorative" xmlns="" val="0"/>
              </a:ext>
            </a:extLst>
          </p:cNvPr>
          <p:cNvPicPr>
            <a:picLocks noChangeAspect="1"/>
          </p:cNvPicPr>
          <p:nvPr/>
        </p:nvPicPr>
        <p:blipFill rotWithShape="1">
          <a:blip r:embed="rId2"/>
          <a:srcRect t="39378"/>
          <a:stretch/>
        </p:blipFill>
        <p:spPr>
          <a:xfrm>
            <a:off x="-32" y="10"/>
            <a:ext cx="12192031" cy="4915066"/>
          </a:xfrm>
          <a:prstGeom prst="rect">
            <a:avLst/>
          </a:prstGeom>
        </p:spPr>
      </p:pic>
      <p:sp>
        <p:nvSpPr>
          <p:cNvPr id="22" name="Rectangle 21">
            <a:extLst>
              <a:ext uri="{FF2B5EF4-FFF2-40B4-BE49-F238E27FC236}">
                <a16:creationId xmlns:a16="http://schemas.microsoft.com/office/drawing/2014/main" id="{B76D919A-FC3E-4B4E-BAF0-ED6CFB8DC4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2403596" y="425384"/>
            <a:ext cx="10058400" cy="822960"/>
          </a:xfrm>
        </p:spPr>
        <p:txBody>
          <a:bodyPr>
            <a:normAutofit/>
          </a:bodyPr>
          <a:lstStyle/>
          <a:p>
            <a:pPr algn="ctr"/>
            <a:r>
              <a:rPr lang="fa-IR" sz="4800" dirty="0" smtClean="0">
                <a:solidFill>
                  <a:srgbClr val="FFFFFF"/>
                </a:solidFill>
                <a:cs typeface="B Koodak" panose="00000700000000000000" pitchFamily="2" charset="-78"/>
              </a:rPr>
              <a:t>بسم الله الرحمن الرحیم</a:t>
            </a:r>
            <a:endParaRPr lang="en-US" sz="4800" dirty="0">
              <a:solidFill>
                <a:srgbClr val="FFFFFF"/>
              </a:solidFill>
              <a:cs typeface="B Koodak" panose="00000700000000000000" pitchFamily="2" charset="-78"/>
            </a:endParaRP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4465079" y="1762502"/>
            <a:ext cx="4000000" cy="543513"/>
          </a:xfrm>
        </p:spPr>
        <p:txBody>
          <a:bodyPr>
            <a:normAutofit/>
          </a:bodyPr>
          <a:lstStyle/>
          <a:p>
            <a:pPr algn="r"/>
            <a:r>
              <a:rPr lang="fa-IR" spc="0" dirty="0" smtClean="0">
                <a:solidFill>
                  <a:srgbClr val="FFFF00"/>
                </a:solidFill>
                <a:cs typeface="B Koodak" panose="00000700000000000000" pitchFamily="2" charset="-78"/>
              </a:rPr>
              <a:t>   با سرعت رو به جلو حرکت می کنیم</a:t>
            </a:r>
            <a:endParaRPr lang="en-US" spc="0" dirty="0">
              <a:solidFill>
                <a:srgbClr val="FFFF00"/>
              </a:solidFill>
              <a:cs typeface="B Koodak" panose="00000700000000000000" pitchFamily="2" charset="-78"/>
            </a:endParaRPr>
          </a:p>
        </p:txBody>
      </p:sp>
      <p:sp>
        <p:nvSpPr>
          <p:cNvPr id="24" name="Rectangle 23">
            <a:extLst>
              <a:ext uri="{FF2B5EF4-FFF2-40B4-BE49-F238E27FC236}">
                <a16:creationId xmlns:a16="http://schemas.microsoft.com/office/drawing/2014/main" id="{8F66ACBD-1C82-4782-AA7C-05504DD7DE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73" y="1130205"/>
            <a:ext cx="2569301" cy="1712867"/>
          </a:xfrm>
          <a:prstGeom prst="rect">
            <a:avLst/>
          </a:prstGeom>
        </p:spPr>
      </p:pic>
    </p:spTree>
    <p:extLst>
      <p:ext uri="{BB962C8B-B14F-4D97-AF65-F5344CB8AC3E}">
        <p14:creationId xmlns:p14="http://schemas.microsoft.com/office/powerpoint/2010/main" val="1394415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r"/>
            <a:r>
              <a:rPr lang="fa-IR" sz="3600" dirty="0" smtClean="0">
                <a:cs typeface="B Koodak" panose="00000700000000000000" pitchFamily="2" charset="-78"/>
              </a:rPr>
              <a:t>گنجایش:</a:t>
            </a:r>
            <a:endParaRPr lang="fa-IR" sz="3600" dirty="0">
              <a:cs typeface="B Koodak" panose="00000700000000000000" pitchFamily="2" charset="-78"/>
            </a:endParaRPr>
          </a:p>
        </p:txBody>
      </p:sp>
      <p:sp>
        <p:nvSpPr>
          <p:cNvPr id="3" name="Content Placeholder 2"/>
          <p:cNvSpPr>
            <a:spLocks noGrp="1"/>
          </p:cNvSpPr>
          <p:nvPr>
            <p:ph idx="1"/>
          </p:nvPr>
        </p:nvSpPr>
        <p:spPr>
          <a:xfrm>
            <a:off x="775063" y="1933303"/>
            <a:ext cx="10615747" cy="4336867"/>
          </a:xfrm>
        </p:spPr>
        <p:txBody>
          <a:bodyPr>
            <a:normAutofit/>
          </a:bodyPr>
          <a:lstStyle/>
          <a:p>
            <a:pPr marL="292608" lvl="1" indent="0" algn="just">
              <a:lnSpc>
                <a:spcPct val="150000"/>
              </a:lnSpc>
              <a:buNone/>
            </a:pPr>
            <a:r>
              <a:rPr lang="fa-IR" sz="2000" dirty="0" smtClean="0">
                <a:cs typeface="B Koodak" panose="00000700000000000000" pitchFamily="2" charset="-78"/>
              </a:rPr>
              <a:t>   حجم و گنجایش دو واژه ی کاملاً به هم مرتبط هستند. در درس قبل خواندیم که حجم یعنی مقدار فضایی که هر جسم اشغال میکند و در این درس می خوانیم که گنجایش یعنی در هر ظرف چه مقدار از هر چیزی جا می شود یا به عنوان مثال در یک لیوان  چه مقدار شربت جا می شود. </a:t>
            </a:r>
          </a:p>
          <a:p>
            <a:pPr marL="292608" lvl="1" indent="0" algn="just">
              <a:lnSpc>
                <a:spcPct val="150000"/>
              </a:lnSpc>
              <a:buNone/>
            </a:pPr>
            <a:r>
              <a:rPr lang="fa-IR" sz="2000" dirty="0" smtClean="0">
                <a:cs typeface="B Koodak" panose="00000700000000000000" pitchFamily="2" charset="-78"/>
              </a:rPr>
              <a:t>در فیلم قبلی که فرستادم دیدید که برای اندازه گیری حجم آن مکعب تعدادی مکعب واحد را درون آن ریختم تا بتوانم حجمش را یا مقدار فضایی را که اشغال می کند بیابم پس برای پیدا کردن گنجایش هر ظرف کافیست که حجم آن را پیدا کنیم.</a:t>
            </a:r>
          </a:p>
          <a:p>
            <a:pPr marL="292608" lvl="1" indent="0" algn="just">
              <a:lnSpc>
                <a:spcPct val="150000"/>
              </a:lnSpc>
              <a:buNone/>
            </a:pPr>
            <a:r>
              <a:rPr lang="fa-IR" sz="2000" dirty="0" smtClean="0">
                <a:cs typeface="B Koodak" panose="00000700000000000000" pitchFamily="2" charset="-78"/>
              </a:rPr>
              <a:t>برای اندازه گیری حجم مایعات و گنجایش ظرف ها به واحد مشخصی نیاز داریم که یکی از آن ها لیتر است.</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598" y="5381731"/>
            <a:ext cx="487363" cy="487363"/>
          </a:xfrm>
          <a:prstGeom prst="rect">
            <a:avLst/>
          </a:prstGeom>
        </p:spPr>
      </p:pic>
    </p:spTree>
    <p:extLst>
      <p:ext uri="{BB962C8B-B14F-4D97-AF65-F5344CB8AC3E}">
        <p14:creationId xmlns:p14="http://schemas.microsoft.com/office/powerpoint/2010/main" val="2235506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r"/>
            <a:r>
              <a:rPr lang="fa-IR" sz="3600" dirty="0" smtClean="0">
                <a:cs typeface="B Koodak" panose="00000700000000000000" pitchFamily="2" charset="-78"/>
              </a:rPr>
              <a:t>معرفی واحدهای اندازه گیری حجم مایعات:</a:t>
            </a:r>
            <a:endParaRPr lang="fa-IR" sz="3600" dirty="0">
              <a:cs typeface="B Koodak" panose="00000700000000000000" pitchFamily="2" charset="-78"/>
            </a:endParaRPr>
          </a:p>
        </p:txBody>
      </p:sp>
      <p:sp>
        <p:nvSpPr>
          <p:cNvPr id="3" name="Content Placeholder 2"/>
          <p:cNvSpPr>
            <a:spLocks noGrp="1"/>
          </p:cNvSpPr>
          <p:nvPr>
            <p:ph idx="1"/>
          </p:nvPr>
        </p:nvSpPr>
        <p:spPr/>
        <p:txBody>
          <a:bodyPr/>
          <a:lstStyle/>
          <a:p>
            <a:pPr>
              <a:lnSpc>
                <a:spcPct val="150000"/>
              </a:lnSpc>
            </a:pPr>
            <a:r>
              <a:rPr lang="fa-IR" dirty="0" smtClean="0">
                <a:cs typeface="B Koodak" panose="00000700000000000000" pitchFamily="2" charset="-78"/>
              </a:rPr>
              <a:t>1-لیتر : </a:t>
            </a:r>
            <a:r>
              <a:rPr lang="fa-IR" dirty="0">
                <a:cs typeface="B Koodak" panose="00000700000000000000" pitchFamily="2" charset="-78"/>
              </a:rPr>
              <a:t>یک لیتر مقدار مایعی است که درون مکعبی با طول و عرض و ارتفاع 10 </a:t>
            </a:r>
            <a:endParaRPr lang="fa-IR" dirty="0" smtClean="0">
              <a:cs typeface="B Koodak" panose="00000700000000000000" pitchFamily="2" charset="-78"/>
            </a:endParaRPr>
          </a:p>
          <a:p>
            <a:pPr>
              <a:lnSpc>
                <a:spcPct val="150000"/>
              </a:lnSpc>
            </a:pPr>
            <a:r>
              <a:rPr lang="fa-IR" dirty="0" smtClean="0">
                <a:cs typeface="B Koodak" panose="00000700000000000000" pitchFamily="2" charset="-78"/>
              </a:rPr>
              <a:t>سانتی </a:t>
            </a:r>
            <a:r>
              <a:rPr lang="fa-IR" dirty="0">
                <a:cs typeface="B Koodak" panose="00000700000000000000" pitchFamily="2" charset="-78"/>
              </a:rPr>
              <a:t>متر جا می شود. </a:t>
            </a:r>
            <a:r>
              <a:rPr lang="fa-IR" dirty="0" smtClean="0">
                <a:cs typeface="B Koodak" panose="00000700000000000000" pitchFamily="2" charset="-78"/>
              </a:rPr>
              <a:t>(شکل روبرو) </a:t>
            </a:r>
            <a:endParaRPr lang="fa-IR" dirty="0">
              <a:cs typeface="B Koodak" panose="00000700000000000000" pitchFamily="2" charset="-78"/>
            </a:endParaRPr>
          </a:p>
          <a:p>
            <a:pPr>
              <a:lnSpc>
                <a:spcPct val="150000"/>
              </a:lnSpc>
            </a:pPr>
            <a:r>
              <a:rPr lang="fa-IR" dirty="0" smtClean="0">
                <a:cs typeface="B Koodak" panose="00000700000000000000" pitchFamily="2" charset="-78"/>
              </a:rPr>
              <a:t>2- میلی لیتر : هر لیتر 1000 میلی لیتر است.</a:t>
            </a:r>
          </a:p>
          <a:p>
            <a:pPr>
              <a:lnSpc>
                <a:spcPct val="150000"/>
              </a:lnSpc>
            </a:pPr>
            <a:r>
              <a:rPr lang="fa-IR" dirty="0" smtClean="0">
                <a:cs typeface="B Koodak" panose="00000700000000000000" pitchFamily="2" charset="-78"/>
              </a:rPr>
              <a:t>3-سانتی متر مکعب: یکی دیگر از واحدهای اندازه گیری حجم سانتی متر مکعب است که به آن سی سی هم گفته می شود. یک سی سی با یک میلی لیتر با هم برابر است.</a:t>
            </a:r>
          </a:p>
          <a:p>
            <a:pPr>
              <a:lnSpc>
                <a:spcPct val="150000"/>
              </a:lnSpc>
            </a:pPr>
            <a:r>
              <a:rPr lang="fa-IR" dirty="0" smtClean="0">
                <a:cs typeface="B Koodak" panose="00000700000000000000" pitchFamily="2" charset="-78"/>
              </a:rPr>
              <a:t>نکته: هر یک لیتر 1000 سانتی متر مکعب است. چون حجم مکعب شکل بالا 1000 سانتی متر مکعب می باشد.</a:t>
            </a:r>
          </a:p>
          <a:p>
            <a:pPr>
              <a:lnSpc>
                <a:spcPct val="150000"/>
              </a:lnSpc>
            </a:pPr>
            <a:endParaRPr lang="fa-IR" dirty="0">
              <a:cs typeface="B Koodak" panose="00000700000000000000" pitchFamily="2" charset="-78"/>
            </a:endParaRPr>
          </a:p>
          <a:p>
            <a:pPr>
              <a:lnSpc>
                <a:spcPct val="150000"/>
              </a:lnSpc>
            </a:pPr>
            <a:endParaRPr lang="fa-IR" dirty="0" smtClean="0">
              <a:cs typeface="B Koodak" panose="00000700000000000000" pitchFamily="2" charset="-78"/>
            </a:endParaRPr>
          </a:p>
          <a:p>
            <a:pPr>
              <a:lnSpc>
                <a:spcPct val="150000"/>
              </a:lnSpc>
            </a:pPr>
            <a:endParaRPr lang="fa-IR" dirty="0">
              <a:cs typeface="B Koodak" panose="00000700000000000000" pitchFamily="2" charset="-78"/>
            </a:endParaRPr>
          </a:p>
          <a:p>
            <a:pPr>
              <a:lnSpc>
                <a:spcPct val="150000"/>
              </a:lnSpc>
            </a:pPr>
            <a:endParaRPr lang="fa-IR" dirty="0">
              <a:cs typeface="B Koodak" panose="00000700000000000000" pitchFamily="2" charset="-7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274"/>
          <a:stretch/>
        </p:blipFill>
        <p:spPr>
          <a:xfrm>
            <a:off x="1375954" y="1918608"/>
            <a:ext cx="1968137" cy="1698004"/>
          </a:xfrm>
          <a:prstGeom prst="rect">
            <a:avLst/>
          </a:prstGeom>
        </p:spPr>
      </p:pic>
    </p:spTree>
    <p:extLst>
      <p:ext uri="{BB962C8B-B14F-4D97-AF65-F5344CB8AC3E}">
        <p14:creationId xmlns:p14="http://schemas.microsoft.com/office/powerpoint/2010/main" val="875728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r"/>
            <a:r>
              <a:rPr lang="fa-IR" sz="3600" dirty="0" smtClean="0">
                <a:cs typeface="B Koodak" panose="00000700000000000000" pitchFamily="2" charset="-78"/>
              </a:rPr>
              <a:t>کار در کلاس(صفحه ی 119 )</a:t>
            </a:r>
            <a:endParaRPr lang="fa-IR" sz="3600" dirty="0">
              <a:cs typeface="B Koodak" panose="00000700000000000000" pitchFamily="2" charset="-78"/>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10194" y="1845734"/>
                <a:ext cx="10232572" cy="4023360"/>
              </a:xfrm>
            </p:spPr>
            <p:txBody>
              <a:bodyPr/>
              <a:lstStyle/>
              <a:p>
                <a:pPr marL="292608" lvl="1" indent="0">
                  <a:lnSpc>
                    <a:spcPct val="150000"/>
                  </a:lnSpc>
                  <a:buNone/>
                </a:pPr>
                <a:r>
                  <a:rPr lang="fa-IR" dirty="0" smtClean="0">
                    <a:cs typeface="B Koodak" panose="00000700000000000000" pitchFamily="2" charset="-78"/>
                  </a:rPr>
                  <a:t>1-سعید می خواست آب آکواریومش را عوض کند. او برای پر کردن آکواریوم یک ظرف مکعب مستطیل انتخاب کرد که طول، عرض و ارتفاع آن به ترتیب 20 ، 10 و 20 می باشد.</a:t>
                </a:r>
              </a:p>
              <a:p>
                <a:pPr marL="292608" lvl="1" indent="0">
                  <a:lnSpc>
                    <a:spcPct val="150000"/>
                  </a:lnSpc>
                  <a:buNone/>
                </a:pPr>
                <a:r>
                  <a:rPr lang="fa-IR" dirty="0" smtClean="0">
                    <a:cs typeface="B Koodak" panose="00000700000000000000" pitchFamily="2" charset="-78"/>
                  </a:rPr>
                  <a:t>الف) گنجایش ظرف چند لیتر است؟</a:t>
                </a:r>
                <a:r>
                  <a:rPr lang="fa-IR" dirty="0">
                    <a:cs typeface="B Koodak" panose="00000700000000000000" pitchFamily="2" charset="-78"/>
                  </a:rPr>
                  <a:t> برای حل کردن این سوال همان طور که در قبل گفتم کافیست حجم ظرف را بیابیم که خیلی راحت با ضرب طول در عرض در ارتفاع به دست می آید:      </a:t>
                </a:r>
                <a:r>
                  <a:rPr lang="fa-IR" dirty="0" smtClean="0">
                    <a:cs typeface="B Koodak" panose="00000700000000000000" pitchFamily="2" charset="-78"/>
                  </a:rPr>
                  <a:t>                                               </a:t>
                </a:r>
                <a14:m>
                  <m:oMath xmlns:m="http://schemas.openxmlformats.org/officeDocument/2006/math">
                    <m:r>
                      <a:rPr lang="fa-IR" i="1">
                        <a:latin typeface="Cambria Math" panose="02040503050406030204" pitchFamily="18" charset="0"/>
                        <a:cs typeface="B Koodak" panose="00000700000000000000" pitchFamily="2" charset="-78"/>
                      </a:rPr>
                      <m:t>20</m:t>
                    </m:r>
                    <m:r>
                      <a:rPr lang="fa-IR" i="1">
                        <a:latin typeface="Cambria Math" panose="02040503050406030204" pitchFamily="18" charset="0"/>
                        <a:ea typeface="Cambria Math" panose="02040503050406030204" pitchFamily="18" charset="0"/>
                        <a:cs typeface="B Koodak" panose="00000700000000000000" pitchFamily="2" charset="-78"/>
                      </a:rPr>
                      <m:t>×</m:t>
                    </m:r>
                    <m:r>
                      <a:rPr lang="fa-IR" i="1">
                        <a:latin typeface="Cambria Math" panose="02040503050406030204" pitchFamily="18" charset="0"/>
                        <a:ea typeface="Cambria Math" panose="02040503050406030204" pitchFamily="18" charset="0"/>
                        <a:cs typeface="B Koodak" panose="00000700000000000000" pitchFamily="2" charset="-78"/>
                      </a:rPr>
                      <m:t>10</m:t>
                    </m:r>
                    <m:r>
                      <a:rPr lang="fa-IR" i="1">
                        <a:latin typeface="Cambria Math" panose="02040503050406030204" pitchFamily="18" charset="0"/>
                        <a:ea typeface="Cambria Math" panose="02040503050406030204" pitchFamily="18" charset="0"/>
                        <a:cs typeface="B Koodak" panose="00000700000000000000" pitchFamily="2" charset="-78"/>
                      </a:rPr>
                      <m:t>×</m:t>
                    </m:r>
                    <m:r>
                      <a:rPr lang="fa-IR" i="1">
                        <a:latin typeface="Cambria Math" panose="02040503050406030204" pitchFamily="18" charset="0"/>
                        <a:ea typeface="Cambria Math" panose="02040503050406030204" pitchFamily="18" charset="0"/>
                        <a:cs typeface="B Koodak" panose="00000700000000000000" pitchFamily="2" charset="-78"/>
                      </a:rPr>
                      <m:t>20</m:t>
                    </m:r>
                    <m:r>
                      <a:rPr lang="fa-IR" i="1">
                        <a:latin typeface="Cambria Math" panose="02040503050406030204" pitchFamily="18" charset="0"/>
                        <a:ea typeface="Cambria Math" panose="02040503050406030204" pitchFamily="18" charset="0"/>
                        <a:cs typeface="B Koodak" panose="00000700000000000000" pitchFamily="2" charset="-78"/>
                      </a:rPr>
                      <m:t>=</m:t>
                    </m:r>
                    <m:r>
                      <a:rPr lang="fa-IR" i="1">
                        <a:latin typeface="Cambria Math" panose="02040503050406030204" pitchFamily="18" charset="0"/>
                        <a:ea typeface="Cambria Math" panose="02040503050406030204" pitchFamily="18" charset="0"/>
                        <a:cs typeface="B Koodak" panose="00000700000000000000" pitchFamily="2" charset="-78"/>
                      </a:rPr>
                      <m:t>4000</m:t>
                    </m:r>
                    <m:r>
                      <a:rPr lang="fa-IR" i="1">
                        <a:latin typeface="Cambria Math" panose="02040503050406030204" pitchFamily="18" charset="0"/>
                        <a:ea typeface="Cambria Math" panose="02040503050406030204" pitchFamily="18" charset="0"/>
                        <a:cs typeface="B Koodak" panose="00000700000000000000" pitchFamily="2" charset="-78"/>
                      </a:rPr>
                      <m:t> </m:t>
                    </m:r>
                  </m:oMath>
                </a14:m>
                <a:r>
                  <a:rPr lang="fa-IR" dirty="0">
                    <a:cs typeface="B Koodak" panose="00000700000000000000" pitchFamily="2" charset="-78"/>
                  </a:rPr>
                  <a:t>      </a:t>
                </a:r>
                <a:endParaRPr lang="fa-IR" dirty="0" smtClean="0">
                  <a:cs typeface="B Koodak" panose="00000700000000000000" pitchFamily="2" charset="-78"/>
                </a:endParaRPr>
              </a:p>
              <a:p>
                <a:pPr marL="292608" lvl="1" indent="0">
                  <a:lnSpc>
                    <a:spcPct val="150000"/>
                  </a:lnSpc>
                  <a:buNone/>
                </a:pPr>
                <a:r>
                  <a:rPr lang="fa-IR" dirty="0" smtClean="0">
                    <a:cs typeface="B Koodak" panose="00000700000000000000" pitchFamily="2" charset="-78"/>
                  </a:rPr>
                  <a:t> </a:t>
                </a:r>
                <a:r>
                  <a:rPr lang="fa-IR" dirty="0">
                    <a:cs typeface="B Koodak" panose="00000700000000000000" pitchFamily="2" charset="-78"/>
                  </a:rPr>
                  <a:t>ولی واحد آن سانتی متر مکعب است و از آن جایی که هر یک لیتر 1000 سانتی متر مکعب می باشد پس می توان گفت حجم این ظرف 4 لیتر </a:t>
                </a:r>
                <a:r>
                  <a:rPr lang="fa-IR" dirty="0" smtClean="0">
                    <a:cs typeface="B Koodak" panose="00000700000000000000" pitchFamily="2" charset="-78"/>
                  </a:rPr>
                  <a:t>است.</a:t>
                </a:r>
              </a:p>
              <a:p>
                <a:pPr marL="292608" lvl="1" indent="0">
                  <a:lnSpc>
                    <a:spcPct val="150000"/>
                  </a:lnSpc>
                  <a:buNone/>
                </a:pPr>
                <a:r>
                  <a:rPr lang="fa-IR" dirty="0" smtClean="0">
                    <a:cs typeface="B Koodak" panose="00000700000000000000" pitchFamily="2" charset="-78"/>
                  </a:rPr>
                  <a:t>ب) اگر گنجایش آکواریوم 40 لیتر باشد سعید چند بار باید ظرف را پر کند؟</a:t>
                </a:r>
              </a:p>
              <a:p>
                <a:pPr marL="292608" lvl="1" indent="0">
                  <a:lnSpc>
                    <a:spcPct val="150000"/>
                  </a:lnSpc>
                  <a:buNone/>
                </a:pPr>
                <a:r>
                  <a:rPr lang="fa-IR" dirty="0" smtClean="0">
                    <a:cs typeface="B Koodak" panose="00000700000000000000" pitchFamily="2" charset="-78"/>
                  </a:rPr>
                  <a:t>پس برای پر کردن این آکواریوم باید ظرف را 10 بار پر کند.         </a:t>
                </a:r>
                <a14:m>
                  <m:oMath xmlns:m="http://schemas.openxmlformats.org/officeDocument/2006/math">
                    <m:r>
                      <a:rPr lang="fa-IR" b="0" i="1" smtClean="0">
                        <a:latin typeface="Cambria Math" panose="02040503050406030204" pitchFamily="18" charset="0"/>
                        <a:cs typeface="B Koodak" panose="00000700000000000000" pitchFamily="2" charset="-78"/>
                      </a:rPr>
                      <m:t>40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4</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m:t>
                    </m:r>
                  </m:oMath>
                </a14:m>
                <a:r>
                  <a:rPr lang="fa-IR" dirty="0" smtClean="0">
                    <a:cs typeface="B Koodak" panose="00000700000000000000" pitchFamily="2" charset="-78"/>
                  </a:rPr>
                  <a:t>                              </a:t>
                </a: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10194" y="1845734"/>
                <a:ext cx="10232572" cy="4023360"/>
              </a:xfrm>
              <a:blipFill>
                <a:blip r:embed="rId4"/>
                <a:stretch>
                  <a:fillRect/>
                </a:stretch>
              </a:blipFill>
            </p:spPr>
            <p:txBody>
              <a:bodyPr/>
              <a:lstStyle/>
              <a:p>
                <a:r>
                  <a:rPr lang="fa-IR">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9166" y="4343656"/>
            <a:ext cx="2271576" cy="152543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512" y="768299"/>
            <a:ext cx="487363" cy="487363"/>
          </a:xfrm>
          <a:prstGeom prst="rect">
            <a:avLst/>
          </a:prstGeom>
        </p:spPr>
      </p:pic>
    </p:spTree>
    <p:extLst>
      <p:ext uri="{BB962C8B-B14F-4D97-AF65-F5344CB8AC3E}">
        <p14:creationId xmlns:p14="http://schemas.microsoft.com/office/powerpoint/2010/main" val="944640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r"/>
            <a:r>
              <a:rPr lang="fa-IR" sz="3600" dirty="0" smtClean="0">
                <a:cs typeface="B Koodak" panose="00000700000000000000" pitchFamily="2" charset="-78"/>
              </a:rPr>
              <a:t>کار در کلاس</a:t>
            </a:r>
            <a:r>
              <a:rPr lang="fa-IR" sz="3200" dirty="0" smtClean="0">
                <a:cs typeface="B Koodak" panose="00000700000000000000" pitchFamily="2" charset="-78"/>
              </a:rPr>
              <a:t>: اندازه گیری حجم اجسامی که شکل مشخصی ندارند</a:t>
            </a:r>
            <a:endParaRPr lang="fa-IR" sz="3200" dirty="0">
              <a:cs typeface="B Koodak" panose="00000700000000000000" pitchFamily="2" charset="-78"/>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01486" y="1907176"/>
                <a:ext cx="10249988" cy="4328161"/>
              </a:xfrm>
            </p:spPr>
            <p:txBody>
              <a:bodyPr>
                <a:normAutofit/>
              </a:bodyPr>
              <a:lstStyle/>
              <a:p>
                <a:pPr marL="292608" lvl="1" indent="0">
                  <a:lnSpc>
                    <a:spcPct val="150000"/>
                  </a:lnSpc>
                  <a:buNone/>
                </a:pPr>
                <a:r>
                  <a:rPr lang="fa-IR" dirty="0" smtClean="0">
                    <a:cs typeface="B Koodak" panose="00000700000000000000" pitchFamily="2" charset="-78"/>
                  </a:rPr>
                  <a:t>2- به نظر شما چگونه می توان حجم اجسامی را که دارای شکل مشخصی نیستند را اندازه گرفت؟</a:t>
                </a:r>
              </a:p>
              <a:p>
                <a:pPr marL="292608" lvl="1" indent="0">
                  <a:lnSpc>
                    <a:spcPct val="150000"/>
                  </a:lnSpc>
                  <a:buNone/>
                </a:pPr>
                <a:r>
                  <a:rPr lang="fa-IR" dirty="0" smtClean="0">
                    <a:cs typeface="B Koodak" panose="00000700000000000000" pitchFamily="2" charset="-78"/>
                  </a:rPr>
                  <a:t>یکی از روشهایی را که می توان به کمک آن حجم اجسامی را که دارای شکل مشخصی نیستند</a:t>
                </a:r>
              </a:p>
              <a:p>
                <a:pPr marL="292608" lvl="1" indent="0">
                  <a:lnSpc>
                    <a:spcPct val="150000"/>
                  </a:lnSpc>
                  <a:buNone/>
                </a:pPr>
                <a:r>
                  <a:rPr lang="fa-IR" dirty="0" smtClean="0">
                    <a:cs typeface="B Koodak" panose="00000700000000000000" pitchFamily="2" charset="-78"/>
                  </a:rPr>
                  <a:t>  اندازه گرفت این است که از آب و یک استوانه مدرج استفاده کنیم. مانند شکل روبرو که در آن</a:t>
                </a:r>
              </a:p>
              <a:p>
                <a:pPr marL="292608" lvl="1" indent="0">
                  <a:lnSpc>
                    <a:spcPct val="150000"/>
                  </a:lnSpc>
                  <a:buNone/>
                </a:pPr>
                <a:r>
                  <a:rPr lang="fa-IR" dirty="0" smtClean="0">
                    <a:cs typeface="B Koodak" panose="00000700000000000000" pitchFamily="2" charset="-78"/>
                  </a:rPr>
                  <a:t>به کمک همین وسایل حجم یک کلید اندازه گرفته شده است.</a:t>
                </a:r>
              </a:p>
              <a:p>
                <a:pPr marL="292608" lvl="1" indent="0">
                  <a:lnSpc>
                    <a:spcPct val="150000"/>
                  </a:lnSpc>
                  <a:buNone/>
                </a:pPr>
                <a:r>
                  <a:rPr lang="fa-IR" dirty="0" smtClean="0">
                    <a:cs typeface="B Koodak" panose="00000700000000000000" pitchFamily="2" charset="-78"/>
                  </a:rPr>
                  <a:t>در این روش مقداری آب درون یک استوانه مدرج می ریزیم سپس جسم را(هر چیزی می تواند</a:t>
                </a:r>
              </a:p>
              <a:p>
                <a:pPr marL="292608" lvl="1" indent="0">
                  <a:lnSpc>
                    <a:spcPct val="150000"/>
                  </a:lnSpc>
                  <a:buNone/>
                </a:pPr>
                <a:r>
                  <a:rPr lang="fa-IR" dirty="0" smtClean="0">
                    <a:cs typeface="B Koodak" panose="00000700000000000000" pitchFamily="2" charset="-78"/>
                  </a:rPr>
                  <a:t>باشد مانند سیب یا کلید یا هر چیزی که نتوان برای آن طول و عرض و ارتفاع در نظر گرفت) داخل استوانه می اندازیم، میدانیم که اگر هر چیزی را داخل آب بیاندازیم به اندازه ی حجم آن جسم سطح آب تغییر می کند و بالا می آید و در این صورت می توانیم تغییر حجم را از روی قسمت درجه بندی استوانه بخوانیم و حجم جسم را بر حسب لیتر به دست آوریم مثل شکل بالا که حجم کلید 3 میلی لیتر یا 3 سانتی متر مکعب است .                                                                                            </a:t>
                </a:r>
                <a14:m>
                  <m:oMath xmlns:m="http://schemas.openxmlformats.org/officeDocument/2006/math">
                    <m:r>
                      <a:rPr lang="fa-IR" b="0" i="1" smtClean="0">
                        <a:latin typeface="Cambria Math" panose="02040503050406030204" pitchFamily="18" charset="0"/>
                        <a:cs typeface="B Koodak" panose="00000700000000000000" pitchFamily="2" charset="-78"/>
                      </a:rPr>
                      <m:t>53</m:t>
                    </m:r>
                    <m:r>
                      <a:rPr lang="fa-IR" b="0" i="1" smtClean="0">
                        <a:latin typeface="Cambria Math" panose="02040503050406030204" pitchFamily="18" charset="0"/>
                        <a:cs typeface="B Koodak" panose="00000700000000000000" pitchFamily="2" charset="-78"/>
                      </a:rPr>
                      <m:t>−</m:t>
                    </m:r>
                    <m:r>
                      <a:rPr lang="fa-IR" b="0" i="1" smtClean="0">
                        <a:latin typeface="Cambria Math" panose="02040503050406030204" pitchFamily="18" charset="0"/>
                        <a:cs typeface="B Koodak" panose="00000700000000000000" pitchFamily="2" charset="-78"/>
                      </a:rPr>
                      <m:t>50</m:t>
                    </m:r>
                    <m:r>
                      <a:rPr lang="fa-IR" b="0" i="1" smtClean="0">
                        <a:latin typeface="Cambria Math" panose="02040503050406030204" pitchFamily="18" charset="0"/>
                        <a:cs typeface="B Koodak" panose="00000700000000000000" pitchFamily="2" charset="-78"/>
                      </a:rPr>
                      <m:t>=</m:t>
                    </m:r>
                    <m:r>
                      <a:rPr lang="fa-IR" b="0" i="1" smtClean="0">
                        <a:latin typeface="Cambria Math" panose="02040503050406030204" pitchFamily="18" charset="0"/>
                        <a:cs typeface="B Koodak" panose="00000700000000000000" pitchFamily="2" charset="-78"/>
                      </a:rPr>
                      <m:t>3</m:t>
                    </m:r>
                  </m:oMath>
                </a14:m>
                <a:r>
                  <a:rPr lang="fa-IR" dirty="0" smtClean="0">
                    <a:cs typeface="B Koodak" panose="00000700000000000000" pitchFamily="2" charset="-78"/>
                  </a:rPr>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01486" y="1907176"/>
                <a:ext cx="10249988" cy="4328161"/>
              </a:xfrm>
              <a:blipFill>
                <a:blip r:embed="rId4"/>
                <a:stretch>
                  <a:fillRect l="-1189"/>
                </a:stretch>
              </a:blipFill>
            </p:spPr>
            <p:txBody>
              <a:bodyPr/>
              <a:lstStyle/>
              <a:p>
                <a:r>
                  <a:rPr lang="fa-IR">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5541" y="2192754"/>
            <a:ext cx="2466975" cy="199072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1486" y="937714"/>
            <a:ext cx="487363" cy="487363"/>
          </a:xfrm>
          <a:prstGeom prst="rect">
            <a:avLst/>
          </a:prstGeom>
        </p:spPr>
      </p:pic>
    </p:spTree>
    <p:extLst>
      <p:ext uri="{BB962C8B-B14F-4D97-AF65-F5344CB8AC3E}">
        <p14:creationId xmlns:p14="http://schemas.microsoft.com/office/powerpoint/2010/main" val="4095344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r"/>
            <a:r>
              <a:rPr lang="fa-IR" sz="3600" dirty="0" smtClean="0">
                <a:cs typeface="B Koodak" panose="00000700000000000000" pitchFamily="2" charset="-78"/>
              </a:rPr>
              <a:t>کار در کلاس شماره 3 :</a:t>
            </a:r>
            <a:endParaRPr lang="fa-IR" sz="3600" dirty="0">
              <a:cs typeface="B Koodak" panose="00000700000000000000" pitchFamily="2" charset="-78"/>
            </a:endParaRPr>
          </a:p>
        </p:txBody>
      </p:sp>
      <p:sp>
        <p:nvSpPr>
          <p:cNvPr id="3" name="Content Placeholder 2"/>
          <p:cNvSpPr>
            <a:spLocks noGrp="1"/>
          </p:cNvSpPr>
          <p:nvPr>
            <p:ph idx="1"/>
          </p:nvPr>
        </p:nvSpPr>
        <p:spPr>
          <a:xfrm>
            <a:off x="714103" y="1907176"/>
            <a:ext cx="10441577" cy="3961917"/>
          </a:xfrm>
        </p:spPr>
        <p:txBody>
          <a:bodyPr/>
          <a:lstStyle/>
          <a:p>
            <a:pPr marL="201168" lvl="1" indent="0">
              <a:buNone/>
            </a:pPr>
            <a:r>
              <a:rPr lang="fa-IR" dirty="0" smtClean="0">
                <a:cs typeface="B Koodak" panose="00000700000000000000" pitchFamily="2" charset="-78"/>
              </a:rPr>
              <a:t>3-در جاهای خالی جدول زیر، عبارت مناسب بنویسید.</a:t>
            </a:r>
            <a:endParaRPr lang="fa-IR" dirty="0">
              <a:cs typeface="B Koodak" panose="00000700000000000000" pitchFamily="2" charset="-78"/>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734786618"/>
                  </p:ext>
                </p:extLst>
              </p:nvPr>
            </p:nvGraphicFramePr>
            <p:xfrm>
              <a:off x="1349829" y="2104329"/>
              <a:ext cx="4168503" cy="3200400"/>
            </p:xfrm>
            <a:graphic>
              <a:graphicData uri="http://schemas.openxmlformats.org/drawingml/2006/table">
                <a:tbl>
                  <a:tblPr rtl="1" firstRow="1" bandRow="1">
                    <a:tableStyleId>{5C22544A-7EE6-4342-B048-85BDC9FD1C3A}</a:tableStyleId>
                  </a:tblPr>
                  <a:tblGrid>
                    <a:gridCol w="1389501">
                      <a:extLst>
                        <a:ext uri="{9D8B030D-6E8A-4147-A177-3AD203B41FA5}">
                          <a16:colId xmlns:a16="http://schemas.microsoft.com/office/drawing/2014/main" val="2047115328"/>
                        </a:ext>
                      </a:extLst>
                    </a:gridCol>
                    <a:gridCol w="1389501">
                      <a:extLst>
                        <a:ext uri="{9D8B030D-6E8A-4147-A177-3AD203B41FA5}">
                          <a16:colId xmlns:a16="http://schemas.microsoft.com/office/drawing/2014/main" val="3668158323"/>
                        </a:ext>
                      </a:extLst>
                    </a:gridCol>
                    <a:gridCol w="1389501">
                      <a:extLst>
                        <a:ext uri="{9D8B030D-6E8A-4147-A177-3AD203B41FA5}">
                          <a16:colId xmlns:a16="http://schemas.microsoft.com/office/drawing/2014/main" val="2118327923"/>
                        </a:ext>
                      </a:extLst>
                    </a:gridCol>
                  </a:tblGrid>
                  <a:tr h="594554">
                    <a:tc>
                      <a:txBody>
                        <a:bodyPr/>
                        <a:lstStyle/>
                        <a:p>
                          <a:pPr algn="ctr" rtl="1"/>
                          <a:r>
                            <a:rPr lang="fa-IR" sz="1800" dirty="0" smtClean="0">
                              <a:cs typeface="B Koodak" panose="00000700000000000000" pitchFamily="2" charset="-78"/>
                            </a:rPr>
                            <a:t>0/5 لیتر</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    </a:t>
                          </a:r>
                          <a14:m>
                            <m:oMath xmlns:m="http://schemas.openxmlformats.org/officeDocument/2006/math">
                              <m:f>
                                <m:fPr>
                                  <m:ctrlPr>
                                    <a:rPr lang="fa-IR" sz="1800" i="1" smtClean="0">
                                      <a:latin typeface="Cambria Math" panose="02040503050406030204" pitchFamily="18" charset="0"/>
                                    </a:rPr>
                                  </m:ctrlPr>
                                </m:fPr>
                                <m:num>
                                  <m:r>
                                    <a:rPr lang="fa-IR" sz="1800" b="1" i="1" smtClean="0">
                                      <a:latin typeface="Cambria Math" panose="02040503050406030204" pitchFamily="18" charset="0"/>
                                    </a:rPr>
                                    <m:t>𝟏</m:t>
                                  </m:r>
                                </m:num>
                                <m:den>
                                  <m:r>
                                    <a:rPr lang="fa-IR" sz="1800" b="1" i="1" smtClean="0">
                                      <a:latin typeface="Cambria Math" panose="02040503050406030204" pitchFamily="18" charset="0"/>
                                    </a:rPr>
                                    <m:t>𝟐</m:t>
                                  </m:r>
                                </m:den>
                              </m:f>
                            </m:oMath>
                          </a14:m>
                          <a:r>
                            <a:rPr lang="fa-IR" sz="1800" dirty="0" smtClean="0">
                              <a:cs typeface="B Koodak" panose="00000700000000000000" pitchFamily="2" charset="-78"/>
                            </a:rPr>
                            <a:t>   لیتر</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500 سانتی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1970720890"/>
                      </a:ext>
                    </a:extLst>
                  </a:tr>
                  <a:tr h="594554">
                    <a:tc>
                      <a:txBody>
                        <a:bodyPr/>
                        <a:lstStyle/>
                        <a:p>
                          <a:pPr algn="ctr" rtl="1"/>
                          <a:r>
                            <a:rPr lang="fa-IR" sz="1800" dirty="0" smtClean="0">
                              <a:cs typeface="B Koodak" panose="00000700000000000000" pitchFamily="2" charset="-78"/>
                            </a:rPr>
                            <a:t>0/25 لیتر </a:t>
                          </a:r>
                          <a:endParaRPr lang="fa-IR" sz="1800" dirty="0">
                            <a:cs typeface="B Koodak" panose="00000700000000000000" pitchFamily="2" charset="-78"/>
                          </a:endParaRPr>
                        </a:p>
                      </a:txBody>
                      <a:tcPr anchor="ctr"/>
                    </a:tc>
                    <a:tc>
                      <a:txBody>
                        <a:bodyPr/>
                        <a:lstStyle/>
                        <a:p>
                          <a:pPr algn="ctr" rtl="1"/>
                          <a14:m>
                            <m:oMath xmlns:m="http://schemas.openxmlformats.org/officeDocument/2006/math">
                              <m:f>
                                <m:fPr>
                                  <m:ctrlPr>
                                    <a:rPr lang="fa-IR" sz="1800" i="1" smtClean="0">
                                      <a:latin typeface="Cambria Math" panose="02040503050406030204" pitchFamily="18" charset="0"/>
                                    </a:rPr>
                                  </m:ctrlPr>
                                </m:fPr>
                                <m:num>
                                  <m:r>
                                    <a:rPr lang="fa-IR" sz="1800" b="0" i="1" smtClean="0">
                                      <a:latin typeface="Cambria Math" panose="02040503050406030204" pitchFamily="18" charset="0"/>
                                    </a:rPr>
                                    <m:t>1</m:t>
                                  </m:r>
                                </m:num>
                                <m:den>
                                  <m:r>
                                    <a:rPr lang="fa-IR" sz="1800" b="0" i="1" smtClean="0">
                                      <a:latin typeface="Cambria Math" panose="02040503050406030204" pitchFamily="18" charset="0"/>
                                    </a:rPr>
                                    <m:t>4</m:t>
                                  </m:r>
                                </m:den>
                              </m:f>
                            </m:oMath>
                          </a14:m>
                          <a:r>
                            <a:rPr lang="fa-IR" sz="1800" dirty="0" smtClean="0">
                              <a:cs typeface="B Koodak" panose="00000700000000000000" pitchFamily="2" charset="-78"/>
                            </a:rPr>
                            <a:t>  لیتر </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250 سانتی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2792411809"/>
                      </a:ext>
                    </a:extLst>
                  </a:tr>
                  <a:tr h="594554">
                    <a:tc>
                      <a:txBody>
                        <a:bodyPr/>
                        <a:lstStyle/>
                        <a:p>
                          <a:pPr algn="ctr" rtl="1"/>
                          <a:r>
                            <a:rPr lang="fa-IR" sz="1800" dirty="0" smtClean="0">
                              <a:cs typeface="B Koodak" panose="00000700000000000000" pitchFamily="2" charset="-78"/>
                            </a:rPr>
                            <a:t>0/75 لیتر</a:t>
                          </a:r>
                          <a:endParaRPr lang="fa-IR" sz="1800" dirty="0">
                            <a:cs typeface="B Koodak" panose="00000700000000000000" pitchFamily="2" charset="-78"/>
                          </a:endParaRPr>
                        </a:p>
                      </a:txBody>
                      <a:tcPr anchor="ctr"/>
                    </a:tc>
                    <a:tc>
                      <a:txBody>
                        <a:bodyPr/>
                        <a:lstStyle/>
                        <a:p>
                          <a:pPr algn="ctr" rtl="1"/>
                          <a14:m>
                            <m:oMath xmlns:m="http://schemas.openxmlformats.org/officeDocument/2006/math">
                              <m:f>
                                <m:fPr>
                                  <m:ctrlPr>
                                    <a:rPr lang="fa-IR" sz="1800" i="1" smtClean="0">
                                      <a:latin typeface="Cambria Math" panose="02040503050406030204" pitchFamily="18" charset="0"/>
                                    </a:rPr>
                                  </m:ctrlPr>
                                </m:fPr>
                                <m:num>
                                  <m:r>
                                    <a:rPr lang="fa-IR" sz="1800" b="0" i="1" smtClean="0">
                                      <a:latin typeface="Cambria Math" panose="02040503050406030204" pitchFamily="18" charset="0"/>
                                    </a:rPr>
                                    <m:t>3</m:t>
                                  </m:r>
                                </m:num>
                                <m:den>
                                  <m:r>
                                    <a:rPr lang="fa-IR" sz="1800" b="0" i="1" smtClean="0">
                                      <a:latin typeface="Cambria Math" panose="02040503050406030204" pitchFamily="18" charset="0"/>
                                    </a:rPr>
                                    <m:t>4</m:t>
                                  </m:r>
                                </m:den>
                              </m:f>
                            </m:oMath>
                          </a14:m>
                          <a:r>
                            <a:rPr lang="fa-IR" sz="1800" dirty="0" smtClean="0">
                              <a:cs typeface="B Koodak" panose="00000700000000000000" pitchFamily="2" charset="-78"/>
                            </a:rPr>
                            <a:t>  لیتر</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750 سانتی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2980045040"/>
                      </a:ext>
                    </a:extLst>
                  </a:tr>
                  <a:tr h="594554">
                    <a:tc>
                      <a:txBody>
                        <a:bodyPr/>
                        <a:lstStyle/>
                        <a:p>
                          <a:pPr algn="ctr" rtl="1"/>
                          <a:r>
                            <a:rPr lang="fa-IR" sz="1800" dirty="0" smtClean="0">
                              <a:cs typeface="B Koodak" panose="00000700000000000000" pitchFamily="2" charset="-78"/>
                            </a:rPr>
                            <a:t>2/5 لیتر </a:t>
                          </a:r>
                          <a:endParaRPr lang="fa-IR" sz="1800" dirty="0">
                            <a:cs typeface="B Koodak" panose="00000700000000000000" pitchFamily="2" charset="-78"/>
                          </a:endParaRPr>
                        </a:p>
                      </a:txBody>
                      <a:tcPr anchor="ctr"/>
                    </a:tc>
                    <a:tc>
                      <a:txBody>
                        <a:bodyPr/>
                        <a:lstStyle/>
                        <a:p>
                          <a:pPr algn="ctr" rtl="1"/>
                          <a:r>
                            <a:rPr lang="fa-IR" sz="1800" b="0" dirty="0" smtClean="0">
                              <a:cs typeface="B Koodak" panose="00000700000000000000" pitchFamily="2" charset="-78"/>
                            </a:rPr>
                            <a:t> </a:t>
                          </a:r>
                          <a14:m>
                            <m:oMath xmlns:m="http://schemas.openxmlformats.org/officeDocument/2006/math">
                              <m:r>
                                <a:rPr lang="fa-IR" sz="1800" b="0" i="1" smtClean="0">
                                  <a:latin typeface="Cambria Math" panose="02040503050406030204" pitchFamily="18" charset="0"/>
                                </a:rPr>
                                <m:t>2</m:t>
                              </m:r>
                              <m:f>
                                <m:fPr>
                                  <m:ctrlPr>
                                    <a:rPr lang="fa-IR" sz="1800" b="0" i="1" smtClean="0">
                                      <a:latin typeface="Cambria Math" panose="02040503050406030204" pitchFamily="18" charset="0"/>
                                    </a:rPr>
                                  </m:ctrlPr>
                                </m:fPr>
                                <m:num>
                                  <m:r>
                                    <a:rPr lang="fa-IR" sz="1800" b="0" i="1" smtClean="0">
                                      <a:latin typeface="Cambria Math" panose="02040503050406030204" pitchFamily="18" charset="0"/>
                                    </a:rPr>
                                    <m:t>1</m:t>
                                  </m:r>
                                </m:num>
                                <m:den>
                                  <m:r>
                                    <a:rPr lang="fa-IR" sz="1800" b="0" i="1" smtClean="0">
                                      <a:latin typeface="Cambria Math" panose="02040503050406030204" pitchFamily="18" charset="0"/>
                                    </a:rPr>
                                    <m:t>2</m:t>
                                  </m:r>
                                </m:den>
                              </m:f>
                            </m:oMath>
                          </a14:m>
                          <a:r>
                            <a:rPr lang="fa-IR" sz="1800" dirty="0" smtClean="0">
                              <a:cs typeface="B Koodak" panose="00000700000000000000" pitchFamily="2" charset="-78"/>
                            </a:rPr>
                            <a:t>  لیتر</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2500 سانتی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4139482606"/>
                      </a:ext>
                    </a:extLst>
                  </a:tr>
                  <a:tr h="594554">
                    <a:tc>
                      <a:txBody>
                        <a:bodyPr/>
                        <a:lstStyle/>
                        <a:p>
                          <a:pPr algn="ctr" rtl="1"/>
                          <a:r>
                            <a:rPr lang="fa-IR" sz="1800" dirty="0" smtClean="0">
                              <a:cs typeface="B Koodak" panose="00000700000000000000" pitchFamily="2" charset="-78"/>
                            </a:rPr>
                            <a:t>1/5 لیتر </a:t>
                          </a:r>
                          <a:endParaRPr lang="fa-IR" sz="1800" dirty="0">
                            <a:cs typeface="B Koodak" panose="00000700000000000000" pitchFamily="2" charset="-78"/>
                          </a:endParaRPr>
                        </a:p>
                      </a:txBody>
                      <a:tcPr anchor="ctr"/>
                    </a:tc>
                    <a:tc>
                      <a:txBody>
                        <a:bodyPr/>
                        <a:lstStyle/>
                        <a:p>
                          <a:pPr algn="ctr" rtl="1"/>
                          <a14:m>
                            <m:oMath xmlns:m="http://schemas.openxmlformats.org/officeDocument/2006/math">
                              <m:r>
                                <a:rPr lang="fa-IR" sz="1800" b="0" i="1" smtClean="0">
                                  <a:latin typeface="Cambria Math" panose="02040503050406030204" pitchFamily="18" charset="0"/>
                                </a:rPr>
                                <m:t>1</m:t>
                              </m:r>
                              <m:f>
                                <m:fPr>
                                  <m:ctrlPr>
                                    <a:rPr lang="fa-IR" sz="1800" b="0" i="1" smtClean="0">
                                      <a:latin typeface="Cambria Math" panose="02040503050406030204" pitchFamily="18" charset="0"/>
                                    </a:rPr>
                                  </m:ctrlPr>
                                </m:fPr>
                                <m:num>
                                  <m:r>
                                    <a:rPr lang="fa-IR" sz="1800" b="0" i="1" smtClean="0">
                                      <a:latin typeface="Cambria Math" panose="02040503050406030204" pitchFamily="18" charset="0"/>
                                    </a:rPr>
                                    <m:t>1</m:t>
                                  </m:r>
                                </m:num>
                                <m:den>
                                  <m:r>
                                    <a:rPr lang="fa-IR" sz="1800" b="0" i="1" smtClean="0">
                                      <a:latin typeface="Cambria Math" panose="02040503050406030204" pitchFamily="18" charset="0"/>
                                    </a:rPr>
                                    <m:t>2</m:t>
                                  </m:r>
                                </m:den>
                              </m:f>
                            </m:oMath>
                          </a14:m>
                          <a:r>
                            <a:rPr lang="fa-IR" sz="1800" dirty="0" smtClean="0">
                              <a:cs typeface="B Koodak" panose="00000700000000000000" pitchFamily="2" charset="-78"/>
                            </a:rPr>
                            <a:t>  لیتر</a:t>
                          </a:r>
                          <a:endParaRPr lang="fa-IR" sz="1800" dirty="0">
                            <a:cs typeface="B Koodak" panose="00000700000000000000" pitchFamily="2" charset="-78"/>
                          </a:endParaRPr>
                        </a:p>
                      </a:txBody>
                      <a:tcPr anchor="ctr"/>
                    </a:tc>
                    <a:tc>
                      <a:txBody>
                        <a:bodyPr/>
                        <a:lstStyle/>
                        <a:p>
                          <a:pPr algn="ctr" rtl="1"/>
                          <a:r>
                            <a:rPr lang="fa-IR" sz="1800" dirty="0" smtClean="0">
                              <a:cs typeface="B Koodak" panose="00000700000000000000" pitchFamily="2" charset="-78"/>
                            </a:rPr>
                            <a:t>1500 سانتی</a:t>
                          </a:r>
                          <a:r>
                            <a:rPr lang="fa-IR" sz="1800" baseline="0" dirty="0" smtClean="0">
                              <a:cs typeface="B Koodak" panose="00000700000000000000" pitchFamily="2" charset="-78"/>
                            </a:rPr>
                            <a:t>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377884080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734786618"/>
                  </p:ext>
                </p:extLst>
              </p:nvPr>
            </p:nvGraphicFramePr>
            <p:xfrm>
              <a:off x="1349829" y="2104329"/>
              <a:ext cx="4168503" cy="3200400"/>
            </p:xfrm>
            <a:graphic>
              <a:graphicData uri="http://schemas.openxmlformats.org/drawingml/2006/table">
                <a:tbl>
                  <a:tblPr rtl="1" firstRow="1" bandRow="1">
                    <a:tableStyleId>{5C22544A-7EE6-4342-B048-85BDC9FD1C3A}</a:tableStyleId>
                  </a:tblPr>
                  <a:tblGrid>
                    <a:gridCol w="1389501">
                      <a:extLst>
                        <a:ext uri="{9D8B030D-6E8A-4147-A177-3AD203B41FA5}">
                          <a16:colId xmlns:a16="http://schemas.microsoft.com/office/drawing/2014/main" val="2047115328"/>
                        </a:ext>
                      </a:extLst>
                    </a:gridCol>
                    <a:gridCol w="1389501">
                      <a:extLst>
                        <a:ext uri="{9D8B030D-6E8A-4147-A177-3AD203B41FA5}">
                          <a16:colId xmlns:a16="http://schemas.microsoft.com/office/drawing/2014/main" val="3668158323"/>
                        </a:ext>
                      </a:extLst>
                    </a:gridCol>
                    <a:gridCol w="1389501">
                      <a:extLst>
                        <a:ext uri="{9D8B030D-6E8A-4147-A177-3AD203B41FA5}">
                          <a16:colId xmlns:a16="http://schemas.microsoft.com/office/drawing/2014/main" val="2118327923"/>
                        </a:ext>
                      </a:extLst>
                    </a:gridCol>
                  </a:tblGrid>
                  <a:tr h="640080">
                    <a:tc>
                      <a:txBody>
                        <a:bodyPr/>
                        <a:lstStyle/>
                        <a:p>
                          <a:pPr algn="ctr" rtl="1"/>
                          <a:r>
                            <a:rPr lang="fa-IR" sz="1800" dirty="0" smtClean="0">
                              <a:cs typeface="B Koodak" panose="00000700000000000000" pitchFamily="2" charset="-78"/>
                            </a:rPr>
                            <a:t>0/5 لیتر</a:t>
                          </a:r>
                          <a:endParaRPr lang="fa-IR" sz="1800" dirty="0">
                            <a:cs typeface="B Koodak" panose="00000700000000000000" pitchFamily="2" charset="-78"/>
                          </a:endParaRPr>
                        </a:p>
                      </a:txBody>
                      <a:tcPr anchor="ctr"/>
                    </a:tc>
                    <a:tc>
                      <a:txBody>
                        <a:bodyPr/>
                        <a:lstStyle/>
                        <a:p>
                          <a:endParaRPr lang="fa-IR"/>
                        </a:p>
                      </a:txBody>
                      <a:tcPr anchor="ctr">
                        <a:blipFill>
                          <a:blip r:embed="rId4"/>
                          <a:stretch>
                            <a:fillRect l="-100000" t="-3810" r="-101310" b="-416190"/>
                          </a:stretch>
                        </a:blipFill>
                      </a:tcPr>
                    </a:tc>
                    <a:tc>
                      <a:txBody>
                        <a:bodyPr/>
                        <a:lstStyle/>
                        <a:p>
                          <a:pPr algn="ctr" rtl="1"/>
                          <a:r>
                            <a:rPr lang="fa-IR" sz="1800" dirty="0" smtClean="0">
                              <a:cs typeface="B Koodak" panose="00000700000000000000" pitchFamily="2" charset="-78"/>
                            </a:rPr>
                            <a:t>500 سانتی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1970720890"/>
                      </a:ext>
                    </a:extLst>
                  </a:tr>
                  <a:tr h="640080">
                    <a:tc>
                      <a:txBody>
                        <a:bodyPr/>
                        <a:lstStyle/>
                        <a:p>
                          <a:pPr algn="ctr" rtl="1"/>
                          <a:r>
                            <a:rPr lang="fa-IR" sz="1800" dirty="0" smtClean="0">
                              <a:cs typeface="B Koodak" panose="00000700000000000000" pitchFamily="2" charset="-78"/>
                            </a:rPr>
                            <a:t>0/25 لیتر </a:t>
                          </a:r>
                          <a:endParaRPr lang="fa-IR" sz="1800" dirty="0">
                            <a:cs typeface="B Koodak" panose="00000700000000000000" pitchFamily="2" charset="-78"/>
                          </a:endParaRPr>
                        </a:p>
                      </a:txBody>
                      <a:tcPr anchor="ctr"/>
                    </a:tc>
                    <a:tc>
                      <a:txBody>
                        <a:bodyPr/>
                        <a:lstStyle/>
                        <a:p>
                          <a:endParaRPr lang="fa-IR"/>
                        </a:p>
                      </a:txBody>
                      <a:tcPr anchor="ctr">
                        <a:blipFill>
                          <a:blip r:embed="rId4"/>
                          <a:stretch>
                            <a:fillRect l="-100000" t="-103810" r="-101310" b="-316190"/>
                          </a:stretch>
                        </a:blipFill>
                      </a:tcPr>
                    </a:tc>
                    <a:tc>
                      <a:txBody>
                        <a:bodyPr/>
                        <a:lstStyle/>
                        <a:p>
                          <a:pPr algn="ctr" rtl="1"/>
                          <a:r>
                            <a:rPr lang="fa-IR" sz="1800" dirty="0" smtClean="0">
                              <a:cs typeface="B Koodak" panose="00000700000000000000" pitchFamily="2" charset="-78"/>
                            </a:rPr>
                            <a:t>250 سانتی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2792411809"/>
                      </a:ext>
                    </a:extLst>
                  </a:tr>
                  <a:tr h="640080">
                    <a:tc>
                      <a:txBody>
                        <a:bodyPr/>
                        <a:lstStyle/>
                        <a:p>
                          <a:pPr algn="ctr" rtl="1"/>
                          <a:r>
                            <a:rPr lang="fa-IR" sz="1800" dirty="0" smtClean="0">
                              <a:cs typeface="B Koodak" panose="00000700000000000000" pitchFamily="2" charset="-78"/>
                            </a:rPr>
                            <a:t>0/75 لیتر</a:t>
                          </a:r>
                          <a:endParaRPr lang="fa-IR" sz="1800" dirty="0">
                            <a:cs typeface="B Koodak" panose="00000700000000000000" pitchFamily="2" charset="-78"/>
                          </a:endParaRPr>
                        </a:p>
                      </a:txBody>
                      <a:tcPr anchor="ctr"/>
                    </a:tc>
                    <a:tc>
                      <a:txBody>
                        <a:bodyPr/>
                        <a:lstStyle/>
                        <a:p>
                          <a:endParaRPr lang="fa-IR"/>
                        </a:p>
                      </a:txBody>
                      <a:tcPr anchor="ctr">
                        <a:blipFill>
                          <a:blip r:embed="rId4"/>
                          <a:stretch>
                            <a:fillRect l="-100000" t="-201887" r="-101310" b="-213208"/>
                          </a:stretch>
                        </a:blipFill>
                      </a:tcPr>
                    </a:tc>
                    <a:tc>
                      <a:txBody>
                        <a:bodyPr/>
                        <a:lstStyle/>
                        <a:p>
                          <a:pPr algn="ctr" rtl="1"/>
                          <a:r>
                            <a:rPr lang="fa-IR" sz="1800" dirty="0" smtClean="0">
                              <a:cs typeface="B Koodak" panose="00000700000000000000" pitchFamily="2" charset="-78"/>
                            </a:rPr>
                            <a:t>750 سانتی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2980045040"/>
                      </a:ext>
                    </a:extLst>
                  </a:tr>
                  <a:tr h="640080">
                    <a:tc>
                      <a:txBody>
                        <a:bodyPr/>
                        <a:lstStyle/>
                        <a:p>
                          <a:pPr algn="ctr" rtl="1"/>
                          <a:r>
                            <a:rPr lang="fa-IR" sz="1800" dirty="0" smtClean="0">
                              <a:cs typeface="B Koodak" panose="00000700000000000000" pitchFamily="2" charset="-78"/>
                            </a:rPr>
                            <a:t>2/5 لیتر </a:t>
                          </a:r>
                          <a:endParaRPr lang="fa-IR" sz="1800" dirty="0">
                            <a:cs typeface="B Koodak" panose="00000700000000000000" pitchFamily="2" charset="-78"/>
                          </a:endParaRPr>
                        </a:p>
                      </a:txBody>
                      <a:tcPr anchor="ctr"/>
                    </a:tc>
                    <a:tc>
                      <a:txBody>
                        <a:bodyPr/>
                        <a:lstStyle/>
                        <a:p>
                          <a:endParaRPr lang="fa-IR"/>
                        </a:p>
                      </a:txBody>
                      <a:tcPr anchor="ctr">
                        <a:blipFill>
                          <a:blip r:embed="rId4"/>
                          <a:stretch>
                            <a:fillRect l="-100000" t="-304762" r="-101310" b="-115238"/>
                          </a:stretch>
                        </a:blipFill>
                      </a:tcPr>
                    </a:tc>
                    <a:tc>
                      <a:txBody>
                        <a:bodyPr/>
                        <a:lstStyle/>
                        <a:p>
                          <a:pPr algn="ctr" rtl="1"/>
                          <a:r>
                            <a:rPr lang="fa-IR" sz="1800" dirty="0" smtClean="0">
                              <a:cs typeface="B Koodak" panose="00000700000000000000" pitchFamily="2" charset="-78"/>
                            </a:rPr>
                            <a:t>2500 سانتی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4139482606"/>
                      </a:ext>
                    </a:extLst>
                  </a:tr>
                  <a:tr h="640080">
                    <a:tc>
                      <a:txBody>
                        <a:bodyPr/>
                        <a:lstStyle/>
                        <a:p>
                          <a:pPr algn="ctr" rtl="1"/>
                          <a:r>
                            <a:rPr lang="fa-IR" sz="1800" dirty="0" smtClean="0">
                              <a:cs typeface="B Koodak" panose="00000700000000000000" pitchFamily="2" charset="-78"/>
                            </a:rPr>
                            <a:t>1/5 لیتر </a:t>
                          </a:r>
                          <a:endParaRPr lang="fa-IR" sz="1800" dirty="0">
                            <a:cs typeface="B Koodak" panose="00000700000000000000" pitchFamily="2" charset="-78"/>
                          </a:endParaRPr>
                        </a:p>
                      </a:txBody>
                      <a:tcPr anchor="ctr"/>
                    </a:tc>
                    <a:tc>
                      <a:txBody>
                        <a:bodyPr/>
                        <a:lstStyle/>
                        <a:p>
                          <a:endParaRPr lang="fa-IR"/>
                        </a:p>
                      </a:txBody>
                      <a:tcPr anchor="ctr">
                        <a:blipFill>
                          <a:blip r:embed="rId4"/>
                          <a:stretch>
                            <a:fillRect l="-100000" t="-404762" r="-101310" b="-15238"/>
                          </a:stretch>
                        </a:blipFill>
                      </a:tcPr>
                    </a:tc>
                    <a:tc>
                      <a:txBody>
                        <a:bodyPr/>
                        <a:lstStyle/>
                        <a:p>
                          <a:pPr algn="ctr" rtl="1"/>
                          <a:r>
                            <a:rPr lang="fa-IR" sz="1800" dirty="0" smtClean="0">
                              <a:cs typeface="B Koodak" panose="00000700000000000000" pitchFamily="2" charset="-78"/>
                            </a:rPr>
                            <a:t>1500 سانتی</a:t>
                          </a:r>
                          <a:r>
                            <a:rPr lang="fa-IR" sz="1800" baseline="0" dirty="0" smtClean="0">
                              <a:cs typeface="B Koodak" panose="00000700000000000000" pitchFamily="2" charset="-78"/>
                            </a:rPr>
                            <a:t> متر مکعب</a:t>
                          </a:r>
                          <a:endParaRPr lang="fa-IR" sz="1800" dirty="0">
                            <a:cs typeface="B Koodak" panose="00000700000000000000" pitchFamily="2" charset="-78"/>
                          </a:endParaRPr>
                        </a:p>
                      </a:txBody>
                      <a:tcPr anchor="ctr"/>
                    </a:tc>
                    <a:extLst>
                      <a:ext uri="{0D108BD9-81ED-4DB2-BD59-A6C34878D82A}">
                        <a16:rowId xmlns:a16="http://schemas.microsoft.com/office/drawing/2014/main" val="3778840805"/>
                      </a:ext>
                    </a:extLst>
                  </a:tr>
                </a:tbl>
              </a:graphicData>
            </a:graphic>
          </p:graphicFrame>
        </mc:Fallback>
      </mc:AlternateContent>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2319" y="2427362"/>
            <a:ext cx="2877367" cy="287736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466" y="632913"/>
            <a:ext cx="487363" cy="487363"/>
          </a:xfrm>
          <a:prstGeom prst="rect">
            <a:avLst/>
          </a:prstGeom>
        </p:spPr>
      </p:pic>
    </p:spTree>
    <p:extLst>
      <p:ext uri="{BB962C8B-B14F-4D97-AF65-F5344CB8AC3E}">
        <p14:creationId xmlns:p14="http://schemas.microsoft.com/office/powerpoint/2010/main" val="3787634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7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r"/>
            <a:r>
              <a:rPr lang="fa-IR" sz="3600" dirty="0" smtClean="0">
                <a:cs typeface="B Koodak" panose="00000700000000000000" pitchFamily="2" charset="-78"/>
              </a:rPr>
              <a:t>کار در کلاس شماره 4 :</a:t>
            </a:r>
            <a:endParaRPr lang="fa-IR" sz="3600" dirty="0">
              <a:cs typeface="B Koodak" panose="00000700000000000000" pitchFamily="2" charset="-78"/>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097280" y="1845734"/>
                <a:ext cx="10058400" cy="4398312"/>
              </a:xfrm>
            </p:spPr>
            <p:txBody>
              <a:bodyPr>
                <a:normAutofit/>
              </a:bodyPr>
              <a:lstStyle/>
              <a:p>
                <a:pPr marL="201168" lvl="1" indent="0">
                  <a:lnSpc>
                    <a:spcPct val="150000"/>
                  </a:lnSpc>
                  <a:buNone/>
                </a:pPr>
                <a:r>
                  <a:rPr lang="fa-IR" sz="2000" dirty="0" smtClean="0">
                    <a:cs typeface="B Koodak" panose="00000700000000000000" pitchFamily="2" charset="-78"/>
                  </a:rPr>
                  <a:t>نیلوفر با دقت به پاکت های شیر داخل مغازه نگاه می کرد. قیمت پاکت های لیتری 2500 تومان و قیمت پاکت های 250 میلی لیتری 700 تومان بود.</a:t>
                </a:r>
              </a:p>
              <a:p>
                <a:pPr marL="201168" lvl="1" indent="0">
                  <a:lnSpc>
                    <a:spcPct val="150000"/>
                  </a:lnSpc>
                  <a:buNone/>
                </a:pPr>
                <a:r>
                  <a:rPr lang="fa-IR" sz="2000" dirty="0" smtClean="0">
                    <a:cs typeface="B Koodak" panose="00000700000000000000" pitchFamily="2" charset="-78"/>
                  </a:rPr>
                  <a:t>الف) مقدار شیر پاکت های بزرگ چند برابر شیر پاکت های کوچک است</a:t>
                </a:r>
                <a:r>
                  <a:rPr lang="fa-IR" sz="2000" dirty="0" smtClean="0">
                    <a:cs typeface="B Koodak" panose="00000700000000000000" pitchFamily="2" charset="-78"/>
                  </a:rPr>
                  <a:t>؟ 4 برابر              </a:t>
                </a:r>
                <a14:m>
                  <m:oMath xmlns:m="http://schemas.openxmlformats.org/officeDocument/2006/math">
                    <m:r>
                      <a:rPr lang="fa-IR" sz="2000" b="0" i="1" smtClean="0">
                        <a:latin typeface="Cambria Math" panose="02040503050406030204" pitchFamily="18" charset="0"/>
                        <a:cs typeface="B Koodak" panose="00000700000000000000" pitchFamily="2" charset="-78"/>
                      </a:rPr>
                      <m:t>1000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250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4</m:t>
                    </m:r>
                  </m:oMath>
                </a14:m>
                <a:r>
                  <a:rPr lang="fa-IR" sz="2000" dirty="0" smtClean="0">
                    <a:cs typeface="B Koodak" panose="00000700000000000000" pitchFamily="2" charset="-78"/>
                  </a:rPr>
                  <a:t>   </a:t>
                </a:r>
                <a:endParaRPr lang="fa-IR" sz="2000" dirty="0" smtClean="0">
                  <a:cs typeface="B Koodak" panose="00000700000000000000" pitchFamily="2" charset="-78"/>
                </a:endParaRPr>
              </a:p>
              <a:p>
                <a:pPr marL="201168" lvl="1" indent="0">
                  <a:lnSpc>
                    <a:spcPct val="150000"/>
                  </a:lnSpc>
                  <a:buNone/>
                </a:pPr>
                <a:r>
                  <a:rPr lang="fa-IR" sz="2000" dirty="0" smtClean="0">
                    <a:cs typeface="B Koodak" panose="00000700000000000000" pitchFamily="2" charset="-78"/>
                  </a:rPr>
                  <a:t>ب)به نظر شما خرید کدام یک به صرفه تر است؟پاکت های کوچک یا </a:t>
                </a:r>
                <a:r>
                  <a:rPr lang="fa-IR" sz="2000" dirty="0" smtClean="0">
                    <a:cs typeface="B Koodak" panose="00000700000000000000" pitchFamily="2" charset="-78"/>
                  </a:rPr>
                  <a:t>بزرگ؟پاکت های بزرگ</a:t>
                </a:r>
                <a:endParaRPr lang="fa-IR" sz="2000" dirty="0" smtClean="0">
                  <a:cs typeface="B Koodak" panose="00000700000000000000" pitchFamily="2" charset="-78"/>
                </a:endParaRPr>
              </a:p>
              <a:p>
                <a:pPr marL="201168" lvl="1" indent="0">
                  <a:lnSpc>
                    <a:spcPct val="150000"/>
                  </a:lnSpc>
                  <a:buNone/>
                </a:pPr>
                <a:r>
                  <a:rPr lang="fa-IR" sz="2000" dirty="0" smtClean="0">
                    <a:cs typeface="B Koodak" panose="00000700000000000000" pitchFamily="2" charset="-78"/>
                  </a:rPr>
                  <a:t>پ)نیلوفر برای تهیه ماست به 2/5 لیتر شیر نیاز دارد، او می تواند:    </a:t>
                </a:r>
                <a:r>
                  <a:rPr lang="fa-IR" sz="2000" dirty="0" smtClean="0">
                    <a:solidFill>
                      <a:srgbClr val="FF0000"/>
                    </a:solidFill>
                    <a:cs typeface="B Koodak" panose="00000700000000000000" pitchFamily="2" charset="-78"/>
                  </a:rPr>
                  <a:t>3</a:t>
                </a:r>
                <a:r>
                  <a:rPr lang="fa-IR" sz="2000" dirty="0" smtClean="0">
                    <a:cs typeface="B Koodak" panose="00000700000000000000" pitchFamily="2" charset="-78"/>
                  </a:rPr>
                  <a:t>       پاکت شیر بزرگ بخرد.</a:t>
                </a:r>
              </a:p>
              <a:p>
                <a:pPr marL="201168" lvl="1" indent="0">
                  <a:lnSpc>
                    <a:spcPct val="150000"/>
                  </a:lnSpc>
                  <a:buNone/>
                </a:pPr>
                <a:r>
                  <a:rPr lang="fa-IR" sz="2000" dirty="0" smtClean="0">
                    <a:cs typeface="B Koodak" panose="00000700000000000000" pitchFamily="2" charset="-78"/>
                  </a:rPr>
                  <a:t>یا دو پاکت شیر بزرگ و      </a:t>
                </a:r>
                <a:r>
                  <a:rPr lang="fa-IR" sz="2000" dirty="0" smtClean="0">
                    <a:solidFill>
                      <a:srgbClr val="FF0000"/>
                    </a:solidFill>
                    <a:cs typeface="B Koodak" panose="00000700000000000000" pitchFamily="2" charset="-78"/>
                  </a:rPr>
                  <a:t>2</a:t>
                </a:r>
                <a:r>
                  <a:rPr lang="fa-IR" sz="2000" dirty="0" smtClean="0">
                    <a:cs typeface="B Koodak" panose="00000700000000000000" pitchFamily="2" charset="-78"/>
                  </a:rPr>
                  <a:t>       پاکت کوچک شیر انتخاب کند.</a:t>
                </a:r>
              </a:p>
              <a:p>
                <a:pPr marL="201168" lvl="1" indent="0">
                  <a:lnSpc>
                    <a:spcPct val="150000"/>
                  </a:lnSpc>
                  <a:buNone/>
                </a:pPr>
                <a:r>
                  <a:rPr lang="fa-IR" sz="2000" dirty="0" smtClean="0">
                    <a:cs typeface="B Koodak" panose="00000700000000000000" pitchFamily="2" charset="-78"/>
                  </a:rPr>
                  <a:t>    یا  </a:t>
                </a:r>
                <a:r>
                  <a:rPr lang="fa-IR" sz="2000" dirty="0" smtClean="0">
                    <a:solidFill>
                      <a:srgbClr val="FF0000"/>
                    </a:solidFill>
                    <a:cs typeface="B Koodak" panose="00000700000000000000" pitchFamily="2" charset="-78"/>
                  </a:rPr>
                  <a:t>10   </a:t>
                </a:r>
                <a:r>
                  <a:rPr lang="fa-IR" sz="2000" dirty="0" smtClean="0">
                    <a:cs typeface="B Koodak" panose="00000700000000000000" pitchFamily="2" charset="-78"/>
                  </a:rPr>
                  <a:t>پاکت شیر کوچک انتخاب کند.</a:t>
                </a:r>
              </a:p>
              <a:p>
                <a:pPr marL="201168" lvl="1" indent="0">
                  <a:lnSpc>
                    <a:spcPct val="150000"/>
                  </a:lnSpc>
                  <a:buNone/>
                </a:pPr>
                <a:r>
                  <a:rPr lang="fa-IR" sz="2000" dirty="0" smtClean="0">
                    <a:cs typeface="B Koodak" panose="00000700000000000000" pitchFamily="2" charset="-78"/>
                  </a:rPr>
                  <a:t>ت)اگر نیلوفر فقط 7000 تومان داشته باشد کدام راه بهتر </a:t>
                </a:r>
                <a:r>
                  <a:rPr lang="fa-IR" sz="2000" dirty="0" smtClean="0">
                    <a:cs typeface="B Koodak" panose="00000700000000000000" pitchFamily="2" charset="-78"/>
                  </a:rPr>
                  <a:t>است؟بهتر است 10 پاکت کوچک بخرد.</a:t>
                </a:r>
                <a:endParaRPr lang="fa-IR" sz="2000" dirty="0" smtClean="0">
                  <a:cs typeface="B Koodak" panose="00000700000000000000" pitchFamily="2" charset="-78"/>
                </a:endParaRPr>
              </a:p>
              <a:p>
                <a:pPr marL="201168" lvl="1" indent="0">
                  <a:lnSpc>
                    <a:spcPct val="150000"/>
                  </a:lnSpc>
                  <a:buNone/>
                </a:pPr>
                <a:endParaRPr lang="fa-IR" sz="2000" dirty="0">
                  <a:cs typeface="B Koodak" panose="00000700000000000000" pitchFamily="2" charset="-78"/>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097280" y="1845734"/>
                <a:ext cx="10058400" cy="4398312"/>
              </a:xfrm>
              <a:blipFill>
                <a:blip r:embed="rId2"/>
                <a:stretch>
                  <a:fillRect/>
                </a:stretch>
              </a:blipFill>
            </p:spPr>
            <p:txBody>
              <a:bodyPr/>
              <a:lstStyle/>
              <a:p>
                <a:r>
                  <a:rPr lang="fa-IR">
                    <a:noFill/>
                  </a:rPr>
                  <a:t> </a:t>
                </a:r>
              </a:p>
            </p:txBody>
          </p:sp>
        </mc:Fallback>
      </mc:AlternateContent>
    </p:spTree>
    <p:extLst>
      <p:ext uri="{BB962C8B-B14F-4D97-AF65-F5344CB8AC3E}">
        <p14:creationId xmlns:p14="http://schemas.microsoft.com/office/powerpoint/2010/main" val="2486156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fa-IR" dirty="0" smtClean="0"/>
          </a:p>
          <a:p>
            <a:endParaRPr lang="fa-IR" dirty="0"/>
          </a:p>
          <a:p>
            <a:endParaRPr lang="fa-IR" dirty="0" smtClean="0"/>
          </a:p>
          <a:p>
            <a:r>
              <a:rPr lang="fa-IR" dirty="0"/>
              <a:t> </a:t>
            </a:r>
            <a:r>
              <a:rPr lang="fa-IR" dirty="0" smtClean="0"/>
              <a:t>                                                                                                                 </a:t>
            </a:r>
          </a:p>
          <a:p>
            <a:r>
              <a:rPr lang="fa-IR" dirty="0"/>
              <a:t> </a:t>
            </a:r>
            <a:r>
              <a:rPr lang="fa-IR" dirty="0" smtClean="0"/>
              <a:t>                                                                                                                 </a:t>
            </a:r>
          </a:p>
          <a:p>
            <a:endParaRPr lang="fa-IR" dirty="0"/>
          </a:p>
          <a:p>
            <a:r>
              <a:rPr lang="fa-IR" dirty="0" smtClean="0"/>
              <a:t>                                                                                                                         خسته نباشید.</a:t>
            </a:r>
            <a:endParaRPr lang="fa-IR" dirty="0"/>
          </a:p>
        </p:txBody>
      </p:sp>
      <p:sp>
        <p:nvSpPr>
          <p:cNvPr id="7" name="Cloud Callout 6"/>
          <p:cNvSpPr/>
          <p:nvPr/>
        </p:nvSpPr>
        <p:spPr>
          <a:xfrm>
            <a:off x="6000207" y="165463"/>
            <a:ext cx="3901440" cy="25516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cs typeface="B Koodak" panose="00000700000000000000" pitchFamily="2" charset="-78"/>
              </a:rPr>
              <a:t>ریاضی خیلی آسونه </a:t>
            </a:r>
            <a:endParaRPr lang="fa-IR" sz="3200" dirty="0">
              <a:cs typeface="B Koodak" panose="000007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5697" y="2603863"/>
            <a:ext cx="3705230" cy="3048000"/>
          </a:xfrm>
          <a:prstGeom prst="rect">
            <a:avLst/>
          </a:prstGeom>
        </p:spPr>
      </p:pic>
    </p:spTree>
    <p:extLst>
      <p:ext uri="{BB962C8B-B14F-4D97-AF65-F5344CB8AC3E}">
        <p14:creationId xmlns:p14="http://schemas.microsoft.com/office/powerpoint/2010/main" val="67702147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D226911E-AE6C-4963-864C-FEDEB2DC7729}">
  <ds:schemaRefs>
    <ds:schemaRef ds:uri="http://schemas.microsoft.com/sharepoint/v3/contenttype/forms"/>
  </ds:schemaRefs>
</ds:datastoreItem>
</file>

<file path=customXml/itemProps2.xml><?xml version="1.0" encoding="utf-8"?>
<ds:datastoreItem xmlns:ds="http://schemas.openxmlformats.org/officeDocument/2006/customXml" ds:itemID="{B6451C01-71EB-4236-9458-377C31D5C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5550B3-F1C0-4D73-82FC-DDABEC8F0952}">
  <ds:schemaRefs>
    <ds:schemaRef ds:uri="http://schemas.microsoft.com/office/2006/documentManagement/types"/>
    <ds:schemaRef ds:uri="http://purl.org/dc/terms/"/>
    <ds:schemaRef ds:uri="http://schemas.microsoft.com/office/infopath/2007/PartnerControls"/>
    <ds:schemaRef ds:uri="http://purl.org/dc/elements/1.1/"/>
    <ds:schemaRef ds:uri="16c05727-aa75-4e4a-9b5f-8a80a1165891"/>
    <ds:schemaRef ds:uri="http://schemas.openxmlformats.org/package/2006/metadata/core-properties"/>
    <ds:schemaRef ds:uri="71af3243-3dd4-4a8d-8c0d-dd76da1f02a5"/>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 design</Template>
  <TotalTime>0</TotalTime>
  <Words>782</Words>
  <Application>Microsoft Office PowerPoint</Application>
  <PresentationFormat>Widescreen</PresentationFormat>
  <Paragraphs>60</Paragraphs>
  <Slides>8</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B Koodak</vt:lpstr>
      <vt:lpstr>Calibri</vt:lpstr>
      <vt:lpstr>Calibri Light</vt:lpstr>
      <vt:lpstr>Cambria Math</vt:lpstr>
      <vt:lpstr>Retrospect</vt:lpstr>
      <vt:lpstr>بسم الله الرحمن الرحیم</vt:lpstr>
      <vt:lpstr>گنجایش:</vt:lpstr>
      <vt:lpstr>معرفی واحدهای اندازه گیری حجم مایعات:</vt:lpstr>
      <vt:lpstr>کار در کلاس(صفحه ی 119 )</vt:lpstr>
      <vt:lpstr>کار در کلاس: اندازه گیری حجم اجسامی که شکل مشخصی ندارند</vt:lpstr>
      <vt:lpstr>کار در کلاس شماره 3 :</vt:lpstr>
      <vt:lpstr>کار در کلاس شماره 4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2020-04-19T09:44:02Z</dcterms:created>
  <dcterms:modified xsi:type="dcterms:W3CDTF">2020-04-21T07:32:47Z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