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687" r:id="rId4"/>
  </p:sldMasterIdLst>
  <p:notesMasterIdLst>
    <p:notesMasterId r:id="rId32"/>
  </p:notesMasterIdLst>
  <p:sldIdLst>
    <p:sldId id="277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86" r:id="rId14"/>
    <p:sldId id="287" r:id="rId15"/>
    <p:sldId id="288" r:id="rId16"/>
    <p:sldId id="304" r:id="rId17"/>
    <p:sldId id="289" r:id="rId18"/>
    <p:sldId id="290" r:id="rId19"/>
    <p:sldId id="292" r:id="rId20"/>
    <p:sldId id="293" r:id="rId21"/>
    <p:sldId id="294" r:id="rId22"/>
    <p:sldId id="295" r:id="rId23"/>
    <p:sldId id="296" r:id="rId24"/>
    <p:sldId id="297" r:id="rId25"/>
    <p:sldId id="298" r:id="rId26"/>
    <p:sldId id="299" r:id="rId27"/>
    <p:sldId id="300" r:id="rId28"/>
    <p:sldId id="301" r:id="rId29"/>
    <p:sldId id="302" r:id="rId30"/>
    <p:sldId id="303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96" d="100"/>
          <a:sy n="96" d="100"/>
        </p:scale>
        <p:origin x="86" y="1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1EC09C-9CDC-48F0-BB82-ED223F986966}" type="datetimeFigureOut">
              <a:rPr lang="en-US" smtClean="0"/>
              <a:t>3/25/2020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46CEE3-4835-4F73-BA0B-02C09C03871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90889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9D874152-028B-486A-9CCC-467A5536A7DC}" type="datetime1">
              <a:rPr lang="en-US" smtClean="0"/>
              <a:t>3/25/2020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92969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558FF-9F53-4DAD-84A1-1EEE4F190FF1}" type="datetime1">
              <a:rPr lang="en-US" smtClean="0"/>
              <a:t>3/25/2020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59073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FA1A6-D89D-4E0B-ACDC-F92429034F56}" type="datetime1">
              <a:rPr lang="en-US" smtClean="0"/>
              <a:t>3/25/2020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09264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382F0-6EA8-4D82-951F-1579D6A93CC4}" type="datetime1">
              <a:rPr lang="en-US" smtClean="0"/>
              <a:t>3/25/2020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41289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E913C-F349-4CE3-A910-0EA13427FE0D}" type="datetime1">
              <a:rPr lang="en-US" smtClean="0"/>
              <a:t>3/25/2020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07588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4C5C7-4D27-4EBE-9DB8-92F5F0F40B34}" type="datetime1">
              <a:rPr lang="en-US" smtClean="0"/>
              <a:t>3/25/2020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45816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DAF82-EDB2-4FBF-83F4-247A1B3455CB}" type="datetime1">
              <a:rPr lang="en-US" smtClean="0"/>
              <a:t>3/25/2020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50080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E59DB-4C5A-44A3-897C-FF6803F94296}" type="datetime1">
              <a:rPr lang="en-US" smtClean="0"/>
              <a:t>3/25/2020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86021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6B6E0-E0F8-4800-BD74-7D33DFE5ED7E}" type="datetime1">
              <a:rPr lang="en-US" smtClean="0"/>
              <a:t>3/25/2020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9868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DC824-D0E7-4046-8B44-4AAD1C4DE2CF}" type="datetime1">
              <a:rPr lang="en-US" smtClean="0"/>
              <a:t>3/25/2020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1070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C221C-17A4-4F42-9F54-9F7E03AA1BBB}" type="datetime1">
              <a:rPr lang="en-US" smtClean="0"/>
              <a:t>3/25/2020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9318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D7CBA-5256-42F3-BAB5-33F095514AE3}" type="datetime1">
              <a:rPr lang="en-US" smtClean="0"/>
              <a:t>3/25/2020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7539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80C04-2E33-403B-B014-7E203A57326C}" type="datetime1">
              <a:rPr lang="en-US" smtClean="0"/>
              <a:t>3/25/2020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1349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2A49D-7D7F-4D69-A8AA-65D6B58C15F2}" type="datetime1">
              <a:rPr lang="en-US" smtClean="0"/>
              <a:t>3/25/2020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2196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02903-36C1-4F6B-9F27-EA2305255204}" type="datetime1">
              <a:rPr lang="en-US" smtClean="0"/>
              <a:t>3/25/2020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571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BBFA8-C775-4121-A7F6-6851C8035873}" type="datetime1">
              <a:rPr lang="en-US" smtClean="0"/>
              <a:t>3/25/2020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3948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01760-8EEC-4A4C-BD0D-3CDAAA80A266}" type="datetime1">
              <a:rPr lang="en-US" smtClean="0"/>
              <a:t>3/25/2020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5466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183DE74-4CAD-4852-95E7-A055FD779420}" type="datetime1">
              <a:rPr lang="en-US" smtClean="0"/>
              <a:t>3/25/2020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28009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702" r:id="rId15"/>
    <p:sldLayoutId id="2147483703" r:id="rId16"/>
    <p:sldLayoutId id="2147483704" r:id="rId17"/>
  </p:sldLayoutIdLst>
  <p:hf sldNum="0" hdr="0" ftr="0" dt="0"/>
  <p:txStyles>
    <p:titleStyle>
      <a:lvl1pPr algn="l" defTabSz="457200" rtl="1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285750" indent="-285750" algn="r" defTabSz="457200" rtl="1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r" defTabSz="457200" rtl="1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r" defTabSz="457200" rtl="1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r" defTabSz="457200" rtl="1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fif"/><Relationship Id="rId4" Type="http://schemas.openxmlformats.org/officeDocument/2006/relationships/image" Target="../media/image13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fi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fi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f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fif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fif"/><Relationship Id="rId4" Type="http://schemas.openxmlformats.org/officeDocument/2006/relationships/image" Target="../media/image29.jfi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3E3F80-D945-4490-916D-6384E6895E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00566" y="496765"/>
            <a:ext cx="8204391" cy="1498632"/>
          </a:xfrm>
        </p:spPr>
        <p:txBody>
          <a:bodyPr>
            <a:normAutofit/>
          </a:bodyPr>
          <a:lstStyle/>
          <a:p>
            <a:pPr algn="ctr"/>
            <a:r>
              <a:rPr lang="fa-IR" sz="6000" dirty="0" smtClean="0">
                <a:cs typeface="B Mehr" panose="00000700000000000000" pitchFamily="2" charset="-78"/>
              </a:rPr>
              <a:t>بسمه الله الرحمن الرحیم</a:t>
            </a:r>
            <a:endParaRPr lang="en-US" sz="6000" dirty="0">
              <a:cs typeface="B Mehr" panose="00000700000000000000" pitchFamily="2" charset="-78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6351BD-4BE1-47AD-8B65-1472A3BE63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9249" y="2360125"/>
            <a:ext cx="7197726" cy="1240970"/>
          </a:xfrm>
        </p:spPr>
        <p:txBody>
          <a:bodyPr>
            <a:normAutofit/>
          </a:bodyPr>
          <a:lstStyle/>
          <a:p>
            <a:pPr algn="ctr"/>
            <a:r>
              <a:rPr lang="fa-IR" dirty="0" smtClean="0"/>
              <a:t>                                                                                   تهیه کننده:فاطمه قاسمی</a:t>
            </a:r>
          </a:p>
          <a:p>
            <a:pPr algn="ctr"/>
            <a:r>
              <a:rPr lang="fa-IR" dirty="0" smtClean="0"/>
              <a:t>                                                                        موضوع:سوالات عیدانه پایه ششم            برای دانش آموزان تلاشگر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8187" y="2469504"/>
            <a:ext cx="2791569" cy="190471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265" y="4782614"/>
            <a:ext cx="3264213" cy="176651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527" y="4374218"/>
            <a:ext cx="2543755" cy="2174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1362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5172" y="723568"/>
            <a:ext cx="10131425" cy="50755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a-IR" sz="2400" dirty="0" smtClean="0">
                <a:cs typeface="B Koodak" panose="00000700000000000000" pitchFamily="2" charset="-78"/>
              </a:rPr>
              <a:t>9-کالایی را با 20 درصد تخفیف خریداری نمودیم وبا 5 درصد ضرر به مبلغ 22800تومان فروختیم،قیمت اولیه کالا چند تومان بوده است؟</a:t>
            </a:r>
          </a:p>
          <a:p>
            <a:pPr marL="0" indent="0">
              <a:buNone/>
            </a:pPr>
            <a:endParaRPr lang="fa-IR" sz="2400" dirty="0" smtClean="0">
              <a:cs typeface="B Koodak" panose="00000700000000000000" pitchFamily="2" charset="-78"/>
            </a:endParaRPr>
          </a:p>
          <a:p>
            <a:pPr marL="0" indent="0">
              <a:buNone/>
            </a:pPr>
            <a:r>
              <a:rPr lang="fa-IR" sz="2400" dirty="0" smtClean="0">
                <a:cs typeface="B Koodak" panose="00000700000000000000" pitchFamily="2" charset="-78"/>
              </a:rPr>
              <a:t>1)2500                    2)23800                  3)27000                 4)30000</a:t>
            </a:r>
          </a:p>
          <a:p>
            <a:pPr marL="0" indent="0">
              <a:buNone/>
            </a:pPr>
            <a:endParaRPr lang="fa-IR" sz="2400" dirty="0"/>
          </a:p>
          <a:p>
            <a:pPr marL="0" indent="0">
              <a:buNone/>
            </a:pPr>
            <a:endParaRPr lang="fa-IR" sz="2400" dirty="0" smtClean="0"/>
          </a:p>
          <a:p>
            <a:pPr marL="0" indent="0">
              <a:buNone/>
            </a:pPr>
            <a:endParaRPr lang="fa-IR" sz="2400" dirty="0"/>
          </a:p>
          <a:p>
            <a:pPr marL="0" indent="0">
              <a:buNone/>
            </a:pPr>
            <a:endParaRPr lang="fa-IR" sz="2400" dirty="0" smtClean="0"/>
          </a:p>
          <a:p>
            <a:pPr marL="0" indent="0">
              <a:buNone/>
            </a:pPr>
            <a:endParaRPr lang="fa-IR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546" y="3531539"/>
            <a:ext cx="3352241" cy="1859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728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5801" y="715617"/>
                <a:ext cx="10131425" cy="507558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fa-IR" sz="2400" dirty="0" smtClean="0">
                    <a:cs typeface="B Koodak" panose="00000700000000000000" pitchFamily="2" charset="-78"/>
                  </a:rPr>
                  <a:t>10-حاصل کسر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a-IR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a-IR" sz="2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fa-I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fa-I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</m:t>
                        </m:r>
                        <m:r>
                          <a:rPr lang="fa-I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fa-I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7</m:t>
                        </m:r>
                        <m:r>
                          <a:rPr lang="fa-I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fa-I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</m:t>
                        </m:r>
                        <m:r>
                          <a:rPr lang="fa-I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fa-I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fa-IR" sz="2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fa-I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fa-I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</m:t>
                        </m:r>
                        <m:r>
                          <a:rPr lang="fa-I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fa-I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7</m:t>
                        </m:r>
                        <m:r>
                          <a:rPr lang="fa-I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fa-I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fa-IR" sz="2400" dirty="0" smtClean="0">
                    <a:cs typeface="B Koodak" panose="00000700000000000000" pitchFamily="2" charset="-78"/>
                  </a:rPr>
                  <a:t>   کدام گزینه است؟</a:t>
                </a:r>
              </a:p>
              <a:p>
                <a:pPr marL="0" indent="0">
                  <a:buNone/>
                </a:pPr>
                <a:endParaRPr lang="fa-IR" sz="2400" dirty="0" smtClean="0">
                  <a:cs typeface="B Koodak" panose="00000700000000000000" pitchFamily="2" charset="-78"/>
                </a:endParaRPr>
              </a:p>
              <a:p>
                <a:pPr marL="0" indent="0">
                  <a:buNone/>
                </a:pPr>
                <a:r>
                  <a:rPr lang="fa-IR" sz="2400" dirty="0" smtClean="0">
                    <a:cs typeface="B Koodak" panose="00000700000000000000" pitchFamily="2" charset="-78"/>
                  </a:rPr>
                  <a:t>1)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a-IR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a-IR" sz="24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fa-IR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fa-IR" sz="2400" dirty="0" smtClean="0">
                    <a:cs typeface="B Koodak" panose="00000700000000000000" pitchFamily="2" charset="-78"/>
                  </a:rPr>
                  <a:t>                           2)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a-IR" sz="2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a-IR" sz="2400" b="0" i="1" dirty="0" smtClean="0">
                            <a:latin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fa-IR" sz="24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fa-IR" sz="2400" dirty="0" smtClean="0">
                    <a:cs typeface="B Koodak" panose="00000700000000000000" pitchFamily="2" charset="-78"/>
                  </a:rPr>
                  <a:t>                      3)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a-IR" sz="2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a-IR" sz="24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a-IR" sz="2400" b="0" i="1" dirty="0" smtClean="0">
                            <a:latin typeface="Cambria Math" panose="02040503050406030204" pitchFamily="18" charset="0"/>
                          </a:rPr>
                          <m:t>210</m:t>
                        </m:r>
                      </m:den>
                    </m:f>
                  </m:oMath>
                </a14:m>
                <a:r>
                  <a:rPr lang="fa-IR" sz="2400" dirty="0" smtClean="0">
                    <a:cs typeface="B Koodak" panose="00000700000000000000" pitchFamily="2" charset="-78"/>
                  </a:rPr>
                  <a:t>                      4)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a-IR" sz="2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a-IR" sz="24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a-IR" sz="2400" b="0" i="1" dirty="0" smtClean="0">
                            <a:latin typeface="Cambria Math" panose="02040503050406030204" pitchFamily="18" charset="0"/>
                          </a:rPr>
                          <m:t>210</m:t>
                        </m:r>
                      </m:den>
                    </m:f>
                  </m:oMath>
                </a14:m>
                <a:r>
                  <a:rPr lang="fa-IR" sz="2400" dirty="0" smtClean="0">
                    <a:cs typeface="B Koodak" panose="00000700000000000000" pitchFamily="2" charset="-78"/>
                  </a:rPr>
                  <a:t>  </a:t>
                </a:r>
                <a:r>
                  <a:rPr lang="en-US" sz="2400" dirty="0" smtClean="0">
                    <a:cs typeface="B Koodak" panose="00000700000000000000" pitchFamily="2" charset="-78"/>
                  </a:rPr>
                  <a:t>1</a:t>
                </a:r>
              </a:p>
              <a:p>
                <a:pPr marL="0" indent="0">
                  <a:buNone/>
                </a:pPr>
                <a:endParaRPr lang="en-US" sz="2400" dirty="0"/>
              </a:p>
              <a:p>
                <a:pPr marL="0" indent="0">
                  <a:buNone/>
                </a:pPr>
                <a:endParaRPr lang="fa-IR" sz="2400" dirty="0" smtClean="0"/>
              </a:p>
              <a:p>
                <a:pPr marL="0" indent="0">
                  <a:buNone/>
                </a:pPr>
                <a:endParaRPr lang="fa-IR" sz="2400" dirty="0"/>
              </a:p>
              <a:p>
                <a:pPr marL="0" indent="0">
                  <a:buNone/>
                </a:pPr>
                <a:endParaRPr lang="fa-IR" sz="2400" dirty="0" smtClean="0"/>
              </a:p>
              <a:p>
                <a:pPr marL="0" indent="0">
                  <a:buNone/>
                </a:pPr>
                <a:endParaRPr lang="fa-IR" sz="2400" dirty="0"/>
              </a:p>
              <a:p>
                <a:pPr marL="0" indent="0">
                  <a:buNone/>
                </a:pPr>
                <a:endParaRPr lang="fa-IR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801" y="715617"/>
                <a:ext cx="10131425" cy="5075583"/>
              </a:xfrm>
              <a:blipFill>
                <a:blip r:embed="rId2"/>
                <a:stretch>
                  <a:fillRect r="-1023"/>
                </a:stretch>
              </a:blipFill>
            </p:spPr>
            <p:txBody>
              <a:bodyPr/>
              <a:lstStyle/>
              <a:p>
                <a:r>
                  <a:rPr lang="fa-I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06969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5801" y="659959"/>
                <a:ext cx="10131425" cy="5131242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fa-IR" sz="2400" dirty="0" smtClean="0">
                    <a:cs typeface="B Koodak" panose="00000700000000000000" pitchFamily="2" charset="-78"/>
                  </a:rPr>
                  <a:t>11-قطع شده حاصل عبارت مقابل با تقریب کمتر از 0/01 چه عددی است؟</a:t>
                </a:r>
              </a:p>
              <a:p>
                <a:pPr marL="0" indent="0" algn="ctr">
                  <a:buNone/>
                </a:pPr>
                <a:r>
                  <a:rPr lang="fa-IR" sz="2400" dirty="0" smtClean="0">
                    <a:cs typeface="B Koodak" panose="00000700000000000000" pitchFamily="2" charset="-78"/>
                  </a:rPr>
                  <a:t>                                                          (((</a:t>
                </a:r>
                <a:r>
                  <a:rPr lang="en-US" sz="2400" dirty="0" smtClean="0">
                    <a:cs typeface="B Koodak" panose="00000700000000000000" pitchFamily="2" charset="-78"/>
                  </a:rPr>
                  <a:t>2/026</a:t>
                </a:r>
                <a14:m>
                  <m:oMath xmlns:m="http://schemas.openxmlformats.org/officeDocument/2006/math">
                    <m:r>
                      <a:rPr lang="fa-IR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fa-I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  <m:r>
                      <a:rPr lang="fa-I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  <m:r>
                      <a:rPr lang="fa-I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079</m:t>
                    </m:r>
                  </m:oMath>
                </a14:m>
                <a:r>
                  <a:rPr lang="fa-IR" sz="2400" dirty="0" smtClean="0">
                    <a:cs typeface="B Koodak" panose="00000700000000000000" pitchFamily="2" charset="-78"/>
                  </a:rPr>
                  <a:t>)</a:t>
                </a:r>
                <a14:m>
                  <m:oMath xmlns:m="http://schemas.openxmlformats.org/officeDocument/2006/math">
                    <m:r>
                      <a:rPr lang="fa-IR" sz="2400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fa-IR" sz="2400" b="0" i="1" dirty="0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fa-IR" sz="2400" b="0" i="1" dirty="0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fa-IR" sz="2400" b="0" i="1" dirty="0" smtClean="0">
                        <a:latin typeface="Cambria Math" panose="02040503050406030204" pitchFamily="18" charset="0"/>
                      </a:rPr>
                      <m:t>01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fa-IR" sz="2400" dirty="0" smtClean="0">
                    <a:cs typeface="B Koodak" panose="00000700000000000000" pitchFamily="2" charset="-78"/>
                  </a:rPr>
                  <a:t> </a:t>
                </a:r>
                <a:r>
                  <a:rPr lang="en-US" sz="2400" dirty="0" smtClean="0">
                    <a:cs typeface="B Koodak" panose="00000700000000000000" pitchFamily="2" charset="-78"/>
                  </a:rPr>
                  <a:t>0/1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fa-IR" sz="2400" dirty="0" smtClean="0">
                    <a:cs typeface="B Koodak" panose="00000700000000000000" pitchFamily="2" charset="-78"/>
                  </a:rPr>
                  <a:t>)</a:t>
                </a:r>
                <a:r>
                  <a:rPr lang="en-US" sz="2400" dirty="0" smtClean="0">
                    <a:cs typeface="B Koodak" panose="00000700000000000000" pitchFamily="2" charset="-78"/>
                  </a:rPr>
                  <a:t>2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endParaRPr lang="fa-IR" sz="2400" dirty="0" smtClean="0">
                  <a:cs typeface="B Koodak" panose="00000700000000000000" pitchFamily="2" charset="-78"/>
                </a:endParaRPr>
              </a:p>
              <a:p>
                <a:pPr marL="0" indent="0" algn="ctr">
                  <a:buNone/>
                </a:pPr>
                <a:endParaRPr lang="en-US" sz="2400" dirty="0" smtClean="0">
                  <a:cs typeface="B Koodak" panose="00000700000000000000" pitchFamily="2" charset="-78"/>
                </a:endParaRPr>
              </a:p>
              <a:p>
                <a:pPr marL="0" indent="0">
                  <a:buNone/>
                </a:pPr>
                <a:r>
                  <a:rPr lang="fa-IR" sz="2400" dirty="0" smtClean="0">
                    <a:cs typeface="B Koodak" panose="00000700000000000000" pitchFamily="2" charset="-78"/>
                  </a:rPr>
                  <a:t>1)3/05          2)0/947                 3)0/957              4)3/054</a:t>
                </a:r>
              </a:p>
              <a:p>
                <a:pPr marL="0" indent="0">
                  <a:buNone/>
                </a:pPr>
                <a:endParaRPr lang="fa-IR" sz="2400" dirty="0"/>
              </a:p>
              <a:p>
                <a:pPr marL="0" indent="0">
                  <a:buNone/>
                </a:pPr>
                <a:endParaRPr lang="fa-IR" sz="2400" dirty="0" smtClean="0"/>
              </a:p>
              <a:p>
                <a:pPr marL="0" indent="0">
                  <a:buNone/>
                </a:pPr>
                <a:endParaRPr lang="fa-IR" sz="2400" dirty="0"/>
              </a:p>
              <a:p>
                <a:pPr marL="0" indent="0">
                  <a:buNone/>
                </a:pPr>
                <a:endParaRPr lang="fa-IR" sz="2400" dirty="0" smtClean="0"/>
              </a:p>
              <a:p>
                <a:pPr marL="0" indent="0" algn="ctr">
                  <a:buNone/>
                </a:pPr>
                <a:endParaRPr lang="fa-IR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801" y="659959"/>
                <a:ext cx="10131425" cy="5131242"/>
              </a:xfrm>
              <a:blipFill>
                <a:blip r:embed="rId2"/>
                <a:stretch>
                  <a:fillRect r="-1023"/>
                </a:stretch>
              </a:blipFill>
            </p:spPr>
            <p:txBody>
              <a:bodyPr/>
              <a:lstStyle/>
              <a:p>
                <a:r>
                  <a:rPr lang="fa-I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95352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279" y="2865320"/>
            <a:ext cx="3649662" cy="3649662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0581" y="3247410"/>
            <a:ext cx="4302153" cy="32675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830" y="77252"/>
            <a:ext cx="3657600" cy="244144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887" y="77252"/>
            <a:ext cx="3506525" cy="2901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264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3509" y="853955"/>
            <a:ext cx="10131425" cy="50141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a-IR" sz="2400" dirty="0" smtClean="0">
                <a:cs typeface="B Koodak" panose="00000700000000000000" pitchFamily="2" charset="-78"/>
              </a:rPr>
              <a:t>12-اندازه زاویه خارجی شکل مقابل را حساب کنید.</a:t>
            </a:r>
          </a:p>
          <a:p>
            <a:pPr marL="0" indent="0">
              <a:buNone/>
            </a:pPr>
            <a:r>
              <a:rPr lang="fa-IR" sz="2400" dirty="0" smtClean="0">
                <a:cs typeface="B Koodak" panose="00000700000000000000" pitchFamily="2" charset="-78"/>
              </a:rPr>
              <a:t>1)72                               2)108</a:t>
            </a:r>
          </a:p>
          <a:p>
            <a:pPr marL="0" indent="0">
              <a:buNone/>
            </a:pPr>
            <a:r>
              <a:rPr lang="fa-IR" sz="2400" dirty="0" smtClean="0">
                <a:cs typeface="B Koodak" panose="00000700000000000000" pitchFamily="2" charset="-78"/>
              </a:rPr>
              <a:t>3)540                             4)188</a:t>
            </a:r>
          </a:p>
          <a:p>
            <a:pPr marL="0" indent="0">
              <a:buNone/>
            </a:pPr>
            <a:endParaRPr lang="fa-IR" sz="2400" dirty="0"/>
          </a:p>
          <a:p>
            <a:pPr marL="0" indent="0">
              <a:buNone/>
            </a:pPr>
            <a:endParaRPr lang="fa-IR" sz="2400" dirty="0" smtClean="0"/>
          </a:p>
          <a:p>
            <a:pPr marL="0" indent="0">
              <a:buNone/>
            </a:pPr>
            <a:endParaRPr lang="fa-IR" sz="2400" dirty="0"/>
          </a:p>
          <a:p>
            <a:pPr marL="0" indent="0">
              <a:buNone/>
            </a:pPr>
            <a:endParaRPr lang="fa-IR" sz="2400" dirty="0" smtClean="0"/>
          </a:p>
          <a:p>
            <a:pPr marL="0" indent="0">
              <a:buNone/>
            </a:pPr>
            <a:endParaRPr lang="fa-IR" sz="2400" dirty="0"/>
          </a:p>
          <a:p>
            <a:pPr marL="0" indent="0">
              <a:buNone/>
            </a:pPr>
            <a:endParaRPr lang="fa-IR" sz="2400" dirty="0"/>
          </a:p>
        </p:txBody>
      </p:sp>
      <p:sp>
        <p:nvSpPr>
          <p:cNvPr id="4" name="Regular Pentagon 3"/>
          <p:cNvSpPr/>
          <p:nvPr/>
        </p:nvSpPr>
        <p:spPr>
          <a:xfrm rot="19812147">
            <a:off x="2965837" y="1725433"/>
            <a:ext cx="1653871" cy="1478943"/>
          </a:xfrm>
          <a:prstGeom prst="pentagon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cxnSp>
        <p:nvCxnSpPr>
          <p:cNvPr id="6" name="Straight Connector 5"/>
          <p:cNvCxnSpPr>
            <a:stCxn id="4" idx="1"/>
          </p:cNvCxnSpPr>
          <p:nvPr/>
        </p:nvCxnSpPr>
        <p:spPr>
          <a:xfrm flipH="1">
            <a:off x="2568271" y="2724352"/>
            <a:ext cx="420151" cy="837832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7" name="Arc 6"/>
          <p:cNvSpPr/>
          <p:nvPr/>
        </p:nvSpPr>
        <p:spPr>
          <a:xfrm rot="9446621">
            <a:off x="2831290" y="2572629"/>
            <a:ext cx="763326" cy="461175"/>
          </a:xfrm>
          <a:prstGeom prst="arc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052758" y="3050218"/>
                <a:ext cx="145873" cy="310791"/>
              </a:xfrm>
              <a:prstGeom prst="rect">
                <a:avLst/>
              </a:prstGeom>
              <a:noFill/>
            </p:spPr>
            <p:txBody>
              <a:bodyPr wrap="none" lIns="0" tIns="0" rIns="0" bIns="0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a-IR" b="0" i="1" smtClean="0">
                          <a:latin typeface="Cambria Math" panose="02040503050406030204" pitchFamily="18" charset="0"/>
                        </a:rPr>
                        <m:t>؟</m:t>
                      </m:r>
                    </m:oMath>
                  </m:oMathPara>
                </a14:m>
                <a:endParaRPr lang="fa-IR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2758" y="3050218"/>
                <a:ext cx="145873" cy="310791"/>
              </a:xfrm>
              <a:prstGeom prst="rect">
                <a:avLst/>
              </a:prstGeom>
              <a:blipFill>
                <a:blip r:embed="rId2"/>
                <a:stretch>
                  <a:fillRect l="-83333" t="-13725" r="-66667" b="-47059"/>
                </a:stretch>
              </a:blipFill>
            </p:spPr>
            <p:txBody>
              <a:bodyPr/>
              <a:lstStyle/>
              <a:p>
                <a:r>
                  <a:rPr lang="fa-I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4901294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405517"/>
            <a:ext cx="10131425" cy="53856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a-IR" sz="2400" dirty="0" smtClean="0">
                <a:cs typeface="B Koodak" panose="00000700000000000000" pitchFamily="2" charset="-78"/>
              </a:rPr>
              <a:t>13-در 250 گرم مخلوط پسته وفندق،نسبت وزن پسته به فندق 7 به 3 است.چند گرم فندق به مخلوط اضافه کنیم،تا وزن هر دو مورد،مساوی شود؟</a:t>
            </a:r>
          </a:p>
          <a:p>
            <a:pPr marL="0" indent="0">
              <a:buNone/>
            </a:pPr>
            <a:r>
              <a:rPr lang="fa-IR" sz="2400" dirty="0" smtClean="0">
                <a:cs typeface="B Koodak" panose="00000700000000000000" pitchFamily="2" charset="-78"/>
              </a:rPr>
              <a:t>1)175                2)75                     3)250                4)100</a:t>
            </a:r>
          </a:p>
          <a:p>
            <a:pPr marL="0" indent="0">
              <a:buNone/>
            </a:pPr>
            <a:endParaRPr lang="fa-IR" sz="2400" dirty="0"/>
          </a:p>
          <a:p>
            <a:pPr marL="0" indent="0">
              <a:buNone/>
            </a:pPr>
            <a:endParaRPr lang="fa-IR" sz="2400" dirty="0" smtClean="0"/>
          </a:p>
          <a:p>
            <a:pPr marL="0" indent="0">
              <a:buNone/>
            </a:pPr>
            <a:endParaRPr lang="fa-IR" sz="2400" dirty="0"/>
          </a:p>
          <a:p>
            <a:pPr marL="0" indent="0">
              <a:buNone/>
            </a:pPr>
            <a:endParaRPr lang="fa-IR" sz="2400" dirty="0" smtClean="0"/>
          </a:p>
          <a:p>
            <a:pPr marL="0" indent="0">
              <a:buNone/>
            </a:pPr>
            <a:endParaRPr lang="fa-IR" sz="2400" dirty="0"/>
          </a:p>
          <a:p>
            <a:pPr marL="0" indent="0">
              <a:buNone/>
            </a:pPr>
            <a:endParaRPr lang="fa-IR" sz="2400" dirty="0" smtClean="0"/>
          </a:p>
          <a:p>
            <a:pPr marL="0" indent="0">
              <a:buNone/>
            </a:pPr>
            <a:endParaRPr lang="fa-IR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" y="4208228"/>
            <a:ext cx="2976439" cy="22323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6625" y="4314680"/>
            <a:ext cx="3032097" cy="2019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448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9311" y="492981"/>
            <a:ext cx="10131425" cy="52107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a-IR" sz="2400" dirty="0" smtClean="0">
                <a:cs typeface="B Koodak" panose="00000700000000000000" pitchFamily="2" charset="-78"/>
              </a:rPr>
              <a:t>14-مساحت شکل روبه رو 27 سانتی متر مربع است.مساحت قسمت رنگی در کدام گزینه،آمده است؟</a:t>
            </a:r>
          </a:p>
          <a:p>
            <a:pPr marL="0" indent="0">
              <a:buNone/>
            </a:pPr>
            <a:r>
              <a:rPr lang="fa-IR" sz="2400" dirty="0" smtClean="0">
                <a:cs typeface="B Koodak" panose="00000700000000000000" pitchFamily="2" charset="-78"/>
              </a:rPr>
              <a:t>1)286</a:t>
            </a:r>
          </a:p>
          <a:p>
            <a:pPr marL="0" indent="0">
              <a:buNone/>
            </a:pPr>
            <a:r>
              <a:rPr lang="fa-IR" sz="2400" dirty="0" smtClean="0">
                <a:cs typeface="B Koodak" panose="00000700000000000000" pitchFamily="2" charset="-78"/>
              </a:rPr>
              <a:t>2)14</a:t>
            </a:r>
          </a:p>
          <a:p>
            <a:pPr marL="0" indent="0">
              <a:buNone/>
            </a:pPr>
            <a:r>
              <a:rPr lang="fa-IR" sz="2400" dirty="0" smtClean="0">
                <a:cs typeface="B Koodak" panose="00000700000000000000" pitchFamily="2" charset="-78"/>
              </a:rPr>
              <a:t>3)12/56</a:t>
            </a:r>
          </a:p>
          <a:p>
            <a:pPr marL="0" indent="0">
              <a:buNone/>
            </a:pPr>
            <a:r>
              <a:rPr lang="fa-IR" sz="2400" dirty="0" smtClean="0">
                <a:cs typeface="B Koodak" panose="00000700000000000000" pitchFamily="2" charset="-78"/>
              </a:rPr>
              <a:t>4)21/72</a:t>
            </a:r>
          </a:p>
          <a:p>
            <a:pPr marL="0" indent="0">
              <a:buNone/>
            </a:pPr>
            <a:endParaRPr lang="fa-IR" sz="2400" dirty="0"/>
          </a:p>
          <a:p>
            <a:pPr marL="0" indent="0">
              <a:buNone/>
            </a:pPr>
            <a:endParaRPr lang="fa-IR" sz="2400" dirty="0" smtClean="0"/>
          </a:p>
          <a:p>
            <a:pPr marL="0" indent="0">
              <a:buNone/>
            </a:pPr>
            <a:endParaRPr lang="fa-IR" sz="2400" dirty="0"/>
          </a:p>
          <a:p>
            <a:pPr marL="0" indent="0">
              <a:buNone/>
            </a:pPr>
            <a:endParaRPr lang="fa-IR" sz="2400" dirty="0" smtClean="0"/>
          </a:p>
          <a:p>
            <a:pPr marL="0" indent="0">
              <a:buNone/>
            </a:pPr>
            <a:endParaRPr lang="fa-IR" sz="24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017" y="1614113"/>
            <a:ext cx="3590236" cy="2186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157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604299"/>
            <a:ext cx="10131425" cy="51869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a-IR" sz="2400" dirty="0" smtClean="0">
                <a:cs typeface="B Koodak" panose="00000700000000000000" pitchFamily="2" charset="-78"/>
              </a:rPr>
              <a:t>15-گنجایش منبع آبی،به شکل استوانه که ارتفاع آن 3 متر و قطر دهانه آن 4 متر است،چند لیتر است؟</a:t>
            </a:r>
          </a:p>
          <a:p>
            <a:pPr marL="0" indent="0">
              <a:buNone/>
            </a:pPr>
            <a:r>
              <a:rPr lang="fa-IR" sz="2400" dirty="0" smtClean="0">
                <a:cs typeface="B Koodak" panose="00000700000000000000" pitchFamily="2" charset="-78"/>
              </a:rPr>
              <a:t>1)3760                      2)37680                    3)120/56                 4)12000</a:t>
            </a:r>
          </a:p>
          <a:p>
            <a:pPr marL="0" indent="0">
              <a:buNone/>
            </a:pPr>
            <a:endParaRPr lang="fa-IR" sz="2400" dirty="0"/>
          </a:p>
          <a:p>
            <a:pPr marL="0" indent="0">
              <a:buNone/>
            </a:pPr>
            <a:endParaRPr lang="fa-IR" sz="2400" dirty="0" smtClean="0"/>
          </a:p>
          <a:p>
            <a:pPr marL="0" indent="0">
              <a:buNone/>
            </a:pPr>
            <a:endParaRPr lang="fa-IR" sz="2400" dirty="0"/>
          </a:p>
          <a:p>
            <a:pPr marL="0" indent="0">
              <a:buNone/>
            </a:pPr>
            <a:endParaRPr lang="fa-IR" sz="2400" dirty="0" smtClean="0"/>
          </a:p>
          <a:p>
            <a:pPr marL="0" indent="0">
              <a:buNone/>
            </a:pPr>
            <a:endParaRPr lang="fa-IR" sz="2400" dirty="0"/>
          </a:p>
          <a:p>
            <a:pPr marL="0" indent="0">
              <a:buNone/>
            </a:pPr>
            <a:endParaRPr lang="fa-IR" sz="2400" dirty="0" smtClean="0"/>
          </a:p>
          <a:p>
            <a:pPr marL="0" indent="0">
              <a:buNone/>
            </a:pPr>
            <a:endParaRPr lang="fa-IR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266" y="3697358"/>
            <a:ext cx="2740964" cy="2621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660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429371"/>
            <a:ext cx="10131425" cy="53618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a-IR" sz="2400" dirty="0" smtClean="0">
                <a:cs typeface="B Koodak" panose="00000700000000000000" pitchFamily="2" charset="-78"/>
              </a:rPr>
              <a:t>16-دیوان شعر حافظ به ضخامت 3سانتی متر دارای 600 صفحه است ضخامت هر برگ آن چند میلی متر است؟</a:t>
            </a:r>
          </a:p>
          <a:p>
            <a:pPr marL="0" indent="0">
              <a:buNone/>
            </a:pPr>
            <a:r>
              <a:rPr lang="fa-IR" sz="2400" dirty="0" smtClean="0">
                <a:cs typeface="B Koodak" panose="00000700000000000000" pitchFamily="2" charset="-78"/>
              </a:rPr>
              <a:t>1)30                 2)0/3                3)0/1                 4)0/13 </a:t>
            </a:r>
          </a:p>
          <a:p>
            <a:pPr marL="0" indent="0">
              <a:buNone/>
            </a:pPr>
            <a:endParaRPr lang="fa-IR" sz="2400" dirty="0"/>
          </a:p>
          <a:p>
            <a:pPr marL="0" indent="0">
              <a:buNone/>
            </a:pPr>
            <a:endParaRPr lang="fa-IR" sz="2400" dirty="0" smtClean="0"/>
          </a:p>
          <a:p>
            <a:pPr marL="0" indent="0">
              <a:buNone/>
            </a:pPr>
            <a:endParaRPr lang="fa-IR" sz="2400" dirty="0"/>
          </a:p>
          <a:p>
            <a:pPr marL="0" indent="0">
              <a:buNone/>
            </a:pPr>
            <a:endParaRPr lang="fa-IR" sz="2400" dirty="0" smtClean="0"/>
          </a:p>
          <a:p>
            <a:pPr marL="0" indent="0">
              <a:buNone/>
            </a:pPr>
            <a:endParaRPr lang="fa-IR" sz="2400" dirty="0"/>
          </a:p>
          <a:p>
            <a:pPr marL="0" indent="0">
              <a:buNone/>
            </a:pPr>
            <a:endParaRPr lang="fa-IR" sz="2400" dirty="0" smtClean="0"/>
          </a:p>
          <a:p>
            <a:pPr marL="0" indent="0">
              <a:buNone/>
            </a:pPr>
            <a:endParaRPr lang="fa-IR" sz="2400" dirty="0"/>
          </a:p>
          <a:p>
            <a:pPr marL="0" indent="0">
              <a:buNone/>
            </a:pPr>
            <a:endParaRPr lang="fa-IR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84" y="3411110"/>
            <a:ext cx="3713425" cy="2314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693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564543"/>
            <a:ext cx="10131425" cy="52266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a-IR" sz="2400" dirty="0" smtClean="0">
                <a:cs typeface="B Koodak" panose="00000700000000000000" pitchFamily="2" charset="-78"/>
              </a:rPr>
              <a:t>17-کالایی را به قیمت 75000 تومان خریداری کردیم.آن کالا به قیمت 81000تومان به فروش رفت سود حاصل از فروش کالا چند درصد است؟</a:t>
            </a:r>
          </a:p>
          <a:p>
            <a:pPr marL="0" indent="0">
              <a:buNone/>
            </a:pPr>
            <a:endParaRPr lang="fa-IR" sz="2400" dirty="0" smtClean="0">
              <a:cs typeface="B Koodak" panose="00000700000000000000" pitchFamily="2" charset="-78"/>
            </a:endParaRPr>
          </a:p>
          <a:p>
            <a:pPr marL="0" indent="0">
              <a:buNone/>
            </a:pPr>
            <a:r>
              <a:rPr lang="fa-IR" sz="2400" dirty="0" smtClean="0">
                <a:cs typeface="B Koodak" panose="00000700000000000000" pitchFamily="2" charset="-78"/>
              </a:rPr>
              <a:t>1)%7                      2)%8                         3)%10                        4)%9</a:t>
            </a:r>
          </a:p>
          <a:p>
            <a:pPr marL="0" indent="0">
              <a:buNone/>
            </a:pPr>
            <a:endParaRPr lang="fa-IR" sz="2400" dirty="0"/>
          </a:p>
          <a:p>
            <a:pPr marL="0" indent="0">
              <a:buNone/>
            </a:pPr>
            <a:endParaRPr lang="fa-IR" sz="2400" dirty="0" smtClean="0"/>
          </a:p>
          <a:p>
            <a:pPr marL="0" indent="0">
              <a:buNone/>
            </a:pPr>
            <a:endParaRPr lang="fa-IR" sz="2400" dirty="0"/>
          </a:p>
          <a:p>
            <a:pPr marL="0" indent="0">
              <a:buNone/>
            </a:pPr>
            <a:endParaRPr lang="fa-IR" sz="2400" dirty="0" smtClean="0"/>
          </a:p>
          <a:p>
            <a:pPr marL="0" indent="0">
              <a:buNone/>
            </a:pPr>
            <a:endParaRPr lang="fa-IR" sz="2400" dirty="0"/>
          </a:p>
          <a:p>
            <a:pPr marL="0" indent="0">
              <a:buNone/>
            </a:pPr>
            <a:endParaRPr lang="fa-IR" sz="2400" dirty="0" smtClean="0"/>
          </a:p>
          <a:p>
            <a:pPr marL="0" indent="0">
              <a:buNone/>
            </a:pPr>
            <a:endParaRPr lang="fa-IR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452" y="3406224"/>
            <a:ext cx="3580323" cy="2384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814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33885"/>
          </a:xfrm>
        </p:spPr>
        <p:txBody>
          <a:bodyPr>
            <a:normAutofit fontScale="90000"/>
          </a:bodyPr>
          <a:lstStyle/>
          <a:p>
            <a:pPr algn="r"/>
            <a:r>
              <a:rPr lang="fa-IR" dirty="0" smtClean="0"/>
              <a:t/>
            </a:r>
            <a:br>
              <a:rPr lang="fa-IR" dirty="0" smtClean="0"/>
            </a:br>
            <a:r>
              <a:rPr lang="fa-IR" dirty="0"/>
              <a:t/>
            </a:r>
            <a:br>
              <a:rPr lang="fa-IR" dirty="0"/>
            </a:br>
            <a:r>
              <a:rPr lang="fa-IR" dirty="0" smtClean="0"/>
              <a:t/>
            </a:r>
            <a:br>
              <a:rPr lang="fa-IR" dirty="0" smtClean="0"/>
            </a:br>
            <a:r>
              <a:rPr lang="fa-IR" dirty="0"/>
              <a:t/>
            </a:r>
            <a:br>
              <a:rPr lang="fa-IR" dirty="0"/>
            </a:br>
            <a:r>
              <a:rPr lang="fa-IR" sz="3100" dirty="0" smtClean="0">
                <a:cs typeface="B Koodak" panose="00000700000000000000" pitchFamily="2" charset="-78"/>
              </a:rPr>
              <a:t/>
            </a:r>
            <a:br>
              <a:rPr lang="fa-IR" sz="3100" dirty="0" smtClean="0">
                <a:cs typeface="B Koodak" panose="00000700000000000000" pitchFamily="2" charset="-78"/>
              </a:rPr>
            </a:br>
            <a:endParaRPr lang="fa-IR" sz="3100" dirty="0">
              <a:cs typeface="B Koodak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2576" y="1235618"/>
            <a:ext cx="10131425" cy="1833585"/>
          </a:xfrm>
        </p:spPr>
        <p:txBody>
          <a:bodyPr/>
          <a:lstStyle/>
          <a:p>
            <a:pPr marL="0" indent="0">
              <a:buNone/>
            </a:pPr>
            <a:r>
              <a:rPr lang="fa-IR" sz="2400" dirty="0" smtClean="0">
                <a:cs typeface="B Koodak" panose="00000700000000000000" pitchFamily="2" charset="-78"/>
              </a:rPr>
              <a:t>1-در </a:t>
            </a:r>
            <a:r>
              <a:rPr lang="fa-IR" sz="2400" dirty="0">
                <a:cs typeface="B Koodak" panose="00000700000000000000" pitchFamily="2" charset="-78"/>
              </a:rPr>
              <a:t>مثلثی با یک زاویه باز،ارتفاع های مثلث در کجا،یکدیگر را قطع میکنند</a:t>
            </a:r>
            <a:r>
              <a:rPr lang="fa-IR" sz="2400" dirty="0" smtClean="0">
                <a:cs typeface="B Koodak" panose="00000700000000000000" pitchFamily="2" charset="-78"/>
              </a:rPr>
              <a:t>؟</a:t>
            </a:r>
          </a:p>
          <a:p>
            <a:pPr marL="0" indent="0">
              <a:buNone/>
            </a:pPr>
            <a:r>
              <a:rPr lang="fa-IR" sz="2400" dirty="0">
                <a:cs typeface="B Koodak" panose="00000700000000000000" pitchFamily="2" charset="-78"/>
              </a:rPr>
              <a:t/>
            </a:r>
            <a:br>
              <a:rPr lang="fa-IR" sz="2400" dirty="0">
                <a:cs typeface="B Koodak" panose="00000700000000000000" pitchFamily="2" charset="-78"/>
              </a:rPr>
            </a:br>
            <a:r>
              <a:rPr lang="fa-IR" sz="2400" dirty="0">
                <a:cs typeface="B Koodak" panose="00000700000000000000" pitchFamily="2" charset="-78"/>
              </a:rPr>
              <a:t>1)دری یک راس </a:t>
            </a:r>
            <a:r>
              <a:rPr lang="fa-IR" sz="2400" dirty="0" smtClean="0">
                <a:cs typeface="B Koodak" panose="00000700000000000000" pitchFamily="2" charset="-78"/>
              </a:rPr>
              <a:t>                </a:t>
            </a:r>
            <a:r>
              <a:rPr lang="fa-IR" sz="2400" dirty="0">
                <a:cs typeface="B Koodak" panose="00000700000000000000" pitchFamily="2" charset="-78"/>
              </a:rPr>
              <a:t>2)داخل مثلث  </a:t>
            </a:r>
            <a:r>
              <a:rPr lang="fa-IR" sz="2400" dirty="0" smtClean="0">
                <a:cs typeface="B Koodak" panose="00000700000000000000" pitchFamily="2" charset="-78"/>
              </a:rPr>
              <a:t>                  </a:t>
            </a:r>
            <a:r>
              <a:rPr lang="fa-IR" sz="2400" dirty="0">
                <a:cs typeface="B Koodak" panose="00000700000000000000" pitchFamily="2" charset="-78"/>
              </a:rPr>
              <a:t>3)خارج مثلث  </a:t>
            </a:r>
            <a:r>
              <a:rPr lang="fa-IR" sz="2400" dirty="0" smtClean="0">
                <a:cs typeface="B Koodak" panose="00000700000000000000" pitchFamily="2" charset="-78"/>
              </a:rPr>
              <a:t>              </a:t>
            </a:r>
            <a:r>
              <a:rPr lang="fa-IR" sz="2400" dirty="0">
                <a:cs typeface="B Koodak" panose="00000700000000000000" pitchFamily="2" charset="-78"/>
              </a:rPr>
              <a:t>4)هیچ </a:t>
            </a:r>
            <a:r>
              <a:rPr lang="fa-IR" sz="2400" dirty="0" smtClean="0">
                <a:cs typeface="B Koodak" panose="00000700000000000000" pitchFamily="2" charset="-78"/>
              </a:rPr>
              <a:t>کدام</a:t>
            </a:r>
          </a:p>
          <a:p>
            <a:endParaRPr lang="fa-IR" dirty="0">
              <a:cs typeface="B Koodak" panose="00000700000000000000" pitchFamily="2" charset="-78"/>
            </a:endParaRPr>
          </a:p>
        </p:txBody>
      </p:sp>
      <p:sp>
        <p:nvSpPr>
          <p:cNvPr id="5" name="Isosceles Triangle 4"/>
          <p:cNvSpPr/>
          <p:nvPr/>
        </p:nvSpPr>
        <p:spPr>
          <a:xfrm>
            <a:off x="628152" y="3808675"/>
            <a:ext cx="6854025" cy="1168842"/>
          </a:xfrm>
          <a:prstGeom prst="triangl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8813092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5801" y="620203"/>
                <a:ext cx="10131425" cy="517099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fa-IR" sz="2400" dirty="0" smtClean="0">
                    <a:cs typeface="B Koodak" panose="00000700000000000000" pitchFamily="2" charset="-78"/>
                  </a:rPr>
                  <a:t>18-اگر هر نقطه از مختصات،یک شکل را در دستگاه مختصات  تقسیم بر 3 کنیم،نسبت مساحت شکل جدید به شکل اولیه چیست؟</a:t>
                </a:r>
              </a:p>
              <a:p>
                <a:pPr marL="0" indent="0">
                  <a:buNone/>
                </a:pPr>
                <a:r>
                  <a:rPr lang="fa-IR" sz="2400" dirty="0" smtClean="0">
                    <a:cs typeface="B Koodak" panose="00000700000000000000" pitchFamily="2" charset="-78"/>
                  </a:rPr>
                  <a:t>1)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a-IR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a-IR" sz="24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fa-IR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fa-IR" sz="2400" dirty="0" smtClean="0">
                    <a:cs typeface="B Koodak" panose="00000700000000000000" pitchFamily="2" charset="-78"/>
                  </a:rPr>
                  <a:t>                                2)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a-IR" sz="2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a-IR" sz="24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a-IR" sz="2400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fa-IR" sz="2400" dirty="0" smtClean="0">
                    <a:cs typeface="B Koodak" panose="00000700000000000000" pitchFamily="2" charset="-78"/>
                  </a:rPr>
                  <a:t>                              3)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a-IR" sz="2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a-IR" sz="24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a-IR" sz="2400" b="0" i="1" dirty="0" smtClean="0"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fa-IR" sz="2400" dirty="0" smtClean="0">
                    <a:cs typeface="B Koodak" panose="00000700000000000000" pitchFamily="2" charset="-78"/>
                  </a:rPr>
                  <a:t>                           4)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a-IR" sz="2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a-IR" sz="2400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fa-IR" sz="24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a14:m>
                <a:endParaRPr lang="fa-IR" sz="2400" dirty="0" smtClean="0">
                  <a:cs typeface="B Koodak" panose="00000700000000000000" pitchFamily="2" charset="-78"/>
                </a:endParaRPr>
              </a:p>
              <a:p>
                <a:pPr marL="0" indent="0">
                  <a:buNone/>
                </a:pPr>
                <a:endParaRPr lang="fa-IR" sz="2400" dirty="0"/>
              </a:p>
              <a:p>
                <a:pPr marL="0" indent="0">
                  <a:buNone/>
                </a:pPr>
                <a:endParaRPr lang="fa-IR" sz="2400" dirty="0" smtClean="0"/>
              </a:p>
              <a:p>
                <a:pPr marL="0" indent="0">
                  <a:buNone/>
                </a:pPr>
                <a:endParaRPr lang="fa-IR" sz="2400" dirty="0"/>
              </a:p>
              <a:p>
                <a:pPr marL="0" indent="0">
                  <a:buNone/>
                </a:pPr>
                <a:endParaRPr lang="fa-IR" sz="2400" dirty="0" smtClean="0"/>
              </a:p>
              <a:p>
                <a:pPr marL="0" indent="0">
                  <a:buNone/>
                </a:pPr>
                <a:endParaRPr lang="fa-IR" sz="2400" dirty="0"/>
              </a:p>
              <a:p>
                <a:pPr marL="0" indent="0">
                  <a:buNone/>
                </a:pPr>
                <a:endParaRPr lang="fa-IR" sz="2400" dirty="0" smtClean="0"/>
              </a:p>
              <a:p>
                <a:pPr marL="0" indent="0">
                  <a:buNone/>
                </a:pPr>
                <a:endParaRPr lang="fa-IR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801" y="620203"/>
                <a:ext cx="10131425" cy="5170998"/>
              </a:xfrm>
              <a:blipFill>
                <a:blip r:embed="rId2"/>
                <a:stretch>
                  <a:fillRect r="-1023"/>
                </a:stretch>
              </a:blipFill>
            </p:spPr>
            <p:txBody>
              <a:bodyPr/>
              <a:lstStyle/>
              <a:p>
                <a:r>
                  <a:rPr lang="fa-I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1" y="3290805"/>
            <a:ext cx="3997517" cy="2974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048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906449"/>
            <a:ext cx="10131425" cy="48847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a-IR" sz="2400" dirty="0" smtClean="0">
                <a:cs typeface="B Koodak" panose="00000700000000000000" pitchFamily="2" charset="-78"/>
              </a:rPr>
              <a:t>19-سه برابر قرینه قرینه (5-)کدام گزینه است؟</a:t>
            </a:r>
          </a:p>
          <a:p>
            <a:pPr marL="0" indent="0">
              <a:buNone/>
            </a:pPr>
            <a:endParaRPr lang="fa-IR" sz="2400" dirty="0" smtClean="0">
              <a:cs typeface="B Koodak" panose="00000700000000000000" pitchFamily="2" charset="-78"/>
            </a:endParaRPr>
          </a:p>
          <a:p>
            <a:pPr marL="0" indent="0">
              <a:buNone/>
            </a:pPr>
            <a:r>
              <a:rPr lang="fa-IR" sz="2400" dirty="0" smtClean="0">
                <a:cs typeface="B Koodak" panose="00000700000000000000" pitchFamily="2" charset="-78"/>
              </a:rPr>
              <a:t>1)5+                     2)15+                  3)5-                 4)2100</a:t>
            </a:r>
          </a:p>
          <a:p>
            <a:pPr marL="0" indent="0">
              <a:buNone/>
            </a:pPr>
            <a:endParaRPr lang="fa-IR" sz="2400" dirty="0"/>
          </a:p>
          <a:p>
            <a:pPr marL="0" indent="0">
              <a:buNone/>
            </a:pPr>
            <a:endParaRPr lang="fa-IR" sz="2400" dirty="0" smtClean="0"/>
          </a:p>
          <a:p>
            <a:pPr marL="0" indent="0">
              <a:buNone/>
            </a:pPr>
            <a:endParaRPr lang="fa-IR" sz="2400" dirty="0"/>
          </a:p>
          <a:p>
            <a:pPr marL="0" indent="0">
              <a:buNone/>
            </a:pPr>
            <a:endParaRPr lang="fa-IR" sz="2400" dirty="0" smtClean="0"/>
          </a:p>
          <a:p>
            <a:pPr marL="0" indent="0">
              <a:buNone/>
            </a:pPr>
            <a:endParaRPr lang="fa-IR" sz="2400" dirty="0"/>
          </a:p>
          <a:p>
            <a:pPr marL="0" indent="0">
              <a:buNone/>
            </a:pPr>
            <a:endParaRPr lang="fa-IR" sz="2400" dirty="0" smtClean="0"/>
          </a:p>
          <a:p>
            <a:pPr marL="0" indent="0">
              <a:buNone/>
            </a:pPr>
            <a:endParaRPr lang="fa-IR" sz="2400" dirty="0"/>
          </a:p>
        </p:txBody>
      </p:sp>
    </p:spTree>
    <p:extLst>
      <p:ext uri="{BB962C8B-B14F-4D97-AF65-F5344CB8AC3E}">
        <p14:creationId xmlns:p14="http://schemas.microsoft.com/office/powerpoint/2010/main" val="172076512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803083"/>
            <a:ext cx="10131425" cy="49881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a-IR" sz="2400" dirty="0" smtClean="0">
                <a:cs typeface="B Koodak" panose="00000700000000000000" pitchFamily="2" charset="-78"/>
              </a:rPr>
              <a:t>20-ربع مجموع عدد های سه رقمی،بدون تکرار رقم،که بر 75 بخش پذیر باشد کدام گزینه است؟</a:t>
            </a:r>
          </a:p>
          <a:p>
            <a:pPr marL="0" indent="0">
              <a:buNone/>
            </a:pPr>
            <a:endParaRPr lang="fa-IR" sz="2400" dirty="0" smtClean="0">
              <a:cs typeface="B Koodak" panose="00000700000000000000" pitchFamily="2" charset="-78"/>
            </a:endParaRPr>
          </a:p>
          <a:p>
            <a:pPr marL="0" indent="0">
              <a:buNone/>
            </a:pPr>
            <a:r>
              <a:rPr lang="fa-IR" sz="2400" dirty="0" smtClean="0">
                <a:cs typeface="B Koodak" panose="00000700000000000000" pitchFamily="2" charset="-78"/>
              </a:rPr>
              <a:t>1)1050                 2) 4200                     3)1650                 4)2100</a:t>
            </a:r>
          </a:p>
          <a:p>
            <a:pPr marL="0" indent="0">
              <a:buNone/>
            </a:pPr>
            <a:endParaRPr lang="fa-IR" sz="2400" dirty="0"/>
          </a:p>
          <a:p>
            <a:pPr marL="0" indent="0">
              <a:buNone/>
            </a:pPr>
            <a:endParaRPr lang="fa-IR" sz="2400" dirty="0" smtClean="0"/>
          </a:p>
          <a:p>
            <a:pPr marL="0" indent="0">
              <a:buNone/>
            </a:pPr>
            <a:endParaRPr lang="fa-IR" sz="2400" dirty="0"/>
          </a:p>
          <a:p>
            <a:pPr marL="0" indent="0">
              <a:buNone/>
            </a:pPr>
            <a:endParaRPr lang="fa-IR" sz="2400" dirty="0" smtClean="0"/>
          </a:p>
          <a:p>
            <a:pPr marL="0" indent="0">
              <a:buNone/>
            </a:pPr>
            <a:endParaRPr lang="fa-IR" sz="2400" dirty="0"/>
          </a:p>
          <a:p>
            <a:pPr marL="0" indent="0">
              <a:buNone/>
            </a:pPr>
            <a:endParaRPr lang="fa-IR" sz="2400" dirty="0" smtClean="0"/>
          </a:p>
        </p:txBody>
      </p:sp>
    </p:spTree>
    <p:extLst>
      <p:ext uri="{BB962C8B-B14F-4D97-AF65-F5344CB8AC3E}">
        <p14:creationId xmlns:p14="http://schemas.microsoft.com/office/powerpoint/2010/main" val="1805694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667911"/>
            <a:ext cx="10131425" cy="51232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a-IR" sz="2400" dirty="0" smtClean="0">
                <a:cs typeface="B Koodak" panose="00000700000000000000" pitchFamily="2" charset="-78"/>
              </a:rPr>
              <a:t>21-معدل نمره های ریاضی سه ماه گلاله 17/5 است.اگر معدل ماه مهر 18/5 باشد و اختلاف نمره های آبان و آذر 4 باشد کمترین نمره ای که او در این سه ماه کسب کرده است چقدر است؟</a:t>
            </a:r>
          </a:p>
          <a:p>
            <a:pPr marL="0" indent="0">
              <a:buNone/>
            </a:pPr>
            <a:endParaRPr lang="fa-IR" sz="2400" dirty="0" smtClean="0">
              <a:cs typeface="B Koodak" panose="00000700000000000000" pitchFamily="2" charset="-78"/>
            </a:endParaRPr>
          </a:p>
          <a:p>
            <a:pPr marL="0" indent="0">
              <a:buNone/>
            </a:pPr>
            <a:r>
              <a:rPr lang="fa-IR" sz="2400" dirty="0" smtClean="0">
                <a:cs typeface="B Koodak" panose="00000700000000000000" pitchFamily="2" charset="-78"/>
              </a:rPr>
              <a:t>1)15                       2)16                          3)16/5                        4)17/5 </a:t>
            </a:r>
            <a:r>
              <a:rPr lang="fa-IR" sz="2400" dirty="0" smtClean="0"/>
              <a:t>  </a:t>
            </a:r>
          </a:p>
          <a:p>
            <a:pPr marL="0" indent="0">
              <a:buNone/>
            </a:pPr>
            <a:endParaRPr lang="fa-IR" sz="2400" dirty="0"/>
          </a:p>
          <a:p>
            <a:pPr marL="0" indent="0">
              <a:buNone/>
            </a:pPr>
            <a:endParaRPr lang="fa-IR" sz="2400" dirty="0" smtClean="0"/>
          </a:p>
          <a:p>
            <a:pPr marL="0" indent="0">
              <a:buNone/>
            </a:pPr>
            <a:endParaRPr lang="fa-IR" sz="2400" dirty="0"/>
          </a:p>
          <a:p>
            <a:pPr marL="0" indent="0">
              <a:buNone/>
            </a:pPr>
            <a:endParaRPr lang="fa-IR" sz="2400" dirty="0" smtClean="0"/>
          </a:p>
          <a:p>
            <a:pPr marL="0" indent="0">
              <a:buNone/>
            </a:pPr>
            <a:endParaRPr lang="fa-IR" sz="2400" dirty="0"/>
          </a:p>
          <a:p>
            <a:pPr marL="0" indent="0">
              <a:buNone/>
            </a:pPr>
            <a:endParaRPr lang="fa-IR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095" y="3617843"/>
            <a:ext cx="4009197" cy="2778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7661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5801" y="620203"/>
                <a:ext cx="10131425" cy="517099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fa-IR" sz="2400" dirty="0" smtClean="0">
                    <a:cs typeface="B Koodak" panose="00000700000000000000" pitchFamily="2" charset="-78"/>
                  </a:rPr>
                  <a:t>22-شش چرخکار یک روتختی را در 4 ساعت گلدوزی میکنند،اگر کار فرما بخواهد کار را در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a-IR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a-IR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fa-IR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fa-IR" sz="2400" dirty="0" smtClean="0">
                    <a:cs typeface="B Koodak" panose="00000700000000000000" pitchFamily="2" charset="-78"/>
                  </a:rPr>
                  <a:t> ساعت تمام کند به چند چرخکار نیاز دارد؟</a:t>
                </a:r>
              </a:p>
              <a:p>
                <a:pPr marL="0" indent="0">
                  <a:buNone/>
                </a:pPr>
                <a:endParaRPr lang="fa-IR" sz="2400" dirty="0" smtClean="0">
                  <a:cs typeface="B Koodak" panose="00000700000000000000" pitchFamily="2" charset="-78"/>
                </a:endParaRPr>
              </a:p>
              <a:p>
                <a:pPr marL="0" indent="0">
                  <a:buNone/>
                </a:pPr>
                <a:r>
                  <a:rPr lang="fa-IR" sz="2400" dirty="0" smtClean="0">
                    <a:cs typeface="B Koodak" panose="00000700000000000000" pitchFamily="2" charset="-78"/>
                  </a:rPr>
                  <a:t>1)32                       2)16                             3)24                            4)18</a:t>
                </a:r>
              </a:p>
              <a:p>
                <a:pPr marL="0" indent="0">
                  <a:buNone/>
                </a:pPr>
                <a:endParaRPr lang="fa-IR" sz="2400" dirty="0"/>
              </a:p>
              <a:p>
                <a:pPr marL="0" indent="0">
                  <a:buNone/>
                </a:pPr>
                <a:endParaRPr lang="fa-IR" sz="2400" dirty="0" smtClean="0"/>
              </a:p>
              <a:p>
                <a:pPr marL="0" indent="0">
                  <a:buNone/>
                </a:pPr>
                <a:endParaRPr lang="fa-IR" sz="2400" dirty="0"/>
              </a:p>
              <a:p>
                <a:pPr marL="0" indent="0">
                  <a:buNone/>
                </a:pPr>
                <a:endParaRPr lang="fa-IR" sz="2400" dirty="0" smtClean="0"/>
              </a:p>
              <a:p>
                <a:pPr marL="0" indent="0">
                  <a:buNone/>
                </a:pPr>
                <a:endParaRPr lang="fa-IR" sz="2400" dirty="0"/>
              </a:p>
              <a:p>
                <a:pPr marL="0" indent="0">
                  <a:buNone/>
                </a:pPr>
                <a:endParaRPr lang="fa-IR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801" y="620203"/>
                <a:ext cx="10131425" cy="5170998"/>
              </a:xfrm>
              <a:blipFill>
                <a:blip r:embed="rId2"/>
                <a:stretch>
                  <a:fillRect r="-1023"/>
                </a:stretch>
              </a:blipFill>
            </p:spPr>
            <p:txBody>
              <a:bodyPr/>
              <a:lstStyle/>
              <a:p>
                <a:r>
                  <a:rPr lang="fa-I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314" y="3283889"/>
            <a:ext cx="3099020" cy="2368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983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818985"/>
            <a:ext cx="10131425" cy="49722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a-IR" sz="2400" dirty="0" smtClean="0">
                <a:cs typeface="B Koodak" panose="00000700000000000000" pitchFamily="2" charset="-78"/>
              </a:rPr>
              <a:t>23-اگر ساعت 2 بعد از ظهر،مبدأ زمان باشد،کدام زمان (8-)را نشان داده است؟</a:t>
            </a:r>
          </a:p>
          <a:p>
            <a:pPr marL="0" indent="0">
              <a:buNone/>
            </a:pPr>
            <a:endParaRPr lang="fa-IR" sz="2400" dirty="0" smtClean="0">
              <a:cs typeface="B Koodak" panose="00000700000000000000" pitchFamily="2" charset="-78"/>
            </a:endParaRPr>
          </a:p>
          <a:p>
            <a:pPr marL="0" indent="0">
              <a:buNone/>
            </a:pPr>
            <a:r>
              <a:rPr lang="fa-IR" sz="2400" dirty="0" smtClean="0">
                <a:cs typeface="B Koodak" panose="00000700000000000000" pitchFamily="2" charset="-78"/>
              </a:rPr>
              <a:t>1)8صبح                2)6 بعداز ظهر                3)6 صبح                4)10 بعد از ظهر</a:t>
            </a:r>
          </a:p>
          <a:p>
            <a:pPr marL="0" indent="0">
              <a:buNone/>
            </a:pPr>
            <a:endParaRPr lang="fa-IR" sz="2400" dirty="0"/>
          </a:p>
          <a:p>
            <a:pPr marL="0" indent="0">
              <a:buNone/>
            </a:pPr>
            <a:endParaRPr lang="fa-IR" sz="2400" dirty="0" smtClean="0"/>
          </a:p>
          <a:p>
            <a:pPr marL="0" indent="0">
              <a:buNone/>
            </a:pPr>
            <a:endParaRPr lang="fa-IR" sz="2400" dirty="0"/>
          </a:p>
          <a:p>
            <a:pPr marL="0" indent="0">
              <a:buNone/>
            </a:pPr>
            <a:endParaRPr lang="fa-IR" sz="2400" dirty="0" smtClean="0"/>
          </a:p>
          <a:p>
            <a:pPr marL="0" indent="0">
              <a:buNone/>
            </a:pPr>
            <a:endParaRPr lang="fa-IR" sz="2400" dirty="0" smtClean="0"/>
          </a:p>
          <a:p>
            <a:pPr marL="0" indent="0">
              <a:buNone/>
            </a:pPr>
            <a:r>
              <a:rPr lang="fa-IR" sz="2400" dirty="0" smtClean="0"/>
              <a:t>              </a:t>
            </a:r>
            <a:endParaRPr lang="fa-IR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51" y="4200152"/>
            <a:ext cx="3505468" cy="2184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77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866693"/>
            <a:ext cx="10131425" cy="49245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a-IR" sz="2400" dirty="0" smtClean="0">
                <a:cs typeface="B Koodak" panose="00000700000000000000" pitchFamily="2" charset="-78"/>
              </a:rPr>
              <a:t>24-کدام گزینه گسترده شکل مقابل است؟</a:t>
            </a:r>
          </a:p>
          <a:p>
            <a:pPr marL="0" indent="0">
              <a:buNone/>
            </a:pPr>
            <a:endParaRPr lang="fa-IR" sz="2400" dirty="0"/>
          </a:p>
          <a:p>
            <a:pPr marL="0" indent="0">
              <a:buNone/>
            </a:pPr>
            <a:endParaRPr lang="fa-IR" sz="2400" dirty="0" smtClean="0"/>
          </a:p>
          <a:p>
            <a:pPr marL="0" indent="0">
              <a:buNone/>
            </a:pPr>
            <a:endParaRPr lang="fa-IR" sz="2400" dirty="0"/>
          </a:p>
          <a:p>
            <a:pPr marL="0" indent="0">
              <a:buNone/>
            </a:pPr>
            <a:endParaRPr lang="fa-IR" sz="2400" dirty="0" smtClean="0"/>
          </a:p>
          <a:p>
            <a:pPr marL="0" indent="0">
              <a:buNone/>
            </a:pPr>
            <a:endParaRPr lang="fa-IR" sz="2400" dirty="0"/>
          </a:p>
          <a:p>
            <a:pPr marL="0" indent="0">
              <a:buNone/>
            </a:pPr>
            <a:endParaRPr lang="fa-IR" sz="2400" dirty="0" smtClean="0"/>
          </a:p>
          <a:p>
            <a:pPr marL="0" indent="0">
              <a:buNone/>
            </a:pPr>
            <a:endParaRPr lang="fa-IR" sz="2400" dirty="0"/>
          </a:p>
          <a:p>
            <a:pPr marL="0" indent="0">
              <a:buNone/>
            </a:pPr>
            <a:endParaRPr lang="fa-IR" sz="2400" dirty="0" smtClean="0"/>
          </a:p>
          <a:p>
            <a:pPr marL="0" indent="0">
              <a:buNone/>
            </a:pPr>
            <a:endParaRPr lang="fa-IR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836" y="667909"/>
            <a:ext cx="2072466" cy="148689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5487" y="1653478"/>
            <a:ext cx="5894676" cy="3984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929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8295" y="880130"/>
            <a:ext cx="2833315" cy="2833315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033" y="586119"/>
            <a:ext cx="3675423" cy="23081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0502" y="4274944"/>
            <a:ext cx="2628900" cy="17430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033" y="3329825"/>
            <a:ext cx="4039636" cy="2688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29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943" y="551806"/>
            <a:ext cx="10131425" cy="51174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a-IR" sz="2400" dirty="0" smtClean="0">
                <a:cs typeface="B Koodak" panose="00000700000000000000" pitchFamily="2" charset="-78"/>
              </a:rPr>
              <a:t>2-از عبارات زیر چند جمله صحیح نیست؟</a:t>
            </a:r>
          </a:p>
          <a:p>
            <a:pPr marL="0" indent="0">
              <a:buNone/>
            </a:pPr>
            <a:r>
              <a:rPr lang="fa-IR" sz="2400" dirty="0" smtClean="0">
                <a:cs typeface="B Koodak" panose="00000700000000000000" pitchFamily="2" charset="-78"/>
              </a:rPr>
              <a:t>الف)هر گاه فاصله نقطه ای،در داخل زاویه،تا دوضلع آن برابر باشند،آن نقطه حتماً روی نیمساززاویه قرار دارد.</a:t>
            </a:r>
          </a:p>
          <a:p>
            <a:pPr marL="0" indent="0">
              <a:buNone/>
            </a:pPr>
            <a:r>
              <a:rPr lang="fa-IR" sz="2400" dirty="0" smtClean="0">
                <a:cs typeface="B Koodak" panose="00000700000000000000" pitchFamily="2" charset="-78"/>
              </a:rPr>
              <a:t>ب)یک نقطه روی محور اعداد ممکن است به دو یا چند عدد اختصاص یابد.</a:t>
            </a:r>
          </a:p>
          <a:p>
            <a:pPr marL="0" indent="0">
              <a:buNone/>
            </a:pPr>
            <a:r>
              <a:rPr lang="fa-IR" sz="2400" dirty="0" smtClean="0">
                <a:cs typeface="B Koodak" panose="00000700000000000000" pitchFamily="2" charset="-78"/>
              </a:rPr>
              <a:t>ج)قرینه مرکزی را میتوان با دوران دادن شکل حول مرکز تقارن پیدا کرد.</a:t>
            </a:r>
          </a:p>
          <a:p>
            <a:pPr marL="0" indent="0">
              <a:buNone/>
            </a:pPr>
            <a:r>
              <a:rPr lang="fa-IR" sz="2400" dirty="0" smtClean="0">
                <a:cs typeface="B Koodak" panose="00000700000000000000" pitchFamily="2" charset="-78"/>
              </a:rPr>
              <a:t>د)واحد استاندارد اندازه گیری سطح،دسی متر مربع است.</a:t>
            </a:r>
          </a:p>
          <a:p>
            <a:pPr marL="0" indent="0">
              <a:buNone/>
            </a:pPr>
            <a:endParaRPr lang="fa-IR" sz="2400" dirty="0" smtClean="0"/>
          </a:p>
          <a:p>
            <a:pPr marL="0" indent="0">
              <a:buNone/>
            </a:pPr>
            <a:r>
              <a:rPr lang="fa-IR" sz="2400" dirty="0" smtClean="0">
                <a:cs typeface="B Koodak" panose="00000700000000000000" pitchFamily="2" charset="-78"/>
              </a:rPr>
              <a:t>1)3                          2)4                              3 )صفر                             4)2</a:t>
            </a:r>
          </a:p>
          <a:p>
            <a:pPr marL="0" indent="0">
              <a:buNone/>
            </a:pPr>
            <a:endParaRPr lang="fa-IR" sz="2400" dirty="0">
              <a:cs typeface="B Koodak" panose="00000700000000000000" pitchFamily="2" charset="-78"/>
            </a:endParaRPr>
          </a:p>
          <a:p>
            <a:pPr marL="0" indent="0">
              <a:buNone/>
            </a:pPr>
            <a:endParaRPr lang="fa-IR" sz="2400" dirty="0">
              <a:cs typeface="B Koodak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7722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5801" y="1009817"/>
                <a:ext cx="10131425" cy="478138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fa-IR" sz="2400" dirty="0" smtClean="0">
                    <a:cs typeface="B Koodak" panose="00000700000000000000" pitchFamily="2" charset="-78"/>
                  </a:rPr>
                  <a:t>3-عبارت مقابل گسترده کدام گزینه است؟   </a:t>
                </a:r>
                <a14:m>
                  <m:oMath xmlns:m="http://schemas.openxmlformats.org/officeDocument/2006/math">
                    <m:r>
                      <a:rPr lang="fa-IR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B Koodak" panose="00000700000000000000" pitchFamily="2" charset="-78"/>
                      </a:rPr>
                      <m:t>+</m:t>
                    </m:r>
                    <m:r>
                      <a:rPr lang="fa-I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B Koodak" panose="00000700000000000000" pitchFamily="2" charset="-78"/>
                      </a:rPr>
                      <m:t>0</m:t>
                    </m:r>
                    <m:r>
                      <a:rPr lang="fa-I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B Koodak" panose="00000700000000000000" pitchFamily="2" charset="-78"/>
                      </a:rPr>
                      <m:t>/</m:t>
                    </m:r>
                    <m:r>
                      <a:rPr lang="fa-I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B Koodak" panose="00000700000000000000" pitchFamily="2" charset="-78"/>
                      </a:rPr>
                      <m:t>004</m:t>
                    </m:r>
                    <m:r>
                      <a:rPr lang="fa-I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B Koodak" panose="00000700000000000000" pitchFamily="2" charset="-78"/>
                      </a:rPr>
                      <m:t>+</m:t>
                    </m:r>
                    <m:r>
                      <a:rPr lang="fa-I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B Koodak" panose="00000700000000000000" pitchFamily="2" charset="-78"/>
                      </a:rPr>
                      <m:t>0</m:t>
                    </m:r>
                    <m:r>
                      <a:rPr lang="fa-I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B Koodak" panose="00000700000000000000" pitchFamily="2" charset="-78"/>
                      </a:rPr>
                      <m:t>/</m:t>
                    </m:r>
                    <m:r>
                      <a:rPr lang="fa-I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B Koodak" panose="00000700000000000000" pitchFamily="2" charset="-78"/>
                      </a:rPr>
                      <m:t>1</m:t>
                    </m:r>
                  </m:oMath>
                </a14:m>
                <a:r>
                  <a:rPr lang="fa-IR" sz="2400" dirty="0" smtClean="0"/>
                  <a:t>  </a:t>
                </a:r>
                <a:r>
                  <a:rPr lang="en-US" sz="2400" dirty="0" smtClean="0"/>
                  <a:t>9</a:t>
                </a:r>
              </a:p>
              <a:p>
                <a:pPr marL="0" indent="0">
                  <a:buNone/>
                </a:pPr>
                <a:endParaRPr lang="fa-IR" sz="2400" dirty="0" smtClean="0"/>
              </a:p>
              <a:p>
                <a:pPr marL="0" indent="0">
                  <a:buNone/>
                </a:pPr>
                <a:r>
                  <a:rPr lang="fa-IR" sz="2400" dirty="0" smtClean="0">
                    <a:cs typeface="B Koodak" panose="00000700000000000000" pitchFamily="2" charset="-78"/>
                  </a:rPr>
                  <a:t>1)9/104                    2)9/041                               3)91                                  4)9/0041</a:t>
                </a:r>
              </a:p>
              <a:p>
                <a:pPr marL="0" indent="0">
                  <a:buNone/>
                </a:pPr>
                <a:endParaRPr lang="fa-IR" sz="2400" dirty="0"/>
              </a:p>
              <a:p>
                <a:pPr marL="0" indent="0">
                  <a:buNone/>
                </a:pPr>
                <a:endParaRPr lang="fa-IR" sz="2400" dirty="0" smtClean="0"/>
              </a:p>
              <a:p>
                <a:pPr marL="0" indent="0">
                  <a:buNone/>
                </a:pPr>
                <a:endParaRPr lang="fa-IR" sz="2400" dirty="0"/>
              </a:p>
              <a:p>
                <a:pPr marL="0" indent="0">
                  <a:buNone/>
                </a:pPr>
                <a:endParaRPr lang="fa-IR" sz="2400" dirty="0" smtClean="0"/>
              </a:p>
              <a:p>
                <a:pPr marL="0" indent="0">
                  <a:buNone/>
                </a:pPr>
                <a:endParaRPr lang="fa-IR" sz="2400" dirty="0" smtClean="0"/>
              </a:p>
              <a:p>
                <a:pPr marL="0" indent="0">
                  <a:buNone/>
                </a:pPr>
                <a:endParaRPr lang="fa-IR" sz="2400" dirty="0" smtClean="0"/>
              </a:p>
              <a:p>
                <a:pPr marL="0" indent="0">
                  <a:buNone/>
                </a:pPr>
                <a:endParaRPr lang="fa-IR" sz="2400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801" y="1009817"/>
                <a:ext cx="10131425" cy="4781384"/>
              </a:xfrm>
              <a:blipFill>
                <a:blip r:embed="rId2"/>
                <a:stretch>
                  <a:fillRect t="-3061" r="-1023"/>
                </a:stretch>
              </a:blipFill>
            </p:spPr>
            <p:txBody>
              <a:bodyPr/>
              <a:lstStyle/>
              <a:p>
                <a:r>
                  <a:rPr lang="fa-I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448402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63165" y="826936"/>
                <a:ext cx="10485782" cy="498016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fa-IR" sz="2400" dirty="0" smtClean="0">
                    <a:cs typeface="B Koodak" panose="00000700000000000000" pitchFamily="2" charset="-78"/>
                  </a:rPr>
                  <a:t>4-0/6 سانتی متر،0/42 متر و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a-IR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a-IR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fa-IR" sz="2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fa-IR" sz="2400" dirty="0" smtClean="0">
                    <a:cs typeface="B Koodak" panose="00000700000000000000" pitchFamily="2" charset="-78"/>
                  </a:rPr>
                  <a:t>   دسی متر روی هم چند میلی متر است؟</a:t>
                </a:r>
              </a:p>
              <a:p>
                <a:pPr marL="0" indent="0">
                  <a:buNone/>
                </a:pPr>
                <a:endParaRPr lang="fa-IR" sz="2400" dirty="0" smtClean="0">
                  <a:cs typeface="B Koodak" panose="00000700000000000000" pitchFamily="2" charset="-78"/>
                </a:endParaRPr>
              </a:p>
              <a:p>
                <a:pPr marL="0" indent="0">
                  <a:buNone/>
                </a:pPr>
                <a:r>
                  <a:rPr lang="fa-IR" sz="2400" dirty="0" smtClean="0">
                    <a:cs typeface="B Koodak" panose="00000700000000000000" pitchFamily="2" charset="-78"/>
                  </a:rPr>
                  <a:t>1)4/86 میلی متر             2)48/6 میلی متر               3)486 میلی متر              4-684 میلی متر</a:t>
                </a:r>
              </a:p>
              <a:p>
                <a:pPr marL="0" indent="0">
                  <a:buNone/>
                </a:pPr>
                <a:endParaRPr lang="fa-IR" sz="2400" dirty="0"/>
              </a:p>
              <a:p>
                <a:pPr marL="0" indent="0">
                  <a:buNone/>
                </a:pPr>
                <a:endParaRPr lang="fa-IR" sz="2400" dirty="0" smtClean="0"/>
              </a:p>
              <a:p>
                <a:pPr marL="0" indent="0">
                  <a:buNone/>
                </a:pPr>
                <a:endParaRPr lang="fa-IR" sz="2400" dirty="0"/>
              </a:p>
              <a:p>
                <a:pPr marL="0" indent="0">
                  <a:buNone/>
                </a:pPr>
                <a:endParaRPr lang="fa-IR" sz="2400" dirty="0" smtClean="0"/>
              </a:p>
              <a:p>
                <a:pPr marL="0" indent="0">
                  <a:buNone/>
                </a:pPr>
                <a:endParaRPr lang="fa-IR" sz="2400" dirty="0"/>
              </a:p>
              <a:p>
                <a:pPr marL="0" indent="0">
                  <a:buNone/>
                </a:pPr>
                <a:endParaRPr lang="fa-IR" sz="2400" dirty="0" smtClean="0"/>
              </a:p>
              <a:p>
                <a:pPr marL="0" indent="0">
                  <a:buNone/>
                </a:pPr>
                <a:endParaRPr lang="fa-IR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3165" y="826936"/>
                <a:ext cx="10485782" cy="4980167"/>
              </a:xfrm>
              <a:blipFill>
                <a:blip r:embed="rId2"/>
                <a:stretch>
                  <a:fillRect r="-930"/>
                </a:stretch>
              </a:blipFill>
            </p:spPr>
            <p:txBody>
              <a:bodyPr/>
              <a:lstStyle/>
              <a:p>
                <a:r>
                  <a:rPr lang="fa-I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353493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0730" y="548640"/>
            <a:ext cx="10131425" cy="51630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a-IR" sz="2400" dirty="0" smtClean="0">
                <a:cs typeface="B Koodak" panose="00000700000000000000" pitchFamily="2" charset="-78"/>
              </a:rPr>
              <a:t>5-حاصل ضرب تعداد نیم خط ها،در تعداد پاره خط ها،در شکل مقابل برابر است با:</a:t>
            </a:r>
          </a:p>
          <a:p>
            <a:pPr marL="0" indent="0">
              <a:buNone/>
            </a:pPr>
            <a:r>
              <a:rPr lang="fa-IR" sz="2400" dirty="0" smtClean="0">
                <a:cs typeface="B Koodak" panose="00000700000000000000" pitchFamily="2" charset="-78"/>
              </a:rPr>
              <a:t>1)99</a:t>
            </a:r>
          </a:p>
          <a:p>
            <a:pPr marL="0" indent="0">
              <a:buNone/>
            </a:pPr>
            <a:r>
              <a:rPr lang="fa-IR" sz="2400" dirty="0" smtClean="0">
                <a:cs typeface="B Koodak" panose="00000700000000000000" pitchFamily="2" charset="-78"/>
              </a:rPr>
              <a:t>2)80</a:t>
            </a:r>
          </a:p>
          <a:p>
            <a:pPr marL="0" indent="0">
              <a:buNone/>
            </a:pPr>
            <a:r>
              <a:rPr lang="fa-IR" sz="2400" dirty="0" smtClean="0">
                <a:cs typeface="B Koodak" panose="00000700000000000000" pitchFamily="2" charset="-78"/>
              </a:rPr>
              <a:t>3)54</a:t>
            </a:r>
          </a:p>
          <a:p>
            <a:pPr marL="0" indent="0">
              <a:buNone/>
            </a:pPr>
            <a:r>
              <a:rPr lang="fa-IR" sz="2400" dirty="0" smtClean="0">
                <a:cs typeface="B Koodak" panose="00000700000000000000" pitchFamily="2" charset="-78"/>
              </a:rPr>
              <a:t>4)100</a:t>
            </a:r>
          </a:p>
          <a:p>
            <a:pPr marL="0" indent="0">
              <a:buNone/>
            </a:pPr>
            <a:endParaRPr lang="fa-IR" sz="2400" dirty="0"/>
          </a:p>
          <a:p>
            <a:pPr marL="0" indent="0">
              <a:buNone/>
            </a:pPr>
            <a:endParaRPr lang="fa-IR" sz="2400" dirty="0" smtClean="0"/>
          </a:p>
          <a:p>
            <a:pPr marL="0" indent="0">
              <a:buNone/>
            </a:pPr>
            <a:endParaRPr lang="fa-IR" sz="2400" dirty="0"/>
          </a:p>
          <a:p>
            <a:pPr marL="0" indent="0">
              <a:buNone/>
            </a:pPr>
            <a:endParaRPr lang="fa-IR" sz="2400" dirty="0" smtClean="0"/>
          </a:p>
          <a:p>
            <a:pPr marL="0" indent="0">
              <a:buNone/>
            </a:pPr>
            <a:endParaRPr lang="fa-IR" sz="2400" dirty="0"/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2170706" y="2282024"/>
            <a:ext cx="1677725" cy="79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1852654" y="2902226"/>
            <a:ext cx="2385391" cy="15903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2305878" y="1868557"/>
            <a:ext cx="882596" cy="1651219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2687541" y="1868557"/>
            <a:ext cx="993913" cy="1510747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>
            <a:off x="2031560" y="2210463"/>
            <a:ext cx="159026" cy="159026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4" name="Oval 13"/>
          <p:cNvSpPr/>
          <p:nvPr/>
        </p:nvSpPr>
        <p:spPr>
          <a:xfrm>
            <a:off x="1693628" y="2830664"/>
            <a:ext cx="159026" cy="159026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5" name="Oval 14"/>
          <p:cNvSpPr/>
          <p:nvPr/>
        </p:nvSpPr>
        <p:spPr>
          <a:xfrm>
            <a:off x="2528516" y="2838616"/>
            <a:ext cx="159026" cy="159026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6" name="Oval 15"/>
          <p:cNvSpPr/>
          <p:nvPr/>
        </p:nvSpPr>
        <p:spPr>
          <a:xfrm>
            <a:off x="2886323" y="2202511"/>
            <a:ext cx="159026" cy="159026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7" name="Oval 16"/>
          <p:cNvSpPr/>
          <p:nvPr/>
        </p:nvSpPr>
        <p:spPr>
          <a:xfrm>
            <a:off x="3305754" y="2822713"/>
            <a:ext cx="159026" cy="159026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9" name="Oval 18"/>
          <p:cNvSpPr/>
          <p:nvPr/>
        </p:nvSpPr>
        <p:spPr>
          <a:xfrm>
            <a:off x="4111817" y="2830664"/>
            <a:ext cx="159026" cy="159026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20" name="Oval 19"/>
          <p:cNvSpPr/>
          <p:nvPr/>
        </p:nvSpPr>
        <p:spPr>
          <a:xfrm>
            <a:off x="3649649" y="3360750"/>
            <a:ext cx="159026" cy="159026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7440233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858741"/>
            <a:ext cx="10131425" cy="49324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a-IR" sz="2400" dirty="0" smtClean="0">
                <a:cs typeface="B Koodak" panose="00000700000000000000" pitchFamily="2" charset="-78"/>
              </a:rPr>
              <a:t>6-تفاضل مقدار تقریبی عدد های 27605 و 35134 با تقریب کم تر از 1000 به روش گرد کردن کدام است؟</a:t>
            </a:r>
          </a:p>
          <a:p>
            <a:pPr marL="0" indent="0">
              <a:buNone/>
            </a:pPr>
            <a:endParaRPr lang="fa-IR" sz="2400" dirty="0" smtClean="0">
              <a:cs typeface="B Koodak" panose="00000700000000000000" pitchFamily="2" charset="-78"/>
            </a:endParaRPr>
          </a:p>
          <a:p>
            <a:pPr marL="0" indent="0">
              <a:buNone/>
            </a:pPr>
            <a:r>
              <a:rPr lang="fa-IR" sz="2400" dirty="0" smtClean="0">
                <a:cs typeface="B Koodak" panose="00000700000000000000" pitchFamily="2" charset="-78"/>
              </a:rPr>
              <a:t>1)8000                2)7000                   3)56300                     4)5000</a:t>
            </a:r>
          </a:p>
          <a:p>
            <a:pPr marL="0" indent="0">
              <a:buNone/>
            </a:pPr>
            <a:endParaRPr lang="fa-IR" sz="2400" dirty="0"/>
          </a:p>
          <a:p>
            <a:pPr marL="0" indent="0">
              <a:buNone/>
            </a:pPr>
            <a:endParaRPr lang="fa-IR" sz="2400" dirty="0" smtClean="0"/>
          </a:p>
          <a:p>
            <a:pPr marL="0" indent="0">
              <a:buNone/>
            </a:pPr>
            <a:endParaRPr lang="fa-IR" sz="2400" dirty="0"/>
          </a:p>
          <a:p>
            <a:pPr marL="0" indent="0">
              <a:buNone/>
            </a:pPr>
            <a:endParaRPr lang="fa-IR" sz="2400" dirty="0" smtClean="0"/>
          </a:p>
          <a:p>
            <a:pPr marL="0" indent="0">
              <a:buNone/>
            </a:pPr>
            <a:endParaRPr lang="fa-IR" sz="2400" dirty="0"/>
          </a:p>
        </p:txBody>
      </p:sp>
    </p:spTree>
    <p:extLst>
      <p:ext uri="{BB962C8B-B14F-4D97-AF65-F5344CB8AC3E}">
        <p14:creationId xmlns:p14="http://schemas.microsoft.com/office/powerpoint/2010/main" val="2059648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5801" y="628153"/>
                <a:ext cx="10131425" cy="516304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fa-IR" sz="2400" dirty="0" smtClean="0">
                    <a:cs typeface="B Koodak" panose="00000700000000000000" pitchFamily="2" charset="-78"/>
                  </a:rPr>
                  <a:t>7- معکوس حاصل عبارت مقابل در کدام گزینه آمده است؟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a-IR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a-IR" sz="32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fa-IR" sz="3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fa-IR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fa-IR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a-IR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fa-IR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  <m:r>
                          <a:rPr lang="fa-IR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)×</m:t>
                        </m:r>
                        <m:f>
                          <m:fPr>
                            <m:ctrlPr>
                              <a:rPr lang="fa-IR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a-IR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fa-IR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9</m:t>
                            </m:r>
                          </m:den>
                        </m:f>
                      </m:num>
                      <m:den>
                        <m:r>
                          <a:rPr lang="fa-IR" sz="32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fa-IR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f>
                          <m:fPr>
                            <m:ctrlPr>
                              <a:rPr lang="fa-IR" sz="32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a-IR" sz="32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fa-IR" sz="3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fa-IR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fa-IR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fa-IR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)÷</m:t>
                        </m:r>
                        <m:r>
                          <a:rPr lang="fa-IR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fa-IR" sz="3200" dirty="0" smtClean="0">
                    <a:cs typeface="B Koodak" panose="00000700000000000000" pitchFamily="2" charset="-78"/>
                  </a:rPr>
                  <a:t>      </a:t>
                </a:r>
              </a:p>
              <a:p>
                <a:pPr marL="0" indent="0">
                  <a:buNone/>
                </a:pPr>
                <a:endParaRPr lang="fa-IR" sz="3200" dirty="0">
                  <a:cs typeface="B Koodak" panose="00000700000000000000" pitchFamily="2" charset="-78"/>
                </a:endParaRPr>
              </a:p>
              <a:p>
                <a:pPr marL="0" indent="0">
                  <a:buNone/>
                </a:pPr>
                <a:r>
                  <a:rPr lang="fa-IR" sz="2400" dirty="0" smtClean="0">
                    <a:cs typeface="B Koodak" panose="00000700000000000000" pitchFamily="2" charset="-78"/>
                  </a:rPr>
                  <a:t>1)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a-IR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a-IR" sz="24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fa-IR" sz="2400" b="0" i="1" smtClean="0">
                            <a:latin typeface="Cambria Math" panose="02040503050406030204" pitchFamily="18" charset="0"/>
                          </a:rPr>
                          <m:t>27</m:t>
                        </m:r>
                      </m:den>
                    </m:f>
                  </m:oMath>
                </a14:m>
                <a:r>
                  <a:rPr lang="fa-IR" sz="2400" dirty="0" smtClean="0">
                    <a:cs typeface="B Koodak" panose="00000700000000000000" pitchFamily="2" charset="-78"/>
                  </a:rPr>
                  <a:t>               2)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a-IR" sz="2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a-IR" sz="2400" b="0" i="1" dirty="0" smtClean="0">
                            <a:latin typeface="Cambria Math" panose="02040503050406030204" pitchFamily="18" charset="0"/>
                          </a:rPr>
                          <m:t>27</m:t>
                        </m:r>
                      </m:num>
                      <m:den>
                        <m:r>
                          <a:rPr lang="fa-IR" sz="2400" b="0" i="1" dirty="0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fa-IR" sz="2400" dirty="0" smtClean="0">
                    <a:cs typeface="B Koodak" panose="00000700000000000000" pitchFamily="2" charset="-78"/>
                  </a:rPr>
                  <a:t>                 3)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a-IR" sz="2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a-IR" sz="2400" b="0" i="1" dirty="0" smtClean="0">
                            <a:latin typeface="Cambria Math" panose="02040503050406030204" pitchFamily="18" charset="0"/>
                          </a:rPr>
                          <m:t>25</m:t>
                        </m:r>
                      </m:num>
                      <m:den>
                        <m:r>
                          <a:rPr lang="fa-IR" sz="2400" b="0" i="1" dirty="0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fa-IR" sz="2400" dirty="0" smtClean="0">
                    <a:cs typeface="B Koodak" panose="00000700000000000000" pitchFamily="2" charset="-78"/>
                  </a:rPr>
                  <a:t>                    4)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a-IR" sz="2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a-IR" sz="2400" b="0" i="1" dirty="0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fa-IR" sz="2400" b="0" i="1" dirty="0" smtClean="0">
                            <a:latin typeface="Cambria Math" panose="02040503050406030204" pitchFamily="18" charset="0"/>
                          </a:rPr>
                          <m:t>25</m:t>
                        </m:r>
                      </m:den>
                    </m:f>
                  </m:oMath>
                </a14:m>
                <a:endParaRPr lang="fa-IR" sz="2400" dirty="0" smtClean="0">
                  <a:cs typeface="B Koodak" panose="00000700000000000000" pitchFamily="2" charset="-78"/>
                </a:endParaRPr>
              </a:p>
              <a:p>
                <a:pPr marL="0" indent="0">
                  <a:buNone/>
                </a:pPr>
                <a:endParaRPr lang="fa-IR" sz="2400" dirty="0"/>
              </a:p>
              <a:p>
                <a:pPr marL="0" indent="0">
                  <a:buNone/>
                </a:pPr>
                <a:endParaRPr lang="fa-IR" sz="2400" dirty="0" smtClean="0"/>
              </a:p>
              <a:p>
                <a:pPr marL="0" indent="0">
                  <a:buNone/>
                </a:pPr>
                <a:endParaRPr lang="fa-IR" sz="2400" dirty="0"/>
              </a:p>
              <a:p>
                <a:pPr marL="0" indent="0">
                  <a:buNone/>
                </a:pPr>
                <a:endParaRPr lang="fa-IR" sz="2400" dirty="0" smtClean="0"/>
              </a:p>
              <a:p>
                <a:pPr marL="0" indent="0">
                  <a:buNone/>
                </a:pPr>
                <a:endParaRPr lang="fa-IR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801" y="628153"/>
                <a:ext cx="10131425" cy="5163047"/>
              </a:xfrm>
              <a:blipFill>
                <a:blip r:embed="rId2"/>
                <a:stretch>
                  <a:fillRect r="-1023"/>
                </a:stretch>
              </a:blipFill>
            </p:spPr>
            <p:txBody>
              <a:bodyPr/>
              <a:lstStyle/>
              <a:p>
                <a:r>
                  <a:rPr lang="fa-I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156" y="3512654"/>
            <a:ext cx="3628529" cy="241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99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1704" y="755373"/>
            <a:ext cx="10131425" cy="50517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a-IR" sz="2400" dirty="0" smtClean="0">
                <a:cs typeface="B Koodak" panose="00000700000000000000" pitchFamily="2" charset="-78"/>
              </a:rPr>
              <a:t>8-محیط شکل مقابل کدام گزینه است؟(شعاع دایره 300 و زاویه 60 درجه میباشد)</a:t>
            </a:r>
          </a:p>
          <a:p>
            <a:pPr marL="0" indent="0">
              <a:buNone/>
            </a:pPr>
            <a:r>
              <a:rPr lang="fa-IR" sz="2400" dirty="0" smtClean="0">
                <a:cs typeface="B Koodak" panose="00000700000000000000" pitchFamily="2" charset="-78"/>
              </a:rPr>
              <a:t>1)324</a:t>
            </a:r>
          </a:p>
          <a:p>
            <a:pPr marL="0" indent="0">
              <a:buNone/>
            </a:pPr>
            <a:r>
              <a:rPr lang="fa-IR" sz="2400" dirty="0" smtClean="0">
                <a:cs typeface="B Koodak" panose="00000700000000000000" pitchFamily="2" charset="-78"/>
              </a:rPr>
              <a:t>2)600</a:t>
            </a:r>
          </a:p>
          <a:p>
            <a:pPr marL="0" indent="0">
              <a:buNone/>
            </a:pPr>
            <a:r>
              <a:rPr lang="fa-IR" sz="2400" dirty="0" smtClean="0">
                <a:cs typeface="B Koodak" panose="00000700000000000000" pitchFamily="2" charset="-78"/>
              </a:rPr>
              <a:t>3)914</a:t>
            </a:r>
          </a:p>
          <a:p>
            <a:pPr marL="0" indent="0">
              <a:buNone/>
            </a:pPr>
            <a:r>
              <a:rPr lang="fa-IR" sz="2400" dirty="0" smtClean="0">
                <a:cs typeface="B Koodak" panose="00000700000000000000" pitchFamily="2" charset="-78"/>
              </a:rPr>
              <a:t>4)1884</a:t>
            </a:r>
          </a:p>
          <a:p>
            <a:pPr marL="0" indent="0">
              <a:buNone/>
            </a:pPr>
            <a:endParaRPr lang="fa-IR" sz="2400" dirty="0"/>
          </a:p>
          <a:p>
            <a:pPr marL="0" indent="0">
              <a:buNone/>
            </a:pPr>
            <a:endParaRPr lang="fa-IR" sz="2400" dirty="0" smtClean="0"/>
          </a:p>
          <a:p>
            <a:pPr marL="0" indent="0">
              <a:buNone/>
            </a:pPr>
            <a:endParaRPr lang="fa-IR" sz="2400" dirty="0"/>
          </a:p>
          <a:p>
            <a:pPr marL="0" indent="0">
              <a:buNone/>
            </a:pPr>
            <a:endParaRPr lang="fa-IR" sz="2400" dirty="0"/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2488758" y="1847633"/>
            <a:ext cx="1304014" cy="331024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2488758" y="2178657"/>
            <a:ext cx="1304014" cy="315124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2" name="Arc 11"/>
          <p:cNvSpPr/>
          <p:nvPr/>
        </p:nvSpPr>
        <p:spPr>
          <a:xfrm rot="2574641">
            <a:off x="3021496" y="1721457"/>
            <a:ext cx="914400" cy="914400"/>
          </a:xfrm>
          <a:prstGeom prst="arc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937183" y="2067171"/>
                <a:ext cx="306949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a-I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  <m:r>
                        <a:rPr lang="fa-I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60</m:t>
                      </m:r>
                    </m:oMath>
                  </m:oMathPara>
                </a14:m>
                <a:endParaRPr lang="fa-IR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7183" y="2067171"/>
                <a:ext cx="306949" cy="276999"/>
              </a:xfrm>
              <a:prstGeom prst="rect">
                <a:avLst/>
              </a:prstGeom>
              <a:blipFill>
                <a:blip r:embed="rId2"/>
                <a:stretch>
                  <a:fillRect l="-28000" r="-38000" b="-8696"/>
                </a:stretch>
              </a:blipFill>
            </p:spPr>
            <p:txBody>
              <a:bodyPr/>
              <a:lstStyle/>
              <a:p>
                <a:r>
                  <a:rPr lang="fa-I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2915128" y="1682120"/>
            <a:ext cx="351058" cy="276999"/>
          </a:xfrm>
          <a:prstGeom prst="rect">
            <a:avLst/>
          </a:prstGeom>
          <a:noFill/>
        </p:spPr>
        <p:txBody>
          <a:bodyPr wrap="none" lIns="0" tIns="0" rIns="0" bIns="0" rtlCol="1">
            <a:spAutoFit/>
          </a:bodyPr>
          <a:lstStyle/>
          <a:p>
            <a:r>
              <a:rPr lang="en-US" dirty="0" smtClean="0"/>
              <a:t>300</a:t>
            </a:r>
            <a:endParaRPr lang="fa-IR" dirty="0"/>
          </a:p>
        </p:txBody>
      </p:sp>
      <p:sp>
        <p:nvSpPr>
          <p:cNvPr id="18" name="Arc 17"/>
          <p:cNvSpPr/>
          <p:nvPr/>
        </p:nvSpPr>
        <p:spPr>
          <a:xfrm rot="4931329">
            <a:off x="2198147" y="1818905"/>
            <a:ext cx="729309" cy="655727"/>
          </a:xfrm>
          <a:prstGeom prst="arc">
            <a:avLst>
              <a:gd name="adj1" fmla="val 16200000"/>
              <a:gd name="adj2" fmla="val 18026614"/>
            </a:avLst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03444654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6476F"/>
      </a:dk2>
      <a:lt2>
        <a:srgbClr val="EBEBEB"/>
      </a:lt2>
      <a:accent1>
        <a:srgbClr val="E5B458"/>
      </a:accent1>
      <a:accent2>
        <a:srgbClr val="F77754"/>
      </a:accent2>
      <a:accent3>
        <a:srgbClr val="D8507E"/>
      </a:accent3>
      <a:accent4>
        <a:srgbClr val="BC70EE"/>
      </a:accent4>
      <a:accent5>
        <a:srgbClr val="3CA2E2"/>
      </a:accent5>
      <a:accent6>
        <a:srgbClr val="91BF77"/>
      </a:accent6>
      <a:hlink>
        <a:srgbClr val="71DDAB"/>
      </a:hlink>
      <a:folHlink>
        <a:srgbClr val="A6E4C7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B36E0D05-787B-4C61-8268-2D6C1FBEDA3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26D5668-1971-40BB-BC7C-94C9B101AAB7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FE57094B-4684-420B-AFE0-4E41CA2AF71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370F4A1-FC59-4361-989F-6C79533DA56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TM03457452[[fn=Celestial]]</Template>
  <TotalTime>0</TotalTime>
  <Words>566</Words>
  <Application>Microsoft Office PowerPoint</Application>
  <PresentationFormat>Widescreen</PresentationFormat>
  <Paragraphs>177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5" baseType="lpstr">
      <vt:lpstr>Arial</vt:lpstr>
      <vt:lpstr>B Koodak</vt:lpstr>
      <vt:lpstr>B Mehr</vt:lpstr>
      <vt:lpstr>Calibri</vt:lpstr>
      <vt:lpstr>Calibri Light</vt:lpstr>
      <vt:lpstr>Cambria Math</vt:lpstr>
      <vt:lpstr>Times New Roman</vt:lpstr>
      <vt:lpstr>Celestial</vt:lpstr>
      <vt:lpstr>بسمه الله الرحمن الرحیم</vt:lpstr>
      <vt:lpstr> 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2020-03-23T06:44:30Z</dcterms:created>
  <dcterms:modified xsi:type="dcterms:W3CDTF">2020-03-25T10:19:51Z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