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f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3911857"/>
            <a:ext cx="8045373" cy="742279"/>
          </a:xfrm>
        </p:spPr>
        <p:txBody>
          <a:bodyPr>
            <a:normAutofit lnSpcReduction="10000"/>
          </a:bodyPr>
          <a:lstStyle/>
          <a:p>
            <a:r>
              <a:rPr lang="fa-IR" spc="0" dirty="0" smtClean="0">
                <a:cs typeface="B Koodak" panose="00000700000000000000" pitchFamily="2" charset="-78"/>
              </a:rPr>
              <a:t>تهیه کننده:فاطمه قاسمی </a:t>
            </a:r>
          </a:p>
          <a:p>
            <a:r>
              <a:rPr lang="fa-IR" spc="0" dirty="0" smtClean="0">
                <a:cs typeface="B Koodak" panose="00000700000000000000" pitchFamily="2" charset="-78"/>
              </a:rPr>
              <a:t>موضوع:سوالات عیدانه</a:t>
            </a:r>
            <a:endParaRPr lang="fa-IR" spc="0" dirty="0">
              <a:cs typeface="B Koodak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5" y="1562100"/>
            <a:ext cx="3333750" cy="37338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9435248" y="1477591"/>
            <a:ext cx="2488758" cy="1978767"/>
          </a:xfrm>
        </p:spPr>
        <p:txBody>
          <a:bodyPr/>
          <a:lstStyle/>
          <a:p>
            <a:r>
              <a:rPr lang="fa-IR" sz="2000" spc="0" dirty="0" smtClean="0">
                <a:cs typeface="B Koodak" panose="00000700000000000000" pitchFamily="2" charset="-78"/>
              </a:rPr>
              <a:t>تهیه کننده:فاطمه قاسمی</a:t>
            </a:r>
            <a:br>
              <a:rPr lang="fa-IR" sz="2000" spc="0" dirty="0" smtClean="0">
                <a:cs typeface="B Koodak" panose="00000700000000000000" pitchFamily="2" charset="-78"/>
              </a:rPr>
            </a:br>
            <a:r>
              <a:rPr lang="fa-IR" sz="2000" spc="0" dirty="0" smtClean="0">
                <a:cs typeface="B Koodak" panose="00000700000000000000" pitchFamily="2" charset="-78"/>
              </a:rPr>
              <a:t/>
            </a:r>
            <a:br>
              <a:rPr lang="fa-IR" sz="2000" spc="0" dirty="0" smtClean="0">
                <a:cs typeface="B Koodak" panose="00000700000000000000" pitchFamily="2" charset="-78"/>
              </a:rPr>
            </a:br>
            <a:r>
              <a:rPr lang="fa-IR" sz="2000" spc="0" dirty="0" smtClean="0">
                <a:cs typeface="B Koodak" panose="00000700000000000000" pitchFamily="2" charset="-78"/>
              </a:rPr>
              <a:t>موضوع:سوالات عیدانه</a:t>
            </a:r>
            <a:endParaRPr lang="fa-IR" sz="2000" spc="0" dirty="0">
              <a:cs typeface="B Koodak" panose="000007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9" y="657225"/>
            <a:ext cx="2533650" cy="1809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9" y="297888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94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51678" y="445273"/>
                <a:ext cx="10178322" cy="543431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9-خارج قسمت تقسیم</a:t>
                </a:r>
                <a:r>
                  <a:rPr lang="fa-IR" sz="2800" dirty="0" smtClean="0">
                    <a:cs typeface="B Koodak" panose="00000700000000000000" pitchFamily="2" charset="-78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f>
                          <m:fPr>
                            <m:ctrlPr>
                              <a:rPr lang="fa-IR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a-IR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a-IR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fa-I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a-I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a-I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a-I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num>
                      <m:den>
                        <m:r>
                          <a:rPr lang="fa-IR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fa-IR" sz="2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fa-IR" sz="2800" b="0" i="1" smtClean="0">
                            <a:latin typeface="Cambria Math" panose="02040503050406030204" pitchFamily="18" charset="0"/>
                          </a:rPr>
                          <m:t>65</m:t>
                        </m:r>
                      </m:den>
                    </m:f>
                  </m:oMath>
                </a14:m>
                <a:r>
                  <a:rPr lang="fa-IR" sz="2800" dirty="0" smtClean="0">
                    <a:cs typeface="B Koodak" panose="00000700000000000000" pitchFamily="2" charset="-78"/>
                  </a:rPr>
                  <a:t>   </a:t>
                </a:r>
                <a:r>
                  <a:rPr lang="fa-IR" sz="2400" dirty="0" smtClean="0">
                    <a:cs typeface="B Koodak" panose="00000700000000000000" pitchFamily="2" charset="-78"/>
                  </a:rPr>
                  <a:t>تادورقم اعشار کدام عدد می باشد؟  </a:t>
                </a:r>
              </a:p>
              <a:p>
                <a:pPr marL="0" indent="0">
                  <a:buNone/>
                </a:pPr>
                <a:endParaRPr lang="fa-IR" sz="2400" dirty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1)1/24               2)1/46                      3)1/69                          4)1/84</a:t>
                </a:r>
                <a:endParaRPr lang="fa-IR" sz="2800" dirty="0">
                  <a:cs typeface="B Koodak" panose="00000700000000000000" pitchFamily="2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445273"/>
                <a:ext cx="10178322" cy="5434319"/>
              </a:xfrm>
              <a:blipFill>
                <a:blip r:embed="rId2"/>
                <a:stretch>
                  <a:fillRect r="-101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3699435"/>
            <a:ext cx="2824038" cy="218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7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51678" y="341907"/>
                <a:ext cx="10178322" cy="553768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10-حاصل عبارت زیر را با رعایت تربیت انجام عملیات به دست آورید.</a:t>
                </a: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a-IR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16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75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a-IR" sz="2400" dirty="0" smtClean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endParaRPr lang="fa-IR" sz="2400" dirty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1)0/86                    2)1/82                       3)1/032                       4)1/7</a:t>
                </a:r>
                <a:endParaRPr lang="fa-IR" sz="2400" dirty="0">
                  <a:cs typeface="B Koodak" panose="00000700000000000000" pitchFamily="2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341907"/>
                <a:ext cx="10178322" cy="5537686"/>
              </a:xfrm>
              <a:blipFill>
                <a:blip r:embed="rId2"/>
                <a:stretch>
                  <a:fillRect l="-120" t="-220" r="-101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4939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873" y="381664"/>
            <a:ext cx="10178322" cy="5653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11-ظرفی شیشه ای به شکل مکعب و مستطیل داریم که درون آن مقداری آب است .مساحت قاعده ی آن 2000 سانتی متر مربع است .جسم آهنی به حجم 80 سانتی متر مکعب را درون آن می اندازیم . ارتفاع آب چند سانتی متر با لا می اید ؟</a:t>
            </a:r>
          </a:p>
          <a:p>
            <a:pPr marL="0" indent="0">
              <a:buNone/>
            </a:pPr>
            <a:endParaRPr lang="fa-IR" sz="2400" dirty="0">
              <a:cs typeface="B Koodak" panose="00000700000000000000" pitchFamily="2" charset="-78"/>
            </a:endParaRP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1)2/5                      2)1/5                        3)1/4                      4)0/04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291" y="3208351"/>
            <a:ext cx="2626581" cy="262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389615"/>
            <a:ext cx="10178322" cy="54899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12- اگر مطابق شکل از داخل مکعب مستطیل ، مکعبی به ابعاد 2سانتی متر را از آن خارج کنیم و سپس حجم حاصل را داخل ظرف رنگ بیندازیم تا تمام سطوح آن را بپوشاند . مساحت کل سطوح رنگ شده چند سانتی متر مربع است ؟</a:t>
            </a:r>
          </a:p>
          <a:p>
            <a:pPr marL="0" indent="0">
              <a:buNone/>
            </a:pPr>
            <a:endParaRPr lang="fa-IR" sz="2400" dirty="0" smtClean="0">
              <a:cs typeface="B Koodak" panose="00000700000000000000" pitchFamily="2" charset="-78"/>
            </a:endParaRP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1)96                               2)104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3)120                             4)112</a:t>
            </a:r>
          </a:p>
          <a:p>
            <a:pPr marL="0" indent="0">
              <a:buNone/>
            </a:pPr>
            <a:endParaRPr lang="fa-I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1707345"/>
            <a:ext cx="2854518" cy="285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48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51678" y="357809"/>
                <a:ext cx="10178322" cy="552178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a-IR" dirty="0" smtClean="0"/>
                  <a:t>13-اگر در عبارت زیر هر یک از عدد ها را با تقریب کم تر از 0/1 گرد کنیم و سپس حاصل را به دست آوریم ، مقدار خطا نسبت به پاسخ واقعی چقدر میشود؟  </a:t>
                </a: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fa-I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  <m: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11</m:t>
                          </m:r>
                          <m: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43</m:t>
                          </m:r>
                          <m: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285</m:t>
                          </m:r>
                        </m:num>
                        <m:den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a-IR" sz="24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a-IR" sz="2400" dirty="0" smtClean="0"/>
              </a:p>
              <a:p>
                <a:pPr marL="0" indent="0" algn="l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r>
                  <a:rPr lang="fa-IR" sz="2400" dirty="0" smtClean="0"/>
                  <a:t>1)0/001                     2)0/01                         3)0/1                        4)1</a:t>
                </a:r>
                <a:endParaRPr lang="fa-IR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357809"/>
                <a:ext cx="10178322" cy="5521783"/>
              </a:xfrm>
              <a:blipFill>
                <a:blip r:embed="rId2"/>
                <a:stretch>
                  <a:fillRect t="-552" r="-101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4110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51678" y="413469"/>
                <a:ext cx="10178322" cy="546612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/>
                  <a:t>14-سه نقطه ی </a:t>
                </a: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mr>
                      <m:mr>
                        <m:e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mr>
                    </m:m>
                  </m:oMath>
                </a14:m>
                <a:r>
                  <a:rPr lang="fa-IR" sz="2400" dirty="0" smtClean="0"/>
                  <a:t>   و </a:t>
                </a: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mr>
                      <m:mr>
                        <m:e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mr>
                    </m:m>
                  </m:oMath>
                </a14:m>
                <a:r>
                  <a:rPr lang="fa-IR" sz="2400" dirty="0" smtClean="0"/>
                  <a:t>  و</a:t>
                </a: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fa-IR" sz="24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mr>
                      <m:mr>
                        <m:e>
                          <m:r>
                            <a:rPr lang="fa-IR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mr>
                    </m:m>
                  </m:oMath>
                </a14:m>
                <a:r>
                  <a:rPr lang="fa-IR" sz="2400" dirty="0" smtClean="0"/>
                  <a:t>  سه رأس یک مثلث می باشند،مساحت آن چند واحد مربع است؟</a:t>
                </a:r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r>
                  <a:rPr lang="fa-IR" sz="2400" dirty="0" smtClean="0"/>
                  <a:t>1)6                 2)6/5                 3)5                      4)5/5</a:t>
                </a:r>
                <a:endParaRPr lang="fa-IR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413469"/>
                <a:ext cx="10178322" cy="5466124"/>
              </a:xfrm>
              <a:blipFill>
                <a:blip r:embed="rId2"/>
                <a:stretch>
                  <a:fillRect r="-101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3343126"/>
            <a:ext cx="3804701" cy="253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51678" y="405517"/>
                <a:ext cx="10178322" cy="547407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1-چه کسری از شکل روبه رو هاشور خورده است ؟</a:t>
                </a:r>
              </a:p>
              <a:p>
                <a:pPr marL="0" indent="0">
                  <a:buNone/>
                </a:pPr>
                <a:endParaRPr lang="fa-IR" sz="2400" dirty="0" smtClean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       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</a:t>
                </a:r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       4)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fa-IR" sz="2400" dirty="0" smtClean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405517"/>
                <a:ext cx="10178322" cy="5474076"/>
              </a:xfrm>
              <a:blipFill>
                <a:blip r:embed="rId2"/>
                <a:stretch>
                  <a:fillRect t="-223" r="-101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2266122" y="1232452"/>
            <a:ext cx="2075290" cy="1844702"/>
            <a:chOff x="2266122" y="906449"/>
            <a:chExt cx="2075290" cy="1844702"/>
          </a:xfrm>
        </p:grpSpPr>
        <p:sp>
          <p:nvSpPr>
            <p:cNvPr id="4" name="Rectangle 3"/>
            <p:cNvSpPr/>
            <p:nvPr/>
          </p:nvSpPr>
          <p:spPr>
            <a:xfrm>
              <a:off x="2266122" y="906449"/>
              <a:ext cx="2075290" cy="1844702"/>
            </a:xfrm>
            <a:prstGeom prst="rect">
              <a:avLst/>
            </a:prstGeom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cxnSp>
          <p:nvCxnSpPr>
            <p:cNvPr id="6" name="Straight Connector 5"/>
            <p:cNvCxnSpPr>
              <a:stCxn id="4" idx="1"/>
            </p:cNvCxnSpPr>
            <p:nvPr/>
          </p:nvCxnSpPr>
          <p:spPr>
            <a:xfrm>
              <a:off x="2266122" y="1828800"/>
              <a:ext cx="2075290" cy="92235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3303767" y="906449"/>
              <a:ext cx="1037645" cy="184470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5" name="Straight Connector 14"/>
          <p:cNvCxnSpPr/>
          <p:nvPr/>
        </p:nvCxnSpPr>
        <p:spPr>
          <a:xfrm flipV="1">
            <a:off x="2266122" y="1232452"/>
            <a:ext cx="540688" cy="461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4" idx="1"/>
            <a:endCxn id="4" idx="0"/>
          </p:cNvCxnSpPr>
          <p:nvPr/>
        </p:nvCxnSpPr>
        <p:spPr>
          <a:xfrm flipV="1">
            <a:off x="2266122" y="1232452"/>
            <a:ext cx="1037645" cy="9223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551043" y="1526651"/>
            <a:ext cx="891872" cy="7712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2879696" y="1822835"/>
            <a:ext cx="708992" cy="610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184497" y="2063361"/>
            <a:ext cx="587071" cy="500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3362738" y="2196545"/>
            <a:ext cx="494970" cy="4373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3588688" y="2433100"/>
            <a:ext cx="357644" cy="290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3767510" y="2604050"/>
            <a:ext cx="245249" cy="210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2510624" y="1469997"/>
            <a:ext cx="767301" cy="6679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2309852" y="1322897"/>
            <a:ext cx="644389" cy="563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3091731" y="1987826"/>
            <a:ext cx="540689" cy="445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2813269" y="1720462"/>
            <a:ext cx="664763" cy="5555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58920" y="870474"/>
                <a:ext cx="432811" cy="310791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س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8920" y="870474"/>
                <a:ext cx="432811" cy="310791"/>
              </a:xfrm>
              <a:prstGeom prst="rect">
                <a:avLst/>
              </a:prstGeom>
              <a:blipFill>
                <a:blip r:embed="rId3"/>
                <a:stretch>
                  <a:fillRect l="-26761" t="-13725" r="-12676" b="-4509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737500" y="1523669"/>
                <a:ext cx="432811" cy="310791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س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500" y="1523669"/>
                <a:ext cx="432811" cy="310791"/>
              </a:xfrm>
              <a:prstGeom prst="rect">
                <a:avLst/>
              </a:prstGeom>
              <a:blipFill>
                <a:blip r:embed="rId4"/>
                <a:stretch>
                  <a:fillRect l="-26761" t="-13725" r="-12676" b="-4509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79948" y="846469"/>
                <a:ext cx="432811" cy="310791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س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948" y="846469"/>
                <a:ext cx="432811" cy="310791"/>
              </a:xfrm>
              <a:prstGeom prst="rect">
                <a:avLst/>
              </a:prstGeom>
              <a:blipFill>
                <a:blip r:embed="rId5"/>
                <a:stretch>
                  <a:fillRect l="-26761" t="-13725" r="-12676" b="-4509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37499" y="2277703"/>
                <a:ext cx="432811" cy="310791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س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499" y="2277703"/>
                <a:ext cx="432811" cy="310791"/>
              </a:xfrm>
              <a:prstGeom prst="rect">
                <a:avLst/>
              </a:prstGeom>
              <a:blipFill>
                <a:blip r:embed="rId6"/>
                <a:stretch>
                  <a:fillRect l="-26761" t="-13725" r="-12676" b="-4509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3283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500933"/>
            <a:ext cx="10178322" cy="5378660"/>
          </a:xfrm>
        </p:spPr>
        <p:txBody>
          <a:bodyPr/>
          <a:lstStyle/>
          <a:p>
            <a:pPr marL="0" indent="0">
              <a:buNone/>
            </a:pPr>
            <a:r>
              <a:rPr lang="fa-IR" dirty="0" smtClean="0">
                <a:cs typeface="B Koodak" panose="00000700000000000000" pitchFamily="2" charset="-78"/>
              </a:rPr>
              <a:t>2- میانگین پنج عدد برابر36 و مجموع سه عدد اول 100 میباشد .اگر عدد چهارم یا پنجم یک رقمی و یکی از این دو عدد بر 9 بخش پذیر باشد ،عدد پنجم کدام است؟</a:t>
            </a:r>
          </a:p>
          <a:p>
            <a:pPr marL="0" indent="0">
              <a:buNone/>
            </a:pPr>
            <a:endParaRPr lang="fa-IR" dirty="0">
              <a:cs typeface="B Koodak" panose="00000700000000000000" pitchFamily="2" charset="-78"/>
            </a:endParaRPr>
          </a:p>
          <a:p>
            <a:pPr marL="0" indent="0">
              <a:buNone/>
            </a:pPr>
            <a:r>
              <a:rPr lang="fa-IR" dirty="0" smtClean="0">
                <a:cs typeface="B Koodak" panose="00000700000000000000" pitchFamily="2" charset="-78"/>
              </a:rPr>
              <a:t>1)81                            2)8                            3)63                              4)7 </a:t>
            </a:r>
            <a:r>
              <a:rPr lang="fa-IR" dirty="0" smtClean="0"/>
              <a:t>   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3101754"/>
            <a:ext cx="4604285" cy="261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15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51678" y="381663"/>
                <a:ext cx="10178322" cy="549793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3-با توجه به حاصل عبارت زیر ، در داخل       چه عددی قرار می گیرد؟</a:t>
                </a: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a-I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a-I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a-I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a-I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fa-IR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num>
                        <m:den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f>
                            <m:fPr>
                              <m:ctrlPr>
                                <a:rPr lang="fa-I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a-I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a-I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fa-I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a-I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fa-I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den>
                              </m:f>
                            </m:num>
                            <m:den>
                              <m:r>
                                <a:rPr lang="fa-I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den>
                      </m:f>
                      <m:r>
                        <a:rPr lang="fa-I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f>
                        <m:fPr>
                          <m:ctrlP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a-I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a-IR" sz="2400" dirty="0" smtClean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endParaRPr lang="fa-IR" sz="2400" dirty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17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       2)7                          3)6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     4)5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381663"/>
                <a:ext cx="10178322" cy="5497930"/>
              </a:xfrm>
              <a:blipFill>
                <a:blip r:embed="rId2"/>
                <a:stretch>
                  <a:fillRect t="-222" r="-101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806316" y="492981"/>
            <a:ext cx="341906" cy="3021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/>
          <p:cNvSpPr/>
          <p:nvPr/>
        </p:nvSpPr>
        <p:spPr>
          <a:xfrm>
            <a:off x="973382" y="1423284"/>
            <a:ext cx="346534" cy="3498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9231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6262" y="107344"/>
            <a:ext cx="10178322" cy="5927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4- با توجه به اندازه های داده شده ، مساحت کل شکل زیر چند سانتی متر مربع است؟(مساحت قسمت رنگی 7سانتی مربع است.)</a:t>
            </a:r>
          </a:p>
          <a:p>
            <a:pPr marL="0" indent="0">
              <a:buNone/>
            </a:pPr>
            <a:endParaRPr lang="fa-IR" sz="2400" dirty="0">
              <a:cs typeface="B Koodak" panose="00000700000000000000" pitchFamily="2" charset="-78"/>
            </a:endParaRP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1)35/87                         2)54/5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3)41                              4)48</a:t>
            </a:r>
          </a:p>
        </p:txBody>
      </p:sp>
      <p:sp>
        <p:nvSpPr>
          <p:cNvPr id="4" name="Rectangle 3"/>
          <p:cNvSpPr/>
          <p:nvPr/>
        </p:nvSpPr>
        <p:spPr>
          <a:xfrm>
            <a:off x="2321781" y="1622066"/>
            <a:ext cx="2154803" cy="120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Isosceles Triangle 4"/>
          <p:cNvSpPr/>
          <p:nvPr/>
        </p:nvSpPr>
        <p:spPr>
          <a:xfrm>
            <a:off x="4476584" y="1622066"/>
            <a:ext cx="1407381" cy="1200646"/>
          </a:xfrm>
          <a:prstGeom prst="triangle">
            <a:avLst>
              <a:gd name="adj" fmla="val 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ectangle 5"/>
          <p:cNvSpPr/>
          <p:nvPr/>
        </p:nvSpPr>
        <p:spPr>
          <a:xfrm>
            <a:off x="4269850" y="2623930"/>
            <a:ext cx="206734" cy="1987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24862" y="1311275"/>
                <a:ext cx="674864" cy="310791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س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862" y="1311275"/>
                <a:ext cx="674864" cy="310791"/>
              </a:xfrm>
              <a:prstGeom prst="rect">
                <a:avLst/>
              </a:prstGeom>
              <a:blipFill>
                <a:blip r:embed="rId2"/>
                <a:stretch>
                  <a:fillRect l="-18182" t="-13725" r="-9091" b="-47059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99726" y="2965836"/>
                <a:ext cx="561051" cy="310791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س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726" y="2965836"/>
                <a:ext cx="561051" cy="310791"/>
              </a:xfrm>
              <a:prstGeom prst="rect">
                <a:avLst/>
              </a:prstGeom>
              <a:blipFill>
                <a:blip r:embed="rId3"/>
                <a:stretch>
                  <a:fillRect l="-20652" t="-13725" r="-9783" b="-4509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 flipV="1">
            <a:off x="2321781" y="2965837"/>
            <a:ext cx="3562184" cy="12270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957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51678" y="492981"/>
                <a:ext cx="10178322" cy="538661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5- محمد یک بطری آب میوه داشت .او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آب میوه ی درون بطری را در لیوان ریخت و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باقی مانده ی آن را در پارچ ریخت . اگر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آب میوه ی لیوان را به پارچ اضافه کند،چه کسری از اب میوه ی بطری در پارچ ریخته شده است ؟</a:t>
                </a:r>
              </a:p>
              <a:p>
                <a:pPr marL="0" indent="0">
                  <a:buNone/>
                </a:pPr>
                <a:endParaRPr lang="fa-IR" sz="2800" dirty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  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    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  4)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</m:oMath>
                </a14:m>
                <a:endParaRPr lang="fa-IR" sz="2400" dirty="0">
                  <a:cs typeface="B Koodak" panose="00000700000000000000" pitchFamily="2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492981"/>
                <a:ext cx="10178322" cy="5386611"/>
              </a:xfrm>
              <a:blipFill>
                <a:blip r:embed="rId2"/>
                <a:stretch>
                  <a:fillRect l="-419" r="-101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33" y="3960246"/>
            <a:ext cx="3629160" cy="24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6369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405517"/>
            <a:ext cx="10178322" cy="5474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6- اگر کشیدن شکل زیر را تا شکل بیست و یکم ادامه دهیم ، تعداد کل نقطه های رسم شده را بدون درنظر گرفتن شکل پانزدهم به دست آورید.</a:t>
            </a:r>
          </a:p>
          <a:p>
            <a:pPr marL="0" indent="0">
              <a:buNone/>
            </a:pPr>
            <a:endParaRPr lang="fa-IR" sz="2400" dirty="0" smtClean="0">
              <a:cs typeface="B Koodak" panose="00000700000000000000" pitchFamily="2" charset="-78"/>
            </a:endParaRP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1)225                       2)401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3)412                       4) 441</a:t>
            </a:r>
            <a:endParaRPr lang="fa-IR" sz="2400" dirty="0">
              <a:cs typeface="B Koodak" panose="00000700000000000000" pitchFamily="2" charset="-78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274073" y="1566407"/>
            <a:ext cx="1956021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endCxn id="34" idx="6"/>
          </p:cNvCxnSpPr>
          <p:nvPr/>
        </p:nvCxnSpPr>
        <p:spPr>
          <a:xfrm>
            <a:off x="2283852" y="2154139"/>
            <a:ext cx="1470989" cy="10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263356" y="2675505"/>
            <a:ext cx="879532" cy="152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29" idx="0"/>
            <a:endCxn id="32" idx="4"/>
          </p:cNvCxnSpPr>
          <p:nvPr/>
        </p:nvCxnSpPr>
        <p:spPr>
          <a:xfrm flipH="1">
            <a:off x="4216177" y="1498823"/>
            <a:ext cx="5962" cy="1914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34" idx="0"/>
            <a:endCxn id="41" idx="4"/>
          </p:cNvCxnSpPr>
          <p:nvPr/>
        </p:nvCxnSpPr>
        <p:spPr>
          <a:xfrm>
            <a:off x="3663401" y="2081261"/>
            <a:ext cx="0" cy="13317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0" idx="0"/>
            <a:endCxn id="51" idx="4"/>
          </p:cNvCxnSpPr>
          <p:nvPr/>
        </p:nvCxnSpPr>
        <p:spPr>
          <a:xfrm>
            <a:off x="3085960" y="2599638"/>
            <a:ext cx="0" cy="7916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2274072" y="1482918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7" name="Oval 26"/>
          <p:cNvSpPr/>
          <p:nvPr/>
        </p:nvSpPr>
        <p:spPr>
          <a:xfrm>
            <a:off x="2994520" y="1456023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8" name="Oval 27"/>
          <p:cNvSpPr/>
          <p:nvPr/>
        </p:nvSpPr>
        <p:spPr>
          <a:xfrm>
            <a:off x="3562182" y="1482918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9" name="Oval 28"/>
          <p:cNvSpPr/>
          <p:nvPr/>
        </p:nvSpPr>
        <p:spPr>
          <a:xfrm>
            <a:off x="4130699" y="1498823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0" name="Oval 29"/>
          <p:cNvSpPr/>
          <p:nvPr/>
        </p:nvSpPr>
        <p:spPr>
          <a:xfrm>
            <a:off x="4124737" y="2099264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1" name="Oval 30"/>
          <p:cNvSpPr/>
          <p:nvPr/>
        </p:nvSpPr>
        <p:spPr>
          <a:xfrm>
            <a:off x="4124737" y="2642729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2" name="Oval 31"/>
          <p:cNvSpPr/>
          <p:nvPr/>
        </p:nvSpPr>
        <p:spPr>
          <a:xfrm>
            <a:off x="4124737" y="3246023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4" name="Oval 33"/>
          <p:cNvSpPr/>
          <p:nvPr/>
        </p:nvSpPr>
        <p:spPr>
          <a:xfrm>
            <a:off x="3571961" y="2081261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5" name="Oval 34"/>
          <p:cNvSpPr/>
          <p:nvPr/>
        </p:nvSpPr>
        <p:spPr>
          <a:xfrm>
            <a:off x="2994520" y="2066104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6" name="Oval 35"/>
          <p:cNvSpPr/>
          <p:nvPr/>
        </p:nvSpPr>
        <p:spPr>
          <a:xfrm>
            <a:off x="2246532" y="2110344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7" name="Oval 36"/>
          <p:cNvSpPr/>
          <p:nvPr/>
        </p:nvSpPr>
        <p:spPr>
          <a:xfrm>
            <a:off x="3571961" y="2625107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1" name="Oval 40"/>
          <p:cNvSpPr/>
          <p:nvPr/>
        </p:nvSpPr>
        <p:spPr>
          <a:xfrm>
            <a:off x="3571961" y="3246024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9" name="Oval 48"/>
          <p:cNvSpPr/>
          <p:nvPr/>
        </p:nvSpPr>
        <p:spPr>
          <a:xfrm>
            <a:off x="2257199" y="2590808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0" name="Oval 49"/>
          <p:cNvSpPr/>
          <p:nvPr/>
        </p:nvSpPr>
        <p:spPr>
          <a:xfrm>
            <a:off x="2994520" y="2599638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1" name="Oval 50"/>
          <p:cNvSpPr/>
          <p:nvPr/>
        </p:nvSpPr>
        <p:spPr>
          <a:xfrm>
            <a:off x="2994520" y="3224284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7" name="Oval 66"/>
          <p:cNvSpPr/>
          <p:nvPr/>
        </p:nvSpPr>
        <p:spPr>
          <a:xfrm>
            <a:off x="2260121" y="3207458"/>
            <a:ext cx="182880" cy="166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2264592" y="3468241"/>
                <a:ext cx="19236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592" y="3468241"/>
                <a:ext cx="192360" cy="276999"/>
              </a:xfrm>
              <a:prstGeom prst="rect">
                <a:avLst/>
              </a:prstGeom>
              <a:blipFill>
                <a:blip r:embed="rId2"/>
                <a:stretch>
                  <a:fillRect l="-25000" r="-25000" b="-8889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2994520" y="3468241"/>
                <a:ext cx="19236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4520" y="3468241"/>
                <a:ext cx="192360" cy="276999"/>
              </a:xfrm>
              <a:prstGeom prst="rect">
                <a:avLst/>
              </a:prstGeom>
              <a:blipFill>
                <a:blip r:embed="rId3"/>
                <a:stretch>
                  <a:fillRect l="-25000" r="-25000" b="-8889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3571961" y="3485879"/>
                <a:ext cx="19236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961" y="3485879"/>
                <a:ext cx="192360" cy="276999"/>
              </a:xfrm>
              <a:prstGeom prst="rect">
                <a:avLst/>
              </a:prstGeom>
              <a:blipFill>
                <a:blip r:embed="rId4"/>
                <a:stretch>
                  <a:fillRect l="-28125" r="-21875" b="-8889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4124737" y="3462744"/>
                <a:ext cx="19236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737" y="3462744"/>
                <a:ext cx="192360" cy="276999"/>
              </a:xfrm>
              <a:prstGeom prst="rect">
                <a:avLst/>
              </a:prstGeom>
              <a:blipFill>
                <a:blip r:embed="rId5"/>
                <a:stretch>
                  <a:fillRect l="-29032" r="-25806" b="-11111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24356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51678" y="326003"/>
                <a:ext cx="10178322" cy="555358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7- باقیمانده ی اصلی تقسیم زیر کدام عدد میباشد؟</a:t>
                </a: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a-IR" sz="2400" b="0" i="1" smtClean="0">
                          <a:latin typeface="Cambria Math" panose="02040503050406030204" pitchFamily="18" charset="0"/>
                        </a:rPr>
                        <m:t>3703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fa-IR" sz="2400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a-IR" sz="2400" dirty="0" smtClean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endParaRPr lang="fa-IR" sz="2400" dirty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1)1                 2)0/1                       3)0/01                       4)</a:t>
                </a:r>
                <a:r>
                  <a:rPr lang="fa-IR" sz="2400" dirty="0" smtClean="0"/>
                  <a:t>0/001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1678" y="326003"/>
                <a:ext cx="10178322" cy="5553589"/>
              </a:xfrm>
              <a:blipFill>
                <a:blip r:embed="rId2"/>
                <a:stretch>
                  <a:fillRect l="-120" t="-219" r="-101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 flipH="1">
            <a:off x="2480807" y="747423"/>
            <a:ext cx="1" cy="5168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480807" y="1025718"/>
            <a:ext cx="858741" cy="79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28850" y="748719"/>
                <a:ext cx="5626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850" y="748719"/>
                <a:ext cx="562655" cy="276999"/>
              </a:xfrm>
              <a:prstGeom prst="rect">
                <a:avLst/>
              </a:prstGeom>
              <a:blipFill>
                <a:blip r:embed="rId3"/>
                <a:stretch>
                  <a:fillRect l="-7527" r="-9677" b="-3777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626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302151"/>
            <a:ext cx="10178322" cy="55774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8- در شکل زیر (م د =م ن)و (ب ج=ب د )است . اندازه ی زاویه ((ب)) چند درجه است </a:t>
            </a:r>
          </a:p>
          <a:p>
            <a:pPr marL="0" indent="0">
              <a:buNone/>
            </a:pPr>
            <a:endParaRPr lang="fa-IR" sz="2400" dirty="0">
              <a:cs typeface="B Koodak" panose="00000700000000000000" pitchFamily="2" charset="-78"/>
            </a:endParaRP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1)30                    2)25            </a:t>
            </a:r>
          </a:p>
          <a:p>
            <a:pPr marL="0" indent="0">
              <a:buNone/>
            </a:pPr>
            <a:r>
              <a:rPr lang="fa-IR" sz="2400" dirty="0">
                <a:cs typeface="B Koodak" panose="00000700000000000000" pitchFamily="2" charset="-78"/>
              </a:rPr>
              <a:t> </a:t>
            </a:r>
            <a:r>
              <a:rPr lang="fa-IR" sz="2400" dirty="0" smtClean="0">
                <a:cs typeface="B Koodak" panose="00000700000000000000" pitchFamily="2" charset="-78"/>
              </a:rPr>
              <a:t>3)20                   4)15</a:t>
            </a:r>
            <a:endParaRPr lang="fa-IR" sz="2400" dirty="0">
              <a:cs typeface="B Koodak" panose="00000700000000000000" pitchFamily="2" charset="-78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2822713" y="1415332"/>
            <a:ext cx="1558456" cy="1701579"/>
          </a:xfrm>
          <a:prstGeom prst="triangl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pSp>
        <p:nvGrpSpPr>
          <p:cNvPr id="22" name="Group 21"/>
          <p:cNvGrpSpPr/>
          <p:nvPr/>
        </p:nvGrpSpPr>
        <p:grpSpPr>
          <a:xfrm>
            <a:off x="2700808" y="1104541"/>
            <a:ext cx="3677387" cy="2231375"/>
            <a:chOff x="2700808" y="1104541"/>
            <a:chExt cx="3677387" cy="22313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4000394" y="1940119"/>
                  <a:ext cx="129844" cy="31079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ه</m:t>
                        </m:r>
                      </m:oMath>
                    </m:oMathPara>
                  </a14:m>
                  <a:endParaRPr lang="fa-IR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0394" y="1940119"/>
                  <a:ext cx="129844" cy="310791"/>
                </a:xfrm>
                <a:prstGeom prst="rect">
                  <a:avLst/>
                </a:prstGeom>
                <a:blipFill>
                  <a:blip r:embed="rId2"/>
                  <a:stretch>
                    <a:fillRect l="-86364" t="-13725" r="-77273" b="-47059"/>
                  </a:stretch>
                </a:blipFill>
              </p:spPr>
              <p:txBody>
                <a:bodyPr/>
                <a:lstStyle/>
                <a:p>
                  <a:r>
                    <a:rPr lang="fa-I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0" name="Group 19"/>
            <p:cNvGrpSpPr/>
            <p:nvPr/>
          </p:nvGrpSpPr>
          <p:grpSpPr>
            <a:xfrm>
              <a:off x="2700808" y="1104541"/>
              <a:ext cx="3677387" cy="2231375"/>
              <a:chOff x="2700808" y="1104541"/>
              <a:chExt cx="3677387" cy="2231375"/>
            </a:xfrm>
          </p:grpSpPr>
          <p:cxnSp>
            <p:nvCxnSpPr>
              <p:cNvPr id="6" name="Straight Connector 5"/>
              <p:cNvCxnSpPr>
                <a:stCxn id="4" idx="4"/>
              </p:cNvCxnSpPr>
              <p:nvPr/>
            </p:nvCxnSpPr>
            <p:spPr>
              <a:xfrm flipV="1">
                <a:off x="4381169" y="3101009"/>
                <a:ext cx="1852654" cy="15902"/>
              </a:xfrm>
              <a:prstGeom prst="line">
                <a:avLst/>
              </a:prstGeom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3331597" y="2003729"/>
                <a:ext cx="2884997" cy="1097280"/>
              </a:xfrm>
              <a:prstGeom prst="line">
                <a:avLst/>
              </a:prstGeom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4191000" y="2429773"/>
                    <a:ext cx="198784" cy="2769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1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</m:oMath>
                      </m:oMathPara>
                    </a14:m>
                    <a:endParaRPr lang="fa-IR" dirty="0"/>
                  </a:p>
                </p:txBody>
              </p:sp>
            </mc:Choice>
            <mc:Fallback xmlns="">
              <p:sp>
                <p:nvSpPr>
                  <p:cNvPr id="11" name="TextBox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91000" y="2429773"/>
                    <a:ext cx="198784" cy="27699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3750" r="-71875" b="-8889"/>
                    </a:stretch>
                  </a:blipFill>
                </p:spPr>
                <p:txBody>
                  <a:bodyPr/>
                  <a:lstStyle/>
                  <a:p>
                    <a:r>
                      <a:rPr lang="fa-I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3529004" y="1554135"/>
                    <a:ext cx="145873" cy="31079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1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؟</m:t>
                          </m:r>
                        </m:oMath>
                      </m:oMathPara>
                    </a14:m>
                    <a:endParaRPr lang="fa-IR" dirty="0"/>
                  </a:p>
                </p:txBody>
              </p:sp>
            </mc:Choice>
            <mc:Fallback xmlns="">
              <p:sp>
                <p:nvSpPr>
                  <p:cNvPr id="12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29004" y="1554135"/>
                    <a:ext cx="145873" cy="310791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83333" t="-13725" r="-66667" b="-45098"/>
                    </a:stretch>
                  </a:blipFill>
                </p:spPr>
                <p:txBody>
                  <a:bodyPr/>
                  <a:lstStyle/>
                  <a:p>
                    <a:r>
                      <a:rPr lang="fa-I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3487325" y="1104541"/>
                    <a:ext cx="229229" cy="31079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1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ب</m:t>
                          </m:r>
                        </m:oMath>
                      </m:oMathPara>
                    </a14:m>
                    <a:endParaRPr lang="fa-IR" dirty="0"/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87325" y="1104541"/>
                    <a:ext cx="229229" cy="310791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50000" t="-13725" r="-44737" b="-47059"/>
                    </a:stretch>
                  </a:blipFill>
                </p:spPr>
                <p:txBody>
                  <a:bodyPr/>
                  <a:lstStyle/>
                  <a:p>
                    <a:r>
                      <a:rPr lang="fa-I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3082885" y="1661822"/>
                    <a:ext cx="185948" cy="31079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1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ن</m:t>
                          </m:r>
                        </m:oMath>
                      </m:oMathPara>
                    </a14:m>
                    <a:endParaRPr lang="fa-IR" dirty="0"/>
                  </a:p>
                </p:txBody>
              </p:sp>
            </mc:Choice>
            <mc:Fallback xmlns="">
              <p:sp>
                <p:nvSpPr>
                  <p:cNvPr id="14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82885" y="1661822"/>
                    <a:ext cx="185948" cy="31079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66667" t="-13725" r="-56667" b="-45098"/>
                    </a:stretch>
                  </a:blipFill>
                </p:spPr>
                <p:txBody>
                  <a:bodyPr/>
                  <a:lstStyle/>
                  <a:p>
                    <a:r>
                      <a:rPr lang="fa-I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2700808" y="3025125"/>
                    <a:ext cx="97133" cy="31079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1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د</m:t>
                          </m:r>
                        </m:oMath>
                      </m:oMathPara>
                    </a14:m>
                    <a:endParaRPr lang="fa-IR" dirty="0"/>
                  </a:p>
                </p:txBody>
              </p:sp>
            </mc:Choice>
            <mc:Fallback xmlns="">
              <p:sp>
                <p:nvSpPr>
                  <p:cNvPr id="16" name="TextBox 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00808" y="3025125"/>
                    <a:ext cx="97133" cy="310791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43750" t="-13725" r="-131250" b="-47059"/>
                    </a:stretch>
                  </a:blipFill>
                </p:spPr>
                <p:txBody>
                  <a:bodyPr/>
                  <a:lstStyle/>
                  <a:p>
                    <a:r>
                      <a:rPr lang="fa-I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4247071" y="3025125"/>
                    <a:ext cx="193964" cy="31079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1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ج</m:t>
                          </m:r>
                        </m:oMath>
                      </m:oMathPara>
                    </a14:m>
                    <a:endParaRPr lang="fa-IR" dirty="0"/>
                  </a:p>
                </p:txBody>
              </p:sp>
            </mc:Choice>
            <mc:Fallback xmlns="">
              <p:sp>
                <p:nvSpPr>
                  <p:cNvPr id="17" name="TextBox 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47071" y="3025125"/>
                    <a:ext cx="193964" cy="31079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62500" t="-13725" r="-50000" b="-47059"/>
                    </a:stretch>
                  </a:blipFill>
                </p:spPr>
                <p:txBody>
                  <a:bodyPr/>
                  <a:lstStyle/>
                  <a:p>
                    <a:r>
                      <a:rPr lang="fa-I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6235527" y="2935476"/>
                    <a:ext cx="142668" cy="31079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1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م</m:t>
                          </m:r>
                        </m:oMath>
                      </m:oMathPara>
                    </a14:m>
                    <a:endParaRPr lang="fa-IR" dirty="0"/>
                  </a:p>
                </p:txBody>
              </p:sp>
            </mc:Choice>
            <mc:Fallback xmlns="">
              <p:sp>
                <p:nvSpPr>
                  <p:cNvPr id="18" name="TextBox 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35527" y="2935476"/>
                    <a:ext cx="142668" cy="31079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86957" t="-13725" r="-73913" b="-45098"/>
                    </a:stretch>
                  </a:blipFill>
                </p:spPr>
                <p:txBody>
                  <a:bodyPr/>
                  <a:lstStyle/>
                  <a:p>
                    <a:r>
                      <a:rPr lang="fa-I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9" name="Arc 18"/>
              <p:cNvSpPr/>
              <p:nvPr/>
            </p:nvSpPr>
            <p:spPr>
              <a:xfrm rot="6188986">
                <a:off x="3940670" y="2198776"/>
                <a:ext cx="346468" cy="249753"/>
              </a:xfrm>
              <a:prstGeom prst="arc">
                <a:avLst/>
              </a:prstGeom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9289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197</TotalTime>
  <Words>396</Words>
  <Application>Microsoft Office PowerPoint</Application>
  <PresentationFormat>Widescreen</PresentationFormat>
  <Paragraphs>75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B Koodak</vt:lpstr>
      <vt:lpstr>Cambria Math</vt:lpstr>
      <vt:lpstr>Gill Sans MT</vt:lpstr>
      <vt:lpstr>Impact</vt:lpstr>
      <vt:lpstr>Majalla UI</vt:lpstr>
      <vt:lpstr>Badge</vt:lpstr>
      <vt:lpstr>تهیه کننده:فاطمه قاسمی  موضوع:سوالات عیدانه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الرحیم</dc:title>
  <dc:creator>فاطمه قاسمی</dc:creator>
  <cp:lastModifiedBy>فاطمه قاسمی</cp:lastModifiedBy>
  <cp:revision>34</cp:revision>
  <dcterms:created xsi:type="dcterms:W3CDTF">2020-03-24T15:22:24Z</dcterms:created>
  <dcterms:modified xsi:type="dcterms:W3CDTF">2020-03-25T10:21:04Z</dcterms:modified>
</cp:coreProperties>
</file>