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87" r:id="rId4"/>
  </p:sldMasterIdLst>
  <p:notesMasterIdLst>
    <p:notesMasterId r:id="rId17"/>
  </p:notesMasterIdLst>
  <p:sldIdLst>
    <p:sldId id="289" r:id="rId5"/>
    <p:sldId id="279" r:id="rId6"/>
    <p:sldId id="280" r:id="rId7"/>
    <p:sldId id="281" r:id="rId8"/>
    <p:sldId id="282" r:id="rId9"/>
    <p:sldId id="283" r:id="rId10"/>
    <p:sldId id="284" r:id="rId11"/>
    <p:sldId id="285" r:id="rId12"/>
    <p:sldId id="286" r:id="rId13"/>
    <p:sldId id="287" r:id="rId14"/>
    <p:sldId id="288" r:id="rId15"/>
    <p:sldId id="29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EC09C-9CDC-48F0-BB82-ED223F986966}" type="datetimeFigureOut">
              <a:rPr lang="en-US" smtClean="0"/>
              <a:t>3/17/2020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46CEE3-4835-4F73-BA0B-02C09C038718}" type="slidenum">
              <a:rPr lang="en-US" smtClean="0"/>
              <a:t>‹#›</a:t>
            </a:fld>
            <a:endParaRPr lang="en-US" dirty="0"/>
          </a:p>
        </p:txBody>
      </p:sp>
    </p:spTree>
    <p:extLst>
      <p:ext uri="{BB962C8B-B14F-4D97-AF65-F5344CB8AC3E}">
        <p14:creationId xmlns:p14="http://schemas.microsoft.com/office/powerpoint/2010/main" val="3579088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9D874152-028B-486A-9CCC-467A5536A7DC}" type="datetime1">
              <a:rPr lang="en-US" smtClean="0"/>
              <a:t>3/17/2020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31887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1558FF-9F53-4DAD-84A1-1EEE4F190FF1}" type="datetime1">
              <a:rPr lang="en-US" smtClean="0"/>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5786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8FA1A6-D89D-4E0B-ACDC-F92429034F56}"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8735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BA382F0-6EA8-4D82-951F-1579D6A93CC4}"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117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DBE913C-F349-4CE3-A910-0EA13427FE0D}"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04375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0D4C5C7-4D27-4EBE-9DB8-92F5F0F40B34}"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3924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CDAF82-EDB2-4FBF-83F4-247A1B3455CB}"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2198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5E59DB-4C5A-44A3-897C-FF6803F94296}"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9615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6B6E0-E0F8-4800-BD74-7D33DFE5ED7E}"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816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6DC824-D0E7-4046-8B44-4AAD1C4DE2CF}"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709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FC221C-17A4-4F42-9F54-9F7E03AA1BBB}" type="datetime1">
              <a:rPr lang="en-US" smtClean="0"/>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6151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CD7CBA-5256-42F3-BAB5-33F095514AE3}" type="datetime1">
              <a:rPr lang="en-US" smtClean="0"/>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7362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B80C04-2E33-403B-B014-7E203A57326C}" type="datetime1">
              <a:rPr lang="en-US" smtClean="0"/>
              <a:t>3/17/2020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7903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92A49D-7D7F-4D69-A8AA-65D6B58C15F2}" type="datetime1">
              <a:rPr lang="en-US" smtClean="0"/>
              <a:t>3/17/2020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094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09E02903-36C1-4F6B-9F27-EA2305255204}" type="datetime1">
              <a:rPr lang="en-US" smtClean="0"/>
              <a:t>3/17/2020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122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E8BBFA8-C775-4121-A7F6-6851C8035873}" type="datetime1">
              <a:rPr lang="en-US" smtClean="0"/>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4213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EC01760-8EEC-4A4C-BD0D-3CDAAA80A266}" type="datetime1">
              <a:rPr lang="en-US" smtClean="0"/>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5293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83DE74-4CAD-4852-95E7-A055FD779420}" type="datetime1">
              <a:rPr lang="en-US" smtClean="0"/>
              <a:t>3/17/2020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016357"/>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sldNum="0" hdr="0" ftr="0" dt="0"/>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r" defTabSz="457200" rtl="1"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r" defTabSz="457200" rtl="1"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6894" y="4699221"/>
            <a:ext cx="9640433" cy="1311965"/>
          </a:xfrm>
        </p:spPr>
        <p:txBody>
          <a:bodyPr>
            <a:normAutofit/>
          </a:bodyPr>
          <a:lstStyle/>
          <a:p>
            <a:pPr algn="ctr"/>
            <a:r>
              <a:rPr lang="fa-IR" dirty="0" smtClean="0"/>
              <a:t>موضوع:دوره درصد پایه پنجم </a:t>
            </a:r>
            <a:br>
              <a:rPr lang="fa-IR" dirty="0" smtClean="0"/>
            </a:br>
            <a:r>
              <a:rPr lang="fa-IR" dirty="0" smtClean="0"/>
              <a:t>                                                    </a:t>
            </a:r>
            <a:r>
              <a:rPr lang="fa-IR" sz="2800" dirty="0" smtClean="0"/>
              <a:t>تهیه کننده:فاطمه قاسمی</a:t>
            </a:r>
            <a:endParaRPr lang="fa-IR"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18414" y="548640"/>
            <a:ext cx="6838122" cy="3755667"/>
          </a:xfrm>
        </p:spPr>
      </p:pic>
    </p:spTree>
    <p:extLst>
      <p:ext uri="{BB962C8B-B14F-4D97-AF65-F5344CB8AC3E}">
        <p14:creationId xmlns:p14="http://schemas.microsoft.com/office/powerpoint/2010/main" val="40236742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683813"/>
            <a:ext cx="10732272" cy="5430740"/>
          </a:xfrm>
        </p:spPr>
        <p:txBody>
          <a:bodyPr anchor="t">
            <a:normAutofit/>
          </a:bodyPr>
          <a:lstStyle/>
          <a:p>
            <a:pPr marL="0" indent="0">
              <a:lnSpc>
                <a:spcPct val="150000"/>
              </a:lnSpc>
              <a:buNone/>
            </a:pPr>
            <a:r>
              <a:rPr lang="fa-IR" sz="2000" dirty="0" smtClean="0">
                <a:cs typeface="B Koodak" panose="00000700000000000000" pitchFamily="2" charset="-78"/>
              </a:rPr>
              <a:t>9- قیمت یک کت به طور معمول 60 دلار است. علی یک کت را پس از آنکه قیمتش 20% کاهش یافت، خرید. او چه مقدار صرفه جویی کرده است؟</a:t>
            </a:r>
          </a:p>
          <a:p>
            <a:pPr marL="0" indent="0">
              <a:lnSpc>
                <a:spcPct val="150000"/>
              </a:lnSpc>
              <a:buNone/>
            </a:pPr>
            <a:r>
              <a:rPr lang="fa-IR" sz="2000" dirty="0" smtClean="0">
                <a:cs typeface="B Koodak" panose="00000700000000000000" pitchFamily="2" charset="-78"/>
              </a:rPr>
              <a:t> 60 دلار قیمت اولیه ی کت می باشد پس حالا خیلی راحت میتوان با رسم جدول میزان تخفیف(صرفه جویی) را حساب کرد.</a:t>
            </a:r>
          </a:p>
          <a:p>
            <a:pPr marL="0" indent="0">
              <a:lnSpc>
                <a:spcPct val="150000"/>
              </a:lnSpc>
              <a:buNone/>
            </a:pPr>
            <a:r>
              <a:rPr lang="fa-IR" sz="2000" dirty="0" smtClean="0">
                <a:cs typeface="B Koodak" panose="00000700000000000000" pitchFamily="2" charset="-78"/>
              </a:rPr>
              <a:t>ستون درصد را بر 20 تقسیم می کنیم تا ساده شود پس برای</a:t>
            </a:r>
          </a:p>
          <a:p>
            <a:pPr marL="0" indent="0">
              <a:lnSpc>
                <a:spcPct val="150000"/>
              </a:lnSpc>
              <a:buNone/>
            </a:pPr>
            <a:r>
              <a:rPr lang="fa-IR" sz="2000" dirty="0" smtClean="0">
                <a:cs typeface="B Koodak" panose="00000700000000000000" pitchFamily="2" charset="-78"/>
              </a:rPr>
              <a:t> 20 درصد  به نسبت 1 به 5 می رسیم یعنی اگر قیمت کت را به 5 </a:t>
            </a:r>
          </a:p>
          <a:p>
            <a:pPr marL="0" indent="0">
              <a:lnSpc>
                <a:spcPct val="150000"/>
              </a:lnSpc>
              <a:buNone/>
            </a:pPr>
            <a:r>
              <a:rPr lang="fa-IR" sz="2000" dirty="0" smtClean="0">
                <a:cs typeface="B Koodak" panose="00000700000000000000" pitchFamily="2" charset="-78"/>
              </a:rPr>
              <a:t>قسمت تقسیم کنیم یک قسمت آن را تخفیف می گیریم و 4 قسمت</a:t>
            </a:r>
          </a:p>
          <a:p>
            <a:pPr marL="0" indent="0">
              <a:lnSpc>
                <a:spcPct val="150000"/>
              </a:lnSpc>
              <a:buNone/>
            </a:pPr>
            <a:r>
              <a:rPr lang="fa-IR" sz="2000" dirty="0" smtClean="0">
                <a:cs typeface="B Koodak" panose="00000700000000000000" pitchFamily="2" charset="-78"/>
              </a:rPr>
              <a:t> آن را پرداخت می کنیم.</a:t>
            </a:r>
          </a:p>
          <a:p>
            <a:pPr marL="0" indent="0">
              <a:lnSpc>
                <a:spcPct val="150000"/>
              </a:lnSpc>
              <a:buNone/>
            </a:pPr>
            <a:r>
              <a:rPr lang="fa-IR" sz="2000" dirty="0" smtClean="0">
                <a:cs typeface="B Koodak" panose="00000700000000000000" pitchFamily="2" charset="-78"/>
              </a:rPr>
              <a:t>پس علی 12 دلار صرفه جویی کرده است. </a:t>
            </a:r>
          </a:p>
          <a:p>
            <a:pPr marL="0" indent="0">
              <a:lnSpc>
                <a:spcPct val="150000"/>
              </a:lnSpc>
              <a:buNone/>
            </a:pPr>
            <a:r>
              <a:rPr lang="fa-IR" sz="2000" dirty="0" smtClean="0">
                <a:cs typeface="B Koodak" panose="00000700000000000000" pitchFamily="2" charset="-78"/>
              </a:rPr>
              <a:t> </a:t>
            </a:r>
            <a:endParaRPr lang="fa-IR" sz="2000" dirty="0">
              <a:cs typeface="B Koodak" panose="000007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17354543"/>
              </p:ext>
            </p:extLst>
          </p:nvPr>
        </p:nvGraphicFramePr>
        <p:xfrm>
          <a:off x="1542551" y="2588223"/>
          <a:ext cx="3957984" cy="2961789"/>
        </p:xfrm>
        <a:graphic>
          <a:graphicData uri="http://schemas.openxmlformats.org/drawingml/2006/table">
            <a:tbl>
              <a:tblPr rtl="1" firstRow="1" bandRow="1">
                <a:tableStyleId>{5940675A-B579-460E-94D1-54222C63F5DA}</a:tableStyleId>
              </a:tblPr>
              <a:tblGrid>
                <a:gridCol w="989496">
                  <a:extLst>
                    <a:ext uri="{9D8B030D-6E8A-4147-A177-3AD203B41FA5}">
                      <a16:colId xmlns:a16="http://schemas.microsoft.com/office/drawing/2014/main" val="2138356804"/>
                    </a:ext>
                  </a:extLst>
                </a:gridCol>
                <a:gridCol w="989496">
                  <a:extLst>
                    <a:ext uri="{9D8B030D-6E8A-4147-A177-3AD203B41FA5}">
                      <a16:colId xmlns:a16="http://schemas.microsoft.com/office/drawing/2014/main" val="3634287557"/>
                    </a:ext>
                  </a:extLst>
                </a:gridCol>
                <a:gridCol w="989496">
                  <a:extLst>
                    <a:ext uri="{9D8B030D-6E8A-4147-A177-3AD203B41FA5}">
                      <a16:colId xmlns:a16="http://schemas.microsoft.com/office/drawing/2014/main" val="2987689065"/>
                    </a:ext>
                  </a:extLst>
                </a:gridCol>
                <a:gridCol w="989496">
                  <a:extLst>
                    <a:ext uri="{9D8B030D-6E8A-4147-A177-3AD203B41FA5}">
                      <a16:colId xmlns:a16="http://schemas.microsoft.com/office/drawing/2014/main" val="1414885923"/>
                    </a:ext>
                  </a:extLst>
                </a:gridCol>
              </a:tblGrid>
              <a:tr h="987263">
                <a:tc>
                  <a:txBody>
                    <a:bodyPr/>
                    <a:lstStyle/>
                    <a:p>
                      <a:pPr algn="ctr" rtl="1"/>
                      <a:r>
                        <a:rPr lang="fa-IR" sz="2000" dirty="0" smtClean="0">
                          <a:cs typeface="B Koodak" panose="00000700000000000000" pitchFamily="2" charset="-78"/>
                        </a:rPr>
                        <a:t>12</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20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تخفیف</a:t>
                      </a:r>
                      <a:endParaRPr lang="fa-IR" sz="2000" dirty="0">
                        <a:cs typeface="B Koodak" panose="00000700000000000000" pitchFamily="2" charset="-78"/>
                      </a:endParaRPr>
                    </a:p>
                  </a:txBody>
                  <a:tcPr anchor="ctr"/>
                </a:tc>
                <a:extLst>
                  <a:ext uri="{0D108BD9-81ED-4DB2-BD59-A6C34878D82A}">
                    <a16:rowId xmlns:a16="http://schemas.microsoft.com/office/drawing/2014/main" val="2100347887"/>
                  </a:ext>
                </a:extLst>
              </a:tr>
              <a:tr h="987263">
                <a:tc>
                  <a:txBody>
                    <a:bodyPr/>
                    <a:lstStyle/>
                    <a:p>
                      <a:pPr algn="ctr" rtl="1"/>
                      <a:r>
                        <a:rPr lang="fa-IR" sz="2000" dirty="0" smtClean="0">
                          <a:cs typeface="B Koodak" panose="00000700000000000000" pitchFamily="2" charset="-78"/>
                        </a:rPr>
                        <a:t>48</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4</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80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پرداخت</a:t>
                      </a:r>
                      <a:endParaRPr lang="fa-IR" sz="2000" dirty="0">
                        <a:cs typeface="B Koodak" panose="00000700000000000000" pitchFamily="2" charset="-78"/>
                      </a:endParaRPr>
                    </a:p>
                  </a:txBody>
                  <a:tcPr anchor="ctr"/>
                </a:tc>
                <a:extLst>
                  <a:ext uri="{0D108BD9-81ED-4DB2-BD59-A6C34878D82A}">
                    <a16:rowId xmlns:a16="http://schemas.microsoft.com/office/drawing/2014/main" val="3487993570"/>
                  </a:ext>
                </a:extLst>
              </a:tr>
              <a:tr h="987263">
                <a:tc>
                  <a:txBody>
                    <a:bodyPr/>
                    <a:lstStyle/>
                    <a:p>
                      <a:pPr algn="ctr" rtl="1"/>
                      <a:r>
                        <a:rPr lang="fa-IR" sz="2000" dirty="0" smtClean="0">
                          <a:cs typeface="B Koodak" panose="00000700000000000000" pitchFamily="2" charset="-78"/>
                        </a:rPr>
                        <a:t>60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5</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کل</a:t>
                      </a:r>
                      <a:endParaRPr lang="fa-IR" sz="2000" dirty="0">
                        <a:cs typeface="B Koodak" panose="00000700000000000000" pitchFamily="2" charset="-78"/>
                      </a:endParaRPr>
                    </a:p>
                  </a:txBody>
                  <a:tcPr anchor="ctr"/>
                </a:tc>
                <a:extLst>
                  <a:ext uri="{0D108BD9-81ED-4DB2-BD59-A6C34878D82A}">
                    <a16:rowId xmlns:a16="http://schemas.microsoft.com/office/drawing/2014/main" val="2317913974"/>
                  </a:ext>
                </a:extLst>
              </a:tr>
            </a:tbl>
          </a:graphicData>
        </a:graphic>
      </p:graphicFrame>
    </p:spTree>
    <p:extLst>
      <p:ext uri="{BB962C8B-B14F-4D97-AF65-F5344CB8AC3E}">
        <p14:creationId xmlns:p14="http://schemas.microsoft.com/office/powerpoint/2010/main" val="3842605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588397"/>
            <a:ext cx="10668662" cy="5557961"/>
          </a:xfrm>
        </p:spPr>
        <p:txBody>
          <a:bodyPr anchor="t">
            <a:normAutofit/>
          </a:bodyPr>
          <a:lstStyle/>
          <a:p>
            <a:pPr marL="0" indent="0">
              <a:lnSpc>
                <a:spcPct val="150000"/>
              </a:lnSpc>
              <a:buNone/>
            </a:pPr>
            <a:r>
              <a:rPr lang="fa-IR" sz="2000" dirty="0" smtClean="0">
                <a:cs typeface="B Koodak" panose="00000700000000000000" pitchFamily="2" charset="-78"/>
              </a:rPr>
              <a:t>10- چند درصد از شکل مقابل رنگی است؟</a:t>
            </a:r>
          </a:p>
          <a:p>
            <a:pPr marL="0" indent="0">
              <a:lnSpc>
                <a:spcPct val="150000"/>
              </a:lnSpc>
              <a:buNone/>
            </a:pPr>
            <a:r>
              <a:rPr lang="fa-IR" sz="2000" dirty="0" smtClean="0">
                <a:cs typeface="B Koodak" panose="00000700000000000000" pitchFamily="2" charset="-78"/>
              </a:rPr>
              <a:t>برای حل این سوال باید نسبت قسمت رنگ شده را به کل بنویسیم و سپس آن را ساده کرده و در آخر درصد بگیریم.</a:t>
            </a:r>
          </a:p>
          <a:p>
            <a:pPr marL="0" indent="0">
              <a:lnSpc>
                <a:spcPct val="150000"/>
              </a:lnSpc>
              <a:buNone/>
            </a:pPr>
            <a:r>
              <a:rPr lang="fa-IR" sz="2000" dirty="0" smtClean="0">
                <a:cs typeface="B Koodak" panose="00000700000000000000" pitchFamily="2" charset="-78"/>
              </a:rPr>
              <a:t>ستون اول اعداد از سمت چپ را بر 2 تقسیم کردیم تا به ستون اعداد 1 و 3 و 4 رسیدیم.</a:t>
            </a:r>
          </a:p>
          <a:p>
            <a:pPr marL="0" indent="0">
              <a:lnSpc>
                <a:spcPct val="150000"/>
              </a:lnSpc>
              <a:buNone/>
            </a:pPr>
            <a:r>
              <a:rPr lang="fa-IR" sz="2000" dirty="0" smtClean="0">
                <a:cs typeface="B Koodak" panose="00000700000000000000" pitchFamily="2" charset="-78"/>
              </a:rPr>
              <a:t>پس 25 درصد شکل رنگ شده است.(در شکل اصلی فقط دو خانه </a:t>
            </a:r>
          </a:p>
          <a:p>
            <a:pPr marL="0" indent="0">
              <a:lnSpc>
                <a:spcPct val="150000"/>
              </a:lnSpc>
              <a:buNone/>
            </a:pPr>
            <a:r>
              <a:rPr lang="fa-IR" sz="2000" dirty="0" smtClean="0">
                <a:cs typeface="B Koodak" panose="00000700000000000000" pitchFamily="2" charset="-78"/>
              </a:rPr>
              <a:t>رنگ شده است.)</a:t>
            </a:r>
          </a:p>
          <a:p>
            <a:pPr marL="0" indent="0">
              <a:lnSpc>
                <a:spcPct val="150000"/>
              </a:lnSpc>
              <a:buNone/>
            </a:pPr>
            <a:endParaRPr lang="fa-IR" sz="2000" dirty="0">
              <a:cs typeface="B Koodak" panose="000007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2440662891"/>
              </p:ext>
            </p:extLst>
          </p:nvPr>
        </p:nvGraphicFramePr>
        <p:xfrm>
          <a:off x="1765190" y="2453051"/>
          <a:ext cx="3663784" cy="2922030"/>
        </p:xfrm>
        <a:graphic>
          <a:graphicData uri="http://schemas.openxmlformats.org/drawingml/2006/table">
            <a:tbl>
              <a:tblPr rtl="1" firstRow="1" bandRow="1">
                <a:tableStyleId>{5940675A-B579-460E-94D1-54222C63F5DA}</a:tableStyleId>
              </a:tblPr>
              <a:tblGrid>
                <a:gridCol w="915946">
                  <a:extLst>
                    <a:ext uri="{9D8B030D-6E8A-4147-A177-3AD203B41FA5}">
                      <a16:colId xmlns:a16="http://schemas.microsoft.com/office/drawing/2014/main" val="4256054045"/>
                    </a:ext>
                  </a:extLst>
                </a:gridCol>
                <a:gridCol w="915946">
                  <a:extLst>
                    <a:ext uri="{9D8B030D-6E8A-4147-A177-3AD203B41FA5}">
                      <a16:colId xmlns:a16="http://schemas.microsoft.com/office/drawing/2014/main" val="1525869283"/>
                    </a:ext>
                  </a:extLst>
                </a:gridCol>
                <a:gridCol w="915946">
                  <a:extLst>
                    <a:ext uri="{9D8B030D-6E8A-4147-A177-3AD203B41FA5}">
                      <a16:colId xmlns:a16="http://schemas.microsoft.com/office/drawing/2014/main" val="3912156856"/>
                    </a:ext>
                  </a:extLst>
                </a:gridCol>
                <a:gridCol w="915946">
                  <a:extLst>
                    <a:ext uri="{9D8B030D-6E8A-4147-A177-3AD203B41FA5}">
                      <a16:colId xmlns:a16="http://schemas.microsoft.com/office/drawing/2014/main" val="2881073509"/>
                    </a:ext>
                  </a:extLst>
                </a:gridCol>
              </a:tblGrid>
              <a:tr h="974010">
                <a:tc>
                  <a:txBody>
                    <a:bodyPr/>
                    <a:lstStyle/>
                    <a:p>
                      <a:pPr algn="ctr" rtl="1"/>
                      <a:r>
                        <a:rPr lang="fa-IR" sz="2400" dirty="0" smtClean="0">
                          <a:cs typeface="B Koodak" panose="00000700000000000000" pitchFamily="2" charset="-78"/>
                        </a:rPr>
                        <a:t>25</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1</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2</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رنگ شده</a:t>
                      </a:r>
                      <a:endParaRPr lang="fa-IR" sz="2400" dirty="0">
                        <a:cs typeface="B Koodak" panose="00000700000000000000" pitchFamily="2" charset="-78"/>
                      </a:endParaRPr>
                    </a:p>
                  </a:txBody>
                  <a:tcPr anchor="ctr"/>
                </a:tc>
                <a:extLst>
                  <a:ext uri="{0D108BD9-81ED-4DB2-BD59-A6C34878D82A}">
                    <a16:rowId xmlns:a16="http://schemas.microsoft.com/office/drawing/2014/main" val="3938329884"/>
                  </a:ext>
                </a:extLst>
              </a:tr>
              <a:tr h="974010">
                <a:tc>
                  <a:txBody>
                    <a:bodyPr/>
                    <a:lstStyle/>
                    <a:p>
                      <a:pPr algn="ctr" rtl="1"/>
                      <a:r>
                        <a:rPr lang="fa-IR" sz="2400" dirty="0" smtClean="0">
                          <a:cs typeface="B Koodak" panose="00000700000000000000" pitchFamily="2" charset="-78"/>
                        </a:rPr>
                        <a:t>75</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3</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6</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رنگ نشده</a:t>
                      </a:r>
                      <a:endParaRPr lang="fa-IR" sz="2400" dirty="0">
                        <a:cs typeface="B Koodak" panose="00000700000000000000" pitchFamily="2" charset="-78"/>
                      </a:endParaRPr>
                    </a:p>
                  </a:txBody>
                  <a:tcPr anchor="ctr"/>
                </a:tc>
                <a:extLst>
                  <a:ext uri="{0D108BD9-81ED-4DB2-BD59-A6C34878D82A}">
                    <a16:rowId xmlns:a16="http://schemas.microsoft.com/office/drawing/2014/main" val="2322192443"/>
                  </a:ext>
                </a:extLst>
              </a:tr>
              <a:tr h="974010">
                <a:tc>
                  <a:txBody>
                    <a:bodyPr/>
                    <a:lstStyle/>
                    <a:p>
                      <a:pPr algn="ctr" rtl="1"/>
                      <a:r>
                        <a:rPr lang="fa-IR" sz="2400" dirty="0" smtClean="0">
                          <a:cs typeface="B Koodak" panose="00000700000000000000" pitchFamily="2" charset="-78"/>
                        </a:rPr>
                        <a:t>100</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4</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8</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کل</a:t>
                      </a:r>
                      <a:endParaRPr lang="fa-IR" sz="2400" dirty="0">
                        <a:cs typeface="B Koodak" panose="00000700000000000000" pitchFamily="2" charset="-78"/>
                      </a:endParaRPr>
                    </a:p>
                  </a:txBody>
                  <a:tcPr anchor="ctr"/>
                </a:tc>
                <a:extLst>
                  <a:ext uri="{0D108BD9-81ED-4DB2-BD59-A6C34878D82A}">
                    <a16:rowId xmlns:a16="http://schemas.microsoft.com/office/drawing/2014/main" val="2212217633"/>
                  </a:ext>
                </a:extLst>
              </a:tr>
            </a:tbl>
          </a:graphicData>
        </a:graphic>
      </p:graphicFrame>
      <p:grpSp>
        <p:nvGrpSpPr>
          <p:cNvPr id="12" name="Group 11"/>
          <p:cNvGrpSpPr/>
          <p:nvPr/>
        </p:nvGrpSpPr>
        <p:grpSpPr>
          <a:xfrm>
            <a:off x="6838122" y="3236180"/>
            <a:ext cx="2170706" cy="2210463"/>
            <a:chOff x="7657106" y="3538330"/>
            <a:chExt cx="2170706" cy="2210463"/>
          </a:xfrm>
        </p:grpSpPr>
        <p:sp>
          <p:nvSpPr>
            <p:cNvPr id="5" name="Flowchart: Summing Junction 4"/>
            <p:cNvSpPr/>
            <p:nvPr/>
          </p:nvSpPr>
          <p:spPr>
            <a:xfrm>
              <a:off x="7657106" y="3538330"/>
              <a:ext cx="2170706" cy="2210463"/>
            </a:xfrm>
            <a:prstGeom prst="flowChartSummingJuncti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cxnSp>
          <p:nvCxnSpPr>
            <p:cNvPr id="8" name="Straight Connector 7"/>
            <p:cNvCxnSpPr>
              <a:stCxn id="5" idx="0"/>
              <a:endCxn id="5" idx="4"/>
            </p:cNvCxnSpPr>
            <p:nvPr/>
          </p:nvCxnSpPr>
          <p:spPr>
            <a:xfrm>
              <a:off x="8742459" y="3538330"/>
              <a:ext cx="0" cy="221046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a:stCxn id="5" idx="2"/>
              <a:endCxn id="5" idx="6"/>
            </p:cNvCxnSpPr>
            <p:nvPr/>
          </p:nvCxnSpPr>
          <p:spPr>
            <a:xfrm>
              <a:off x="7657106" y="4643562"/>
              <a:ext cx="2170706" cy="0"/>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3218095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cs typeface="B Koodak" panose="00000700000000000000" pitchFamily="2" charset="-78"/>
              </a:rPr>
              <a:t>پیشاپیش سال نو را به شما و خانواده ی محترمتان تبریک می گویم.</a:t>
            </a:r>
            <a:endParaRPr lang="fa-IR" sz="3200" dirty="0">
              <a:cs typeface="B Koodak" panose="00000700000000000000" pitchFamily="2" charset="-78"/>
            </a:endParaRPr>
          </a:p>
        </p:txBody>
      </p:sp>
      <p:sp>
        <p:nvSpPr>
          <p:cNvPr id="3" name="Content Placeholder 2"/>
          <p:cNvSpPr>
            <a:spLocks noGrp="1"/>
          </p:cNvSpPr>
          <p:nvPr>
            <p:ph idx="1"/>
          </p:nvPr>
        </p:nvSpPr>
        <p:spPr/>
        <p:txBody>
          <a:bodyPr anchor="t"/>
          <a:lstStyle/>
          <a:p>
            <a:pPr>
              <a:lnSpc>
                <a:spcPct val="150000"/>
              </a:lnSpc>
            </a:pPr>
            <a:r>
              <a:rPr lang="fa-IR" dirty="0" smtClean="0">
                <a:cs typeface="B Koodak" panose="00000700000000000000" pitchFamily="2" charset="-78"/>
              </a:rPr>
              <a:t>دخترای عزیزم امیدوارم سال خوبی را در کنار خانواده و زیر سایه ی امام زمان و به دور از هر بیماری و با سلامتی کامل </a:t>
            </a:r>
            <a:r>
              <a:rPr lang="fa-IR" dirty="0">
                <a:cs typeface="B Koodak" panose="00000700000000000000" pitchFamily="2" charset="-78"/>
              </a:rPr>
              <a:t>آغاز کنید </a:t>
            </a:r>
            <a:r>
              <a:rPr lang="fa-IR" dirty="0" smtClean="0">
                <a:cs typeface="B Koodak" panose="00000700000000000000" pitchFamily="2" charset="-78"/>
              </a:rPr>
              <a:t>.</a:t>
            </a:r>
          </a:p>
          <a:p>
            <a:pPr>
              <a:lnSpc>
                <a:spcPct val="150000"/>
              </a:lnSpc>
            </a:pPr>
            <a:r>
              <a:rPr lang="fa-IR" dirty="0" smtClean="0">
                <a:cs typeface="B Koodak" panose="00000700000000000000" pitchFamily="2" charset="-78"/>
              </a:rPr>
              <a:t>بیاییم از بدیها فاکتور بگیریم و خوبیها را جمع کنیم و محبتها را به توان برسانیم </a:t>
            </a:r>
          </a:p>
          <a:p>
            <a:pPr>
              <a:lnSpc>
                <a:spcPct val="150000"/>
              </a:lnSpc>
            </a:pPr>
            <a:r>
              <a:rPr lang="fa-IR" dirty="0" smtClean="0">
                <a:cs typeface="B Koodak" panose="00000700000000000000" pitchFamily="2" charset="-78"/>
              </a:rPr>
              <a:t>و پرانتزی به اطراف خود و خانواده ی خود قرار دهید تا از منزل خارج نشوید.</a:t>
            </a:r>
          </a:p>
          <a:p>
            <a:pPr>
              <a:lnSpc>
                <a:spcPct val="150000"/>
              </a:lnSpc>
            </a:pPr>
            <a:r>
              <a:rPr lang="fa-IR" dirty="0" smtClean="0">
                <a:cs typeface="B Koodak" panose="00000700000000000000" pitchFamily="2" charset="-78"/>
              </a:rPr>
              <a:t>دلم برایتان خیلی زیاد تنگ شده، اگر در تدریس کم کاری بود ببخشید، </a:t>
            </a:r>
          </a:p>
          <a:p>
            <a:pPr marL="0" indent="0">
              <a:lnSpc>
                <a:spcPct val="150000"/>
              </a:lnSpc>
              <a:buNone/>
            </a:pPr>
            <a:r>
              <a:rPr lang="fa-IR" dirty="0">
                <a:cs typeface="B Koodak" panose="00000700000000000000" pitchFamily="2" charset="-78"/>
              </a:rPr>
              <a:t> </a:t>
            </a:r>
            <a:r>
              <a:rPr lang="fa-IR" dirty="0" smtClean="0">
                <a:cs typeface="B Koodak" panose="00000700000000000000" pitchFamily="2" charset="-78"/>
              </a:rPr>
              <a:t>       توان من همین قدر بود.</a:t>
            </a:r>
          </a:p>
          <a:p>
            <a:pPr>
              <a:lnSpc>
                <a:spcPct val="150000"/>
              </a:lnSpc>
            </a:pPr>
            <a:r>
              <a:rPr lang="fa-IR" dirty="0" smtClean="0">
                <a:cs typeface="B Koodak" panose="00000700000000000000" pitchFamily="2" charset="-78"/>
              </a:rPr>
              <a:t>به امید دیدارتان در سال جدید، خدانگهدار.</a:t>
            </a:r>
            <a:endParaRPr lang="fa-IR"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4441" y="2749717"/>
            <a:ext cx="3005676" cy="3592441"/>
          </a:xfrm>
          <a:prstGeom prst="rect">
            <a:avLst/>
          </a:prstGeom>
        </p:spPr>
      </p:pic>
    </p:spTree>
    <p:extLst>
      <p:ext uri="{BB962C8B-B14F-4D97-AF65-F5344CB8AC3E}">
        <p14:creationId xmlns:p14="http://schemas.microsoft.com/office/powerpoint/2010/main" val="3833917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4299" y="564543"/>
            <a:ext cx="10964849" cy="5780598"/>
          </a:xfrm>
        </p:spPr>
        <p:txBody>
          <a:bodyPr anchor="t">
            <a:normAutofit/>
          </a:bodyPr>
          <a:lstStyle/>
          <a:p>
            <a:pPr marL="0" indent="0">
              <a:lnSpc>
                <a:spcPct val="150000"/>
              </a:lnSpc>
              <a:buNone/>
            </a:pPr>
            <a:r>
              <a:rPr lang="fa-IR" sz="2000" dirty="0" smtClean="0">
                <a:cs typeface="B Koodak" panose="00000700000000000000" pitchFamily="2" charset="-78"/>
              </a:rPr>
              <a:t>1-کالایی را با 20 درصد تخفیف به مبلغ 12000 تومان خریده ایم. قیمت اولیه ی کالا چند تومان بوده است؟</a:t>
            </a:r>
          </a:p>
          <a:p>
            <a:pPr marL="0" indent="0">
              <a:lnSpc>
                <a:spcPct val="150000"/>
              </a:lnSpc>
              <a:buNone/>
            </a:pPr>
            <a:r>
              <a:rPr lang="fa-IR" sz="2000" dirty="0" smtClean="0">
                <a:cs typeface="B Koodak" panose="00000700000000000000" pitchFamily="2" charset="-78"/>
              </a:rPr>
              <a:t>معنای جمله ی بالا این است که میزان پرداختی ما به فروشنده 12000 تومان بوده  است یعنی در قسمت درصد مسأله وقتی 20 درصد تخفیف داریم پس 80 درصد پرداختی بوده است پس پولی که در صورت سوال آمده مربوط به 80 درصد پرداختی بوده است.</a:t>
            </a:r>
          </a:p>
          <a:p>
            <a:pPr marL="0" indent="0">
              <a:lnSpc>
                <a:spcPct val="150000"/>
              </a:lnSpc>
              <a:buNone/>
            </a:pPr>
            <a:r>
              <a:rPr lang="fa-IR" sz="2000" dirty="0" smtClean="0">
                <a:cs typeface="B Koodak" panose="00000700000000000000" pitchFamily="2" charset="-78"/>
              </a:rPr>
              <a:t>حالا می توانیم یک جدول بکشیم:</a:t>
            </a:r>
          </a:p>
          <a:p>
            <a:pPr marL="0" indent="0">
              <a:lnSpc>
                <a:spcPct val="150000"/>
              </a:lnSpc>
              <a:buNone/>
            </a:pPr>
            <a:r>
              <a:rPr lang="fa-IR" sz="2000" dirty="0" smtClean="0">
                <a:cs typeface="B Koodak" panose="00000700000000000000" pitchFamily="2" charset="-78"/>
              </a:rPr>
              <a:t>همان طور که مشاهده می کنید 12000 را در جدول مقابل 80 گذاشتیم و اگر 80 را</a:t>
            </a:r>
          </a:p>
          <a:p>
            <a:pPr marL="0" indent="0">
              <a:lnSpc>
                <a:spcPct val="150000"/>
              </a:lnSpc>
              <a:buNone/>
            </a:pPr>
            <a:r>
              <a:rPr lang="fa-IR" sz="2000" dirty="0" smtClean="0">
                <a:cs typeface="B Koodak" panose="00000700000000000000" pitchFamily="2" charset="-78"/>
              </a:rPr>
              <a:t>در 150 ضرب کنیم به 12000 می رسیم.</a:t>
            </a:r>
          </a:p>
          <a:p>
            <a:pPr marL="0" indent="0">
              <a:lnSpc>
                <a:spcPct val="150000"/>
              </a:lnSpc>
              <a:buNone/>
            </a:pPr>
            <a:r>
              <a:rPr lang="fa-IR" sz="2000" dirty="0" smtClean="0">
                <a:cs typeface="B Koodak" panose="00000700000000000000" pitchFamily="2" charset="-78"/>
              </a:rPr>
              <a:t>پس قیمت اولیه ی کالا 15000 تومان بوده و میزان تخفیف 3000 تومان بوده است.</a:t>
            </a:r>
          </a:p>
        </p:txBody>
      </p:sp>
      <p:graphicFrame>
        <p:nvGraphicFramePr>
          <p:cNvPr id="4" name="Table 3"/>
          <p:cNvGraphicFramePr>
            <a:graphicFrameLocks noGrp="1"/>
          </p:cNvGraphicFramePr>
          <p:nvPr>
            <p:extLst>
              <p:ext uri="{D42A27DB-BD31-4B8C-83A1-F6EECF244321}">
                <p14:modId xmlns:p14="http://schemas.microsoft.com/office/powerpoint/2010/main" val="2141014841"/>
              </p:ext>
            </p:extLst>
          </p:nvPr>
        </p:nvGraphicFramePr>
        <p:xfrm>
          <a:off x="1009818" y="3077155"/>
          <a:ext cx="3395205" cy="2584173"/>
        </p:xfrm>
        <a:graphic>
          <a:graphicData uri="http://schemas.openxmlformats.org/drawingml/2006/table">
            <a:tbl>
              <a:tblPr rtl="1" firstRow="1" bandRow="1">
                <a:tableStyleId>{5940675A-B579-460E-94D1-54222C63F5DA}</a:tableStyleId>
              </a:tblPr>
              <a:tblGrid>
                <a:gridCol w="1131735">
                  <a:extLst>
                    <a:ext uri="{9D8B030D-6E8A-4147-A177-3AD203B41FA5}">
                      <a16:colId xmlns:a16="http://schemas.microsoft.com/office/drawing/2014/main" val="621436974"/>
                    </a:ext>
                  </a:extLst>
                </a:gridCol>
                <a:gridCol w="1131735">
                  <a:extLst>
                    <a:ext uri="{9D8B030D-6E8A-4147-A177-3AD203B41FA5}">
                      <a16:colId xmlns:a16="http://schemas.microsoft.com/office/drawing/2014/main" val="3583197223"/>
                    </a:ext>
                  </a:extLst>
                </a:gridCol>
                <a:gridCol w="1131735">
                  <a:extLst>
                    <a:ext uri="{9D8B030D-6E8A-4147-A177-3AD203B41FA5}">
                      <a16:colId xmlns:a16="http://schemas.microsoft.com/office/drawing/2014/main" val="1711667109"/>
                    </a:ext>
                  </a:extLst>
                </a:gridCol>
              </a:tblGrid>
              <a:tr h="861391">
                <a:tc>
                  <a:txBody>
                    <a:bodyPr/>
                    <a:lstStyle/>
                    <a:p>
                      <a:pPr algn="ctr" rtl="1"/>
                      <a:r>
                        <a:rPr lang="fa-IR" dirty="0" smtClean="0">
                          <a:cs typeface="B Koodak" panose="00000700000000000000" pitchFamily="2" charset="-78"/>
                        </a:rPr>
                        <a:t>12000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80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پرداخت</a:t>
                      </a:r>
                      <a:endParaRPr lang="fa-IR" dirty="0">
                        <a:cs typeface="B Koodak" panose="00000700000000000000" pitchFamily="2" charset="-78"/>
                      </a:endParaRPr>
                    </a:p>
                  </a:txBody>
                  <a:tcPr anchor="ctr"/>
                </a:tc>
                <a:extLst>
                  <a:ext uri="{0D108BD9-81ED-4DB2-BD59-A6C34878D82A}">
                    <a16:rowId xmlns:a16="http://schemas.microsoft.com/office/drawing/2014/main" val="1590800417"/>
                  </a:ext>
                </a:extLst>
              </a:tr>
              <a:tr h="861391">
                <a:tc>
                  <a:txBody>
                    <a:bodyPr/>
                    <a:lstStyle/>
                    <a:p>
                      <a:pPr algn="ctr" rtl="1"/>
                      <a:r>
                        <a:rPr lang="fa-IR" dirty="0" smtClean="0">
                          <a:cs typeface="B Koodak" panose="00000700000000000000" pitchFamily="2" charset="-78"/>
                        </a:rPr>
                        <a:t>3000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20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تخفیف</a:t>
                      </a:r>
                      <a:endParaRPr lang="fa-IR" dirty="0">
                        <a:cs typeface="B Koodak" panose="00000700000000000000" pitchFamily="2" charset="-78"/>
                      </a:endParaRPr>
                    </a:p>
                  </a:txBody>
                  <a:tcPr anchor="ctr"/>
                </a:tc>
                <a:extLst>
                  <a:ext uri="{0D108BD9-81ED-4DB2-BD59-A6C34878D82A}">
                    <a16:rowId xmlns:a16="http://schemas.microsoft.com/office/drawing/2014/main" val="664203503"/>
                  </a:ext>
                </a:extLst>
              </a:tr>
              <a:tr h="861391">
                <a:tc>
                  <a:txBody>
                    <a:bodyPr/>
                    <a:lstStyle/>
                    <a:p>
                      <a:pPr algn="ctr" rtl="1"/>
                      <a:r>
                        <a:rPr lang="fa-IR" dirty="0" smtClean="0">
                          <a:cs typeface="B Koodak" panose="00000700000000000000" pitchFamily="2" charset="-78"/>
                        </a:rPr>
                        <a:t>15000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100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کل</a:t>
                      </a:r>
                      <a:endParaRPr lang="fa-IR" dirty="0">
                        <a:cs typeface="B Koodak" panose="00000700000000000000" pitchFamily="2" charset="-78"/>
                      </a:endParaRPr>
                    </a:p>
                  </a:txBody>
                  <a:tcPr anchor="ctr"/>
                </a:tc>
                <a:extLst>
                  <a:ext uri="{0D108BD9-81ED-4DB2-BD59-A6C34878D82A}">
                    <a16:rowId xmlns:a16="http://schemas.microsoft.com/office/drawing/2014/main" val="1146657412"/>
                  </a:ext>
                </a:extLst>
              </a:tr>
            </a:tbl>
          </a:graphicData>
        </a:graphic>
      </p:graphicFrame>
    </p:spTree>
    <p:extLst>
      <p:ext uri="{BB962C8B-B14F-4D97-AF65-F5344CB8AC3E}">
        <p14:creationId xmlns:p14="http://schemas.microsoft.com/office/powerpoint/2010/main" val="2596512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524787"/>
            <a:ext cx="10811785" cy="5677230"/>
          </a:xfrm>
        </p:spPr>
        <p:txBody>
          <a:bodyPr anchor="t">
            <a:normAutofit/>
          </a:bodyPr>
          <a:lstStyle/>
          <a:p>
            <a:pPr marL="0" indent="0">
              <a:buNone/>
            </a:pPr>
            <a:r>
              <a:rPr lang="fa-IR" sz="2000" dirty="0" smtClean="0">
                <a:cs typeface="B Koodak" panose="00000700000000000000" pitchFamily="2" charset="-78"/>
              </a:rPr>
              <a:t>2-15 درصد افراد یک روستا ی 400 نفره با سواد نیستند چند نفر از افراد این روستا با سواد نیستند؟</a:t>
            </a:r>
          </a:p>
          <a:p>
            <a:pPr marL="0" indent="0">
              <a:lnSpc>
                <a:spcPct val="150000"/>
              </a:lnSpc>
              <a:buNone/>
            </a:pPr>
            <a:r>
              <a:rPr lang="fa-IR" sz="2000" dirty="0" smtClean="0">
                <a:cs typeface="B Koodak" panose="00000700000000000000" pitchFamily="2" charset="-78"/>
              </a:rPr>
              <a:t>معنای این جمله این است که از هر 100 نفر افراد روستا 15 نفر بی سواد هستند پس اگر بخواهیم تعداد کل افراد بی سواد روستا را پیدا کنیم باید از رسم جدول کمک بگیریم.</a:t>
            </a:r>
          </a:p>
          <a:p>
            <a:pPr marL="0" indent="0">
              <a:lnSpc>
                <a:spcPct val="150000"/>
              </a:lnSpc>
              <a:buNone/>
            </a:pPr>
            <a:endParaRPr lang="fa-IR" sz="2000" dirty="0">
              <a:cs typeface="B Koodak" panose="000007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891998229"/>
              </p:ext>
            </p:extLst>
          </p:nvPr>
        </p:nvGraphicFramePr>
        <p:xfrm>
          <a:off x="1900362" y="2476904"/>
          <a:ext cx="3600174" cy="3001545"/>
        </p:xfrm>
        <a:graphic>
          <a:graphicData uri="http://schemas.openxmlformats.org/drawingml/2006/table">
            <a:tbl>
              <a:tblPr rtl="1" firstRow="1" bandRow="1">
                <a:tableStyleId>{5940675A-B579-460E-94D1-54222C63F5DA}</a:tableStyleId>
              </a:tblPr>
              <a:tblGrid>
                <a:gridCol w="1200058">
                  <a:extLst>
                    <a:ext uri="{9D8B030D-6E8A-4147-A177-3AD203B41FA5}">
                      <a16:colId xmlns:a16="http://schemas.microsoft.com/office/drawing/2014/main" val="1712823269"/>
                    </a:ext>
                  </a:extLst>
                </a:gridCol>
                <a:gridCol w="1200058">
                  <a:extLst>
                    <a:ext uri="{9D8B030D-6E8A-4147-A177-3AD203B41FA5}">
                      <a16:colId xmlns:a16="http://schemas.microsoft.com/office/drawing/2014/main" val="1902629353"/>
                    </a:ext>
                  </a:extLst>
                </a:gridCol>
                <a:gridCol w="1200058">
                  <a:extLst>
                    <a:ext uri="{9D8B030D-6E8A-4147-A177-3AD203B41FA5}">
                      <a16:colId xmlns:a16="http://schemas.microsoft.com/office/drawing/2014/main" val="4279662328"/>
                    </a:ext>
                  </a:extLst>
                </a:gridCol>
              </a:tblGrid>
              <a:tr h="1000515">
                <a:tc>
                  <a:txBody>
                    <a:bodyPr/>
                    <a:lstStyle/>
                    <a:p>
                      <a:pPr algn="ctr" rtl="1"/>
                      <a:r>
                        <a:rPr lang="fa-IR" sz="1800" dirty="0" smtClean="0">
                          <a:cs typeface="B Koodak" panose="00000700000000000000" pitchFamily="2" charset="-78"/>
                        </a:rPr>
                        <a:t>60</a:t>
                      </a:r>
                      <a:endParaRPr lang="fa-IR" sz="1800" dirty="0">
                        <a:cs typeface="B Koodak" panose="00000700000000000000" pitchFamily="2" charset="-78"/>
                      </a:endParaRPr>
                    </a:p>
                  </a:txBody>
                  <a:tcPr anchor="ctr"/>
                </a:tc>
                <a:tc>
                  <a:txBody>
                    <a:bodyPr/>
                    <a:lstStyle/>
                    <a:p>
                      <a:pPr algn="ctr" rtl="1"/>
                      <a:r>
                        <a:rPr lang="fa-IR" sz="1800" dirty="0" smtClean="0">
                          <a:cs typeface="B Koodak" panose="00000700000000000000" pitchFamily="2" charset="-78"/>
                        </a:rPr>
                        <a:t>15</a:t>
                      </a:r>
                      <a:endParaRPr lang="fa-IR" sz="1800" dirty="0">
                        <a:cs typeface="B Koodak" panose="00000700000000000000" pitchFamily="2" charset="-78"/>
                      </a:endParaRPr>
                    </a:p>
                  </a:txBody>
                  <a:tcPr anchor="ctr"/>
                </a:tc>
                <a:tc>
                  <a:txBody>
                    <a:bodyPr/>
                    <a:lstStyle/>
                    <a:p>
                      <a:pPr algn="ctr" rtl="1"/>
                      <a:r>
                        <a:rPr lang="fa-IR" sz="1800" dirty="0" smtClean="0">
                          <a:cs typeface="B Koodak" panose="00000700000000000000" pitchFamily="2" charset="-78"/>
                        </a:rPr>
                        <a:t>با سواد</a:t>
                      </a:r>
                      <a:endParaRPr lang="fa-IR" sz="1800" dirty="0">
                        <a:cs typeface="B Koodak" panose="00000700000000000000" pitchFamily="2" charset="-78"/>
                      </a:endParaRPr>
                    </a:p>
                  </a:txBody>
                  <a:tcPr anchor="ctr"/>
                </a:tc>
                <a:extLst>
                  <a:ext uri="{0D108BD9-81ED-4DB2-BD59-A6C34878D82A}">
                    <a16:rowId xmlns:a16="http://schemas.microsoft.com/office/drawing/2014/main" val="2520942063"/>
                  </a:ext>
                </a:extLst>
              </a:tr>
              <a:tr h="1000515">
                <a:tc>
                  <a:txBody>
                    <a:bodyPr/>
                    <a:lstStyle/>
                    <a:p>
                      <a:pPr algn="ctr" rtl="1"/>
                      <a:r>
                        <a:rPr lang="fa-IR" sz="1800" dirty="0" smtClean="0">
                          <a:cs typeface="B Koodak" panose="00000700000000000000" pitchFamily="2" charset="-78"/>
                        </a:rPr>
                        <a:t>340</a:t>
                      </a:r>
                      <a:endParaRPr lang="fa-IR" sz="1800" dirty="0">
                        <a:cs typeface="B Koodak" panose="00000700000000000000" pitchFamily="2" charset="-78"/>
                      </a:endParaRPr>
                    </a:p>
                  </a:txBody>
                  <a:tcPr anchor="ctr"/>
                </a:tc>
                <a:tc>
                  <a:txBody>
                    <a:bodyPr/>
                    <a:lstStyle/>
                    <a:p>
                      <a:pPr algn="ctr" rtl="1"/>
                      <a:r>
                        <a:rPr lang="fa-IR" sz="1800" dirty="0" smtClean="0">
                          <a:cs typeface="B Koodak" panose="00000700000000000000" pitchFamily="2" charset="-78"/>
                        </a:rPr>
                        <a:t>85</a:t>
                      </a:r>
                      <a:endParaRPr lang="fa-IR" sz="1800" dirty="0">
                        <a:cs typeface="B Koodak" panose="00000700000000000000" pitchFamily="2" charset="-78"/>
                      </a:endParaRPr>
                    </a:p>
                  </a:txBody>
                  <a:tcPr anchor="ctr"/>
                </a:tc>
                <a:tc>
                  <a:txBody>
                    <a:bodyPr/>
                    <a:lstStyle/>
                    <a:p>
                      <a:pPr algn="ctr" rtl="1"/>
                      <a:r>
                        <a:rPr lang="fa-IR" sz="1800" dirty="0" smtClean="0">
                          <a:cs typeface="B Koodak" panose="00000700000000000000" pitchFamily="2" charset="-78"/>
                        </a:rPr>
                        <a:t>بی سواد</a:t>
                      </a:r>
                      <a:endParaRPr lang="fa-IR" sz="1800" dirty="0">
                        <a:cs typeface="B Koodak" panose="00000700000000000000" pitchFamily="2" charset="-78"/>
                      </a:endParaRPr>
                    </a:p>
                  </a:txBody>
                  <a:tcPr anchor="ctr"/>
                </a:tc>
                <a:extLst>
                  <a:ext uri="{0D108BD9-81ED-4DB2-BD59-A6C34878D82A}">
                    <a16:rowId xmlns:a16="http://schemas.microsoft.com/office/drawing/2014/main" val="2824391909"/>
                  </a:ext>
                </a:extLst>
              </a:tr>
              <a:tr h="1000515">
                <a:tc>
                  <a:txBody>
                    <a:bodyPr/>
                    <a:lstStyle/>
                    <a:p>
                      <a:pPr algn="ctr" rtl="1"/>
                      <a:r>
                        <a:rPr lang="fa-IR" sz="1800" dirty="0" smtClean="0">
                          <a:cs typeface="B Koodak" panose="00000700000000000000" pitchFamily="2" charset="-78"/>
                        </a:rPr>
                        <a:t>400</a:t>
                      </a:r>
                      <a:endParaRPr lang="fa-IR" sz="1800" dirty="0">
                        <a:cs typeface="B Koodak" panose="00000700000000000000" pitchFamily="2" charset="-78"/>
                      </a:endParaRPr>
                    </a:p>
                  </a:txBody>
                  <a:tcPr anchor="ctr"/>
                </a:tc>
                <a:tc>
                  <a:txBody>
                    <a:bodyPr/>
                    <a:lstStyle/>
                    <a:p>
                      <a:pPr algn="ctr" rtl="1"/>
                      <a:r>
                        <a:rPr lang="fa-IR" sz="1800" dirty="0" smtClean="0">
                          <a:cs typeface="B Koodak" panose="00000700000000000000" pitchFamily="2" charset="-78"/>
                        </a:rPr>
                        <a:t>100</a:t>
                      </a:r>
                      <a:endParaRPr lang="fa-IR" sz="1800" dirty="0">
                        <a:cs typeface="B Koodak" panose="00000700000000000000" pitchFamily="2" charset="-78"/>
                      </a:endParaRPr>
                    </a:p>
                  </a:txBody>
                  <a:tcPr anchor="ctr"/>
                </a:tc>
                <a:tc>
                  <a:txBody>
                    <a:bodyPr/>
                    <a:lstStyle/>
                    <a:p>
                      <a:pPr algn="ctr" rtl="1"/>
                      <a:r>
                        <a:rPr lang="fa-IR" sz="1800" dirty="0" smtClean="0">
                          <a:cs typeface="B Koodak" panose="00000700000000000000" pitchFamily="2" charset="-78"/>
                        </a:rPr>
                        <a:t>کل افراد روستا</a:t>
                      </a:r>
                      <a:endParaRPr lang="fa-IR" sz="1800" dirty="0">
                        <a:cs typeface="B Koodak" panose="00000700000000000000" pitchFamily="2" charset="-78"/>
                      </a:endParaRPr>
                    </a:p>
                  </a:txBody>
                  <a:tcPr anchor="ctr"/>
                </a:tc>
                <a:extLst>
                  <a:ext uri="{0D108BD9-81ED-4DB2-BD59-A6C34878D82A}">
                    <a16:rowId xmlns:a16="http://schemas.microsoft.com/office/drawing/2014/main" val="2966243774"/>
                  </a:ext>
                </a:extLst>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02018" y="2305877"/>
            <a:ext cx="4900764" cy="3299265"/>
          </a:xfrm>
          <a:prstGeom prst="rect">
            <a:avLst/>
          </a:prstGeom>
        </p:spPr>
      </p:pic>
    </p:spTree>
    <p:extLst>
      <p:ext uri="{BB962C8B-B14F-4D97-AF65-F5344CB8AC3E}">
        <p14:creationId xmlns:p14="http://schemas.microsoft.com/office/powerpoint/2010/main" val="1890020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958" y="580445"/>
            <a:ext cx="10845579" cy="5637475"/>
          </a:xfrm>
        </p:spPr>
        <p:txBody>
          <a:bodyPr anchor="t">
            <a:normAutofit/>
          </a:bodyPr>
          <a:lstStyle/>
          <a:p>
            <a:pPr marL="0" indent="0">
              <a:lnSpc>
                <a:spcPct val="150000"/>
              </a:lnSpc>
              <a:buNone/>
            </a:pPr>
            <a:r>
              <a:rPr lang="fa-IR" sz="2000" dirty="0" smtClean="0">
                <a:cs typeface="B Koodak" panose="00000700000000000000" pitchFamily="2" charset="-78"/>
              </a:rPr>
              <a:t>3- قیمت یک پیراهن 30 هزار تومان است. اگر فروشنده 15% تخفیف بدهد برای خرید این پیراهن چه قدر باید بپردازیم؟</a:t>
            </a:r>
          </a:p>
          <a:p>
            <a:pPr marL="0" indent="0">
              <a:lnSpc>
                <a:spcPct val="150000"/>
              </a:lnSpc>
              <a:buNone/>
            </a:pPr>
            <a:r>
              <a:rPr lang="fa-IR" sz="2000" dirty="0" smtClean="0">
                <a:cs typeface="B Koodak" panose="00000700000000000000" pitchFamily="2" charset="-78"/>
              </a:rPr>
              <a:t>در این سوال گفته شده که قیمت کل پیراهن 30000 تومان است یعنی قیمت قبل از تخفیف پس باید در جدول این مقدار را در قسمت کل و روبروی 100 بنویسیم.</a:t>
            </a:r>
          </a:p>
          <a:p>
            <a:pPr marL="0" indent="0">
              <a:lnSpc>
                <a:spcPct val="150000"/>
              </a:lnSpc>
              <a:buNone/>
            </a:pPr>
            <a:endParaRPr lang="fa-IR" sz="2000" dirty="0">
              <a:cs typeface="B Koodak" panose="000007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2446814172"/>
              </p:ext>
            </p:extLst>
          </p:nvPr>
        </p:nvGraphicFramePr>
        <p:xfrm>
          <a:off x="2067340" y="2540515"/>
          <a:ext cx="4450962" cy="3049251"/>
        </p:xfrm>
        <a:graphic>
          <a:graphicData uri="http://schemas.openxmlformats.org/drawingml/2006/table">
            <a:tbl>
              <a:tblPr rtl="1" firstRow="1" bandRow="1">
                <a:tableStyleId>{5940675A-B579-460E-94D1-54222C63F5DA}</a:tableStyleId>
              </a:tblPr>
              <a:tblGrid>
                <a:gridCol w="1483654">
                  <a:extLst>
                    <a:ext uri="{9D8B030D-6E8A-4147-A177-3AD203B41FA5}">
                      <a16:colId xmlns:a16="http://schemas.microsoft.com/office/drawing/2014/main" val="4206021073"/>
                    </a:ext>
                  </a:extLst>
                </a:gridCol>
                <a:gridCol w="1483654">
                  <a:extLst>
                    <a:ext uri="{9D8B030D-6E8A-4147-A177-3AD203B41FA5}">
                      <a16:colId xmlns:a16="http://schemas.microsoft.com/office/drawing/2014/main" val="4148780572"/>
                    </a:ext>
                  </a:extLst>
                </a:gridCol>
                <a:gridCol w="1483654">
                  <a:extLst>
                    <a:ext uri="{9D8B030D-6E8A-4147-A177-3AD203B41FA5}">
                      <a16:colId xmlns:a16="http://schemas.microsoft.com/office/drawing/2014/main" val="797783236"/>
                    </a:ext>
                  </a:extLst>
                </a:gridCol>
              </a:tblGrid>
              <a:tr h="1016417">
                <a:tc>
                  <a:txBody>
                    <a:bodyPr/>
                    <a:lstStyle/>
                    <a:p>
                      <a:pPr algn="ctr" rtl="1"/>
                      <a:r>
                        <a:rPr lang="fa-IR" sz="2000" dirty="0" smtClean="0">
                          <a:cs typeface="B Koodak" panose="00000700000000000000" pitchFamily="2" charset="-78"/>
                        </a:rPr>
                        <a:t>25500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85</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پرداخت </a:t>
                      </a:r>
                      <a:endParaRPr lang="fa-IR" sz="2000" dirty="0">
                        <a:cs typeface="B Koodak" panose="00000700000000000000" pitchFamily="2" charset="-78"/>
                      </a:endParaRPr>
                    </a:p>
                  </a:txBody>
                  <a:tcPr anchor="ctr"/>
                </a:tc>
                <a:extLst>
                  <a:ext uri="{0D108BD9-81ED-4DB2-BD59-A6C34878D82A}">
                    <a16:rowId xmlns:a16="http://schemas.microsoft.com/office/drawing/2014/main" val="1869485059"/>
                  </a:ext>
                </a:extLst>
              </a:tr>
              <a:tr h="1016417">
                <a:tc>
                  <a:txBody>
                    <a:bodyPr/>
                    <a:lstStyle/>
                    <a:p>
                      <a:pPr algn="ctr" rtl="1"/>
                      <a:r>
                        <a:rPr lang="fa-IR" sz="2000" dirty="0" smtClean="0">
                          <a:cs typeface="B Koodak" panose="00000700000000000000" pitchFamily="2" charset="-78"/>
                        </a:rPr>
                        <a:t>4500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15</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تخفیف</a:t>
                      </a:r>
                      <a:endParaRPr lang="fa-IR" sz="2000" dirty="0">
                        <a:cs typeface="B Koodak" panose="00000700000000000000" pitchFamily="2" charset="-78"/>
                      </a:endParaRPr>
                    </a:p>
                  </a:txBody>
                  <a:tcPr anchor="ctr"/>
                </a:tc>
                <a:extLst>
                  <a:ext uri="{0D108BD9-81ED-4DB2-BD59-A6C34878D82A}">
                    <a16:rowId xmlns:a16="http://schemas.microsoft.com/office/drawing/2014/main" val="1952675921"/>
                  </a:ext>
                </a:extLst>
              </a:tr>
              <a:tr h="1016417">
                <a:tc>
                  <a:txBody>
                    <a:bodyPr/>
                    <a:lstStyle/>
                    <a:p>
                      <a:pPr algn="ctr" rtl="1"/>
                      <a:r>
                        <a:rPr lang="fa-IR" sz="2000" dirty="0" smtClean="0">
                          <a:cs typeface="B Koodak" panose="00000700000000000000" pitchFamily="2" charset="-78"/>
                        </a:rPr>
                        <a:t>30000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کل</a:t>
                      </a:r>
                      <a:endParaRPr lang="fa-IR" sz="2000" dirty="0">
                        <a:cs typeface="B Koodak" panose="00000700000000000000" pitchFamily="2" charset="-78"/>
                      </a:endParaRPr>
                    </a:p>
                  </a:txBody>
                  <a:tcPr anchor="ctr"/>
                </a:tc>
                <a:extLst>
                  <a:ext uri="{0D108BD9-81ED-4DB2-BD59-A6C34878D82A}">
                    <a16:rowId xmlns:a16="http://schemas.microsoft.com/office/drawing/2014/main" val="3397655300"/>
                  </a:ext>
                </a:extLst>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5288" y="2782955"/>
            <a:ext cx="3574775" cy="293800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338214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604299"/>
            <a:ext cx="10835639" cy="5653378"/>
          </a:xfrm>
        </p:spPr>
        <p:txBody>
          <a:bodyPr anchor="t">
            <a:normAutofit/>
          </a:bodyPr>
          <a:lstStyle/>
          <a:p>
            <a:pPr marL="0" indent="0">
              <a:lnSpc>
                <a:spcPct val="150000"/>
              </a:lnSpc>
              <a:buNone/>
            </a:pPr>
            <a:r>
              <a:rPr lang="fa-IR" sz="2000" dirty="0" smtClean="0">
                <a:cs typeface="B Koodak" panose="00000700000000000000" pitchFamily="2" charset="-78"/>
              </a:rPr>
              <a:t>4- در کشور یونان قیمت اصلی یک پالتو 120 یورو بود. هنگام حراج قیمت این پالتو به 84 یورو کاهش یافت قیمت این پالتو چند درصد کاهش یافت؟</a:t>
            </a:r>
          </a:p>
          <a:p>
            <a:pPr marL="0" indent="0">
              <a:lnSpc>
                <a:spcPct val="150000"/>
              </a:lnSpc>
              <a:buNone/>
            </a:pPr>
            <a:r>
              <a:rPr lang="fa-IR" sz="2000" dirty="0" smtClean="0">
                <a:cs typeface="B Koodak" panose="00000700000000000000" pitchFamily="2" charset="-78"/>
              </a:rPr>
              <a:t>در این سوال قیمت اصلی یعنی 120 یورو قیمت قبل از تخفیف و 84 یورو قیمت پرداختی است چون میگوید قیمت پالتو به 84 یورو کاهش یافت یعنی قیمت بعد از تخفیف، پس می توانیم یک جدول بکشیم.</a:t>
            </a:r>
          </a:p>
          <a:p>
            <a:pPr marL="0" indent="0">
              <a:lnSpc>
                <a:spcPct val="150000"/>
              </a:lnSpc>
              <a:buNone/>
            </a:pPr>
            <a:r>
              <a:rPr lang="fa-IR" sz="2000" dirty="0" smtClean="0">
                <a:cs typeface="B Koodak" panose="00000700000000000000" pitchFamily="2" charset="-78"/>
              </a:rPr>
              <a:t>حالا اگر 84 و 120 را به 12 ساده کنیم در این صورت در ستون بعدی نسبت </a:t>
            </a:r>
          </a:p>
          <a:p>
            <a:pPr marL="0" indent="0">
              <a:lnSpc>
                <a:spcPct val="150000"/>
              </a:lnSpc>
              <a:buNone/>
            </a:pPr>
            <a:r>
              <a:rPr lang="fa-IR" sz="2000" dirty="0" smtClean="0">
                <a:cs typeface="B Koodak" panose="00000700000000000000" pitchFamily="2" charset="-78"/>
              </a:rPr>
              <a:t>7 به 10 را خواهیم داشت.</a:t>
            </a:r>
          </a:p>
          <a:p>
            <a:pPr marL="0" indent="0">
              <a:lnSpc>
                <a:spcPct val="150000"/>
              </a:lnSpc>
              <a:buNone/>
            </a:pPr>
            <a:r>
              <a:rPr lang="fa-IR" sz="2000" dirty="0" smtClean="0">
                <a:cs typeface="B Koodak" panose="00000700000000000000" pitchFamily="2" charset="-78"/>
              </a:rPr>
              <a:t>حالا خیلی راحت درصد پرداخت محاسبه می شود ولی باید به متن سوال توجه</a:t>
            </a:r>
          </a:p>
          <a:p>
            <a:pPr marL="0" indent="0">
              <a:lnSpc>
                <a:spcPct val="150000"/>
              </a:lnSpc>
              <a:buNone/>
            </a:pPr>
            <a:r>
              <a:rPr lang="fa-IR" sz="2000" dirty="0" smtClean="0">
                <a:cs typeface="B Koodak" panose="00000700000000000000" pitchFamily="2" charset="-78"/>
              </a:rPr>
              <a:t>کنید چون درصد کاهش را خواسته، که در این صورت باید درصد به دست آمده</a:t>
            </a:r>
          </a:p>
          <a:p>
            <a:pPr marL="0" indent="0">
              <a:lnSpc>
                <a:spcPct val="150000"/>
              </a:lnSpc>
              <a:buNone/>
            </a:pPr>
            <a:r>
              <a:rPr lang="fa-IR" sz="2000" dirty="0" smtClean="0">
                <a:cs typeface="B Koodak" panose="00000700000000000000" pitchFamily="2" charset="-78"/>
              </a:rPr>
              <a:t>در جدول را از صد کم کنیم که عدد 30 به دست می آید یعنی 30 % کاهش قیمت داریم.</a:t>
            </a:r>
            <a:endParaRPr lang="fa-IR" sz="2000" dirty="0">
              <a:cs typeface="B Koodak" panose="000007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838179875"/>
              </p:ext>
            </p:extLst>
          </p:nvPr>
        </p:nvGraphicFramePr>
        <p:xfrm>
          <a:off x="1478943" y="2977837"/>
          <a:ext cx="3242364" cy="2079194"/>
        </p:xfrm>
        <a:graphic>
          <a:graphicData uri="http://schemas.openxmlformats.org/drawingml/2006/table">
            <a:tbl>
              <a:tblPr rtl="1" firstRow="1" bandRow="1">
                <a:tableStyleId>{5940675A-B579-460E-94D1-54222C63F5DA}</a:tableStyleId>
              </a:tblPr>
              <a:tblGrid>
                <a:gridCol w="810591">
                  <a:extLst>
                    <a:ext uri="{9D8B030D-6E8A-4147-A177-3AD203B41FA5}">
                      <a16:colId xmlns:a16="http://schemas.microsoft.com/office/drawing/2014/main" val="498747006"/>
                    </a:ext>
                  </a:extLst>
                </a:gridCol>
                <a:gridCol w="810591">
                  <a:extLst>
                    <a:ext uri="{9D8B030D-6E8A-4147-A177-3AD203B41FA5}">
                      <a16:colId xmlns:a16="http://schemas.microsoft.com/office/drawing/2014/main" val="4047522610"/>
                    </a:ext>
                  </a:extLst>
                </a:gridCol>
                <a:gridCol w="810591">
                  <a:extLst>
                    <a:ext uri="{9D8B030D-6E8A-4147-A177-3AD203B41FA5}">
                      <a16:colId xmlns:a16="http://schemas.microsoft.com/office/drawing/2014/main" val="2621065948"/>
                    </a:ext>
                  </a:extLst>
                </a:gridCol>
                <a:gridCol w="810591">
                  <a:extLst>
                    <a:ext uri="{9D8B030D-6E8A-4147-A177-3AD203B41FA5}">
                      <a16:colId xmlns:a16="http://schemas.microsoft.com/office/drawing/2014/main" val="299268042"/>
                    </a:ext>
                  </a:extLst>
                </a:gridCol>
              </a:tblGrid>
              <a:tr h="1039597">
                <a:tc>
                  <a:txBody>
                    <a:bodyPr/>
                    <a:lstStyle/>
                    <a:p>
                      <a:pPr algn="ctr" rtl="1"/>
                      <a:r>
                        <a:rPr lang="fa-IR" sz="2000" dirty="0" smtClean="0">
                          <a:cs typeface="B Koodak" panose="00000700000000000000" pitchFamily="2" charset="-78"/>
                        </a:rPr>
                        <a:t>70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7</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84</a:t>
                      </a:r>
                      <a:endParaRPr lang="fa-IR" sz="2000" dirty="0">
                        <a:cs typeface="B Koodak" panose="00000700000000000000" pitchFamily="2" charset="-78"/>
                      </a:endParaRPr>
                    </a:p>
                  </a:txBody>
                  <a:tcPr anchor="ctr"/>
                </a:tc>
                <a:tc>
                  <a:txBody>
                    <a:bodyPr/>
                    <a:lstStyle/>
                    <a:p>
                      <a:pPr algn="ctr" rtl="1"/>
                      <a:r>
                        <a:rPr lang="fa-IR" sz="1600" dirty="0" smtClean="0">
                          <a:cs typeface="B Koodak" panose="00000700000000000000" pitchFamily="2" charset="-78"/>
                        </a:rPr>
                        <a:t>پول</a:t>
                      </a:r>
                      <a:r>
                        <a:rPr lang="fa-IR" sz="1600" baseline="0" dirty="0" smtClean="0">
                          <a:cs typeface="B Koodak" panose="00000700000000000000" pitchFamily="2" charset="-78"/>
                        </a:rPr>
                        <a:t> پرداختی</a:t>
                      </a:r>
                      <a:endParaRPr lang="fa-IR" sz="1600" dirty="0">
                        <a:cs typeface="B Koodak" panose="00000700000000000000" pitchFamily="2" charset="-78"/>
                      </a:endParaRPr>
                    </a:p>
                  </a:txBody>
                  <a:tcPr anchor="ctr"/>
                </a:tc>
                <a:extLst>
                  <a:ext uri="{0D108BD9-81ED-4DB2-BD59-A6C34878D82A}">
                    <a16:rowId xmlns:a16="http://schemas.microsoft.com/office/drawing/2014/main" val="2987878518"/>
                  </a:ext>
                </a:extLst>
              </a:tr>
              <a:tr h="1039597">
                <a:tc>
                  <a:txBody>
                    <a:bodyPr/>
                    <a:lstStyle/>
                    <a:p>
                      <a:pPr algn="ctr" rtl="1"/>
                      <a:r>
                        <a:rPr lang="fa-IR" sz="2000" dirty="0" smtClean="0">
                          <a:cs typeface="B Koodak" panose="00000700000000000000" pitchFamily="2" charset="-78"/>
                        </a:rPr>
                        <a:t>100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120</a:t>
                      </a:r>
                      <a:endParaRPr lang="fa-IR" sz="2000" dirty="0">
                        <a:cs typeface="B Koodak" panose="00000700000000000000" pitchFamily="2" charset="-78"/>
                      </a:endParaRPr>
                    </a:p>
                  </a:txBody>
                  <a:tcPr anchor="ctr"/>
                </a:tc>
                <a:tc>
                  <a:txBody>
                    <a:bodyPr/>
                    <a:lstStyle/>
                    <a:p>
                      <a:pPr algn="ctr" rtl="1"/>
                      <a:r>
                        <a:rPr lang="fa-IR" sz="1600" dirty="0" smtClean="0">
                          <a:cs typeface="B Koodak" panose="00000700000000000000" pitchFamily="2" charset="-78"/>
                        </a:rPr>
                        <a:t>کل قیمت</a:t>
                      </a:r>
                      <a:endParaRPr lang="fa-IR" sz="1600" dirty="0">
                        <a:cs typeface="B Koodak" panose="00000700000000000000" pitchFamily="2" charset="-78"/>
                      </a:endParaRPr>
                    </a:p>
                  </a:txBody>
                  <a:tcPr anchor="ctr"/>
                </a:tc>
                <a:extLst>
                  <a:ext uri="{0D108BD9-81ED-4DB2-BD59-A6C34878D82A}">
                    <a16:rowId xmlns:a16="http://schemas.microsoft.com/office/drawing/2014/main" val="4124439487"/>
                  </a:ext>
                </a:extLst>
              </a:tr>
            </a:tbl>
          </a:graphicData>
        </a:graphic>
      </p:graphicFrame>
    </p:spTree>
    <p:extLst>
      <p:ext uri="{BB962C8B-B14F-4D97-AF65-F5344CB8AC3E}">
        <p14:creationId xmlns:p14="http://schemas.microsoft.com/office/powerpoint/2010/main" val="3180178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755375"/>
            <a:ext cx="10779980" cy="5295568"/>
          </a:xfrm>
        </p:spPr>
        <p:txBody>
          <a:bodyPr anchor="t">
            <a:normAutofit/>
          </a:bodyPr>
          <a:lstStyle/>
          <a:p>
            <a:pPr marL="0" indent="0">
              <a:lnSpc>
                <a:spcPct val="150000"/>
              </a:lnSpc>
              <a:buNone/>
            </a:pPr>
            <a:r>
              <a:rPr lang="fa-IR" sz="2000" dirty="0" smtClean="0">
                <a:cs typeface="B Koodak" panose="00000700000000000000" pitchFamily="2" charset="-78"/>
              </a:rPr>
              <a:t>5- از یک توپ پارچه ی 60 متری 1200 سانتی متر آن مصرف شد چند درصد آن باقی مانده است؟</a:t>
            </a:r>
          </a:p>
          <a:p>
            <a:pPr marL="0" indent="0">
              <a:lnSpc>
                <a:spcPct val="150000"/>
              </a:lnSpc>
              <a:buNone/>
            </a:pPr>
            <a:r>
              <a:rPr lang="fa-IR" sz="2000" dirty="0" smtClean="0">
                <a:cs typeface="B Koodak" panose="00000700000000000000" pitchFamily="2" charset="-78"/>
              </a:rPr>
              <a:t>در این سوال نکته ای که وجود دارد تفاوت واحدهای داده شده در صورت سوال است چون یکی به متر و یکی به سانتی متر است. در جدول تناسب حتماً باید از واحدهای یکسانی استفاده کنیم پس 60 متر را در جدول به صورت 6000 مینویسیم چون هر یک متر صد سانتی متر است.</a:t>
            </a:r>
          </a:p>
          <a:p>
            <a:pPr marL="0" indent="0">
              <a:lnSpc>
                <a:spcPct val="150000"/>
              </a:lnSpc>
              <a:buNone/>
            </a:pPr>
            <a:r>
              <a:rPr lang="fa-IR" sz="2000" dirty="0" smtClean="0">
                <a:cs typeface="B Koodak" panose="00000700000000000000" pitchFamily="2" charset="-78"/>
              </a:rPr>
              <a:t>حالا در جدول در مقابل 6000 عدد 100 را قرار می دهیم تا درصد ها</a:t>
            </a:r>
          </a:p>
          <a:p>
            <a:pPr marL="0" indent="0">
              <a:lnSpc>
                <a:spcPct val="150000"/>
              </a:lnSpc>
              <a:buNone/>
            </a:pPr>
            <a:r>
              <a:rPr lang="fa-IR" sz="2000" dirty="0" smtClean="0">
                <a:cs typeface="B Koodak" panose="00000700000000000000" pitchFamily="2" charset="-78"/>
              </a:rPr>
              <a:t>را حساب کنیم.</a:t>
            </a:r>
          </a:p>
          <a:p>
            <a:pPr marL="0" indent="0">
              <a:lnSpc>
                <a:spcPct val="150000"/>
              </a:lnSpc>
              <a:buNone/>
            </a:pPr>
            <a:r>
              <a:rPr lang="fa-IR" sz="2000" dirty="0" smtClean="0">
                <a:cs typeface="B Koodak" panose="00000700000000000000" pitchFamily="2" charset="-78"/>
              </a:rPr>
              <a:t>اگر 6000 را بر 60 تقسیم کنیم به عدد 100 میرسیم پس تمام اعداد</a:t>
            </a:r>
          </a:p>
          <a:p>
            <a:pPr marL="0" indent="0">
              <a:lnSpc>
                <a:spcPct val="150000"/>
              </a:lnSpc>
              <a:buNone/>
            </a:pPr>
            <a:r>
              <a:rPr lang="fa-IR" sz="2000" dirty="0" smtClean="0">
                <a:cs typeface="B Koodak" panose="00000700000000000000" pitchFamily="2" charset="-78"/>
              </a:rPr>
              <a:t>جدول را بر 60 تقسیم می کنیم.</a:t>
            </a:r>
          </a:p>
          <a:p>
            <a:pPr marL="0" indent="0">
              <a:lnSpc>
                <a:spcPct val="150000"/>
              </a:lnSpc>
              <a:buNone/>
            </a:pPr>
            <a:r>
              <a:rPr lang="fa-IR" sz="2000" dirty="0" smtClean="0">
                <a:cs typeface="B Koodak" panose="00000700000000000000" pitchFamily="2" charset="-78"/>
              </a:rPr>
              <a:t>پس از روی جدول میتوان فهمید که 80 درصد پارچه باقی مانده است.</a:t>
            </a:r>
          </a:p>
        </p:txBody>
      </p:sp>
      <p:graphicFrame>
        <p:nvGraphicFramePr>
          <p:cNvPr id="4" name="Table 3"/>
          <p:cNvGraphicFramePr>
            <a:graphicFrameLocks noGrp="1"/>
          </p:cNvGraphicFramePr>
          <p:nvPr>
            <p:extLst>
              <p:ext uri="{D42A27DB-BD31-4B8C-83A1-F6EECF244321}">
                <p14:modId xmlns:p14="http://schemas.microsoft.com/office/powerpoint/2010/main" val="890943505"/>
              </p:ext>
            </p:extLst>
          </p:nvPr>
        </p:nvGraphicFramePr>
        <p:xfrm>
          <a:off x="1025719" y="2584174"/>
          <a:ext cx="4285752" cy="3132813"/>
        </p:xfrm>
        <a:graphic>
          <a:graphicData uri="http://schemas.openxmlformats.org/drawingml/2006/table">
            <a:tbl>
              <a:tblPr rtl="1" firstRow="1" bandRow="1">
                <a:tableStyleId>{5940675A-B579-460E-94D1-54222C63F5DA}</a:tableStyleId>
              </a:tblPr>
              <a:tblGrid>
                <a:gridCol w="1428584">
                  <a:extLst>
                    <a:ext uri="{9D8B030D-6E8A-4147-A177-3AD203B41FA5}">
                      <a16:colId xmlns:a16="http://schemas.microsoft.com/office/drawing/2014/main" val="2466840663"/>
                    </a:ext>
                  </a:extLst>
                </a:gridCol>
                <a:gridCol w="1428584">
                  <a:extLst>
                    <a:ext uri="{9D8B030D-6E8A-4147-A177-3AD203B41FA5}">
                      <a16:colId xmlns:a16="http://schemas.microsoft.com/office/drawing/2014/main" val="3619731704"/>
                    </a:ext>
                  </a:extLst>
                </a:gridCol>
                <a:gridCol w="1428584">
                  <a:extLst>
                    <a:ext uri="{9D8B030D-6E8A-4147-A177-3AD203B41FA5}">
                      <a16:colId xmlns:a16="http://schemas.microsoft.com/office/drawing/2014/main" val="326982630"/>
                    </a:ext>
                  </a:extLst>
                </a:gridCol>
              </a:tblGrid>
              <a:tr h="1044271">
                <a:tc>
                  <a:txBody>
                    <a:bodyPr/>
                    <a:lstStyle/>
                    <a:p>
                      <a:pPr algn="ctr" rtl="1"/>
                      <a:r>
                        <a:rPr lang="fa-IR" sz="2000" dirty="0" smtClean="0">
                          <a:cs typeface="B Koodak" panose="00000700000000000000" pitchFamily="2" charset="-78"/>
                        </a:rPr>
                        <a:t>20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1200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پارچه ی مصرف شده</a:t>
                      </a:r>
                      <a:endParaRPr lang="fa-IR" sz="2000" dirty="0">
                        <a:cs typeface="B Koodak" panose="00000700000000000000" pitchFamily="2" charset="-78"/>
                      </a:endParaRPr>
                    </a:p>
                  </a:txBody>
                  <a:tcPr anchor="ctr"/>
                </a:tc>
                <a:extLst>
                  <a:ext uri="{0D108BD9-81ED-4DB2-BD59-A6C34878D82A}">
                    <a16:rowId xmlns:a16="http://schemas.microsoft.com/office/drawing/2014/main" val="960641173"/>
                  </a:ext>
                </a:extLst>
              </a:tr>
              <a:tr h="1044271">
                <a:tc>
                  <a:txBody>
                    <a:bodyPr/>
                    <a:lstStyle/>
                    <a:p>
                      <a:pPr algn="ctr" rtl="1"/>
                      <a:r>
                        <a:rPr lang="fa-IR" sz="2000" dirty="0" smtClean="0">
                          <a:cs typeface="B Koodak" panose="00000700000000000000" pitchFamily="2" charset="-78"/>
                        </a:rPr>
                        <a:t>80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4800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پارچه ی باقی مانده</a:t>
                      </a:r>
                      <a:endParaRPr lang="fa-IR" sz="2000" dirty="0">
                        <a:cs typeface="B Koodak" panose="00000700000000000000" pitchFamily="2" charset="-78"/>
                      </a:endParaRPr>
                    </a:p>
                  </a:txBody>
                  <a:tcPr anchor="ctr"/>
                </a:tc>
                <a:extLst>
                  <a:ext uri="{0D108BD9-81ED-4DB2-BD59-A6C34878D82A}">
                    <a16:rowId xmlns:a16="http://schemas.microsoft.com/office/drawing/2014/main" val="2601339031"/>
                  </a:ext>
                </a:extLst>
              </a:tr>
              <a:tr h="1044271">
                <a:tc>
                  <a:txBody>
                    <a:bodyPr/>
                    <a:lstStyle/>
                    <a:p>
                      <a:pPr algn="ctr" rtl="1"/>
                      <a:r>
                        <a:rPr lang="fa-IR" sz="2000" dirty="0" smtClean="0">
                          <a:cs typeface="B Koodak" panose="00000700000000000000" pitchFamily="2" charset="-78"/>
                        </a:rPr>
                        <a:t>100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6000</a:t>
                      </a:r>
                      <a:endParaRPr lang="fa-IR" sz="2000" dirty="0">
                        <a:cs typeface="B Koodak" panose="00000700000000000000" pitchFamily="2" charset="-78"/>
                      </a:endParaRPr>
                    </a:p>
                  </a:txBody>
                  <a:tcPr anchor="ctr"/>
                </a:tc>
                <a:tc>
                  <a:txBody>
                    <a:bodyPr/>
                    <a:lstStyle/>
                    <a:p>
                      <a:pPr algn="ctr" rtl="1"/>
                      <a:r>
                        <a:rPr lang="fa-IR" sz="2000" dirty="0" smtClean="0">
                          <a:cs typeface="B Koodak" panose="00000700000000000000" pitchFamily="2" charset="-78"/>
                        </a:rPr>
                        <a:t>کل توپ پارچه</a:t>
                      </a:r>
                      <a:endParaRPr lang="fa-IR" sz="2000" dirty="0">
                        <a:cs typeface="B Koodak" panose="00000700000000000000" pitchFamily="2" charset="-78"/>
                      </a:endParaRPr>
                    </a:p>
                  </a:txBody>
                  <a:tcPr anchor="ctr"/>
                </a:tc>
                <a:extLst>
                  <a:ext uri="{0D108BD9-81ED-4DB2-BD59-A6C34878D82A}">
                    <a16:rowId xmlns:a16="http://schemas.microsoft.com/office/drawing/2014/main" val="498489465"/>
                  </a:ext>
                </a:extLst>
              </a:tr>
            </a:tbl>
          </a:graphicData>
        </a:graphic>
      </p:graphicFrame>
    </p:spTree>
    <p:extLst>
      <p:ext uri="{BB962C8B-B14F-4D97-AF65-F5344CB8AC3E}">
        <p14:creationId xmlns:p14="http://schemas.microsoft.com/office/powerpoint/2010/main" val="3908511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685801" y="556591"/>
                <a:ext cx="10811785" cy="5605670"/>
              </a:xfrm>
            </p:spPr>
            <p:txBody>
              <a:bodyPr anchor="t">
                <a:normAutofit/>
              </a:bodyPr>
              <a:lstStyle/>
              <a:p>
                <a:pPr marL="0" indent="0">
                  <a:lnSpc>
                    <a:spcPct val="150000"/>
                  </a:lnSpc>
                  <a:buNone/>
                </a:pPr>
                <a:r>
                  <a:rPr lang="fa-IR" sz="2000" dirty="0" smtClean="0">
                    <a:cs typeface="B Koodak" panose="00000700000000000000" pitchFamily="2" charset="-78"/>
                  </a:rPr>
                  <a:t>6-مدرسه ای سال گذشته 240 دانش آموز و امسال 204 دانش آموز دارد. این مدرسه امسال نسبت به سال گذشته چند درصد کاهش دانش آموز داشته است؟</a:t>
                </a:r>
              </a:p>
              <a:p>
                <a:pPr marL="0" indent="0">
                  <a:lnSpc>
                    <a:spcPct val="150000"/>
                  </a:lnSpc>
                  <a:buNone/>
                </a:pPr>
                <a:r>
                  <a:rPr lang="fa-IR" sz="2000" dirty="0" smtClean="0">
                    <a:cs typeface="B Koodak" panose="00000700000000000000" pitchFamily="2" charset="-78"/>
                  </a:rPr>
                  <a:t>برای حل این سوال ابتدا تعداد دانش آموزان دو سال تحصیلی را از هم کم میکنیم تا میزان کاهش به دست آید سپس نسبت تعداد دانش آموزان کاهش یافته در سال تحصیلی جدید را به تعداد دانش آموزان سال گذشته می نویسیم و سپس درصد می گیریم.</a:t>
                </a:r>
              </a:p>
              <a:p>
                <a:pPr marL="0" indent="0">
                  <a:lnSpc>
                    <a:spcPct val="150000"/>
                  </a:lnSpc>
                  <a:buNone/>
                </a:pPr>
                <a:r>
                  <a:rPr lang="fa-IR" sz="2000" dirty="0" smtClean="0">
                    <a:cs typeface="B Koodak" panose="00000700000000000000" pitchFamily="2" charset="-78"/>
                  </a:rPr>
                  <a:t>                                                                                                                                                      </a:t>
                </a:r>
                <a14:m>
                  <m:oMath xmlns:m="http://schemas.openxmlformats.org/officeDocument/2006/math">
                    <m:r>
                      <a:rPr lang="fa-IR" sz="2000" b="0" i="0" smtClean="0">
                        <a:latin typeface="Cambria Math" panose="02040503050406030204" pitchFamily="18" charset="0"/>
                        <a:cs typeface="B Koodak" panose="00000700000000000000" pitchFamily="2" charset="-78"/>
                      </a:rPr>
                      <m:t>240</m:t>
                    </m:r>
                    <m:r>
                      <a:rPr lang="fa-IR" sz="2000" b="0" i="1" smtClean="0">
                        <a:latin typeface="Cambria Math" panose="02040503050406030204" pitchFamily="18" charset="0"/>
                        <a:ea typeface="Cambria Math" panose="02040503050406030204" pitchFamily="18" charset="0"/>
                        <a:cs typeface="B Koodak" panose="00000700000000000000" pitchFamily="2" charset="-78"/>
                      </a:rPr>
                      <m:t>−</m:t>
                    </m:r>
                    <m:r>
                      <a:rPr lang="fa-IR" sz="2000" b="0" i="1" smtClean="0">
                        <a:latin typeface="Cambria Math" panose="02040503050406030204" pitchFamily="18" charset="0"/>
                        <a:ea typeface="Cambria Math" panose="02040503050406030204" pitchFamily="18" charset="0"/>
                        <a:cs typeface="B Koodak" panose="00000700000000000000" pitchFamily="2" charset="-78"/>
                      </a:rPr>
                      <m:t>204</m:t>
                    </m:r>
                    <m:r>
                      <a:rPr lang="fa-IR" sz="2000" b="0" i="1" smtClean="0">
                        <a:latin typeface="Cambria Math" panose="02040503050406030204" pitchFamily="18" charset="0"/>
                        <a:ea typeface="Cambria Math" panose="02040503050406030204" pitchFamily="18" charset="0"/>
                        <a:cs typeface="B Koodak" panose="00000700000000000000" pitchFamily="2" charset="-78"/>
                      </a:rPr>
                      <m:t>=</m:t>
                    </m:r>
                    <m:r>
                      <a:rPr lang="fa-IR" sz="2000" b="0" i="1" smtClean="0">
                        <a:latin typeface="Cambria Math" panose="02040503050406030204" pitchFamily="18" charset="0"/>
                        <a:ea typeface="Cambria Math" panose="02040503050406030204" pitchFamily="18" charset="0"/>
                        <a:cs typeface="B Koodak" panose="00000700000000000000" pitchFamily="2" charset="-78"/>
                      </a:rPr>
                      <m:t>36</m:t>
                    </m:r>
                  </m:oMath>
                </a14:m>
                <a:r>
                  <a:rPr lang="fa-IR" sz="2000" dirty="0" smtClean="0">
                    <a:cs typeface="B Koodak" panose="00000700000000000000" pitchFamily="2" charset="-78"/>
                  </a:rPr>
                  <a:t> </a:t>
                </a:r>
              </a:p>
              <a:p>
                <a:pPr marL="0" indent="0">
                  <a:lnSpc>
                    <a:spcPct val="150000"/>
                  </a:lnSpc>
                  <a:buNone/>
                </a:pPr>
                <a:r>
                  <a:rPr lang="fa-IR" sz="2000" dirty="0" smtClean="0">
                    <a:cs typeface="B Koodak" panose="00000700000000000000" pitchFamily="2" charset="-78"/>
                  </a:rPr>
                  <a:t>اگر 36 و 240 را بر 12 تقسیم کنیم در واقع ساده کنیم </a:t>
                </a:r>
              </a:p>
              <a:p>
                <a:pPr marL="0" indent="0">
                  <a:lnSpc>
                    <a:spcPct val="150000"/>
                  </a:lnSpc>
                  <a:buNone/>
                </a:pPr>
                <a:r>
                  <a:rPr lang="fa-IR" sz="2000" dirty="0" smtClean="0">
                    <a:cs typeface="B Koodak" panose="00000700000000000000" pitchFamily="2" charset="-78"/>
                  </a:rPr>
                  <a:t>به نسبت 3 به 20می رسیم و حالا خیلی راحت با ضرب</a:t>
                </a:r>
              </a:p>
              <a:p>
                <a:pPr marL="0" indent="0">
                  <a:lnSpc>
                    <a:spcPct val="150000"/>
                  </a:lnSpc>
                  <a:buNone/>
                </a:pPr>
                <a:r>
                  <a:rPr lang="fa-IR" sz="2000" dirty="0" smtClean="0">
                    <a:cs typeface="B Koodak" panose="00000700000000000000" pitchFamily="2" charset="-78"/>
                  </a:rPr>
                  <a:t> عدد 20 در 5 به صد میرسیم.</a:t>
                </a:r>
              </a:p>
              <a:p>
                <a:pPr marL="0" indent="0">
                  <a:lnSpc>
                    <a:spcPct val="150000"/>
                  </a:lnSpc>
                  <a:buNone/>
                </a:pPr>
                <a:r>
                  <a:rPr lang="fa-IR" sz="2000" dirty="0" smtClean="0">
                    <a:cs typeface="B Koodak" panose="00000700000000000000" pitchFamily="2" charset="-78"/>
                  </a:rPr>
                  <a:t>پس تعداد دانش آموزان 15 درصد کاهش پیدا کرده است.</a:t>
                </a:r>
                <a:endParaRPr lang="fa-IR" sz="2000" dirty="0">
                  <a:cs typeface="B Koodak" panose="00000700000000000000" pitchFamily="2" charset="-78"/>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685801" y="556591"/>
                <a:ext cx="10811785" cy="5605670"/>
              </a:xfrm>
              <a:blipFill>
                <a:blip r:embed="rId2"/>
                <a:stretch>
                  <a:fillRect r="-620"/>
                </a:stretch>
              </a:blipFill>
            </p:spPr>
            <p:txBody>
              <a:bodyPr/>
              <a:lstStyle/>
              <a:p>
                <a:r>
                  <a:rPr lang="fa-IR">
                    <a:noFill/>
                  </a:rPr>
                  <a:t> </a:t>
                </a:r>
              </a:p>
            </p:txBody>
          </p:sp>
        </mc:Fallback>
      </mc:AlternateContent>
      <p:graphicFrame>
        <p:nvGraphicFramePr>
          <p:cNvPr id="4" name="Table 3"/>
          <p:cNvGraphicFramePr>
            <a:graphicFrameLocks noGrp="1"/>
          </p:cNvGraphicFramePr>
          <p:nvPr>
            <p:extLst>
              <p:ext uri="{D42A27DB-BD31-4B8C-83A1-F6EECF244321}">
                <p14:modId xmlns:p14="http://schemas.microsoft.com/office/powerpoint/2010/main" val="2428719393"/>
              </p:ext>
            </p:extLst>
          </p:nvPr>
        </p:nvGraphicFramePr>
        <p:xfrm>
          <a:off x="2289973" y="3790146"/>
          <a:ext cx="4013644" cy="2221040"/>
        </p:xfrm>
        <a:graphic>
          <a:graphicData uri="http://schemas.openxmlformats.org/drawingml/2006/table">
            <a:tbl>
              <a:tblPr rtl="1" firstRow="1" bandRow="1">
                <a:tableStyleId>{5940675A-B579-460E-94D1-54222C63F5DA}</a:tableStyleId>
              </a:tblPr>
              <a:tblGrid>
                <a:gridCol w="1003411">
                  <a:extLst>
                    <a:ext uri="{9D8B030D-6E8A-4147-A177-3AD203B41FA5}">
                      <a16:colId xmlns:a16="http://schemas.microsoft.com/office/drawing/2014/main" val="3084146445"/>
                    </a:ext>
                  </a:extLst>
                </a:gridCol>
                <a:gridCol w="1003411">
                  <a:extLst>
                    <a:ext uri="{9D8B030D-6E8A-4147-A177-3AD203B41FA5}">
                      <a16:colId xmlns:a16="http://schemas.microsoft.com/office/drawing/2014/main" val="1486500267"/>
                    </a:ext>
                  </a:extLst>
                </a:gridCol>
                <a:gridCol w="1003411">
                  <a:extLst>
                    <a:ext uri="{9D8B030D-6E8A-4147-A177-3AD203B41FA5}">
                      <a16:colId xmlns:a16="http://schemas.microsoft.com/office/drawing/2014/main" val="3963962490"/>
                    </a:ext>
                  </a:extLst>
                </a:gridCol>
                <a:gridCol w="1003411">
                  <a:extLst>
                    <a:ext uri="{9D8B030D-6E8A-4147-A177-3AD203B41FA5}">
                      <a16:colId xmlns:a16="http://schemas.microsoft.com/office/drawing/2014/main" val="552615281"/>
                    </a:ext>
                  </a:extLst>
                </a:gridCol>
              </a:tblGrid>
              <a:tr h="1032320">
                <a:tc>
                  <a:txBody>
                    <a:bodyPr/>
                    <a:lstStyle/>
                    <a:p>
                      <a:pPr algn="ctr" rtl="1"/>
                      <a:r>
                        <a:rPr lang="fa-IR" dirty="0" smtClean="0">
                          <a:cs typeface="B Koodak" panose="00000700000000000000" pitchFamily="2" charset="-78"/>
                        </a:rPr>
                        <a:t>15</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3</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36</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تعداد کاهش یافته</a:t>
                      </a:r>
                      <a:endParaRPr lang="fa-IR" dirty="0">
                        <a:cs typeface="B Koodak" panose="00000700000000000000" pitchFamily="2" charset="-78"/>
                      </a:endParaRPr>
                    </a:p>
                  </a:txBody>
                  <a:tcPr anchor="ctr"/>
                </a:tc>
                <a:extLst>
                  <a:ext uri="{0D108BD9-81ED-4DB2-BD59-A6C34878D82A}">
                    <a16:rowId xmlns:a16="http://schemas.microsoft.com/office/drawing/2014/main" val="868489109"/>
                  </a:ext>
                </a:extLst>
              </a:tr>
              <a:tr h="1032320">
                <a:tc>
                  <a:txBody>
                    <a:bodyPr/>
                    <a:lstStyle/>
                    <a:p>
                      <a:pPr algn="ctr" rtl="1"/>
                      <a:r>
                        <a:rPr lang="fa-IR" dirty="0" smtClean="0">
                          <a:cs typeface="B Koodak" panose="00000700000000000000" pitchFamily="2" charset="-78"/>
                        </a:rPr>
                        <a:t>100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20</a:t>
                      </a:r>
                      <a:endParaRPr lang="fa-IR" dirty="0">
                        <a:cs typeface="B Koodak" panose="00000700000000000000" pitchFamily="2" charset="-78"/>
                      </a:endParaRPr>
                    </a:p>
                  </a:txBody>
                  <a:tcPr anchor="ctr"/>
                </a:tc>
                <a:tc>
                  <a:txBody>
                    <a:bodyPr/>
                    <a:lstStyle/>
                    <a:p>
                      <a:pPr algn="ctr" rtl="1"/>
                      <a:r>
                        <a:rPr lang="fa-IR" dirty="0" smtClean="0">
                          <a:cs typeface="B Koodak" panose="00000700000000000000" pitchFamily="2" charset="-78"/>
                        </a:rPr>
                        <a:t>240</a:t>
                      </a:r>
                      <a:endParaRPr lang="fa-IR" dirty="0">
                        <a:cs typeface="B Koodak" panose="00000700000000000000" pitchFamily="2" charset="-78"/>
                      </a:endParaRPr>
                    </a:p>
                  </a:txBody>
                  <a:tcPr anchor="ctr"/>
                </a:tc>
                <a:tc>
                  <a:txBody>
                    <a:bodyPr/>
                    <a:lstStyle/>
                    <a:p>
                      <a:pPr algn="ctr" rtl="1"/>
                      <a:r>
                        <a:rPr lang="fa-IR" b="1" dirty="0" smtClean="0">
                          <a:cs typeface="B Koodak" panose="00000700000000000000" pitchFamily="2" charset="-78"/>
                        </a:rPr>
                        <a:t>تعداد دانش آموز سال گذشته</a:t>
                      </a:r>
                      <a:endParaRPr lang="fa-IR" b="1" dirty="0">
                        <a:cs typeface="B Koodak" panose="00000700000000000000" pitchFamily="2" charset="-78"/>
                      </a:endParaRPr>
                    </a:p>
                  </a:txBody>
                  <a:tcPr anchor="ctr"/>
                </a:tc>
                <a:extLst>
                  <a:ext uri="{0D108BD9-81ED-4DB2-BD59-A6C34878D82A}">
                    <a16:rowId xmlns:a16="http://schemas.microsoft.com/office/drawing/2014/main" val="689932536"/>
                  </a:ext>
                </a:extLst>
              </a:tr>
            </a:tbl>
          </a:graphicData>
        </a:graphic>
      </p:graphicFrame>
    </p:spTree>
    <p:extLst>
      <p:ext uri="{BB962C8B-B14F-4D97-AF65-F5344CB8AC3E}">
        <p14:creationId xmlns:p14="http://schemas.microsoft.com/office/powerpoint/2010/main" val="38778733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516835"/>
            <a:ext cx="10819736" cy="5724939"/>
          </a:xfrm>
        </p:spPr>
        <p:txBody>
          <a:bodyPr anchor="t">
            <a:normAutofit/>
          </a:bodyPr>
          <a:lstStyle/>
          <a:p>
            <a:pPr marL="0" indent="0">
              <a:lnSpc>
                <a:spcPct val="150000"/>
              </a:lnSpc>
              <a:buNone/>
            </a:pPr>
            <a:r>
              <a:rPr lang="fa-IR" sz="2000" dirty="0">
                <a:cs typeface="B Koodak" panose="00000700000000000000" pitchFamily="2" charset="-78"/>
              </a:rPr>
              <a:t>7</a:t>
            </a:r>
            <a:r>
              <a:rPr lang="fa-IR" sz="2000" dirty="0" smtClean="0">
                <a:cs typeface="B Koodak" panose="00000700000000000000" pitchFamily="2" charset="-78"/>
              </a:rPr>
              <a:t>-چهار درصد 50 سانتی متر چند میلی متر است؟</a:t>
            </a:r>
          </a:p>
          <a:p>
            <a:pPr marL="0" indent="0">
              <a:lnSpc>
                <a:spcPct val="150000"/>
              </a:lnSpc>
              <a:buNone/>
            </a:pPr>
            <a:r>
              <a:rPr lang="fa-IR" sz="2000" dirty="0" smtClean="0">
                <a:cs typeface="B Koodak" panose="00000700000000000000" pitchFamily="2" charset="-78"/>
              </a:rPr>
              <a:t>چون در سوال پاسخ را بر حسب واحد میلی متر می خواهد پس در همان ابتدا میتوانیم 50 سانتی متر را به میلی متر تبدیل کنیم یعنی بنویسیم 500 میلی متر و بعد 4 درصد آن را پیدا کنیم.</a:t>
            </a:r>
          </a:p>
          <a:p>
            <a:pPr marL="0" indent="0">
              <a:lnSpc>
                <a:spcPct val="150000"/>
              </a:lnSpc>
              <a:buNone/>
            </a:pPr>
            <a:endParaRPr lang="fa-IR" sz="2000" dirty="0">
              <a:cs typeface="B Koodak" panose="000007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2000243094"/>
              </p:ext>
            </p:extLst>
          </p:nvPr>
        </p:nvGraphicFramePr>
        <p:xfrm>
          <a:off x="2210462" y="3077155"/>
          <a:ext cx="3411110" cy="2305878"/>
        </p:xfrm>
        <a:graphic>
          <a:graphicData uri="http://schemas.openxmlformats.org/drawingml/2006/table">
            <a:tbl>
              <a:tblPr rtl="1" firstRow="1" bandRow="1">
                <a:tableStyleId>{5940675A-B579-460E-94D1-54222C63F5DA}</a:tableStyleId>
              </a:tblPr>
              <a:tblGrid>
                <a:gridCol w="1705555">
                  <a:extLst>
                    <a:ext uri="{9D8B030D-6E8A-4147-A177-3AD203B41FA5}">
                      <a16:colId xmlns:a16="http://schemas.microsoft.com/office/drawing/2014/main" val="3544223530"/>
                    </a:ext>
                  </a:extLst>
                </a:gridCol>
                <a:gridCol w="1705555">
                  <a:extLst>
                    <a:ext uri="{9D8B030D-6E8A-4147-A177-3AD203B41FA5}">
                      <a16:colId xmlns:a16="http://schemas.microsoft.com/office/drawing/2014/main" val="2622411372"/>
                    </a:ext>
                  </a:extLst>
                </a:gridCol>
              </a:tblGrid>
              <a:tr h="1152939">
                <a:tc>
                  <a:txBody>
                    <a:bodyPr/>
                    <a:lstStyle/>
                    <a:p>
                      <a:pPr algn="ctr" rtl="1"/>
                      <a:r>
                        <a:rPr lang="fa-IR" sz="2400" dirty="0" smtClean="0">
                          <a:cs typeface="B Koodak" panose="00000700000000000000" pitchFamily="2" charset="-78"/>
                        </a:rPr>
                        <a:t>20</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4</a:t>
                      </a:r>
                      <a:endParaRPr lang="fa-IR" sz="2400" dirty="0">
                        <a:cs typeface="B Koodak" panose="00000700000000000000" pitchFamily="2" charset="-78"/>
                      </a:endParaRPr>
                    </a:p>
                  </a:txBody>
                  <a:tcPr anchor="ctr"/>
                </a:tc>
                <a:extLst>
                  <a:ext uri="{0D108BD9-81ED-4DB2-BD59-A6C34878D82A}">
                    <a16:rowId xmlns:a16="http://schemas.microsoft.com/office/drawing/2014/main" val="868699228"/>
                  </a:ext>
                </a:extLst>
              </a:tr>
              <a:tr h="1152939">
                <a:tc>
                  <a:txBody>
                    <a:bodyPr/>
                    <a:lstStyle/>
                    <a:p>
                      <a:pPr algn="ctr" rtl="1"/>
                      <a:r>
                        <a:rPr lang="fa-IR" sz="2400" dirty="0" smtClean="0">
                          <a:cs typeface="B Koodak" panose="00000700000000000000" pitchFamily="2" charset="-78"/>
                        </a:rPr>
                        <a:t>500</a:t>
                      </a:r>
                      <a:endParaRPr lang="fa-IR" sz="2400" dirty="0">
                        <a:cs typeface="B Koodak" panose="00000700000000000000" pitchFamily="2" charset="-78"/>
                      </a:endParaRPr>
                    </a:p>
                  </a:txBody>
                  <a:tcPr anchor="ctr"/>
                </a:tc>
                <a:tc>
                  <a:txBody>
                    <a:bodyPr/>
                    <a:lstStyle/>
                    <a:p>
                      <a:pPr algn="ctr" rtl="1"/>
                      <a:r>
                        <a:rPr lang="fa-IR" sz="2400" dirty="0" smtClean="0">
                          <a:cs typeface="B Koodak" panose="00000700000000000000" pitchFamily="2" charset="-78"/>
                        </a:rPr>
                        <a:t>100</a:t>
                      </a:r>
                      <a:endParaRPr lang="fa-IR" sz="2400" dirty="0">
                        <a:cs typeface="B Koodak" panose="00000700000000000000" pitchFamily="2" charset="-78"/>
                      </a:endParaRPr>
                    </a:p>
                  </a:txBody>
                  <a:tcPr anchor="ctr"/>
                </a:tc>
                <a:extLst>
                  <a:ext uri="{0D108BD9-81ED-4DB2-BD59-A6C34878D82A}">
                    <a16:rowId xmlns:a16="http://schemas.microsoft.com/office/drawing/2014/main" val="2608779783"/>
                  </a:ext>
                </a:extLst>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0475" y="2560693"/>
            <a:ext cx="3226158" cy="3338802"/>
          </a:xfrm>
          <a:prstGeom prst="rect">
            <a:avLst/>
          </a:prstGeom>
        </p:spPr>
      </p:pic>
    </p:spTree>
    <p:extLst>
      <p:ext uri="{BB962C8B-B14F-4D97-AF65-F5344CB8AC3E}">
        <p14:creationId xmlns:p14="http://schemas.microsoft.com/office/powerpoint/2010/main" val="2753718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685801" y="644056"/>
                <a:ext cx="10668662" cy="5589767"/>
              </a:xfrm>
            </p:spPr>
            <p:txBody>
              <a:bodyPr anchor="t">
                <a:normAutofit/>
              </a:bodyPr>
              <a:lstStyle/>
              <a:p>
                <a:pPr marL="0" indent="0">
                  <a:lnSpc>
                    <a:spcPct val="150000"/>
                  </a:lnSpc>
                  <a:buNone/>
                </a:pPr>
                <a:r>
                  <a:rPr lang="fa-IR" sz="2000" dirty="0" smtClean="0">
                    <a:cs typeface="B Koodak" panose="00000700000000000000" pitchFamily="2" charset="-78"/>
                  </a:rPr>
                  <a:t>8-حسن در خرید یک کالای 2000 تومانی 15 درصد و در خرید کالای 3000 تومانی 20 درصد تخفیف گرفت. میزان تخفیف کلی در خرید کالا چه مقدار بوده است؟</a:t>
                </a:r>
              </a:p>
              <a:p>
                <a:pPr marL="0" indent="0">
                  <a:lnSpc>
                    <a:spcPct val="150000"/>
                  </a:lnSpc>
                  <a:buNone/>
                </a:pPr>
                <a:r>
                  <a:rPr lang="fa-IR" sz="2000" dirty="0" smtClean="0">
                    <a:cs typeface="B Koodak" panose="00000700000000000000" pitchFamily="2" charset="-78"/>
                  </a:rPr>
                  <a:t>برای حل این سوال از روش نوشتن زیر مسأله استفاده می کنیم:</a:t>
                </a:r>
              </a:p>
              <a:p>
                <a:pPr marL="0" indent="0">
                  <a:lnSpc>
                    <a:spcPct val="150000"/>
                  </a:lnSpc>
                  <a:buNone/>
                </a:pPr>
                <a:r>
                  <a:rPr lang="fa-IR" sz="2000" dirty="0" smtClean="0">
                    <a:cs typeface="B Koodak" panose="00000700000000000000" pitchFamily="2" charset="-78"/>
                  </a:rPr>
                  <a:t>الف)15 درصد 2000 تومان چه قدر می شود؟</a:t>
                </a:r>
              </a:p>
              <a:p>
                <a:pPr marL="0" indent="0">
                  <a:lnSpc>
                    <a:spcPct val="150000"/>
                  </a:lnSpc>
                  <a:buNone/>
                </a:pPr>
                <a:r>
                  <a:rPr lang="fa-IR" sz="2000" dirty="0" smtClean="0">
                    <a:cs typeface="B Koodak" panose="00000700000000000000" pitchFamily="2" charset="-78"/>
                  </a:rPr>
                  <a:t>ب)20 درصد 3000 تومان چه قدر می شود؟</a:t>
                </a:r>
              </a:p>
              <a:p>
                <a:pPr marL="0" indent="0">
                  <a:lnSpc>
                    <a:spcPct val="150000"/>
                  </a:lnSpc>
                  <a:buNone/>
                </a:pPr>
                <a:r>
                  <a:rPr lang="fa-IR" sz="2000" dirty="0" smtClean="0">
                    <a:cs typeface="B Koodak" panose="00000700000000000000" pitchFamily="2" charset="-78"/>
                  </a:rPr>
                  <a:t>ج)مجموع تخفیفها چه قدر می شود؟</a:t>
                </a:r>
              </a:p>
              <a:p>
                <a:pPr marL="0" indent="0">
                  <a:lnSpc>
                    <a:spcPct val="150000"/>
                  </a:lnSpc>
                  <a:buNone/>
                </a:pPr>
                <a:r>
                  <a:rPr lang="fa-IR" sz="2000" dirty="0">
                    <a:cs typeface="B Koodak" panose="00000700000000000000" pitchFamily="2" charset="-78"/>
                  </a:rPr>
                  <a:t> </a:t>
                </a:r>
                <a:r>
                  <a:rPr lang="fa-IR" sz="2000" dirty="0" smtClean="0">
                    <a:cs typeface="B Koodak" panose="00000700000000000000" pitchFamily="2" charset="-78"/>
                  </a:rPr>
                  <a:t>                                                                                   </a:t>
                </a:r>
                <a14:m>
                  <m:oMath xmlns:m="http://schemas.openxmlformats.org/officeDocument/2006/math">
                    <m:r>
                      <a:rPr lang="fa-IR" sz="2000" b="0" i="1" smtClean="0">
                        <a:latin typeface="Cambria Math" panose="02040503050406030204" pitchFamily="18" charset="0"/>
                        <a:cs typeface="B Koodak" panose="00000700000000000000" pitchFamily="2" charset="-78"/>
                      </a:rPr>
                      <m:t>300</m:t>
                    </m:r>
                    <m:r>
                      <a:rPr lang="fa-IR" sz="2000" b="0" i="1" smtClean="0">
                        <a:latin typeface="Cambria Math" panose="02040503050406030204" pitchFamily="18" charset="0"/>
                        <a:ea typeface="Cambria Math" panose="02040503050406030204" pitchFamily="18" charset="0"/>
                        <a:cs typeface="B Koodak" panose="00000700000000000000" pitchFamily="2" charset="-78"/>
                      </a:rPr>
                      <m:t>+</m:t>
                    </m:r>
                    <m:r>
                      <a:rPr lang="fa-IR" sz="2000" b="0" i="1" smtClean="0">
                        <a:latin typeface="Cambria Math" panose="02040503050406030204" pitchFamily="18" charset="0"/>
                        <a:ea typeface="Cambria Math" panose="02040503050406030204" pitchFamily="18" charset="0"/>
                        <a:cs typeface="B Koodak" panose="00000700000000000000" pitchFamily="2" charset="-78"/>
                      </a:rPr>
                      <m:t>600</m:t>
                    </m:r>
                    <m:r>
                      <a:rPr lang="fa-IR" sz="2000" b="0" i="1" smtClean="0">
                        <a:latin typeface="Cambria Math" panose="02040503050406030204" pitchFamily="18" charset="0"/>
                        <a:ea typeface="Cambria Math" panose="02040503050406030204" pitchFamily="18" charset="0"/>
                        <a:cs typeface="B Koodak" panose="00000700000000000000" pitchFamily="2" charset="-78"/>
                      </a:rPr>
                      <m:t>=</m:t>
                    </m:r>
                    <m:r>
                      <a:rPr lang="fa-IR" sz="2000" b="0" i="1" smtClean="0">
                        <a:latin typeface="Cambria Math" panose="02040503050406030204" pitchFamily="18" charset="0"/>
                        <a:ea typeface="Cambria Math" panose="02040503050406030204" pitchFamily="18" charset="0"/>
                        <a:cs typeface="B Koodak" panose="00000700000000000000" pitchFamily="2" charset="-78"/>
                      </a:rPr>
                      <m:t>900</m:t>
                    </m:r>
                  </m:oMath>
                </a14:m>
                <a:endParaRPr lang="fa-IR" sz="2000" dirty="0" smtClean="0">
                  <a:cs typeface="B Koodak" panose="00000700000000000000" pitchFamily="2" charset="-78"/>
                </a:endParaRPr>
              </a:p>
              <a:p>
                <a:pPr marL="0" indent="0">
                  <a:lnSpc>
                    <a:spcPct val="150000"/>
                  </a:lnSpc>
                  <a:buNone/>
                </a:pPr>
                <a:r>
                  <a:rPr lang="fa-IR" sz="2000" dirty="0" smtClean="0">
                    <a:cs typeface="B Koodak" panose="00000700000000000000" pitchFamily="2" charset="-78"/>
                  </a:rPr>
                  <a:t>پس می توان گفت حسن در مجموع 900 تومان تخفیف گرفته است.</a:t>
                </a:r>
                <a:endParaRPr lang="fa-IR" sz="2000" dirty="0">
                  <a:cs typeface="B Koodak" panose="00000700000000000000" pitchFamily="2" charset="-78"/>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685801" y="644056"/>
                <a:ext cx="10668662" cy="5589767"/>
              </a:xfrm>
              <a:blipFill>
                <a:blip r:embed="rId2"/>
                <a:stretch>
                  <a:fillRect l="-914" r="-629"/>
                </a:stretch>
              </a:blipFill>
            </p:spPr>
            <p:txBody>
              <a:bodyPr/>
              <a:lstStyle/>
              <a:p>
                <a:r>
                  <a:rPr lang="fa-IR">
                    <a:noFill/>
                  </a:rPr>
                  <a:t> </a:t>
                </a:r>
              </a:p>
            </p:txBody>
          </p:sp>
        </mc:Fallback>
      </mc:AlternateContent>
      <p:graphicFrame>
        <p:nvGraphicFramePr>
          <p:cNvPr id="4" name="Table 3"/>
          <p:cNvGraphicFramePr>
            <a:graphicFrameLocks noGrp="1"/>
          </p:cNvGraphicFramePr>
          <p:nvPr>
            <p:extLst>
              <p:ext uri="{D42A27DB-BD31-4B8C-83A1-F6EECF244321}">
                <p14:modId xmlns:p14="http://schemas.microsoft.com/office/powerpoint/2010/main" val="1372914800"/>
              </p:ext>
            </p:extLst>
          </p:nvPr>
        </p:nvGraphicFramePr>
        <p:xfrm>
          <a:off x="1383527" y="2341732"/>
          <a:ext cx="2065572" cy="1506700"/>
        </p:xfrm>
        <a:graphic>
          <a:graphicData uri="http://schemas.openxmlformats.org/drawingml/2006/table">
            <a:tbl>
              <a:tblPr rtl="1" firstRow="1" bandRow="1">
                <a:tableStyleId>{5940675A-B579-460E-94D1-54222C63F5DA}</a:tableStyleId>
              </a:tblPr>
              <a:tblGrid>
                <a:gridCol w="1032786">
                  <a:extLst>
                    <a:ext uri="{9D8B030D-6E8A-4147-A177-3AD203B41FA5}">
                      <a16:colId xmlns:a16="http://schemas.microsoft.com/office/drawing/2014/main" val="2484019387"/>
                    </a:ext>
                  </a:extLst>
                </a:gridCol>
                <a:gridCol w="1032786">
                  <a:extLst>
                    <a:ext uri="{9D8B030D-6E8A-4147-A177-3AD203B41FA5}">
                      <a16:colId xmlns:a16="http://schemas.microsoft.com/office/drawing/2014/main" val="399590094"/>
                    </a:ext>
                  </a:extLst>
                </a:gridCol>
              </a:tblGrid>
              <a:tr h="753350">
                <a:tc>
                  <a:txBody>
                    <a:bodyPr/>
                    <a:lstStyle/>
                    <a:p>
                      <a:pPr algn="ctr" rtl="1"/>
                      <a:r>
                        <a:rPr lang="fa-IR" dirty="0" smtClean="0"/>
                        <a:t>300</a:t>
                      </a:r>
                      <a:endParaRPr lang="fa-IR" dirty="0"/>
                    </a:p>
                  </a:txBody>
                  <a:tcPr anchor="ctr"/>
                </a:tc>
                <a:tc>
                  <a:txBody>
                    <a:bodyPr/>
                    <a:lstStyle/>
                    <a:p>
                      <a:pPr algn="ctr" rtl="1"/>
                      <a:r>
                        <a:rPr lang="fa-IR" dirty="0" smtClean="0"/>
                        <a:t>15</a:t>
                      </a:r>
                      <a:endParaRPr lang="fa-IR" dirty="0"/>
                    </a:p>
                  </a:txBody>
                  <a:tcPr anchor="ctr"/>
                </a:tc>
                <a:extLst>
                  <a:ext uri="{0D108BD9-81ED-4DB2-BD59-A6C34878D82A}">
                    <a16:rowId xmlns:a16="http://schemas.microsoft.com/office/drawing/2014/main" val="1861619801"/>
                  </a:ext>
                </a:extLst>
              </a:tr>
              <a:tr h="753350">
                <a:tc>
                  <a:txBody>
                    <a:bodyPr/>
                    <a:lstStyle/>
                    <a:p>
                      <a:pPr algn="ctr" rtl="1"/>
                      <a:r>
                        <a:rPr lang="fa-IR" dirty="0" smtClean="0"/>
                        <a:t>2000</a:t>
                      </a:r>
                      <a:endParaRPr lang="fa-IR" dirty="0"/>
                    </a:p>
                  </a:txBody>
                  <a:tcPr anchor="ctr"/>
                </a:tc>
                <a:tc>
                  <a:txBody>
                    <a:bodyPr/>
                    <a:lstStyle/>
                    <a:p>
                      <a:pPr algn="ctr" rtl="1"/>
                      <a:r>
                        <a:rPr lang="fa-IR" dirty="0" smtClean="0"/>
                        <a:t>100</a:t>
                      </a:r>
                      <a:endParaRPr lang="fa-IR" dirty="0"/>
                    </a:p>
                  </a:txBody>
                  <a:tcPr anchor="ctr"/>
                </a:tc>
                <a:extLst>
                  <a:ext uri="{0D108BD9-81ED-4DB2-BD59-A6C34878D82A}">
                    <a16:rowId xmlns:a16="http://schemas.microsoft.com/office/drawing/2014/main" val="325616776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215994213"/>
              </p:ext>
            </p:extLst>
          </p:nvPr>
        </p:nvGraphicFramePr>
        <p:xfrm>
          <a:off x="1383527" y="4083066"/>
          <a:ext cx="2027582" cy="1729338"/>
        </p:xfrm>
        <a:graphic>
          <a:graphicData uri="http://schemas.openxmlformats.org/drawingml/2006/table">
            <a:tbl>
              <a:tblPr rtl="1" firstRow="1" bandRow="1">
                <a:tableStyleId>{5940675A-B579-460E-94D1-54222C63F5DA}</a:tableStyleId>
              </a:tblPr>
              <a:tblGrid>
                <a:gridCol w="1013791">
                  <a:extLst>
                    <a:ext uri="{9D8B030D-6E8A-4147-A177-3AD203B41FA5}">
                      <a16:colId xmlns:a16="http://schemas.microsoft.com/office/drawing/2014/main" val="2232538028"/>
                    </a:ext>
                  </a:extLst>
                </a:gridCol>
                <a:gridCol w="1013791">
                  <a:extLst>
                    <a:ext uri="{9D8B030D-6E8A-4147-A177-3AD203B41FA5}">
                      <a16:colId xmlns:a16="http://schemas.microsoft.com/office/drawing/2014/main" val="877066027"/>
                    </a:ext>
                  </a:extLst>
                </a:gridCol>
              </a:tblGrid>
              <a:tr h="864669">
                <a:tc>
                  <a:txBody>
                    <a:bodyPr/>
                    <a:lstStyle/>
                    <a:p>
                      <a:pPr algn="ctr" rtl="1"/>
                      <a:r>
                        <a:rPr lang="fa-IR" dirty="0" smtClean="0"/>
                        <a:t>600</a:t>
                      </a:r>
                      <a:endParaRPr lang="fa-IR" dirty="0"/>
                    </a:p>
                  </a:txBody>
                  <a:tcPr anchor="ctr"/>
                </a:tc>
                <a:tc>
                  <a:txBody>
                    <a:bodyPr/>
                    <a:lstStyle/>
                    <a:p>
                      <a:pPr algn="ctr" rtl="1"/>
                      <a:r>
                        <a:rPr lang="fa-IR" dirty="0" smtClean="0"/>
                        <a:t>20</a:t>
                      </a:r>
                      <a:endParaRPr lang="fa-IR" dirty="0"/>
                    </a:p>
                  </a:txBody>
                  <a:tcPr anchor="ctr"/>
                </a:tc>
                <a:extLst>
                  <a:ext uri="{0D108BD9-81ED-4DB2-BD59-A6C34878D82A}">
                    <a16:rowId xmlns:a16="http://schemas.microsoft.com/office/drawing/2014/main" val="3360840547"/>
                  </a:ext>
                </a:extLst>
              </a:tr>
              <a:tr h="864669">
                <a:tc>
                  <a:txBody>
                    <a:bodyPr/>
                    <a:lstStyle/>
                    <a:p>
                      <a:pPr algn="ctr" rtl="1"/>
                      <a:r>
                        <a:rPr lang="fa-IR" dirty="0" smtClean="0"/>
                        <a:t>3000</a:t>
                      </a:r>
                      <a:endParaRPr lang="fa-IR" dirty="0"/>
                    </a:p>
                  </a:txBody>
                  <a:tcPr anchor="ctr"/>
                </a:tc>
                <a:tc>
                  <a:txBody>
                    <a:bodyPr/>
                    <a:lstStyle/>
                    <a:p>
                      <a:pPr algn="ctr" rtl="1"/>
                      <a:r>
                        <a:rPr lang="fa-IR" dirty="0" smtClean="0"/>
                        <a:t>100</a:t>
                      </a:r>
                      <a:endParaRPr lang="fa-IR" dirty="0"/>
                    </a:p>
                  </a:txBody>
                  <a:tcPr anchor="ctr"/>
                </a:tc>
                <a:extLst>
                  <a:ext uri="{0D108BD9-81ED-4DB2-BD59-A6C34878D82A}">
                    <a16:rowId xmlns:a16="http://schemas.microsoft.com/office/drawing/2014/main" val="2768301719"/>
                  </a:ext>
                </a:extLst>
              </a:tr>
            </a:tbl>
          </a:graphicData>
        </a:graphic>
      </p:graphicFrame>
    </p:spTree>
    <p:extLst>
      <p:ext uri="{BB962C8B-B14F-4D97-AF65-F5344CB8AC3E}">
        <p14:creationId xmlns:p14="http://schemas.microsoft.com/office/powerpoint/2010/main" val="35427527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6D5668-1971-40BB-BC7C-94C9B101AAB7}">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FE57094B-4684-420B-AFE0-4E41CA2AF714}">
  <ds:schemaRefs>
    <ds:schemaRef ds:uri="http://schemas.microsoft.com/sharepoint/v3/contenttype/forms"/>
  </ds:schemaRefs>
</ds:datastoreItem>
</file>

<file path=customXml/itemProps3.xml><?xml version="1.0" encoding="utf-8"?>
<ds:datastoreItem xmlns:ds="http://schemas.openxmlformats.org/officeDocument/2006/customXml" ds:itemID="{3370F4A1-FC59-4361-989F-6C79533DA5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TM03457452[[fn=Celestial]]</Template>
  <TotalTime>0</TotalTime>
  <Words>1181</Words>
  <Application>Microsoft Office PowerPoint</Application>
  <PresentationFormat>Widescreen</PresentationFormat>
  <Paragraphs>149</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 Koodak</vt:lpstr>
      <vt:lpstr>Calibri</vt:lpstr>
      <vt:lpstr>Calibri Light</vt:lpstr>
      <vt:lpstr>Cambria Math</vt:lpstr>
      <vt:lpstr>Times New Roman</vt:lpstr>
      <vt:lpstr>Celestial</vt:lpstr>
      <vt:lpstr>موضوع:دوره درصد پایه پنجم                                                      تهیه کننده:فاطمه قاسمی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پیشاپیش سال نو را به شما و خانواده ی محترمتان تبریک می گویم.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2020-03-17T08:55:12Z</dcterms:created>
  <dcterms:modified xsi:type="dcterms:W3CDTF">2020-03-17T11:28:47Z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