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3/9/2020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3/9/2020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3/9/2020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3/9/2020</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3/9/2020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429370"/>
            <a:ext cx="10058400" cy="3895742"/>
          </a:xfrm>
        </p:spPr>
        <p:txBody>
          <a:bodyPr anchor="t">
            <a:normAutofit/>
          </a:bodyPr>
          <a:lstStyle/>
          <a:p>
            <a:pPr algn="r"/>
            <a:r>
              <a:rPr lang="fa-IR" sz="3200" dirty="0" smtClean="0">
                <a:cs typeface="B Koodak" panose="00000700000000000000" pitchFamily="2" charset="-78"/>
              </a:rPr>
              <a:t/>
            </a:r>
            <a:br>
              <a:rPr lang="fa-IR" sz="3200" dirty="0" smtClean="0">
                <a:cs typeface="B Koodak" panose="00000700000000000000" pitchFamily="2" charset="-78"/>
              </a:rPr>
            </a:br>
            <a:r>
              <a:rPr lang="fa-IR" sz="3200" dirty="0">
                <a:cs typeface="B Koodak" panose="00000700000000000000" pitchFamily="2" charset="-78"/>
              </a:rPr>
              <a:t/>
            </a:r>
            <a:br>
              <a:rPr lang="fa-IR" sz="3200" dirty="0">
                <a:cs typeface="B Koodak" panose="00000700000000000000" pitchFamily="2" charset="-78"/>
              </a:rPr>
            </a:br>
            <a:r>
              <a:rPr lang="fa-IR" sz="3200" dirty="0" smtClean="0">
                <a:cs typeface="B Koodak" panose="00000700000000000000" pitchFamily="2" charset="-78"/>
              </a:rPr>
              <a:t/>
            </a:r>
            <a:br>
              <a:rPr lang="fa-IR" sz="3200" dirty="0" smtClean="0">
                <a:cs typeface="B Koodak" panose="00000700000000000000" pitchFamily="2" charset="-78"/>
              </a:rPr>
            </a:br>
            <a:r>
              <a:rPr lang="fa-IR" sz="3200" dirty="0">
                <a:cs typeface="B Koodak" panose="00000700000000000000" pitchFamily="2" charset="-78"/>
              </a:rPr>
              <a:t/>
            </a:r>
            <a:br>
              <a:rPr lang="fa-IR" sz="3200" dirty="0">
                <a:cs typeface="B Koodak" panose="00000700000000000000" pitchFamily="2" charset="-78"/>
              </a:rPr>
            </a:br>
            <a:r>
              <a:rPr lang="fa-IR" sz="3200" dirty="0" smtClean="0">
                <a:cs typeface="B Koodak" panose="00000700000000000000" pitchFamily="2" charset="-78"/>
              </a:rPr>
              <a:t>                     حل چند سوال در مورد مساحت لوزی و ذوزنقه</a:t>
            </a:r>
            <a:br>
              <a:rPr lang="fa-IR" sz="3200" dirty="0" smtClean="0">
                <a:cs typeface="B Koodak" panose="00000700000000000000" pitchFamily="2" charset="-78"/>
              </a:rPr>
            </a:br>
            <a:r>
              <a:rPr lang="fa-IR" sz="3200" dirty="0">
                <a:cs typeface="B Koodak" panose="00000700000000000000" pitchFamily="2" charset="-78"/>
              </a:rPr>
              <a:t> </a:t>
            </a:r>
            <a:r>
              <a:rPr lang="fa-IR" sz="3200" dirty="0" smtClean="0">
                <a:cs typeface="B Koodak" panose="00000700000000000000" pitchFamily="2" charset="-78"/>
              </a:rPr>
              <a:t>                                                                                  </a:t>
            </a:r>
            <a:br>
              <a:rPr lang="fa-IR" sz="3200" dirty="0" smtClean="0">
                <a:cs typeface="B Koodak" panose="00000700000000000000" pitchFamily="2" charset="-78"/>
              </a:rPr>
            </a:br>
            <a:r>
              <a:rPr lang="fa-IR" sz="3200" dirty="0">
                <a:cs typeface="B Koodak" panose="00000700000000000000" pitchFamily="2" charset="-78"/>
              </a:rPr>
              <a:t/>
            </a:r>
            <a:br>
              <a:rPr lang="fa-IR" sz="3200" dirty="0">
                <a:cs typeface="B Koodak" panose="00000700000000000000" pitchFamily="2" charset="-78"/>
              </a:rPr>
            </a:br>
            <a:r>
              <a:rPr lang="fa-IR" sz="3200" dirty="0" smtClean="0">
                <a:cs typeface="B Koodak" panose="00000700000000000000" pitchFamily="2" charset="-78"/>
              </a:rPr>
              <a:t>                                                                                           پایه پنجم</a:t>
            </a:r>
            <a:endParaRPr lang="fa-IR" sz="3200" dirty="0">
              <a:cs typeface="B Koodak" panose="00000700000000000000" pitchFamily="2" charset="-78"/>
            </a:endParaRPr>
          </a:p>
        </p:txBody>
      </p:sp>
      <p:sp>
        <p:nvSpPr>
          <p:cNvPr id="3" name="Subtitle 2"/>
          <p:cNvSpPr>
            <a:spLocks noGrp="1"/>
          </p:cNvSpPr>
          <p:nvPr>
            <p:ph type="subTitle" idx="1"/>
          </p:nvPr>
        </p:nvSpPr>
        <p:spPr/>
        <p:txBody>
          <a:bodyPr/>
          <a:lstStyle/>
          <a:p>
            <a:pPr algn="ctr"/>
            <a:r>
              <a:rPr lang="fa-IR" dirty="0" smtClean="0">
                <a:cs typeface="B Koodak" panose="00000700000000000000" pitchFamily="2" charset="-78"/>
              </a:rPr>
              <a:t>                                                                      تهیه کننده:فاطمه قاسمی</a:t>
            </a:r>
            <a:endParaRPr lang="fa-IR" dirty="0">
              <a:cs typeface="B Koodak" panose="00000700000000000000" pitchFamily="2" charset="-78"/>
            </a:endParaRPr>
          </a:p>
        </p:txBody>
      </p:sp>
    </p:spTree>
    <p:extLst>
      <p:ext uri="{BB962C8B-B14F-4D97-AF65-F5344CB8AC3E}">
        <p14:creationId xmlns:p14="http://schemas.microsoft.com/office/powerpoint/2010/main" val="73695489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grpId="0" nodeType="clickEffect">
                                  <p:stCondLst>
                                    <p:cond delay="0"/>
                                  </p:stCondLst>
                                  <p:childTnLst>
                                    <p:animRot by="120000">
                                      <p:cBhvr>
                                        <p:cTn id="24" dur="100" fill="hold">
                                          <p:stCondLst>
                                            <p:cond delay="0"/>
                                          </p:stCondLst>
                                        </p:cTn>
                                        <p:tgtEl>
                                          <p:spTgt spid="3">
                                            <p:txEl>
                                              <p:pRg st="0" end="0"/>
                                            </p:txEl>
                                          </p:spTgt>
                                        </p:tgtEl>
                                        <p:attrNameLst>
                                          <p:attrName>r</p:attrName>
                                        </p:attrNameLst>
                                      </p:cBhvr>
                                    </p:animRot>
                                    <p:animRot by="-240000">
                                      <p:cBhvr>
                                        <p:cTn id="25" dur="200" fill="hold">
                                          <p:stCondLst>
                                            <p:cond delay="200"/>
                                          </p:stCondLst>
                                        </p:cTn>
                                        <p:tgtEl>
                                          <p:spTgt spid="3">
                                            <p:txEl>
                                              <p:pRg st="0" end="0"/>
                                            </p:txEl>
                                          </p:spTgt>
                                        </p:tgtEl>
                                        <p:attrNameLst>
                                          <p:attrName>r</p:attrName>
                                        </p:attrNameLst>
                                      </p:cBhvr>
                                    </p:animRot>
                                    <p:animRot by="240000">
                                      <p:cBhvr>
                                        <p:cTn id="26" dur="200" fill="hold">
                                          <p:stCondLst>
                                            <p:cond delay="400"/>
                                          </p:stCondLst>
                                        </p:cTn>
                                        <p:tgtEl>
                                          <p:spTgt spid="3">
                                            <p:txEl>
                                              <p:pRg st="0" end="0"/>
                                            </p:txEl>
                                          </p:spTgt>
                                        </p:tgtEl>
                                        <p:attrNameLst>
                                          <p:attrName>r</p:attrName>
                                        </p:attrNameLst>
                                      </p:cBhvr>
                                    </p:animRot>
                                    <p:animRot by="-240000">
                                      <p:cBhvr>
                                        <p:cTn id="27" dur="200" fill="hold">
                                          <p:stCondLst>
                                            <p:cond delay="600"/>
                                          </p:stCondLst>
                                        </p:cTn>
                                        <p:tgtEl>
                                          <p:spTgt spid="3">
                                            <p:txEl>
                                              <p:pRg st="0" end="0"/>
                                            </p:txEl>
                                          </p:spTgt>
                                        </p:tgtEl>
                                        <p:attrNameLst>
                                          <p:attrName>r</p:attrName>
                                        </p:attrNameLst>
                                      </p:cBhvr>
                                    </p:animRot>
                                    <p:animRot by="120000">
                                      <p:cBhvr>
                                        <p:cTn id="28"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97280" y="365760"/>
                <a:ext cx="10058400" cy="5503334"/>
              </a:xfrm>
            </p:spPr>
            <p:txBody>
              <a:bodyPr>
                <a:normAutofit/>
              </a:bodyPr>
              <a:lstStyle/>
              <a:p>
                <a:r>
                  <a:rPr lang="fa-IR" dirty="0" smtClean="0">
                    <a:cs typeface="B Koodak" panose="00000700000000000000" pitchFamily="2" charset="-78"/>
                  </a:rPr>
                  <a:t>1-اگر قطرهای یک لوزی را 5 برابر کنیم مساحت آن چند برابر می شود؟</a:t>
                </a:r>
              </a:p>
              <a:p>
                <a:r>
                  <a:rPr lang="fa-IR" dirty="0" smtClean="0">
                    <a:cs typeface="B Koodak" panose="00000700000000000000" pitchFamily="2" charset="-78"/>
                  </a:rPr>
                  <a:t>برای حل این سوال می توانیم یک مثال بزنیم، اگر یک لوزی داشته باشیم که اندازه ی قطربزرگ آن 4و اندازه ی قطر کوچک آن 3باشد مساحت آن با ضرب دو قطر و تقسیم بر 2 می شود:</a:t>
                </a:r>
              </a:p>
              <a:p>
                <a:r>
                  <a:rPr lang="fa-IR" dirty="0">
                    <a:cs typeface="B Koodak" panose="00000700000000000000" pitchFamily="2" charset="-78"/>
                  </a:rPr>
                  <a:t> </a:t>
                </a:r>
                <a:r>
                  <a:rPr lang="fa-IR" dirty="0" smtClean="0">
                    <a:cs typeface="B Koodak" panose="00000700000000000000" pitchFamily="2" charset="-78"/>
                  </a:rPr>
                  <a:t>                                                                          </a:t>
                </a:r>
                <a14:m>
                  <m:oMath xmlns:m="http://schemas.openxmlformats.org/officeDocument/2006/math">
                    <m:r>
                      <a:rPr lang="fa-IR" b="0" i="1" smtClean="0">
                        <a:latin typeface="Cambria Math" panose="02040503050406030204" pitchFamily="18" charset="0"/>
                      </a:rPr>
                      <m:t>4</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3</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2</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6</m:t>
                    </m:r>
                  </m:oMath>
                </a14:m>
                <a:r>
                  <a:rPr lang="fa-IR" dirty="0" smtClean="0">
                    <a:cs typeface="B Koodak" panose="00000700000000000000" pitchFamily="2" charset="-78"/>
                  </a:rPr>
                  <a:t>    </a:t>
                </a:r>
              </a:p>
              <a:p>
                <a:r>
                  <a:rPr lang="fa-IR" dirty="0" smtClean="0">
                    <a:cs typeface="B Koodak" panose="00000700000000000000" pitchFamily="2" charset="-78"/>
                  </a:rPr>
                  <a:t>حالا اگر قطرها را 5 برابر کنیم قطر بزرگ می شود 20 و قطر کوچک می شود 15 و حالا با به دست آوردن مساحت به عدد زیر می رسیم:                                      </a:t>
                </a:r>
                <a14:m>
                  <m:oMath xmlns:m="http://schemas.openxmlformats.org/officeDocument/2006/math">
                    <m:r>
                      <a:rPr lang="fa-IR" b="0" i="1" smtClean="0">
                        <a:latin typeface="Cambria Math" panose="02040503050406030204" pitchFamily="18" charset="0"/>
                      </a:rPr>
                      <m:t>20</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15</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2</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150</m:t>
                    </m:r>
                  </m:oMath>
                </a14:m>
                <a:endParaRPr lang="fa-IR" dirty="0" smtClean="0">
                  <a:cs typeface="B Koodak" panose="00000700000000000000" pitchFamily="2" charset="-78"/>
                </a:endParaRPr>
              </a:p>
              <a:p>
                <a:r>
                  <a:rPr lang="fa-IR" dirty="0" smtClean="0">
                    <a:cs typeface="B Koodak" panose="00000700000000000000" pitchFamily="2" charset="-78"/>
                  </a:rPr>
                  <a:t>حالا مساحت لوزی جدید را بر قبلی تقسیم می کنیم که به دست می آید:</a:t>
                </a:r>
              </a:p>
              <a:p>
                <a:r>
                  <a:rPr lang="fa-IR" dirty="0">
                    <a:cs typeface="B Koodak" panose="00000700000000000000" pitchFamily="2" charset="-78"/>
                  </a:rPr>
                  <a:t> </a:t>
                </a:r>
                <a:r>
                  <a:rPr lang="fa-IR" dirty="0" smtClean="0">
                    <a:cs typeface="B Koodak" panose="00000700000000000000" pitchFamily="2" charset="-78"/>
                  </a:rPr>
                  <a:t>                                                                                                                               </a:t>
                </a:r>
                <a14:m>
                  <m:oMath xmlns:m="http://schemas.openxmlformats.org/officeDocument/2006/math">
                    <m:r>
                      <a:rPr lang="fa-IR" b="0" i="1" smtClean="0">
                        <a:latin typeface="Cambria Math" panose="02040503050406030204" pitchFamily="18" charset="0"/>
                      </a:rPr>
                      <m:t>150</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6</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25</m:t>
                    </m:r>
                  </m:oMath>
                </a14:m>
                <a:endParaRPr lang="fa-IR" dirty="0" smtClean="0">
                  <a:cs typeface="B Koodak" panose="00000700000000000000" pitchFamily="2" charset="-78"/>
                </a:endParaRPr>
              </a:p>
              <a:p>
                <a:r>
                  <a:rPr lang="fa-IR" dirty="0" smtClean="0">
                    <a:cs typeface="B Koodak" panose="00000700000000000000" pitchFamily="2" charset="-78"/>
                  </a:rPr>
                  <a:t>یعنی با 5 برابر کردن هر قطر مساحت 25 برابر می شود.</a:t>
                </a:r>
              </a:p>
              <a:p>
                <a:r>
                  <a:rPr lang="fa-IR" dirty="0" smtClean="0">
                    <a:cs typeface="B Koodak" panose="00000700000000000000" pitchFamily="2" charset="-78"/>
                  </a:rPr>
                  <a:t>2-مساحت یک لوزی 15 سانتی متر مربع است قطرهای این لوزی می تواند چه اندازه هایی داشته باشد؟</a:t>
                </a:r>
              </a:p>
              <a:p>
                <a:r>
                  <a:rPr lang="fa-IR" dirty="0" smtClean="0">
                    <a:cs typeface="B Koodak" panose="00000700000000000000" pitchFamily="2" charset="-78"/>
                  </a:rPr>
                  <a:t>اگر مساحت لوزی 15 باشد با توجه به رابطه ی مساحت لوزی حاصل ضرب دو قطر آن 30 می باشد.</a:t>
                </a:r>
              </a:p>
              <a:p>
                <a:r>
                  <a:rPr lang="fa-IR" dirty="0" smtClean="0">
                    <a:cs typeface="B Koodak" panose="00000700000000000000" pitchFamily="2" charset="-78"/>
                  </a:rPr>
                  <a:t>حالا باید حدس بزنیم که حاصل ضرب چه اعدادی 30 می شود:(این اعداد می توانند قطرهای لوزی باشند.)</a:t>
                </a:r>
              </a:p>
              <a:p>
                <a:r>
                  <a:rPr lang="fa-IR" dirty="0">
                    <a:cs typeface="B Koodak" panose="00000700000000000000" pitchFamily="2" charset="-78"/>
                  </a:rPr>
                  <a:t> </a:t>
                </a:r>
                <a:r>
                  <a:rPr lang="fa-IR" dirty="0" smtClean="0">
                    <a:cs typeface="B Koodak" panose="00000700000000000000" pitchFamily="2" charset="-78"/>
                  </a:rPr>
                  <a:t>                                                               </a:t>
                </a:r>
                <a14:m>
                  <m:oMath xmlns:m="http://schemas.openxmlformats.org/officeDocument/2006/math">
                    <m:r>
                      <a:rPr lang="fa-IR" b="0" i="1" smtClean="0">
                        <a:latin typeface="Cambria Math" panose="02040503050406030204" pitchFamily="18" charset="0"/>
                      </a:rPr>
                      <m:t>5</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6</m:t>
                    </m:r>
                    <m:r>
                      <a:rPr lang="fa-IR" b="0" i="1" smtClean="0">
                        <a:latin typeface="Cambria Math" panose="02040503050406030204" pitchFamily="18" charset="0"/>
                        <a:ea typeface="Cambria Math" panose="02040503050406030204" pitchFamily="18" charset="0"/>
                      </a:rPr>
                      <m:t>                      </m:t>
                    </m:r>
                    <m:r>
                      <a:rPr lang="fa-IR" b="0" i="1" smtClean="0">
                        <a:latin typeface="Cambria Math" panose="02040503050406030204" pitchFamily="18" charset="0"/>
                        <a:ea typeface="Cambria Math" panose="02040503050406030204" pitchFamily="18" charset="0"/>
                      </a:rPr>
                      <m:t>3</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10</m:t>
                    </m:r>
                    <m:r>
                      <a:rPr lang="fa-IR" b="0" i="1" smtClean="0">
                        <a:latin typeface="Cambria Math" panose="02040503050406030204" pitchFamily="18" charset="0"/>
                        <a:ea typeface="Cambria Math" panose="02040503050406030204" pitchFamily="18" charset="0"/>
                      </a:rPr>
                      <m:t>                            </m:t>
                    </m:r>
                    <m:r>
                      <a:rPr lang="fa-IR" b="0" i="1" smtClean="0">
                        <a:latin typeface="Cambria Math" panose="02040503050406030204" pitchFamily="18" charset="0"/>
                        <a:ea typeface="Cambria Math" panose="02040503050406030204" pitchFamily="18" charset="0"/>
                      </a:rPr>
                      <m:t>2</m:t>
                    </m:r>
                    <m:r>
                      <a:rPr lang="fa-IR" b="0" i="1" smtClean="0">
                        <a:latin typeface="Cambria Math" panose="02040503050406030204" pitchFamily="18" charset="0"/>
                        <a:ea typeface="Cambria Math" panose="02040503050406030204" pitchFamily="18" charset="0"/>
                      </a:rPr>
                      <m:t>×</m:t>
                    </m:r>
                    <m:r>
                      <a:rPr lang="fa-IR" b="0" i="1" smtClean="0">
                        <a:latin typeface="Cambria Math" panose="02040503050406030204" pitchFamily="18" charset="0"/>
                        <a:ea typeface="Cambria Math" panose="02040503050406030204" pitchFamily="18" charset="0"/>
                      </a:rPr>
                      <m:t>15</m:t>
                    </m:r>
                  </m:oMath>
                </a14:m>
                <a:endParaRPr lang="fa-IR" dirty="0" smtClean="0">
                  <a:cs typeface="B Koodak" panose="00000700000000000000" pitchFamily="2" charset="-78"/>
                </a:endParaRPr>
              </a:p>
              <a:p>
                <a:endParaRPr lang="fa-IR" dirty="0" smtClean="0">
                  <a:cs typeface="B Koodak" panose="00000700000000000000" pitchFamily="2" charset="-78"/>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97280" y="365760"/>
                <a:ext cx="10058400" cy="5503334"/>
              </a:xfrm>
              <a:blipFill>
                <a:blip r:embed="rId2"/>
                <a:stretch>
                  <a:fillRect t="-997" r="-1576" b="-1107"/>
                </a:stretch>
              </a:blipFill>
            </p:spPr>
            <p:txBody>
              <a:bodyPr/>
              <a:lstStyle/>
              <a:p>
                <a:r>
                  <a:rPr lang="fa-IR">
                    <a:noFill/>
                  </a:rPr>
                  <a:t> </a:t>
                </a:r>
              </a:p>
            </p:txBody>
          </p:sp>
        </mc:Fallback>
      </mc:AlternateContent>
    </p:spTree>
    <p:extLst>
      <p:ext uri="{BB962C8B-B14F-4D97-AF65-F5344CB8AC3E}">
        <p14:creationId xmlns:p14="http://schemas.microsoft.com/office/powerpoint/2010/main" val="728249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anim calcmode="lin" valueType="num">
                                      <p:cBhvr>
                                        <p:cTn id="4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000"/>
                                        <p:tgtEl>
                                          <p:spTgt spid="3">
                                            <p:txEl>
                                              <p:pRg st="6" end="6"/>
                                            </p:txEl>
                                          </p:spTgt>
                                        </p:tgtEl>
                                      </p:cBhvr>
                                    </p:animEffect>
                                    <p:anim calcmode="lin" valueType="num">
                                      <p:cBhvr>
                                        <p:cTn id="50"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2000"/>
                                        <p:tgtEl>
                                          <p:spTgt spid="3">
                                            <p:txEl>
                                              <p:pRg st="7" end="7"/>
                                            </p:txEl>
                                          </p:spTgt>
                                        </p:tgtEl>
                                      </p:cBhvr>
                                    </p:animEffect>
                                    <p:anim calcmode="lin" valueType="num">
                                      <p:cBhvr>
                                        <p:cTn id="57"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45"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2000"/>
                                        <p:tgtEl>
                                          <p:spTgt spid="3">
                                            <p:txEl>
                                              <p:pRg st="8" end="8"/>
                                            </p:txEl>
                                          </p:spTgt>
                                        </p:tgtEl>
                                      </p:cBhvr>
                                    </p:animEffect>
                                    <p:anim calcmode="lin" valueType="num">
                                      <p:cBhvr>
                                        <p:cTn id="64"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65"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45"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2000"/>
                                        <p:tgtEl>
                                          <p:spTgt spid="3">
                                            <p:txEl>
                                              <p:pRg st="9" end="9"/>
                                            </p:txEl>
                                          </p:spTgt>
                                        </p:tgtEl>
                                      </p:cBhvr>
                                    </p:animEffect>
                                    <p:anim calcmode="lin" valueType="num">
                                      <p:cBhvr>
                                        <p:cTn id="71"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72" dur="20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par>
                    <p:cTn id="73" fill="hold">
                      <p:stCondLst>
                        <p:cond delay="indefinite"/>
                      </p:stCondLst>
                      <p:childTnLst>
                        <p:par>
                          <p:cTn id="74" fill="hold">
                            <p:stCondLst>
                              <p:cond delay="0"/>
                            </p:stCondLst>
                            <p:childTnLst>
                              <p:par>
                                <p:cTn id="75" presetID="45"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2000"/>
                                        <p:tgtEl>
                                          <p:spTgt spid="3">
                                            <p:txEl>
                                              <p:pRg st="10" end="10"/>
                                            </p:txEl>
                                          </p:spTgt>
                                        </p:tgtEl>
                                      </p:cBhvr>
                                    </p:animEffect>
                                    <p:anim calcmode="lin" valueType="num">
                                      <p:cBhvr>
                                        <p:cTn id="78"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79" dur="2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ctrTitle"/>
              </p:nvPr>
            </p:nvSpPr>
            <p:spPr>
              <a:xfrm>
                <a:off x="818983" y="532737"/>
                <a:ext cx="10742213" cy="5740530"/>
              </a:xfrm>
            </p:spPr>
            <p:txBody>
              <a:bodyPr anchor="t">
                <a:normAutofit fontScale="90000"/>
              </a:bodyPr>
              <a:lstStyle/>
              <a:p>
                <a:pPr algn="r"/>
                <a:r>
                  <a:rPr lang="fa-IR" sz="1800" dirty="0" smtClean="0">
                    <a:cs typeface="B Koodak" panose="00000700000000000000" pitchFamily="2" charset="-78"/>
                  </a:rPr>
                  <a:t>3- حاصل ضرب دو قطر لوزی 200 شده است مساحت آن چه قدر می شود؟</a:t>
                </a:r>
                <a:br>
                  <a:rPr lang="fa-IR" sz="1800" dirty="0" smtClean="0">
                    <a:cs typeface="B Koodak" panose="00000700000000000000" pitchFamily="2" charset="-78"/>
                  </a:rPr>
                </a:br>
                <a:r>
                  <a:rPr lang="fa-IR" sz="1800" dirty="0" smtClean="0">
                    <a:cs typeface="B Koodak" panose="00000700000000000000" pitchFamily="2" charset="-78"/>
                  </a:rPr>
                  <a:t>از آنجایی که مساحت لوزی برابر است با حاصل ضرب دو قطر تقسیم بر 2 پس حالا که حاصل ضرب دو قطر را در سوال داریم کافی است که آن را بر دو تقسیم کنیم                                                                                                                            </a:t>
                </a:r>
                <a14:m>
                  <m:oMath xmlns:m="http://schemas.openxmlformats.org/officeDocument/2006/math">
                    <m:r>
                      <a:rPr lang="fa-IR" sz="1800" b="0" i="1" smtClean="0">
                        <a:latin typeface="Cambria Math" panose="02040503050406030204" pitchFamily="18" charset="0"/>
                        <a:cs typeface="B Koodak" panose="00000700000000000000" pitchFamily="2" charset="-78"/>
                      </a:rPr>
                      <m:t>200</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2</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100</m:t>
                    </m:r>
                  </m:oMath>
                </a14:m>
                <a:r>
                  <a:rPr lang="fa-IR" sz="1800" dirty="0" smtClean="0">
                    <a:cs typeface="B Koodak" panose="00000700000000000000" pitchFamily="2" charset="-78"/>
                  </a:rPr>
                  <a:t/>
                </a:r>
                <a:br>
                  <a:rPr lang="fa-IR" sz="1800" dirty="0" smtClean="0">
                    <a:cs typeface="B Koodak" panose="00000700000000000000" pitchFamily="2" charset="-78"/>
                  </a:rPr>
                </a:br>
                <a:r>
                  <a:rPr lang="fa-IR" sz="1800" dirty="0">
                    <a:cs typeface="B Koodak" panose="00000700000000000000" pitchFamily="2" charset="-78"/>
                  </a:rPr>
                  <a:t/>
                </a:r>
                <a:br>
                  <a:rPr lang="fa-IR" sz="1800" dirty="0">
                    <a:cs typeface="B Koodak" panose="00000700000000000000" pitchFamily="2" charset="-78"/>
                  </a:rPr>
                </a:br>
                <a:r>
                  <a:rPr lang="fa-IR" sz="1800" dirty="0" smtClean="0">
                    <a:cs typeface="B Koodak" panose="00000700000000000000" pitchFamily="2" charset="-78"/>
                  </a:rPr>
                  <a:t>4- اگر مساحت یک لوزی 880 متر مربع  باشد و قطر بزرگ آن 88 متر باشد نصف قطر کوچک چه قدر می شود؟</a:t>
                </a:r>
                <a:br>
                  <a:rPr lang="fa-IR" sz="1800" dirty="0" smtClean="0">
                    <a:cs typeface="B Koodak" panose="00000700000000000000" pitchFamily="2" charset="-78"/>
                  </a:rPr>
                </a:br>
                <a:r>
                  <a:rPr lang="fa-IR" sz="1800" dirty="0">
                    <a:cs typeface="B Koodak" panose="00000700000000000000" pitchFamily="2" charset="-78"/>
                  </a:rPr>
                  <a:t> </a:t>
                </a:r>
                <a:r>
                  <a:rPr lang="fa-IR" sz="1800" dirty="0" smtClean="0">
                    <a:cs typeface="B Koodak" panose="00000700000000000000" pitchFamily="2" charset="-78"/>
                  </a:rPr>
                  <a:t>          برای حل این سوال کافیست ابتدا رابطه ی مساحت لوزی را بنویسیم و داده های مسأله را در آن قرار دهیم تا خواسته ی مسأله مشخص شود.</a:t>
                </a:r>
                <a:br>
                  <a:rPr lang="fa-IR" sz="1800" dirty="0" smtClean="0">
                    <a:cs typeface="B Koodak" panose="00000700000000000000" pitchFamily="2" charset="-78"/>
                  </a:rPr>
                </a:br>
                <a:r>
                  <a:rPr lang="fa-IR" sz="1800" dirty="0">
                    <a:cs typeface="B Koodak" panose="00000700000000000000" pitchFamily="2" charset="-78"/>
                  </a:rPr>
                  <a:t> </a:t>
                </a:r>
                <a:r>
                  <a:rPr lang="fa-IR" sz="1800" dirty="0" smtClean="0">
                    <a:cs typeface="B Koodak" panose="00000700000000000000" pitchFamily="2" charset="-78"/>
                  </a:rPr>
                  <a:t>                                                                                               مساحت لوزی =قطر کوچک ضرب در قطر بزرگ تقسیم بر 2 </a:t>
                </a:r>
                <a:br>
                  <a:rPr lang="fa-IR" sz="1800" dirty="0" smtClean="0">
                    <a:cs typeface="B Koodak" panose="00000700000000000000" pitchFamily="2" charset="-78"/>
                  </a:rPr>
                </a:br>
                <a:r>
                  <a:rPr lang="fa-IR" sz="1800" dirty="0" smtClean="0">
                    <a:cs typeface="B Koodak" panose="00000700000000000000" pitchFamily="2" charset="-78"/>
                  </a:rPr>
                  <a:t>حالا دقیقا زیر این رابطه داده ها را می نویسیم:                               880    =2 </a:t>
                </a:r>
                <a14:m>
                  <m:oMath xmlns:m="http://schemas.openxmlformats.org/officeDocument/2006/math">
                    <m:r>
                      <a:rPr lang="fa-IR" sz="1800" i="1" smtClean="0">
                        <a:latin typeface="Cambria Math" panose="02040503050406030204" pitchFamily="18" charset="0"/>
                        <a:ea typeface="Cambria Math" panose="02040503050406030204" pitchFamily="18" charset="0"/>
                        <a:cs typeface="B Koodak" panose="00000700000000000000" pitchFamily="2" charset="-78"/>
                      </a:rPr>
                      <m:t>÷</m:t>
                    </m:r>
                  </m:oMath>
                </a14:m>
                <a:r>
                  <a:rPr lang="fa-IR" sz="1800" dirty="0" smtClean="0">
                    <a:cs typeface="B Koodak" panose="00000700000000000000" pitchFamily="2" charset="-78"/>
                  </a:rPr>
                  <a:t>(---------</a:t>
                </a:r>
                <a14:m>
                  <m:oMath xmlns:m="http://schemas.openxmlformats.org/officeDocument/2006/math">
                    <m:r>
                      <a:rPr lang="fa-IR" sz="1800" i="1" smtClean="0">
                        <a:latin typeface="Cambria Math" panose="02040503050406030204" pitchFamily="18" charset="0"/>
                        <a:ea typeface="Cambria Math" panose="02040503050406030204" pitchFamily="18" charset="0"/>
                        <a:cs typeface="B Koodak" panose="00000700000000000000" pitchFamily="2" charset="-78"/>
                      </a:rPr>
                      <m:t>×</m:t>
                    </m:r>
                  </m:oMath>
                </a14:m>
                <a:r>
                  <a:rPr lang="fa-IR" sz="1800" dirty="0" smtClean="0">
                    <a:cs typeface="B Koodak" panose="00000700000000000000" pitchFamily="2" charset="-78"/>
                  </a:rPr>
                  <a:t> 88)</a:t>
                </a:r>
                <a:br>
                  <a:rPr lang="fa-IR" sz="1800" dirty="0" smtClean="0">
                    <a:cs typeface="B Koodak" panose="00000700000000000000" pitchFamily="2" charset="-78"/>
                  </a:rPr>
                </a:br>
                <a:r>
                  <a:rPr lang="fa-IR" sz="1800" dirty="0" smtClean="0">
                    <a:cs typeface="B Koodak" panose="00000700000000000000" pitchFamily="2" charset="-78"/>
                  </a:rPr>
                  <a:t>برای حل این رابطه باید ابتدا 880 را در 2 ضرب کنیم که می شود 1760 سپس حاصل را بر88 تقسیم </a:t>
                </a:r>
                <a:r>
                  <a:rPr lang="fa-IR" sz="1800" dirty="0" smtClean="0">
                    <a:cs typeface="B Koodak" panose="00000700000000000000" pitchFamily="2" charset="-78"/>
                  </a:rPr>
                  <a:t>کنیم که می شود بیست.</a:t>
                </a:r>
                <a:br>
                  <a:rPr lang="fa-IR" sz="1800" dirty="0" smtClean="0">
                    <a:cs typeface="B Koodak" panose="00000700000000000000" pitchFamily="2" charset="-78"/>
                  </a:rPr>
                </a:br>
                <a:r>
                  <a:rPr lang="fa-IR" sz="1800" dirty="0">
                    <a:cs typeface="B Koodak" panose="00000700000000000000" pitchFamily="2" charset="-78"/>
                  </a:rPr>
                  <a:t> </a:t>
                </a:r>
                <a:r>
                  <a:rPr lang="fa-IR" sz="1800" dirty="0" smtClean="0">
                    <a:cs typeface="B Koodak" panose="00000700000000000000" pitchFamily="2" charset="-78"/>
                  </a:rPr>
                  <a:t>                                                                                    </a:t>
                </a:r>
                <a14:m>
                  <m:oMath xmlns:m="http://schemas.openxmlformats.org/officeDocument/2006/math">
                    <m:r>
                      <a:rPr lang="fa-IR" sz="1800" b="0" i="1" smtClean="0">
                        <a:latin typeface="Cambria Math" panose="02040503050406030204" pitchFamily="18" charset="0"/>
                        <a:cs typeface="B Koodak" panose="00000700000000000000" pitchFamily="2" charset="-78"/>
                      </a:rPr>
                      <m:t>880</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2</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1760</m:t>
                    </m:r>
                    <m:r>
                      <a:rPr lang="fa-IR" sz="1800" b="0" i="1" smtClean="0">
                        <a:latin typeface="Cambria Math" panose="02040503050406030204" pitchFamily="18" charset="0"/>
                        <a:ea typeface="Cambria Math" panose="02040503050406030204" pitchFamily="18" charset="0"/>
                        <a:cs typeface="B Koodak" panose="00000700000000000000" pitchFamily="2" charset="-78"/>
                      </a:rPr>
                      <m:t>                                       </m:t>
                    </m:r>
                    <m:r>
                      <a:rPr lang="fa-IR" sz="1800" b="0" i="1" smtClean="0">
                        <a:latin typeface="Cambria Math" panose="02040503050406030204" pitchFamily="18" charset="0"/>
                        <a:ea typeface="Cambria Math" panose="02040503050406030204" pitchFamily="18" charset="0"/>
                        <a:cs typeface="B Koodak" panose="00000700000000000000" pitchFamily="2" charset="-78"/>
                      </a:rPr>
                      <m:t>1760</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2</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20</m:t>
                    </m:r>
                  </m:oMath>
                </a14:m>
                <a:r>
                  <a:rPr lang="fa-IR" sz="1800" dirty="0" smtClean="0">
                    <a:cs typeface="B Koodak" panose="00000700000000000000" pitchFamily="2" charset="-78"/>
                  </a:rPr>
                  <a:t/>
                </a:r>
                <a:br>
                  <a:rPr lang="fa-IR" sz="1800" dirty="0" smtClean="0">
                    <a:cs typeface="B Koodak" panose="00000700000000000000" pitchFamily="2" charset="-78"/>
                  </a:rPr>
                </a:br>
                <a:r>
                  <a:rPr lang="fa-IR" sz="1800" dirty="0" smtClean="0">
                    <a:cs typeface="B Koodak" panose="00000700000000000000" pitchFamily="2" charset="-78"/>
                  </a:rPr>
                  <a:t>حالا صورت سوال پرسیده نصف قطر کوچک چه قدر می شود که باید بنویسیم 10</a:t>
                </a:r>
                <a:br>
                  <a:rPr lang="fa-IR" sz="1800" dirty="0" smtClean="0">
                    <a:cs typeface="B Koodak" panose="00000700000000000000" pitchFamily="2" charset="-78"/>
                  </a:rPr>
                </a:br>
                <a:r>
                  <a:rPr lang="fa-IR" sz="1800" dirty="0" smtClean="0">
                    <a:cs typeface="B Koodak" panose="00000700000000000000" pitchFamily="2" charset="-78"/>
                  </a:rPr>
                  <a:t/>
                </a:r>
                <a:br>
                  <a:rPr lang="fa-IR" sz="1800" dirty="0" smtClean="0">
                    <a:cs typeface="B Koodak" panose="00000700000000000000" pitchFamily="2" charset="-78"/>
                  </a:rPr>
                </a:br>
                <a:r>
                  <a:rPr lang="fa-IR" sz="1800" dirty="0">
                    <a:cs typeface="B Koodak" panose="00000700000000000000" pitchFamily="2" charset="-78"/>
                  </a:rPr>
                  <a:t>4</a:t>
                </a:r>
                <a:r>
                  <a:rPr lang="fa-IR" sz="1800" dirty="0" smtClean="0">
                    <a:cs typeface="B Koodak" panose="00000700000000000000" pitchFamily="2" charset="-78"/>
                  </a:rPr>
                  <a:t>-حالا اگر پرسیده شود که چنانچه ارتفاع ذوزنقه ای 3 برابر شود بدون آنکه قاعده ها تغییر کنند مساحت ذوزنقه چه تغییری می کند باید نوشت که مساحت هم سه برابر می شود برای اثبات این مدعا لطفا خودتان مثالی بزنید.</a:t>
                </a:r>
                <a:br>
                  <a:rPr lang="fa-IR" sz="1800" dirty="0" smtClean="0">
                    <a:cs typeface="B Koodak" panose="00000700000000000000" pitchFamily="2" charset="-78"/>
                  </a:rPr>
                </a:br>
                <a:r>
                  <a:rPr lang="fa-IR" sz="1800" dirty="0" smtClean="0">
                    <a:cs typeface="B Koodak" panose="00000700000000000000" pitchFamily="2" charset="-78"/>
                  </a:rPr>
                  <a:t/>
                </a:r>
                <a:br>
                  <a:rPr lang="fa-IR" sz="1800" dirty="0" smtClean="0">
                    <a:cs typeface="B Koodak" panose="00000700000000000000" pitchFamily="2" charset="-78"/>
                  </a:rPr>
                </a:br>
                <a:r>
                  <a:rPr lang="fa-IR" sz="1800" dirty="0">
                    <a:cs typeface="B Koodak" panose="00000700000000000000" pitchFamily="2" charset="-78"/>
                  </a:rPr>
                  <a:t/>
                </a:r>
                <a:br>
                  <a:rPr lang="fa-IR" sz="1800" dirty="0">
                    <a:cs typeface="B Koodak" panose="00000700000000000000" pitchFamily="2" charset="-78"/>
                  </a:rPr>
                </a:br>
                <a:r>
                  <a:rPr lang="fa-IR" sz="1800" dirty="0" smtClean="0">
                    <a:cs typeface="B Koodak" panose="00000700000000000000" pitchFamily="2" charset="-78"/>
                  </a:rPr>
                  <a:t>5-مساحت یک ذوزنقه 18 سانتی متر مربع می باشد ارتفاع و مجموع قاعده های آن چه اعدادی می تواند باشد؟</a:t>
                </a:r>
                <a:br>
                  <a:rPr lang="fa-IR" sz="1800" dirty="0" smtClean="0">
                    <a:cs typeface="B Koodak" panose="00000700000000000000" pitchFamily="2" charset="-78"/>
                  </a:rPr>
                </a:br>
                <a:r>
                  <a:rPr lang="fa-IR" sz="1800" dirty="0" smtClean="0">
                    <a:cs typeface="B Koodak" panose="00000700000000000000" pitchFamily="2" charset="-78"/>
                  </a:rPr>
                  <a:t/>
                </a:r>
                <a:br>
                  <a:rPr lang="fa-IR" sz="1800" dirty="0" smtClean="0">
                    <a:cs typeface="B Koodak" panose="00000700000000000000" pitchFamily="2" charset="-78"/>
                  </a:rPr>
                </a:br>
                <a:r>
                  <a:rPr lang="fa-IR" sz="1800" dirty="0">
                    <a:cs typeface="B Koodak" panose="00000700000000000000" pitchFamily="2" charset="-78"/>
                  </a:rPr>
                  <a:t/>
                </a:r>
                <a:br>
                  <a:rPr lang="fa-IR" sz="1800" dirty="0">
                    <a:cs typeface="B Koodak" panose="00000700000000000000" pitchFamily="2" charset="-78"/>
                  </a:rPr>
                </a:br>
                <a:r>
                  <a:rPr lang="fa-IR" sz="1800" dirty="0" smtClean="0">
                    <a:cs typeface="B Koodak" panose="00000700000000000000" pitchFamily="2" charset="-78"/>
                  </a:rPr>
                  <a:t>       برای پاسخ به این سوال باید بر طبق رابطه ی مساحت ذوزنقه ابتدا 18 را در 2 ضرب کنیم باید از سوالهای قبل به</a:t>
                </a:r>
                <a:br>
                  <a:rPr lang="fa-IR" sz="1800" dirty="0" smtClean="0">
                    <a:cs typeface="B Koodak" panose="00000700000000000000" pitchFamily="2" charset="-78"/>
                  </a:rPr>
                </a:br>
                <a:r>
                  <a:rPr lang="fa-IR" sz="1800" dirty="0" smtClean="0">
                    <a:cs typeface="B Koodak" panose="00000700000000000000" pitchFamily="2" charset="-78"/>
                  </a:rPr>
                  <a:t> خاطر داشته باشید که اگر بخواهیم رابطه ای را از انتها به ابتدا حل کنیم باید تمام رابطه ها را هم برعکس عمل کنیم </a:t>
                </a:r>
                <a:br>
                  <a:rPr lang="fa-IR" sz="1800" dirty="0" smtClean="0">
                    <a:cs typeface="B Koodak" panose="00000700000000000000" pitchFamily="2" charset="-78"/>
                  </a:rPr>
                </a:br>
                <a:r>
                  <a:rPr lang="fa-IR" sz="1800" dirty="0" smtClean="0">
                    <a:cs typeface="B Koodak" panose="00000700000000000000" pitchFamily="2" charset="-78"/>
                  </a:rPr>
                  <a:t>یعنی چون در رابطه ابتدا قاعده ها را با هم جمع می کنیم سپس در ارتفاع ضرب کرده و در آخر بر 2 تقسیم می کنیم </a:t>
                </a:r>
                <a:br>
                  <a:rPr lang="fa-IR" sz="1800" dirty="0" smtClean="0">
                    <a:cs typeface="B Koodak" panose="00000700000000000000" pitchFamily="2" charset="-78"/>
                  </a:rPr>
                </a:br>
                <a:r>
                  <a:rPr lang="fa-IR" sz="1800" dirty="0" smtClean="0">
                    <a:cs typeface="B Koodak" panose="00000700000000000000" pitchFamily="2" charset="-78"/>
                  </a:rPr>
                  <a:t>پس حالا مقدار مساحت را در 2 ضرب می کنیم که به دست می آید </a:t>
                </a:r>
                <a14:m>
                  <m:oMath xmlns:m="http://schemas.openxmlformats.org/officeDocument/2006/math">
                    <m:r>
                      <a:rPr lang="fa-IR" sz="1800" b="0" i="1" smtClean="0">
                        <a:latin typeface="Cambria Math" panose="02040503050406030204" pitchFamily="18" charset="0"/>
                        <a:cs typeface="B Koodak" panose="00000700000000000000" pitchFamily="2" charset="-78"/>
                      </a:rPr>
                      <m:t>18</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2</m:t>
                    </m:r>
                    <m:r>
                      <a:rPr lang="fa-IR" sz="1800" b="0" i="1" smtClean="0">
                        <a:latin typeface="Cambria Math" panose="02040503050406030204" pitchFamily="18" charset="0"/>
                        <a:ea typeface="Cambria Math" panose="02040503050406030204" pitchFamily="18" charset="0"/>
                        <a:cs typeface="B Koodak" panose="00000700000000000000" pitchFamily="2" charset="-78"/>
                      </a:rPr>
                      <m:t>=</m:t>
                    </m:r>
                    <m:r>
                      <a:rPr lang="fa-IR" sz="1800" b="0" i="1" smtClean="0">
                        <a:latin typeface="Cambria Math" panose="02040503050406030204" pitchFamily="18" charset="0"/>
                        <a:ea typeface="Cambria Math" panose="02040503050406030204" pitchFamily="18" charset="0"/>
                        <a:cs typeface="B Koodak" panose="00000700000000000000" pitchFamily="2" charset="-78"/>
                      </a:rPr>
                      <m:t>36</m:t>
                    </m:r>
                  </m:oMath>
                </a14:m>
                <a:r>
                  <a:rPr lang="fa-IR" sz="1800" dirty="0" smtClean="0">
                    <a:cs typeface="B Koodak" panose="00000700000000000000" pitchFamily="2" charset="-78"/>
                  </a:rPr>
                  <a:t>  حالا باید بگوییم که کدام اعداد</a:t>
                </a:r>
                <a:br>
                  <a:rPr lang="fa-IR" sz="1800" dirty="0" smtClean="0">
                    <a:cs typeface="B Koodak" panose="00000700000000000000" pitchFamily="2" charset="-78"/>
                  </a:rPr>
                </a:br>
                <a:r>
                  <a:rPr lang="fa-IR" sz="1800" dirty="0" smtClean="0">
                    <a:cs typeface="B Koodak" panose="00000700000000000000" pitchFamily="2" charset="-78"/>
                  </a:rPr>
                  <a:t> هستند که حاصل ضربشان 36 می شود.</a:t>
                </a:r>
                <a:br>
                  <a:rPr lang="fa-IR" sz="1800" dirty="0" smtClean="0">
                    <a:cs typeface="B Koodak" panose="00000700000000000000" pitchFamily="2" charset="-78"/>
                  </a:rPr>
                </a:br>
                <a:r>
                  <a:rPr lang="fa-IR" sz="1800" dirty="0" smtClean="0">
                    <a:cs typeface="B Koodak" panose="00000700000000000000" pitchFamily="2" charset="-78"/>
                  </a:rPr>
                  <a:t>این اعداد که در جدول قرار داده شده می توانند جا به جا شوند و همچنین می توانید به این جدول نیز مثال</a:t>
                </a:r>
                <a:r>
                  <a:rPr lang="fa-IR" sz="1800" dirty="0">
                    <a:cs typeface="B Koodak" panose="00000700000000000000" pitchFamily="2" charset="-78"/>
                  </a:rPr>
                  <a:t> </a:t>
                </a:r>
                <a:r>
                  <a:rPr lang="fa-IR" sz="1800" dirty="0" smtClean="0">
                    <a:cs typeface="B Koodak" panose="00000700000000000000" pitchFamily="2" charset="-78"/>
                  </a:rPr>
                  <a:t>جدیدی اضافه کنید.</a:t>
                </a:r>
                <a:br>
                  <a:rPr lang="fa-IR" sz="1800" dirty="0" smtClean="0">
                    <a:cs typeface="B Koodak" panose="00000700000000000000" pitchFamily="2" charset="-78"/>
                  </a:rPr>
                </a:br>
                <a:r>
                  <a:rPr lang="fa-IR" sz="1800" dirty="0">
                    <a:cs typeface="B Koodak" panose="00000700000000000000" pitchFamily="2" charset="-78"/>
                  </a:rPr>
                  <a:t/>
                </a:r>
                <a:br>
                  <a:rPr lang="fa-IR" sz="1800" dirty="0">
                    <a:cs typeface="B Koodak" panose="00000700000000000000" pitchFamily="2" charset="-78"/>
                  </a:rPr>
                </a:br>
                <a:r>
                  <a:rPr lang="fa-IR" sz="1800" dirty="0" smtClean="0">
                    <a:cs typeface="B Koodak" panose="00000700000000000000" pitchFamily="2" charset="-78"/>
                  </a:rPr>
                  <a:t> </a:t>
                </a:r>
                <a:r>
                  <a:rPr lang="fa-IR" sz="1800" dirty="0" smtClean="0">
                    <a:cs typeface="B Koodak" panose="00000700000000000000" pitchFamily="2" charset="-78"/>
                  </a:rPr>
                  <a:t/>
                </a:r>
                <a:br>
                  <a:rPr lang="fa-IR" sz="1800" dirty="0" smtClean="0">
                    <a:cs typeface="B Koodak" panose="00000700000000000000" pitchFamily="2" charset="-78"/>
                  </a:rPr>
                </a:br>
                <a:r>
                  <a:rPr lang="fa-IR" sz="1800" dirty="0">
                    <a:cs typeface="B Koodak" panose="00000700000000000000" pitchFamily="2" charset="-78"/>
                  </a:rPr>
                  <a:t> </a:t>
                </a:r>
                <a:r>
                  <a:rPr lang="fa-IR" sz="1800" dirty="0" smtClean="0">
                    <a:cs typeface="B Koodak" panose="00000700000000000000" pitchFamily="2" charset="-78"/>
                  </a:rPr>
                  <a:t>                                                                                                           </a:t>
                </a:r>
                <a:endParaRPr lang="fa-IR" sz="1800" dirty="0">
                  <a:cs typeface="B Koodak" panose="00000700000000000000" pitchFamily="2" charset="-78"/>
                </a:endParaRPr>
              </a:p>
            </p:txBody>
          </p:sp>
        </mc:Choice>
        <mc:Fallback>
          <p:sp>
            <p:nvSpPr>
              <p:cNvPr id="2" name="Title 1"/>
              <p:cNvSpPr>
                <a:spLocks noGrp="1" noRot="1" noChangeAspect="1" noMove="1" noResize="1" noEditPoints="1" noAdjustHandles="1" noChangeArrowheads="1" noChangeShapeType="1" noTextEdit="1"/>
              </p:cNvSpPr>
              <p:nvPr>
                <p:ph type="ctrTitle"/>
              </p:nvPr>
            </p:nvSpPr>
            <p:spPr>
              <a:xfrm>
                <a:off x="818983" y="532737"/>
                <a:ext cx="10742213" cy="5740530"/>
              </a:xfrm>
              <a:blipFill>
                <a:blip r:embed="rId2"/>
                <a:stretch>
                  <a:fillRect l="-37039" t="-849" r="-340" b="-4140"/>
                </a:stretch>
              </a:blipFill>
            </p:spPr>
            <p:txBody>
              <a:bodyPr/>
              <a:lstStyle/>
              <a:p>
                <a:r>
                  <a:rPr lang="fa-IR">
                    <a:noFill/>
                  </a:rPr>
                  <a:t> </a:t>
                </a:r>
              </a:p>
            </p:txBody>
          </p:sp>
        </mc:Fallback>
      </mc:AlternateContent>
      <p:graphicFrame>
        <p:nvGraphicFramePr>
          <p:cNvPr id="3" name="Table 2"/>
          <p:cNvGraphicFramePr>
            <a:graphicFrameLocks noGrp="1"/>
          </p:cNvGraphicFramePr>
          <p:nvPr>
            <p:extLst>
              <p:ext uri="{D42A27DB-BD31-4B8C-83A1-F6EECF244321}">
                <p14:modId xmlns:p14="http://schemas.microsoft.com/office/powerpoint/2010/main" val="1783789837"/>
              </p:ext>
            </p:extLst>
          </p:nvPr>
        </p:nvGraphicFramePr>
        <p:xfrm>
          <a:off x="1113183" y="4019458"/>
          <a:ext cx="2001962" cy="2126589"/>
        </p:xfrm>
        <a:graphic>
          <a:graphicData uri="http://schemas.openxmlformats.org/drawingml/2006/table">
            <a:tbl>
              <a:tblPr rtl="1" firstRow="1" bandRow="1">
                <a:tableStyleId>{5C22544A-7EE6-4342-B048-85BDC9FD1C3A}</a:tableStyleId>
              </a:tblPr>
              <a:tblGrid>
                <a:gridCol w="1000981">
                  <a:extLst>
                    <a:ext uri="{9D8B030D-6E8A-4147-A177-3AD203B41FA5}">
                      <a16:colId xmlns:a16="http://schemas.microsoft.com/office/drawing/2014/main" val="3727348686"/>
                    </a:ext>
                  </a:extLst>
                </a:gridCol>
                <a:gridCol w="1000981">
                  <a:extLst>
                    <a:ext uri="{9D8B030D-6E8A-4147-A177-3AD203B41FA5}">
                      <a16:colId xmlns:a16="http://schemas.microsoft.com/office/drawing/2014/main" val="2783858168"/>
                    </a:ext>
                  </a:extLst>
                </a:gridCol>
              </a:tblGrid>
              <a:tr h="515823">
                <a:tc>
                  <a:txBody>
                    <a:bodyPr/>
                    <a:lstStyle/>
                    <a:p>
                      <a:pPr algn="ctr" rtl="1"/>
                      <a:r>
                        <a:rPr lang="fa-IR" sz="1600" dirty="0" smtClean="0">
                          <a:cs typeface="B Koodak" panose="00000700000000000000" pitchFamily="2" charset="-78"/>
                        </a:rPr>
                        <a:t>ارتفاع</a:t>
                      </a:r>
                      <a:endParaRPr lang="fa-IR" sz="16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مجموع قاعده ها</a:t>
                      </a:r>
                      <a:endParaRPr lang="fa-IR" sz="1600" dirty="0">
                        <a:cs typeface="B Koodak" panose="00000700000000000000" pitchFamily="2" charset="-78"/>
                      </a:endParaRPr>
                    </a:p>
                  </a:txBody>
                  <a:tcPr anchor="ctr"/>
                </a:tc>
                <a:extLst>
                  <a:ext uri="{0D108BD9-81ED-4DB2-BD59-A6C34878D82A}">
                    <a16:rowId xmlns:a16="http://schemas.microsoft.com/office/drawing/2014/main" val="884132610"/>
                  </a:ext>
                </a:extLst>
              </a:tr>
              <a:tr h="515823">
                <a:tc>
                  <a:txBody>
                    <a:bodyPr/>
                    <a:lstStyle/>
                    <a:p>
                      <a:pPr algn="ctr" rtl="1"/>
                      <a:r>
                        <a:rPr lang="fa-IR" sz="1600" dirty="0" smtClean="0">
                          <a:cs typeface="B Koodak" panose="00000700000000000000" pitchFamily="2" charset="-78"/>
                        </a:rPr>
                        <a:t>4</a:t>
                      </a:r>
                      <a:endParaRPr lang="fa-IR" sz="16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9</a:t>
                      </a:r>
                      <a:endParaRPr lang="fa-IR" sz="1600" dirty="0">
                        <a:cs typeface="B Koodak" panose="00000700000000000000" pitchFamily="2" charset="-78"/>
                      </a:endParaRPr>
                    </a:p>
                  </a:txBody>
                  <a:tcPr anchor="ctr"/>
                </a:tc>
                <a:extLst>
                  <a:ext uri="{0D108BD9-81ED-4DB2-BD59-A6C34878D82A}">
                    <a16:rowId xmlns:a16="http://schemas.microsoft.com/office/drawing/2014/main" val="2842431594"/>
                  </a:ext>
                </a:extLst>
              </a:tr>
              <a:tr h="515823">
                <a:tc>
                  <a:txBody>
                    <a:bodyPr/>
                    <a:lstStyle/>
                    <a:p>
                      <a:pPr algn="ctr" rtl="1"/>
                      <a:r>
                        <a:rPr lang="fa-IR" sz="1600" dirty="0" smtClean="0">
                          <a:cs typeface="B Koodak" panose="00000700000000000000" pitchFamily="2" charset="-78"/>
                        </a:rPr>
                        <a:t>6</a:t>
                      </a:r>
                      <a:endParaRPr lang="fa-IR" sz="16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6</a:t>
                      </a:r>
                      <a:endParaRPr lang="fa-IR" sz="1600" dirty="0">
                        <a:cs typeface="B Koodak" panose="00000700000000000000" pitchFamily="2" charset="-78"/>
                      </a:endParaRPr>
                    </a:p>
                  </a:txBody>
                  <a:tcPr anchor="ctr"/>
                </a:tc>
                <a:extLst>
                  <a:ext uri="{0D108BD9-81ED-4DB2-BD59-A6C34878D82A}">
                    <a16:rowId xmlns:a16="http://schemas.microsoft.com/office/drawing/2014/main" val="3800690795"/>
                  </a:ext>
                </a:extLst>
              </a:tr>
              <a:tr h="515823">
                <a:tc>
                  <a:txBody>
                    <a:bodyPr/>
                    <a:lstStyle/>
                    <a:p>
                      <a:pPr algn="ctr" rtl="1"/>
                      <a:r>
                        <a:rPr lang="fa-IR" sz="1600" dirty="0" smtClean="0">
                          <a:cs typeface="B Koodak" panose="00000700000000000000" pitchFamily="2" charset="-78"/>
                        </a:rPr>
                        <a:t>3</a:t>
                      </a:r>
                      <a:endParaRPr lang="fa-IR" sz="16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12</a:t>
                      </a:r>
                      <a:endParaRPr lang="fa-IR" sz="1600" dirty="0">
                        <a:cs typeface="B Koodak" panose="00000700000000000000" pitchFamily="2" charset="-78"/>
                      </a:endParaRPr>
                    </a:p>
                  </a:txBody>
                  <a:tcPr anchor="ctr"/>
                </a:tc>
                <a:extLst>
                  <a:ext uri="{0D108BD9-81ED-4DB2-BD59-A6C34878D82A}">
                    <a16:rowId xmlns:a16="http://schemas.microsoft.com/office/drawing/2014/main" val="2370416534"/>
                  </a:ext>
                </a:extLst>
              </a:tr>
            </a:tbl>
          </a:graphicData>
        </a:graphic>
      </p:graphicFrame>
    </p:spTree>
    <p:extLst>
      <p:ext uri="{BB962C8B-B14F-4D97-AF65-F5344CB8AC3E}">
        <p14:creationId xmlns:p14="http://schemas.microsoft.com/office/powerpoint/2010/main" val="30959937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77079" y="294197"/>
                <a:ext cx="11266998" cy="5709037"/>
              </a:xfrm>
            </p:spPr>
            <p:txBody>
              <a:bodyPr/>
              <a:lstStyle/>
              <a:p>
                <a:r>
                  <a:rPr lang="fa-IR" dirty="0" smtClean="0">
                    <a:cs typeface="B Koodak" panose="00000700000000000000" pitchFamily="2" charset="-78"/>
                  </a:rPr>
                  <a:t>6- اگر ضلع های موازی و ارتفاع یک ذوزنقه را دو برابر کنیم مساحت آن چه تغییری می کند؟</a:t>
                </a:r>
              </a:p>
              <a:p>
                <a:r>
                  <a:rPr lang="fa-IR" dirty="0" smtClean="0">
                    <a:cs typeface="B Koodak" panose="00000700000000000000" pitchFamily="2" charset="-78"/>
                  </a:rPr>
                  <a:t>مساحت آن 8 برابر می شود شما با یک مثال نشان دهید.(برای قاعده ی کوچک و بزرگ و ارتفاع یک مثال بزنید و سپس همه ی اعداد را 2 برابر کنید سپس در هر دو حالت مساحت را به دست آورید)</a:t>
                </a:r>
              </a:p>
              <a:p>
                <a:endParaRPr lang="fa-IR" dirty="0">
                  <a:cs typeface="B Koodak" panose="00000700000000000000" pitchFamily="2" charset="-78"/>
                </a:endParaRPr>
              </a:p>
              <a:p>
                <a:r>
                  <a:rPr lang="fa-IR" dirty="0" smtClean="0">
                    <a:cs typeface="B Koodak" panose="00000700000000000000" pitchFamily="2" charset="-78"/>
                  </a:rPr>
                  <a:t>7- محیط یک ذوزنقه تساوی الساقین، ارتفاع و هر کدام از ضلع های مساوی آن به ترتیب 44 و 9 و 8 سانتی متر است مساحت ذوزنقه را حساب کنید.</a:t>
                </a:r>
              </a:p>
              <a:p>
                <a:r>
                  <a:rPr lang="fa-IR" dirty="0" smtClean="0">
                    <a:cs typeface="B Koodak" panose="00000700000000000000" pitchFamily="2" charset="-78"/>
                  </a:rPr>
                  <a:t>داده های مسأله:محیط ذوزنقه:44                                            </a:t>
                </a:r>
                <a14:m>
                  <m:oMath xmlns:m="http://schemas.openxmlformats.org/officeDocument/2006/math">
                    <m:r>
                      <a:rPr lang="fa-IR" b="0" i="1" smtClean="0">
                        <a:latin typeface="Cambria Math" panose="02040503050406030204" pitchFamily="18" charset="0"/>
                        <a:cs typeface="B Koodak" panose="00000700000000000000" pitchFamily="2" charset="-78"/>
                      </a:rPr>
                      <m:t>8</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2</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16</m:t>
                    </m:r>
                    <m:r>
                      <a:rPr lang="fa-IR" b="0" i="1" smtClean="0">
                        <a:latin typeface="Cambria Math" panose="02040503050406030204" pitchFamily="18" charset="0"/>
                        <a:ea typeface="Cambria Math" panose="02040503050406030204" pitchFamily="18" charset="0"/>
                        <a:cs typeface="B Koodak" panose="00000700000000000000" pitchFamily="2" charset="-78"/>
                      </a:rPr>
                      <m:t>                                     </m:t>
                    </m:r>
                    <m:r>
                      <a:rPr lang="fa-IR" b="0" i="1" smtClean="0">
                        <a:latin typeface="Cambria Math" panose="02040503050406030204" pitchFamily="18" charset="0"/>
                        <a:ea typeface="Cambria Math" panose="02040503050406030204" pitchFamily="18" charset="0"/>
                        <a:cs typeface="B Koodak" panose="00000700000000000000" pitchFamily="2" charset="-78"/>
                      </a:rPr>
                      <m:t>44</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16</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28</m:t>
                    </m:r>
                  </m:oMath>
                </a14:m>
                <a:endParaRPr lang="fa-IR" dirty="0" smtClean="0">
                  <a:cs typeface="B Koodak" panose="00000700000000000000" pitchFamily="2" charset="-78"/>
                </a:endParaRPr>
              </a:p>
              <a:p>
                <a:r>
                  <a:rPr lang="fa-IR" dirty="0" smtClean="0">
                    <a:cs typeface="B Koodak" panose="00000700000000000000" pitchFamily="2" charset="-78"/>
                  </a:rPr>
                  <a:t>ارتفاع:9                                                                                                    </a:t>
                </a:r>
                <a14:m>
                  <m:oMath xmlns:m="http://schemas.openxmlformats.org/officeDocument/2006/math">
                    <m:r>
                      <a:rPr lang="fa-IR" b="0" i="1" smtClean="0">
                        <a:latin typeface="Cambria Math" panose="02040503050406030204" pitchFamily="18" charset="0"/>
                        <a:cs typeface="B Koodak" panose="00000700000000000000" pitchFamily="2" charset="-78"/>
                      </a:rPr>
                      <m:t>28</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9</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252</m:t>
                    </m:r>
                    <m:r>
                      <a:rPr lang="fa-IR" b="0" i="1" smtClean="0">
                        <a:latin typeface="Cambria Math" panose="02040503050406030204" pitchFamily="18" charset="0"/>
                        <a:ea typeface="Cambria Math" panose="02040503050406030204" pitchFamily="18" charset="0"/>
                        <a:cs typeface="B Koodak" panose="00000700000000000000" pitchFamily="2" charset="-78"/>
                      </a:rPr>
                      <m:t>                     </m:t>
                    </m:r>
                    <m:r>
                      <a:rPr lang="fa-IR" b="0" i="1" smtClean="0">
                        <a:latin typeface="Cambria Math" panose="02040503050406030204" pitchFamily="18" charset="0"/>
                        <a:ea typeface="Cambria Math" panose="02040503050406030204" pitchFamily="18" charset="0"/>
                        <a:cs typeface="B Koodak" panose="00000700000000000000" pitchFamily="2" charset="-78"/>
                      </a:rPr>
                      <m:t>252</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2</m:t>
                    </m:r>
                    <m:r>
                      <a:rPr lang="fa-IR" b="0" i="1" smtClean="0">
                        <a:latin typeface="Cambria Math" panose="02040503050406030204" pitchFamily="18" charset="0"/>
                        <a:ea typeface="Cambria Math" panose="02040503050406030204" pitchFamily="18" charset="0"/>
                        <a:cs typeface="B Koodak" panose="00000700000000000000" pitchFamily="2" charset="-78"/>
                      </a:rPr>
                      <m:t>=</m:t>
                    </m:r>
                    <m:r>
                      <a:rPr lang="fa-IR" b="0" i="1" smtClean="0">
                        <a:latin typeface="Cambria Math" panose="02040503050406030204" pitchFamily="18" charset="0"/>
                        <a:ea typeface="Cambria Math" panose="02040503050406030204" pitchFamily="18" charset="0"/>
                        <a:cs typeface="B Koodak" panose="00000700000000000000" pitchFamily="2" charset="-78"/>
                      </a:rPr>
                      <m:t>126</m:t>
                    </m:r>
                  </m:oMath>
                </a14:m>
                <a:endParaRPr lang="fa-IR" dirty="0" smtClean="0">
                  <a:cs typeface="B Koodak" panose="00000700000000000000" pitchFamily="2" charset="-78"/>
                </a:endParaRPr>
              </a:p>
              <a:p>
                <a:r>
                  <a:rPr lang="fa-IR" dirty="0" smtClean="0">
                    <a:cs typeface="B Koodak" panose="00000700000000000000" pitchFamily="2" charset="-78"/>
                  </a:rPr>
                  <a:t>ضلع های مساوی یعنی(هر یک از ساقها): 8 </a:t>
                </a:r>
              </a:p>
              <a:p>
                <a:r>
                  <a:rPr lang="fa-IR" dirty="0" smtClean="0">
                    <a:cs typeface="B Koodak" panose="00000700000000000000" pitchFamily="2" charset="-78"/>
                  </a:rPr>
                  <a:t>نکته :اگر محیط ذوزنقه را از مجموع دو ساق کم کنیم مجموع قاعده ها به دست می آید.</a:t>
                </a:r>
              </a:p>
              <a:p>
                <a:endParaRPr lang="fa-IR" dirty="0">
                  <a:cs typeface="B Koodak" panose="00000700000000000000" pitchFamily="2" charset="-78"/>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77079" y="294197"/>
                <a:ext cx="11266998" cy="5709037"/>
              </a:xfrm>
              <a:blipFill>
                <a:blip r:embed="rId2"/>
                <a:stretch>
                  <a:fillRect l="-649" t="-961" r="-1406"/>
                </a:stretch>
              </a:blipFill>
            </p:spPr>
            <p:txBody>
              <a:bodyPr/>
              <a:lstStyle/>
              <a:p>
                <a:r>
                  <a:rPr lang="fa-IR">
                    <a:noFill/>
                  </a:rPr>
                  <a:t> </a:t>
                </a:r>
              </a:p>
            </p:txBody>
          </p:sp>
        </mc:Fallback>
      </mc:AlternateContent>
    </p:spTree>
    <p:extLst>
      <p:ext uri="{BB962C8B-B14F-4D97-AF65-F5344CB8AC3E}">
        <p14:creationId xmlns:p14="http://schemas.microsoft.com/office/powerpoint/2010/main" val="94564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129</TotalTime>
  <Words>351</Words>
  <Application>Microsoft Office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 Koodak</vt:lpstr>
      <vt:lpstr>Calibri</vt:lpstr>
      <vt:lpstr>Calibri Light</vt:lpstr>
      <vt:lpstr>Cambria Math</vt:lpstr>
      <vt:lpstr>Retrospect</vt:lpstr>
      <vt:lpstr>                         حل چند سوال در مورد مساحت لوزی و ذوزنقه                                                                                                                                                                                 پایه پنجم</vt:lpstr>
      <vt:lpstr>PowerPoint Presentation</vt:lpstr>
      <vt:lpstr>3- حاصل ضرب دو قطر لوزی 200 شده است مساحت آن چه قدر می شود؟ از آنجایی که مساحت لوزی برابر است با حاصل ضرب دو قطر تقسیم بر 2 پس حالا که حاصل ضرب دو قطر را در سوال داریم کافی است که آن را بر دو تقسیم کنیم                                                                                                                            200÷2=100  4- اگر مساحت یک لوزی 880 متر مربع  باشد و قطر بزرگ آن 88 متر باشد نصف قطر کوچک چه قدر می شود؟            برای حل این سوال کافیست ابتدا رابطه ی مساحت لوزی را بنویسیم و داده های مسأله را در آن قرار دهیم تا خواسته ی مسأله مشخص شود.                                                                                                 مساحت لوزی =قطر کوچک ضرب در قطر بزرگ تقسیم بر 2  حالا دقیقا زیر این رابطه داده ها را می نویسیم:                               880    =2 ÷(---------× 88) برای حل این رابطه باید ابتدا 880 را در 2 ضرب کنیم که می شود 1760 سپس حاصل را بر88 تقسیم کنیم که می شود بیست.                                                                                      880×2=1760                                       1760÷2=20 حالا صورت سوال پرسیده نصف قطر کوچک چه قدر می شود که باید بنویسیم 10  4-حالا اگر پرسیده شود که چنانچه ارتفاع ذوزنقه ای 3 برابر شود بدون آنکه قاعده ها تغییر کنند مساحت ذوزنقه چه تغییری می کند باید نوشت که مساحت هم سه برابر می شود برای اثبات این مدعا لطفا خودتان مثالی بزنید.   5-مساحت یک ذوزنقه 18 سانتی متر مربع می باشد ارتفاع و مجموع قاعده های آن چه اعدادی می تواند باشد؟          برای پاسخ به این سوال باید بر طبق رابطه ی مساحت ذوزنقه ابتدا 18 را در 2 ضرب کنیم باید از سوالهای قبل به  خاطر داشته باشید که اگر بخواهیم رابطه ای را از انتها به ابتدا حل کنیم باید تمام رابطه ها را هم برعکس عمل کنیم  یعنی چون در رابطه ابتدا قاعده ها را با هم جمع می کنیم سپس در ارتفاع ضرب کرده و در آخر بر 2 تقسیم می کنیم  پس حالا مقدار مساحت را در 2 ضرب می کنیم که به دست می آید 18×2=36  حالا باید بگوییم که کدام اعداد  هستند که حاصل ضربشان 36 می شود. این اعداد که در جدول قرار داده شده می توانند جا به جا شوند و همچنین می توانید به این جدول نیز مثال جدیدی اضافه کنید.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حل چند سوال در مورد مساحت لوزی و ذوزنقه                                                                                                                                                                                 پایه پنجم</dc:title>
  <dc:creator>فاطمه قاسمی</dc:creator>
  <cp:lastModifiedBy>فاطمه قاسمی</cp:lastModifiedBy>
  <cp:revision>12</cp:revision>
  <dcterms:created xsi:type="dcterms:W3CDTF">2020-03-09T08:39:52Z</dcterms:created>
  <dcterms:modified xsi:type="dcterms:W3CDTF">2020-03-09T12:44:27Z</dcterms:modified>
</cp:coreProperties>
</file>