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53" r:id="rId1"/>
  </p:sldMasterIdLst>
  <p:notesMasterIdLst>
    <p:notesMasterId r:id="rId27"/>
  </p:notesMasterIdLst>
  <p:sldIdLst>
    <p:sldId id="290" r:id="rId2"/>
    <p:sldId id="257" r:id="rId3"/>
    <p:sldId id="258" r:id="rId4"/>
    <p:sldId id="291" r:id="rId5"/>
    <p:sldId id="259" r:id="rId6"/>
    <p:sldId id="260" r:id="rId7"/>
    <p:sldId id="268" r:id="rId8"/>
    <p:sldId id="286" r:id="rId9"/>
    <p:sldId id="270" r:id="rId10"/>
    <p:sldId id="271" r:id="rId11"/>
    <p:sldId id="273" r:id="rId12"/>
    <p:sldId id="274" r:id="rId13"/>
    <p:sldId id="293" r:id="rId14"/>
    <p:sldId id="275" r:id="rId15"/>
    <p:sldId id="278" r:id="rId16"/>
    <p:sldId id="279" r:id="rId17"/>
    <p:sldId id="281" r:id="rId18"/>
    <p:sldId id="282" r:id="rId19"/>
    <p:sldId id="284" r:id="rId20"/>
    <p:sldId id="285" r:id="rId21"/>
    <p:sldId id="287" r:id="rId22"/>
    <p:sldId id="289" r:id="rId23"/>
    <p:sldId id="294" r:id="rId24"/>
    <p:sldId id="296" r:id="rId25"/>
    <p:sldId id="295" r:id="rId26"/>
  </p:sldIdLst>
  <p:sldSz cx="12192000" cy="6858000"/>
  <p:notesSz cx="6858000" cy="9144000"/>
  <p:embeddedFontLst>
    <p:embeddedFont>
      <p:font typeface="B Jadid" panose="00000700000000000000" pitchFamily="2" charset="-78"/>
      <p:bold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B Nazanin" panose="00000400000000000000" pitchFamily="2" charset="-78"/>
      <p:regular r:id="rId33"/>
      <p:bold r:id="rId34"/>
    </p:embeddedFont>
    <p:embeddedFont>
      <p:font typeface="IranNastaliq" panose="020B0604020202020204" charset="0"/>
      <p:regular r:id="rId35"/>
    </p:embeddedFont>
    <p:embeddedFont>
      <p:font typeface="B Titr" panose="00000700000000000000" pitchFamily="2" charset="-78"/>
      <p:bold r:id="rId36"/>
    </p:embeddedFont>
    <p:embeddedFont>
      <p:font typeface="Far.Morvarid" panose="00000400000000000000" charset="-78"/>
      <p:regular r:id="rId37"/>
    </p:embeddedFont>
    <p:embeddedFont>
      <p:font typeface="Far.Chehre" panose="02000500000000000000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BBC TV Channel Logos" panose="020B0604020202020204"/>
      <p:regular r:id="rId43"/>
    </p:embeddedFont>
    <p:embeddedFont>
      <p:font typeface="B Zar" panose="00000400000000000000" pitchFamily="2" charset="-78"/>
      <p:regular r:id="rId44"/>
      <p:bold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1A92"/>
    <a:srgbClr val="FF2C96"/>
    <a:srgbClr val="E6366E"/>
    <a:srgbClr val="EE4C98"/>
    <a:srgbClr val="FF2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280" autoAdjust="0"/>
  </p:normalViewPr>
  <p:slideViewPr>
    <p:cSldViewPr snapToGrid="0">
      <p:cViewPr varScale="1">
        <p:scale>
          <a:sx n="52" d="100"/>
          <a:sy n="52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DFCF4-ABAE-4397-B163-5797B1E569ED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1E473-9218-49C6-AF53-AE1166AD3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1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AA3877A-49D4-450B-903D-47C23A895ED4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6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B29E-78E3-4E35-9A21-EFF4F6D0FF53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33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880700-D548-44FB-BAB9-6A969B135452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15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7621282-7259-462F-A3B5-479BE6D3875E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9836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B4FC007-F05B-409A-ADA0-94ABFCE075CD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4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AD8-724D-4A52-8509-D3C479686ACD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24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F823-9980-43CD-9773-2395D2D7FC93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31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3370-C3C5-4005-86BD-EAC06388BAFE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56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CBBA426-107F-4388-8A53-9B78B35BBCB9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77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63F-08B6-40E6-85E2-B3D5F28B8AE7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4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19433CD-2A5B-41E9-BBFB-E56F6682E478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3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4284-E09D-40A9-A57D-CB59FC42410F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0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951F-B28E-4EEF-8078-F79C262E3440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6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D9A2-5F88-4719-8D6F-3A6A3CB55210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1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42C4-0772-4E4C-8A61-97C061996F3F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9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24D9-C32D-433F-8B2C-37F57D06DCA0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15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5DB-A29F-461B-A0A8-DB3EB270902A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17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B9B8F-ED4C-4B71-B06F-375E580FAD41}" type="datetime8">
              <a:rPr lang="fa-IR" smtClean="0"/>
              <a:t>20/اکتبر/13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5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hf sldNum="0" hdr="0" ft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391" y="1393704"/>
            <a:ext cx="5956301" cy="3876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8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6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2_تماسی: </a:t>
            </a:r>
            <a:endParaRPr lang="en-US" sz="6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B Zar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57" y="2286000"/>
            <a:ext cx="68576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 smtClean="0">
                <a:cs typeface="B Nazanin" panose="00000400000000000000" pitchFamily="2" charset="-78"/>
              </a:rPr>
              <a:t>1_اصطکاک:مالیدن دست ها به هم</a:t>
            </a:r>
          </a:p>
          <a:p>
            <a:pPr algn="r" rtl="1"/>
            <a:r>
              <a:rPr lang="fa-IR" sz="3600" b="1" dirty="0" smtClean="0">
                <a:cs typeface="B Nazanin" panose="00000400000000000000" pitchFamily="2" charset="-78"/>
              </a:rPr>
              <a:t>2_مقاومت هوا:بیرون آوردن دست از شیشه اتومبیلی که با سرعت زیاد حرکت می کند</a:t>
            </a:r>
          </a:p>
          <a:p>
            <a:pPr algn="r" rtl="1"/>
            <a:r>
              <a:rPr lang="fa-IR" sz="3600" b="1" dirty="0" smtClean="0">
                <a:cs typeface="B Nazanin" panose="00000400000000000000" pitchFamily="2" charset="-78"/>
              </a:rPr>
              <a:t>3_نیروکشیدن یا هل دادن:هل دادن ماشین یا کشیدن طناب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75" y="1993781"/>
            <a:ext cx="3902881" cy="42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76"/>
    </mc:Choice>
    <mc:Fallback xmlns="">
      <p:transition spd="slow" advTm="6567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7029" y="1045029"/>
            <a:ext cx="6215742" cy="5042262"/>
          </a:xfrm>
        </p:spPr>
        <p:txBody>
          <a:bodyPr>
            <a:noAutofit/>
          </a:bodyPr>
          <a:lstStyle/>
          <a:p>
            <a:pPr rtl="1"/>
            <a:r>
              <a:rPr lang="fa-IR" sz="66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*</a:t>
            </a:r>
            <a:r>
              <a:rPr lang="en-US" sz="4800" dirty="0" smtClean="0">
                <a:cs typeface="B Nazanin" panose="00000400000000000000" pitchFamily="2" charset="-78"/>
              </a:rPr>
              <a:t> </a:t>
            </a:r>
            <a:r>
              <a:rPr lang="fa-IR" sz="4800" dirty="0" smtClean="0">
                <a:cs typeface="B Nazanin" panose="00000400000000000000" pitchFamily="2" charset="-78"/>
              </a:rPr>
              <a:t>به نیرویی که زمین بر تمام اجسام نزدیک خود وارد می کند وآن هارابه طرف خود می کشد</a:t>
            </a:r>
            <a:r>
              <a:rPr lang="en-US" sz="4800" dirty="0" smtClean="0">
                <a:cs typeface="B Nazanin" panose="00000400000000000000" pitchFamily="2" charset="-78"/>
              </a:rPr>
              <a:t> </a:t>
            </a:r>
            <a:r>
              <a:rPr lang="fa-IR" sz="48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نیروی</a:t>
            </a:r>
            <a:r>
              <a:rPr lang="en-US" sz="48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48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گرانشی </a:t>
            </a:r>
            <a:r>
              <a:rPr lang="fa-IR" sz="4800" dirty="0" smtClean="0">
                <a:cs typeface="B Nazanin" panose="00000400000000000000" pitchFamily="2" charset="-78"/>
              </a:rPr>
              <a:t>یا</a:t>
            </a:r>
            <a:r>
              <a:rPr lang="fa-IR" sz="48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جاذبه ی زمین </a:t>
            </a:r>
            <a:r>
              <a:rPr lang="fa-IR" sz="4800" dirty="0" smtClean="0">
                <a:cs typeface="B Nazanin" panose="00000400000000000000" pitchFamily="2" charset="-78"/>
              </a:rPr>
              <a:t>می گویند.</a:t>
            </a:r>
            <a:r>
              <a:rPr lang="fa-IR" sz="4800" dirty="0">
                <a:solidFill>
                  <a:srgbClr val="FF0066"/>
                </a:solidFill>
                <a:cs typeface="B Nazanin" panose="00000400000000000000" pitchFamily="2" charset="-78"/>
              </a:rPr>
              <a:t> </a:t>
            </a:r>
            <a:endParaRPr lang="en-US" sz="48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37" y="2076998"/>
            <a:ext cx="4663440" cy="3383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51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0"/>
    </mc:Choice>
    <mc:Fallback xmlns="">
      <p:transition spd="slow" advTm="140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0" y="1966153"/>
            <a:ext cx="11443062" cy="3428808"/>
          </a:xfrm>
        </p:spPr>
        <p:txBody>
          <a:bodyPr>
            <a:noAutofit/>
          </a:bodyPr>
          <a:lstStyle/>
          <a:p>
            <a:pPr rtl="1"/>
            <a:r>
              <a:rPr lang="fa-IR" sz="7200" b="1" dirty="0" smtClean="0">
                <a:solidFill>
                  <a:srgbClr val="FF0000"/>
                </a:solidFill>
                <a:latin typeface="BBC TV Channel Logos" panose="02000000000000000000" pitchFamily="2" charset="0"/>
                <a:cs typeface="B Zar" panose="00000400000000000000" pitchFamily="2" charset="-78"/>
              </a:rPr>
              <a:t>*</a:t>
            </a:r>
            <a:r>
              <a:rPr lang="fa-IR" sz="6000" dirty="0" smtClean="0">
                <a:solidFill>
                  <a:srgbClr val="FF0000"/>
                </a:solidFill>
                <a:latin typeface="BBC TV Channel Logos" panose="02000000000000000000" pitchFamily="2" charset="0"/>
                <a:cs typeface="B Zar" panose="00000400000000000000" pitchFamily="2" charset="-78"/>
              </a:rPr>
              <a:t> وزن</a:t>
            </a:r>
            <a:r>
              <a:rPr lang="fa-IR" sz="6000" dirty="0" smtClean="0">
                <a:latin typeface="BBC TV Channel Logos" panose="02000000000000000000" pitchFamily="2" charset="0"/>
                <a:cs typeface="B Zar" panose="00000400000000000000" pitchFamily="2" charset="-78"/>
              </a:rPr>
              <a:t> یک جسم،نیروی جاذبه ای است که از طرف زمین و یک جسم وارد میشود.پس وزن یک جسم به مقدار </a:t>
            </a:r>
            <a:r>
              <a:rPr lang="fa-IR" sz="6000" dirty="0" smtClean="0">
                <a:solidFill>
                  <a:srgbClr val="FF0000"/>
                </a:solidFill>
                <a:latin typeface="BBC TV Channel Logos" panose="02000000000000000000" pitchFamily="2" charset="0"/>
                <a:cs typeface="B Zar" panose="00000400000000000000" pitchFamily="2" charset="-78"/>
              </a:rPr>
              <a:t>جرم</a:t>
            </a:r>
            <a:r>
              <a:rPr lang="fa-IR" sz="6000" dirty="0" smtClean="0">
                <a:latin typeface="BBC TV Channel Logos" panose="02000000000000000000" pitchFamily="2" charset="0"/>
                <a:cs typeface="B Zar" panose="00000400000000000000" pitchFamily="2" charset="-78"/>
              </a:rPr>
              <a:t> و </a:t>
            </a:r>
            <a:r>
              <a:rPr lang="fa-IR" sz="6000" dirty="0" smtClean="0">
                <a:solidFill>
                  <a:srgbClr val="FF0066"/>
                </a:solidFill>
                <a:latin typeface="BBC TV Channel Logos" panose="02000000000000000000" pitchFamily="2" charset="0"/>
                <a:cs typeface="B Zar" panose="00000400000000000000" pitchFamily="2" charset="-78"/>
              </a:rPr>
              <a:t>جاذبه ی </a:t>
            </a:r>
            <a:r>
              <a:rPr lang="fa-IR" sz="6000" dirty="0" smtClean="0">
                <a:latin typeface="BBC TV Channel Logos" panose="02000000000000000000" pitchFamily="2" charset="0"/>
                <a:cs typeface="B Zar" panose="00000400000000000000" pitchFamily="2" charset="-78"/>
              </a:rPr>
              <a:t>محیط بستگی دارد.</a:t>
            </a:r>
            <a:br>
              <a:rPr lang="fa-IR" sz="6000" dirty="0" smtClean="0">
                <a:latin typeface="BBC TV Channel Logos" panose="02000000000000000000" pitchFamily="2" charset="0"/>
                <a:cs typeface="B Zar" panose="00000400000000000000" pitchFamily="2" charset="-78"/>
              </a:rPr>
            </a:br>
            <a:r>
              <a:rPr lang="fa-IR" sz="6000" dirty="0" smtClean="0">
                <a:latin typeface="BBC TV Channel Logos" panose="02000000000000000000" pitchFamily="2" charset="0"/>
                <a:cs typeface="B Zar" panose="00000400000000000000" pitchFamily="2" charset="-78"/>
              </a:rPr>
              <a:t>وزن   شتاب گرانش زمین</a:t>
            </a:r>
            <a:r>
              <a:rPr lang="en-US" sz="6000" dirty="0" smtClean="0">
                <a:latin typeface="BBC TV Channel Logos" panose="02000000000000000000" pitchFamily="2" charset="0"/>
                <a:cs typeface="B Zar" panose="00000400000000000000" pitchFamily="2" charset="-78"/>
              </a:rPr>
              <a:t>X</a:t>
            </a:r>
            <a:r>
              <a:rPr lang="fa-IR" sz="6000" dirty="0" smtClean="0">
                <a:latin typeface="BBC TV Channel Logos" panose="02000000000000000000" pitchFamily="2" charset="0"/>
                <a:cs typeface="B Zar" panose="00000400000000000000" pitchFamily="2" charset="-78"/>
              </a:rPr>
              <a:t>   جرم</a:t>
            </a:r>
            <a:endParaRPr lang="en-US" sz="6000" dirty="0">
              <a:latin typeface="BBC TV Channel Logos" panose="02000000000000000000" pitchFamily="2" charset="0"/>
              <a:cs typeface="B Zar" panose="00000400000000000000" pitchFamily="2" charset="-78"/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5245332" y="4650971"/>
            <a:ext cx="789709" cy="858981"/>
          </a:xfrm>
          <a:prstGeom prst="mathMultiply">
            <a:avLst>
              <a:gd name="adj1" fmla="val 20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qual 3"/>
          <p:cNvSpPr/>
          <p:nvPr/>
        </p:nvSpPr>
        <p:spPr>
          <a:xfrm>
            <a:off x="10272155" y="4886499"/>
            <a:ext cx="484909" cy="387927"/>
          </a:xfrm>
          <a:prstGeom prst="mathEqual">
            <a:avLst>
              <a:gd name="adj1" fmla="val 20204"/>
              <a:gd name="adj2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650" r="47419"/>
          <a:stretch/>
        </p:blipFill>
        <p:spPr>
          <a:xfrm>
            <a:off x="661037" y="4650971"/>
            <a:ext cx="1203344" cy="1934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1548" t="15917" b="23064"/>
          <a:stretch/>
        </p:blipFill>
        <p:spPr>
          <a:xfrm>
            <a:off x="2211907" y="5080461"/>
            <a:ext cx="1373535" cy="14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08"/>
    </mc:Choice>
    <mc:Fallback xmlns="">
      <p:transition spd="slow" advTm="6250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273" b="12122"/>
          <a:stretch/>
        </p:blipFill>
        <p:spPr>
          <a:xfrm>
            <a:off x="1768235" y="1289217"/>
            <a:ext cx="8943293" cy="506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92" y="836023"/>
            <a:ext cx="9612085" cy="5074723"/>
          </a:xfrm>
        </p:spPr>
        <p:txBody>
          <a:bodyPr>
            <a:normAutofit/>
          </a:bodyPr>
          <a:lstStyle/>
          <a:p>
            <a:r>
              <a:rPr lang="fa-IR" sz="4800" u="sng" dirty="0" smtClean="0">
                <a:solidFill>
                  <a:srgbClr val="FF0000"/>
                </a:solidFill>
                <a:cs typeface="B Zar" panose="00000400000000000000" pitchFamily="2" charset="-78"/>
              </a:rPr>
              <a:t>جرم </a:t>
            </a:r>
            <a:r>
              <a:rPr lang="fa-IR" sz="4800" dirty="0" smtClean="0">
                <a:cs typeface="B Zar" panose="00000400000000000000" pitchFamily="2" charset="-78"/>
              </a:rPr>
              <a:t>یک جسم به مقدار ماده ی تشکیل دهنده ی آن جسم بستگی دارد. و واحد اندازه گیری آن </a:t>
            </a:r>
            <a:r>
              <a:rPr lang="fa-IR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کیلوگرم </a:t>
            </a:r>
            <a:r>
              <a:rPr lang="fa-IR" sz="4800" dirty="0" smtClean="0">
                <a:cs typeface="B Zar" panose="00000400000000000000" pitchFamily="2" charset="-78"/>
              </a:rPr>
              <a:t>است.</a:t>
            </a:r>
            <a:r>
              <a:rPr lang="fa-IR" sz="4800" dirty="0">
                <a:cs typeface="B Zar" panose="00000400000000000000" pitchFamily="2" charset="-78"/>
              </a:rPr>
              <a:t/>
            </a:r>
            <a:br>
              <a:rPr lang="fa-IR" sz="4800" dirty="0">
                <a:cs typeface="B Zar" panose="00000400000000000000" pitchFamily="2" charset="-78"/>
              </a:rPr>
            </a:br>
            <a:r>
              <a:rPr lang="en-US" sz="4800" dirty="0">
                <a:cs typeface="B Zar" panose="00000400000000000000" pitchFamily="2" charset="-78"/>
              </a:rPr>
              <a:t/>
            </a:r>
            <a:br>
              <a:rPr lang="en-US" sz="4800" dirty="0">
                <a:cs typeface="B Zar" panose="00000400000000000000" pitchFamily="2" charset="-78"/>
              </a:rPr>
            </a:br>
            <a:r>
              <a:rPr lang="fa-IR" sz="4800" dirty="0" smtClean="0">
                <a:cs typeface="B Zar" panose="00000400000000000000" pitchFamily="2" charset="-78"/>
              </a:rPr>
              <a:t>برای اندازه گیری جرم مع</a:t>
            </a:r>
            <a:r>
              <a:rPr lang="fa-IR" sz="4800" dirty="0">
                <a:cs typeface="B Zar" panose="00000400000000000000" pitchFamily="2" charset="-78"/>
              </a:rPr>
              <a:t>م</a:t>
            </a:r>
            <a:r>
              <a:rPr lang="fa-IR" sz="4800" dirty="0" smtClean="0">
                <a:cs typeface="B Zar" panose="00000400000000000000" pitchFamily="2" charset="-78"/>
              </a:rPr>
              <a:t>ولاً از </a:t>
            </a:r>
            <a:br>
              <a:rPr lang="fa-IR" sz="4800" dirty="0" smtClean="0">
                <a:cs typeface="B Zar" panose="00000400000000000000" pitchFamily="2" charset="-78"/>
              </a:rPr>
            </a:br>
            <a:r>
              <a:rPr lang="fa-IR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ترازو</a:t>
            </a:r>
            <a:r>
              <a:rPr lang="fa-IR" sz="4800" dirty="0" smtClean="0">
                <a:cs typeface="B Zar" panose="00000400000000000000" pitchFamily="2" charset="-78"/>
              </a:rPr>
              <a:t> استفاده میشود.</a:t>
            </a:r>
            <a:endParaRPr lang="en-US" sz="4800" dirty="0"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50" y="2926080"/>
            <a:ext cx="4851764" cy="35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4"/>
    </mc:Choice>
    <mc:Fallback xmlns="">
      <p:transition spd="slow" advTm="3098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79" y="1619433"/>
            <a:ext cx="11506199" cy="3827778"/>
          </a:xfrm>
        </p:spPr>
        <p:txBody>
          <a:bodyPr>
            <a:noAutofit/>
          </a:bodyPr>
          <a:lstStyle/>
          <a:p>
            <a:pPr rtl="1"/>
            <a:r>
              <a:rPr lang="fa-IR" sz="4800" dirty="0" smtClean="0">
                <a:cs typeface="B Zar" panose="00000400000000000000" pitchFamily="2" charset="-78"/>
              </a:rPr>
              <a:t>*نیرویی که یک آهن ربا به آهنربای دیگر وارد می کند </a:t>
            </a:r>
            <a:r>
              <a:rPr lang="fa-IR" sz="4800" u="sng" dirty="0" smtClean="0">
                <a:solidFill>
                  <a:srgbClr val="FF0066"/>
                </a:solidFill>
                <a:cs typeface="B Zar" panose="00000400000000000000" pitchFamily="2" charset="-78"/>
              </a:rPr>
              <a:t>نیروی</a:t>
            </a:r>
            <a:r>
              <a:rPr lang="fa-IR" sz="4800" dirty="0" smtClean="0">
                <a:cs typeface="B Zar" panose="00000400000000000000" pitchFamily="2" charset="-78"/>
              </a:rPr>
              <a:t> </a:t>
            </a:r>
            <a:r>
              <a:rPr lang="fa-IR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مغناطیسی</a:t>
            </a:r>
            <a:r>
              <a:rPr lang="fa-IR" sz="4800" dirty="0" smtClean="0">
                <a:cs typeface="B Zar" panose="00000400000000000000" pitchFamily="2" charset="-78"/>
              </a:rPr>
              <a:t> میگویند.</a:t>
            </a:r>
            <a:br>
              <a:rPr lang="fa-IR" sz="4800" dirty="0" smtClean="0">
                <a:cs typeface="B Zar" panose="00000400000000000000" pitchFamily="2" charset="-78"/>
              </a:rPr>
            </a:br>
            <a:r>
              <a:rPr lang="fa-IR" sz="4800" dirty="0" smtClean="0">
                <a:cs typeface="B Zar" panose="00000400000000000000" pitchFamily="2" charset="-78"/>
              </a:rPr>
              <a:t>* نیروی بین قطب ها هم نام آهن ربا</a:t>
            </a:r>
            <a:r>
              <a:rPr lang="en-US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(</a:t>
            </a:r>
            <a:r>
              <a:rPr lang="en-US" sz="4800" dirty="0" err="1" smtClean="0">
                <a:solidFill>
                  <a:srgbClr val="FF0066"/>
                </a:solidFill>
                <a:cs typeface="B Zar" panose="00000400000000000000" pitchFamily="2" charset="-78"/>
              </a:rPr>
              <a:t>s.s</a:t>
            </a:r>
            <a:r>
              <a:rPr lang="en-US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)</a:t>
            </a:r>
            <a:r>
              <a:rPr lang="fa-IR" sz="4800" dirty="0" smtClean="0">
                <a:cs typeface="B Zar" panose="00000400000000000000" pitchFamily="2" charset="-78"/>
              </a:rPr>
              <a:t>یا</a:t>
            </a:r>
            <a:r>
              <a:rPr lang="en-US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(</a:t>
            </a:r>
            <a:r>
              <a:rPr lang="en-US" sz="4800" dirty="0" err="1" smtClean="0">
                <a:solidFill>
                  <a:srgbClr val="FF0066"/>
                </a:solidFill>
                <a:cs typeface="B Zar" panose="00000400000000000000" pitchFamily="2" charset="-78"/>
              </a:rPr>
              <a:t>n.n</a:t>
            </a:r>
            <a:r>
              <a:rPr lang="en-US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)</a:t>
            </a:r>
            <a:r>
              <a:rPr lang="fa-IR" sz="4800" dirty="0" smtClean="0">
                <a:cs typeface="B Zar" panose="00000400000000000000" pitchFamily="2" charset="-78"/>
              </a:rPr>
              <a:t>از نوع دافعه یا رانشی است.</a:t>
            </a:r>
            <a:br>
              <a:rPr lang="fa-IR" sz="4800" dirty="0" smtClean="0">
                <a:cs typeface="B Zar" panose="00000400000000000000" pitchFamily="2" charset="-78"/>
              </a:rPr>
            </a:br>
            <a:r>
              <a:rPr lang="fa-IR" sz="4800" dirty="0" smtClean="0">
                <a:cs typeface="B Zar" panose="00000400000000000000" pitchFamily="2" charset="-78"/>
              </a:rPr>
              <a:t>* نیرویی بین قطب های غیر هم نام آهن ربا </a:t>
            </a:r>
            <a:r>
              <a:rPr lang="en-US" sz="4800" dirty="0" smtClean="0">
                <a:cs typeface="B Zar" panose="00000400000000000000" pitchFamily="2" charset="-78"/>
              </a:rPr>
              <a:t> </a:t>
            </a:r>
            <a:r>
              <a:rPr lang="en-US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(</a:t>
            </a:r>
            <a:r>
              <a:rPr lang="en-US" sz="4800" dirty="0" err="1" smtClean="0">
                <a:solidFill>
                  <a:srgbClr val="FF0066"/>
                </a:solidFill>
                <a:cs typeface="B Zar" panose="00000400000000000000" pitchFamily="2" charset="-78"/>
              </a:rPr>
              <a:t>s.n</a:t>
            </a:r>
            <a:r>
              <a:rPr lang="en-US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)</a:t>
            </a:r>
            <a:r>
              <a:rPr lang="fa-IR" sz="4800" dirty="0" smtClean="0">
                <a:cs typeface="B Zar" panose="00000400000000000000" pitchFamily="2" charset="-78"/>
              </a:rPr>
              <a:t>ازنوع </a:t>
            </a:r>
            <a:r>
              <a:rPr lang="fa-IR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جاذبه</a:t>
            </a:r>
            <a:r>
              <a:rPr lang="fa-IR" sz="4800" dirty="0" smtClean="0">
                <a:cs typeface="B Zar" panose="00000400000000000000" pitchFamily="2" charset="-78"/>
              </a:rPr>
              <a:t> یا </a:t>
            </a:r>
            <a:r>
              <a:rPr lang="fa-IR" sz="4800" dirty="0" smtClean="0">
                <a:solidFill>
                  <a:srgbClr val="FF0066"/>
                </a:solidFill>
                <a:cs typeface="B Zar" panose="00000400000000000000" pitchFamily="2" charset="-78"/>
              </a:rPr>
              <a:t>ربایشی</a:t>
            </a:r>
            <a:r>
              <a:rPr lang="fa-IR" sz="4800" dirty="0" smtClean="0">
                <a:cs typeface="B Zar" panose="00000400000000000000" pitchFamily="2" charset="-78"/>
              </a:rPr>
              <a:t> است.</a:t>
            </a:r>
            <a:endParaRPr lang="en-US" sz="4800" dirty="0">
              <a:cs typeface="B Zar" panose="000004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79" y="365761"/>
            <a:ext cx="10490200" cy="1123404"/>
          </a:xfrm>
        </p:spPr>
        <p:txBody>
          <a:bodyPr>
            <a:normAutofit/>
          </a:bodyPr>
          <a:lstStyle/>
          <a:p>
            <a:r>
              <a:rPr lang="fa-IR" sz="5400" dirty="0" smtClean="0">
                <a:solidFill>
                  <a:srgbClr val="FF0066"/>
                </a:solidFill>
                <a:cs typeface="Far.Morvarid" panose="00000400000000000000" pitchFamily="2" charset="-78"/>
              </a:rPr>
              <a:t>نیروی مغناطیسی :</a:t>
            </a:r>
          </a:p>
          <a:p>
            <a:endParaRPr lang="en-US" sz="5400" dirty="0">
              <a:solidFill>
                <a:srgbClr val="FF0066"/>
              </a:solidFill>
              <a:cs typeface="Far.Morvarid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836" t="19487" r="4278" b="12418"/>
          <a:stretch/>
        </p:blipFill>
        <p:spPr>
          <a:xfrm>
            <a:off x="0" y="0"/>
            <a:ext cx="2172717" cy="14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73"/>
    </mc:Choice>
    <mc:Fallback xmlns="">
      <p:transition spd="slow" advTm="3317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1260760"/>
            <a:ext cx="11323320" cy="5244543"/>
          </a:xfrm>
        </p:spPr>
        <p:txBody>
          <a:bodyPr/>
          <a:lstStyle/>
          <a:p>
            <a:pPr rtl="1"/>
            <a:r>
              <a:rPr lang="fa-IR" dirty="0" smtClean="0">
                <a:cs typeface="B Zar" panose="00000400000000000000" pitchFamily="2" charset="-78"/>
              </a:rPr>
              <a:t>*همه ی فلزات خاصیت مغناطیسی ندارند و جذب آهن ربا نمیشوند. مثلاً طلا و نقره فلزند امّا جذب آهن ربا نمیشوند .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solidFill>
                  <a:srgbClr val="FF0066"/>
                </a:solidFill>
                <a:cs typeface="B Zar" panose="00000400000000000000" pitchFamily="2" charset="-78"/>
              </a:rPr>
              <a:t>فلزات مغناطیسی </a:t>
            </a:r>
            <a:r>
              <a:rPr lang="fa-IR" dirty="0" smtClean="0">
                <a:cs typeface="B Zar" panose="00000400000000000000" pitchFamily="2" charset="-78"/>
              </a:rPr>
              <a:t>عبارتند از:</a:t>
            </a:r>
            <a:r>
              <a:rPr lang="fa-IR" dirty="0" smtClean="0">
                <a:solidFill>
                  <a:srgbClr val="FF0066"/>
                </a:solidFill>
                <a:cs typeface="B Zar" panose="00000400000000000000" pitchFamily="2" charset="-78"/>
              </a:rPr>
              <a:t> آهن </a:t>
            </a:r>
            <a:r>
              <a:rPr lang="fa-IR" dirty="0" smtClean="0">
                <a:cs typeface="B Zar" panose="00000400000000000000" pitchFamily="2" charset="-78"/>
              </a:rPr>
              <a:t>،</a:t>
            </a:r>
            <a:r>
              <a:rPr lang="fa-IR" dirty="0" smtClean="0">
                <a:solidFill>
                  <a:srgbClr val="FF0066"/>
                </a:solidFill>
                <a:cs typeface="B Zar" panose="00000400000000000000" pitchFamily="2" charset="-78"/>
              </a:rPr>
              <a:t>نیکل </a:t>
            </a:r>
            <a:r>
              <a:rPr lang="fa-IR" dirty="0" smtClean="0">
                <a:cs typeface="B Zar" panose="00000400000000000000" pitchFamily="2" charset="-78"/>
              </a:rPr>
              <a:t>،</a:t>
            </a:r>
            <a:r>
              <a:rPr lang="fa-IR" dirty="0" smtClean="0">
                <a:solidFill>
                  <a:srgbClr val="FF0066"/>
                </a:solidFill>
                <a:cs typeface="B Zar" panose="00000400000000000000" pitchFamily="2" charset="-78"/>
              </a:rPr>
              <a:t>کبالت</a:t>
            </a:r>
            <a:r>
              <a:rPr lang="fa-IR" dirty="0" smtClean="0">
                <a:cs typeface="B Zar" panose="00000400000000000000" pitchFamily="2" charset="-78"/>
              </a:rPr>
              <a:t> و </a:t>
            </a:r>
            <a:r>
              <a:rPr lang="fa-IR" dirty="0" smtClean="0">
                <a:solidFill>
                  <a:srgbClr val="FF0066"/>
                </a:solidFill>
                <a:cs typeface="B Zar" panose="00000400000000000000" pitchFamily="2" charset="-78"/>
              </a:rPr>
              <a:t>فولاد</a:t>
            </a:r>
            <a:r>
              <a:rPr lang="fa-IR" dirty="0" smtClean="0">
                <a:cs typeface="B Zar" panose="00000400000000000000" pitchFamily="2" charset="-78"/>
              </a:rPr>
              <a:t>. 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*از نیروی مغناطیسی در </a:t>
            </a:r>
            <a:r>
              <a:rPr lang="fa-IR" dirty="0" smtClean="0">
                <a:solidFill>
                  <a:srgbClr val="FF0066"/>
                </a:solidFill>
                <a:cs typeface="B Zar" panose="00000400000000000000" pitchFamily="2" charset="-78"/>
              </a:rPr>
              <a:t>جرثقیل های مغناطیسی </a:t>
            </a:r>
            <a:r>
              <a:rPr lang="fa-IR" dirty="0" smtClean="0">
                <a:cs typeface="B Zar" panose="00000400000000000000" pitchFamily="2" charset="-78"/>
              </a:rPr>
              <a:t>در محل بازیافت برای جدا کردن قوطی ها و قطعات آهنی از میان زباله ها استفاده میشود.</a:t>
            </a:r>
            <a:br>
              <a:rPr lang="fa-IR" dirty="0" smtClean="0">
                <a:cs typeface="B Zar" panose="00000400000000000000" pitchFamily="2" charset="-78"/>
              </a:rPr>
            </a:br>
            <a:endParaRPr lang="en-US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99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8"/>
    </mc:Choice>
    <mc:Fallback xmlns="">
      <p:transition spd="slow" advTm="4121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19" y="592272"/>
            <a:ext cx="6659879" cy="5832370"/>
          </a:xfrm>
        </p:spPr>
        <p:txBody>
          <a:bodyPr>
            <a:noAutofit/>
          </a:bodyPr>
          <a:lstStyle/>
          <a:p>
            <a:pPr rtl="1"/>
            <a:r>
              <a:rPr lang="fa-IR" sz="4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1E9D"/>
                </a:solidFill>
                <a:latin typeface="Far.Chehre" panose="02000500000000000000" pitchFamily="2" charset="0"/>
                <a:cs typeface="Far.Morvarid" panose="00000400000000000000" pitchFamily="2" charset="-78"/>
              </a:rPr>
              <a:t>نیروی الکتریکی: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sz="4400" dirty="0" smtClean="0">
                <a:cs typeface="B Zar" panose="00000400000000000000" pitchFamily="2" charset="-78"/>
              </a:rPr>
              <a:t>نیرویی که باعث جذب خرده کاغذ به میله یا شانه  میشود نیروی </a:t>
            </a:r>
            <a:r>
              <a:rPr lang="fa-IR" sz="44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B Zar" panose="00000400000000000000" pitchFamily="2" charset="-78"/>
              </a:rPr>
              <a:t>الکتریکی </a:t>
            </a:r>
            <a:r>
              <a:rPr lang="fa-IR" sz="4400" dirty="0" smtClean="0">
                <a:cs typeface="B Zar" panose="00000400000000000000" pitchFamily="2" charset="-78"/>
              </a:rPr>
              <a:t>نامیده میشود.</a:t>
            </a:r>
            <a:br>
              <a:rPr lang="fa-IR" sz="4400" dirty="0" smtClean="0">
                <a:cs typeface="B Zar" panose="00000400000000000000" pitchFamily="2" charset="-78"/>
              </a:rPr>
            </a:br>
            <a:r>
              <a:rPr lang="fa-IR" sz="4400" dirty="0" smtClean="0">
                <a:cs typeface="B Zar" panose="00000400000000000000" pitchFamily="2" charset="-78"/>
              </a:rPr>
              <a:t>نیروی الکتریکی نیز مثل نیروی مغناطیسی </a:t>
            </a:r>
            <a:r>
              <a:rPr lang="fa-IR" sz="4400" dirty="0" smtClean="0">
                <a:solidFill>
                  <a:srgbClr val="FF0000"/>
                </a:solidFill>
                <a:cs typeface="B Zar" panose="00000400000000000000" pitchFamily="2" charset="-78"/>
              </a:rPr>
              <a:t>ربایشی</a:t>
            </a:r>
            <a:r>
              <a:rPr lang="fa-IR" sz="4400" dirty="0" smtClean="0">
                <a:cs typeface="B Zar" panose="00000400000000000000" pitchFamily="2" charset="-78"/>
              </a:rPr>
              <a:t> یا</a:t>
            </a:r>
            <a:r>
              <a:rPr lang="fa-IR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B Zar" panose="00000400000000000000" pitchFamily="2" charset="-78"/>
              </a:rPr>
              <a:t> رانشی </a:t>
            </a:r>
            <a:r>
              <a:rPr lang="fa-IR" sz="4400" dirty="0" smtClean="0">
                <a:cs typeface="B Zar" panose="00000400000000000000" pitchFamily="2" charset="-78"/>
              </a:rPr>
              <a:t>است . اگر بارهای دوجسم </a:t>
            </a:r>
            <a:r>
              <a:rPr lang="fa-IR" sz="4400" dirty="0" smtClean="0">
                <a:solidFill>
                  <a:srgbClr val="FF0000"/>
                </a:solidFill>
                <a:cs typeface="B Zar" panose="00000400000000000000" pitchFamily="2" charset="-78"/>
              </a:rPr>
              <a:t>همنام</a:t>
            </a:r>
            <a:r>
              <a:rPr lang="fa-IR" sz="4400" dirty="0" smtClean="0">
                <a:cs typeface="B Zar" panose="00000400000000000000" pitchFamily="2" charset="-78"/>
              </a:rPr>
              <a:t> باشند یکدیگر را </a:t>
            </a:r>
            <a:r>
              <a:rPr lang="fa-IR" sz="4400" dirty="0" smtClean="0">
                <a:solidFill>
                  <a:srgbClr val="00B0F0"/>
                </a:solidFill>
                <a:cs typeface="B Zar" panose="00000400000000000000" pitchFamily="2" charset="-78"/>
              </a:rPr>
              <a:t>دفع</a:t>
            </a:r>
            <a:r>
              <a:rPr lang="fa-IR" sz="4400" dirty="0" smtClean="0">
                <a:cs typeface="B Zar" panose="00000400000000000000" pitchFamily="2" charset="-78"/>
              </a:rPr>
              <a:t> میکنند و اگر بارها </a:t>
            </a:r>
            <a:r>
              <a:rPr lang="fa-IR" sz="4400" dirty="0" smtClean="0">
                <a:solidFill>
                  <a:srgbClr val="FF0000"/>
                </a:solidFill>
                <a:cs typeface="B Zar" panose="00000400000000000000" pitchFamily="2" charset="-78"/>
              </a:rPr>
              <a:t>مخالف هم </a:t>
            </a:r>
            <a:r>
              <a:rPr lang="fa-IR" sz="4400" dirty="0" smtClean="0">
                <a:cs typeface="B Zar" panose="00000400000000000000" pitchFamily="2" charset="-78"/>
              </a:rPr>
              <a:t>باشند یکدیگر را </a:t>
            </a:r>
            <a:r>
              <a:rPr lang="fa-IR" sz="4400" dirty="0" smtClean="0">
                <a:solidFill>
                  <a:srgbClr val="FF0000"/>
                </a:solidFill>
                <a:cs typeface="B Zar" panose="00000400000000000000" pitchFamily="2" charset="-78"/>
              </a:rPr>
              <a:t>جذب</a:t>
            </a:r>
            <a:r>
              <a:rPr lang="fa-IR" sz="4400" dirty="0" smtClean="0">
                <a:cs typeface="B Zar" panose="00000400000000000000" pitchFamily="2" charset="-78"/>
              </a:rPr>
              <a:t> می‌کنند. </a:t>
            </a:r>
            <a:endParaRPr lang="en-US" sz="4400" dirty="0"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73" y="1528010"/>
            <a:ext cx="3018203" cy="2045598"/>
          </a:xfrm>
          <a:prstGeom prst="snip2DiagRect">
            <a:avLst>
              <a:gd name="adj1" fmla="val 0"/>
              <a:gd name="adj2" fmla="val 2134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58" t="6496" r="62169" b="6147"/>
          <a:stretch/>
        </p:blipFill>
        <p:spPr>
          <a:xfrm>
            <a:off x="1094632" y="3573608"/>
            <a:ext cx="2053777" cy="31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3"/>
    </mc:Choice>
    <mc:Fallback xmlns="">
      <p:transition spd="slow" advTm="338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022" y="764372"/>
            <a:ext cx="6098177" cy="5819307"/>
          </a:xfrm>
        </p:spPr>
        <p:txBody>
          <a:bodyPr>
            <a:normAutofit/>
          </a:bodyPr>
          <a:lstStyle/>
          <a:p>
            <a:pPr rtl="1"/>
            <a:r>
              <a:rPr lang="fa-IR" sz="44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Far.Morvarid" panose="00000400000000000000" pitchFamily="2" charset="-78"/>
              </a:rPr>
              <a:t>اصطکاک:</a:t>
            </a:r>
            <a:r>
              <a:rPr lang="fa-IR" sz="4400" dirty="0" smtClean="0"/>
              <a:t/>
            </a:r>
            <a:br>
              <a:rPr lang="fa-IR" sz="4400" dirty="0" smtClean="0"/>
            </a:br>
            <a:r>
              <a:rPr lang="fa-IR" sz="4400" dirty="0" smtClean="0">
                <a:cs typeface="B Zar" panose="00000400000000000000" pitchFamily="2" charset="-78"/>
              </a:rPr>
              <a:t>نیرویی که سبب کند شدن حرکت میشود نیروی </a:t>
            </a:r>
            <a:r>
              <a:rPr lang="fa-IR" sz="4400" dirty="0" smtClean="0">
                <a:solidFill>
                  <a:srgbClr val="FF0066"/>
                </a:solidFill>
                <a:cs typeface="B Zar" panose="00000400000000000000" pitchFamily="2" charset="-78"/>
              </a:rPr>
              <a:t>اصطکاک</a:t>
            </a:r>
            <a:r>
              <a:rPr lang="fa-IR" sz="4400" dirty="0" smtClean="0">
                <a:cs typeface="B Zar" panose="00000400000000000000" pitchFamily="2" charset="-78"/>
              </a:rPr>
              <a:t> نامیده میشود.اصطکاک </a:t>
            </a:r>
            <a:r>
              <a:rPr lang="fa-IR" sz="4400" b="1" dirty="0" smtClean="0">
                <a:solidFill>
                  <a:srgbClr val="00B050"/>
                </a:solidFill>
                <a:cs typeface="B Zar" panose="00000400000000000000" pitchFamily="2" charset="-78"/>
              </a:rPr>
              <a:t>مخالف</a:t>
            </a:r>
            <a:r>
              <a:rPr lang="fa-IR" sz="4400" dirty="0" smtClean="0">
                <a:cs typeface="B Zar" panose="00000400000000000000" pitchFamily="2" charset="-78"/>
              </a:rPr>
              <a:t> جهت حرکت جسم وارد میشود.</a:t>
            </a:r>
            <a:endParaRPr lang="en-US" sz="4400" dirty="0">
              <a:cs typeface="B Zar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693" y="2749108"/>
            <a:ext cx="5551715" cy="23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4"/>
    </mc:Choice>
    <mc:Fallback xmlns="">
      <p:transition spd="slow" advTm="1155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1" y="1234634"/>
            <a:ext cx="9089572" cy="4787343"/>
          </a:xfrm>
        </p:spPr>
        <p:txBody>
          <a:bodyPr>
            <a:noAutofit/>
          </a:bodyPr>
          <a:lstStyle/>
          <a:p>
            <a:r>
              <a:rPr lang="fa-IR" sz="5400" dirty="0" smtClean="0">
                <a:cs typeface="B Zar" panose="00000400000000000000" pitchFamily="2" charset="-78"/>
              </a:rPr>
              <a:t>هرچه سطح </a:t>
            </a:r>
            <a:r>
              <a:rPr lang="fa-IR" sz="5400" dirty="0" smtClean="0">
                <a:solidFill>
                  <a:srgbClr val="FF0000"/>
                </a:solidFill>
                <a:cs typeface="B Zar" panose="00000400000000000000" pitchFamily="2" charset="-78"/>
              </a:rPr>
              <a:t>ناهموار</a:t>
            </a:r>
            <a:r>
              <a:rPr lang="fa-IR" sz="5400" dirty="0" smtClean="0">
                <a:cs typeface="B Zar" panose="00000400000000000000" pitchFamily="2" charset="-78"/>
              </a:rPr>
              <a:t> تر باشد،اصطکاک بین آن سطح و جسمی که بر روی آن حرکت می کند </a:t>
            </a:r>
            <a:r>
              <a:rPr lang="fa-IR" sz="5400" dirty="0" smtClean="0">
                <a:solidFill>
                  <a:srgbClr val="FF0000"/>
                </a:solidFill>
                <a:cs typeface="B Zar" panose="00000400000000000000" pitchFamily="2" charset="-78"/>
              </a:rPr>
              <a:t>بیشتر</a:t>
            </a:r>
            <a:r>
              <a:rPr lang="fa-IR" sz="5400" dirty="0" smtClean="0">
                <a:cs typeface="B Zar" panose="00000400000000000000" pitchFamily="2" charset="-78"/>
              </a:rPr>
              <a:t> خواهد بود.</a:t>
            </a:r>
            <a:br>
              <a:rPr lang="fa-IR" sz="5400" dirty="0" smtClean="0">
                <a:cs typeface="B Zar" panose="00000400000000000000" pitchFamily="2" charset="-78"/>
              </a:rPr>
            </a:br>
            <a:r>
              <a:rPr lang="fa-IR" sz="5400" dirty="0" smtClean="0">
                <a:cs typeface="B Zar" panose="00000400000000000000" pitchFamily="2" charset="-78"/>
              </a:rPr>
              <a:t>اما هرچقدر هم سطح صاف و صیق</a:t>
            </a:r>
            <a:r>
              <a:rPr lang="fa-IR" sz="5400" dirty="0">
                <a:cs typeface="B Zar" panose="00000400000000000000" pitchFamily="2" charset="-78"/>
              </a:rPr>
              <a:t>ل</a:t>
            </a:r>
            <a:r>
              <a:rPr lang="fa-IR" sz="5400" dirty="0" smtClean="0">
                <a:cs typeface="B Zar" panose="00000400000000000000" pitchFamily="2" charset="-78"/>
              </a:rPr>
              <a:t> باشد اصطکاک هیچگاه صفر نخواهد شد و جسم بالاخره پس از مدتی </a:t>
            </a:r>
            <a:r>
              <a:rPr lang="fa-IR" sz="5400" dirty="0" smtClean="0">
                <a:solidFill>
                  <a:srgbClr val="FF0000"/>
                </a:solidFill>
                <a:cs typeface="B Zar" panose="00000400000000000000" pitchFamily="2" charset="-78"/>
              </a:rPr>
              <a:t>متوقف</a:t>
            </a:r>
            <a:r>
              <a:rPr lang="fa-IR" sz="5400" dirty="0" smtClean="0">
                <a:cs typeface="B Zar" panose="00000400000000000000" pitchFamily="2" charset="-78"/>
              </a:rPr>
              <a:t> خواهد شد.</a:t>
            </a:r>
            <a:endParaRPr lang="en-US" sz="54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46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9"/>
    </mc:Choice>
    <mc:Fallback xmlns="">
      <p:transition spd="slow" advTm="1675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514" y="1435587"/>
            <a:ext cx="5431808" cy="1897039"/>
          </a:xfrm>
        </p:spPr>
        <p:txBody>
          <a:bodyPr>
            <a:normAutofit/>
          </a:bodyPr>
          <a:lstStyle/>
          <a:p>
            <a:pPr rtl="1"/>
            <a:r>
              <a:rPr lang="fa-IR" sz="4400" dirty="0">
                <a:solidFill>
                  <a:srgbClr val="FF2C96"/>
                </a:solidFill>
                <a:cs typeface="B Jadid" panose="00000700000000000000" pitchFamily="2" charset="-78"/>
              </a:rPr>
              <a:t>درس ششم                                      ورزش و نیرو     </a:t>
            </a:r>
            <a:endParaRPr lang="en-US" sz="4400" dirty="0">
              <a:solidFill>
                <a:srgbClr val="FF2C96"/>
              </a:solidFill>
              <a:cs typeface="B Jadid" panose="000007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06" y="2789285"/>
            <a:ext cx="7607137" cy="362179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38049"/>
      </p:ext>
    </p:extLst>
  </p:cSld>
  <p:clrMapOvr>
    <a:masterClrMapping/>
  </p:clrMapOvr>
  <p:transition spd="slow" advTm="7949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829" y="967573"/>
            <a:ext cx="8610600" cy="5414358"/>
          </a:xfrm>
        </p:spPr>
        <p:txBody>
          <a:bodyPr>
            <a:normAutofit/>
          </a:bodyPr>
          <a:lstStyle/>
          <a:p>
            <a:pPr rtl="1"/>
            <a:r>
              <a:rPr lang="fa-IR" sz="4400" dirty="0" smtClean="0">
                <a:cs typeface="B Zar" panose="00000400000000000000" pitchFamily="2" charset="-78"/>
              </a:rPr>
              <a:t>نیروی اصطکاک یک نیروی تماسی است که هم </a:t>
            </a:r>
            <a:r>
              <a:rPr lang="fa-IR" sz="4400" dirty="0" smtClean="0">
                <a:solidFill>
                  <a:srgbClr val="FF0000"/>
                </a:solidFill>
                <a:cs typeface="B Zar" panose="00000400000000000000" pitchFamily="2" charset="-78"/>
              </a:rPr>
              <a:t>مفید</a:t>
            </a:r>
            <a:r>
              <a:rPr lang="fa-IR" sz="4400" dirty="0" smtClean="0">
                <a:cs typeface="B Zar" panose="00000400000000000000" pitchFamily="2" charset="-78"/>
              </a:rPr>
              <a:t> است  هم </a:t>
            </a:r>
            <a:r>
              <a:rPr lang="fa-IR" sz="4400" dirty="0" smtClean="0">
                <a:solidFill>
                  <a:srgbClr val="FF0000"/>
                </a:solidFill>
                <a:cs typeface="B Zar" panose="00000400000000000000" pitchFamily="2" charset="-78"/>
              </a:rPr>
              <a:t>مضر</a:t>
            </a:r>
            <a:r>
              <a:rPr lang="fa-IR" sz="4400" dirty="0" smtClean="0">
                <a:cs typeface="B Zar" panose="00000400000000000000" pitchFamily="2" charset="-78"/>
              </a:rPr>
              <a:t>.</a:t>
            </a:r>
            <a:br>
              <a:rPr lang="fa-IR" sz="4400" dirty="0" smtClean="0">
                <a:cs typeface="B Zar" panose="00000400000000000000" pitchFamily="2" charset="-78"/>
              </a:rPr>
            </a:br>
            <a:r>
              <a:rPr lang="fa-IR" sz="4400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مفید:</a:t>
            </a:r>
            <a:r>
              <a:rPr lang="fa-IR" sz="4400" dirty="0" smtClean="0">
                <a:cs typeface="B Zar" panose="00000400000000000000" pitchFamily="2" charset="-78"/>
              </a:rPr>
              <a:t>روشن کردن کبریت ، نوشتن روی کاغذ ، متوقف شدن و....</a:t>
            </a:r>
            <a:br>
              <a:rPr lang="fa-IR" sz="4400" dirty="0" smtClean="0">
                <a:cs typeface="B Zar" panose="00000400000000000000" pitchFamily="2" charset="-78"/>
              </a:rPr>
            </a:br>
            <a:r>
              <a:rPr lang="fa-IR" sz="4400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مضر:</a:t>
            </a:r>
            <a:r>
              <a:rPr lang="fa-IR" sz="4400" dirty="0" smtClean="0">
                <a:cs typeface="B Zar" panose="00000400000000000000" pitchFamily="2" charset="-78"/>
              </a:rPr>
              <a:t>برای حرکت روان و سریع با صرف نیروی کمترو....</a:t>
            </a:r>
            <a:endParaRPr lang="en-US" sz="4400" dirty="0">
              <a:cs typeface="B Zar" panose="00000400000000000000" pitchFamily="2" charset="-7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E42D-3C32-4841-B60F-22500858DAC1}" type="datetime8">
              <a:rPr lang="fa-IR" smtClean="0"/>
              <a:t>20/اکتبر/13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5"/>
    </mc:Choice>
    <mc:Fallback xmlns="">
      <p:transition spd="slow" advTm="2107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راه های کم کردن اصطکاک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0458" y="2651760"/>
            <a:ext cx="6385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 smtClean="0">
                <a:cs typeface="B Zar" panose="00000400000000000000" pitchFamily="2" charset="-78"/>
              </a:rPr>
              <a:t>1_صاف و صیقلی کردن سطح تماس دو جسم</a:t>
            </a:r>
          </a:p>
          <a:p>
            <a:pPr algn="r" rtl="1"/>
            <a:r>
              <a:rPr lang="fa-IR" sz="3600" dirty="0" smtClean="0">
                <a:cs typeface="B Zar" panose="00000400000000000000" pitchFamily="2" charset="-78"/>
              </a:rPr>
              <a:t>2-استفاده از روغن و گریس و...</a:t>
            </a:r>
          </a:p>
          <a:p>
            <a:pPr algn="r" rtl="1"/>
            <a:r>
              <a:rPr lang="fa-IR" sz="3600" dirty="0" smtClean="0">
                <a:cs typeface="B Zar" panose="00000400000000000000" pitchFamily="2" charset="-78"/>
              </a:rPr>
              <a:t>3_استفاده از چرخ یا غلتک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142" y="3385207"/>
            <a:ext cx="3362632" cy="3230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47" y="1503367"/>
            <a:ext cx="3141021" cy="290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1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4"/>
    </mc:Choice>
    <mc:Fallback xmlns="">
      <p:transition spd="slow" advTm="1103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dirty="0" smtClean="0">
                <a:solidFill>
                  <a:srgbClr val="FF6600"/>
                </a:solidFill>
                <a:cs typeface="Far.Morvarid" panose="00000400000000000000" pitchFamily="2" charset="-78"/>
              </a:rPr>
              <a:t>اصطکاک به چه عواملی بستگی دارد؟</a:t>
            </a:r>
            <a:endParaRPr lang="en-US" sz="4400" dirty="0">
              <a:solidFill>
                <a:srgbClr val="FF6600"/>
              </a:solidFill>
              <a:cs typeface="Far.Morvarid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5429" y="2129246"/>
            <a:ext cx="72498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cs typeface="B Zar" panose="00000400000000000000" pitchFamily="2" charset="-78"/>
              </a:rPr>
              <a:t>اصطکاک به عوامل مختلفی بستگی دارد . از جمله: </a:t>
            </a:r>
            <a:br>
              <a:rPr lang="fa-IR" sz="3600" dirty="0">
                <a:cs typeface="B Zar" panose="00000400000000000000" pitchFamily="2" charset="-78"/>
              </a:rPr>
            </a:br>
            <a:r>
              <a:rPr lang="fa-IR" sz="3600" dirty="0">
                <a:cs typeface="B Zar" panose="00000400000000000000" pitchFamily="2" charset="-78"/>
              </a:rPr>
              <a:t>سطح تماس </a:t>
            </a:r>
            <a:endParaRPr lang="fa-IR" sz="3600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3600" dirty="0" smtClean="0">
                <a:cs typeface="B Zar" panose="00000400000000000000" pitchFamily="2" charset="-78"/>
              </a:rPr>
              <a:t>صافی یا زبری سطح</a:t>
            </a:r>
          </a:p>
          <a:p>
            <a:pPr algn="r" rtl="1"/>
            <a:r>
              <a:rPr lang="fa-IR" sz="3600" dirty="0" smtClean="0">
                <a:cs typeface="B Zar" panose="00000400000000000000" pitchFamily="2" charset="-78"/>
              </a:rPr>
              <a:t>طرز </a:t>
            </a:r>
            <a:r>
              <a:rPr lang="fa-IR" sz="3600" dirty="0">
                <a:cs typeface="B Zar" panose="00000400000000000000" pitchFamily="2" charset="-78"/>
              </a:rPr>
              <a:t>وارد شدن نیرو </a:t>
            </a:r>
            <a:endParaRPr lang="en-US" sz="3600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3600" dirty="0" smtClean="0">
                <a:cs typeface="B Zar" panose="00000400000000000000" pitchFamily="2" charset="-78"/>
              </a:rPr>
              <a:t>میزان </a:t>
            </a:r>
            <a:r>
              <a:rPr lang="fa-IR" sz="3600" dirty="0">
                <a:cs typeface="B Zar" panose="00000400000000000000" pitchFamily="2" charset="-78"/>
              </a:rPr>
              <a:t>نیروی وارد شده </a:t>
            </a:r>
          </a:p>
          <a:p>
            <a:pPr algn="r" rtl="1"/>
            <a:r>
              <a:rPr lang="fa-IR" sz="3600" dirty="0" smtClean="0">
                <a:effectLst/>
                <a:cs typeface="B Zar" panose="00000400000000000000" pitchFamily="2" charset="-78"/>
              </a:rPr>
              <a:t>جرم</a:t>
            </a:r>
          </a:p>
          <a:p>
            <a:pPr algn="r" rtl="1"/>
            <a:r>
              <a:rPr lang="fa-IR" sz="3600" dirty="0" smtClean="0">
                <a:cs typeface="B Zar" panose="00000400000000000000" pitchFamily="2" charset="-78"/>
              </a:rPr>
              <a:t>و...</a:t>
            </a:r>
            <a:endParaRPr lang="fa-IR" sz="3600" dirty="0">
              <a:effectLst/>
              <a:cs typeface="B Zar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4" y="2595848"/>
            <a:ext cx="4049485" cy="303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5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83"/>
    </mc:Choice>
    <mc:Fallback xmlns="">
      <p:transition spd="slow" advTm="4368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نیروی مقاومت هوا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D9A2-5F88-4719-8D6F-3A6A3CB55210}" type="datetime8">
              <a:rPr lang="fa-IR" smtClean="0"/>
              <a:t>20/اکتبر/13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484" b="4582"/>
          <a:stretch/>
        </p:blipFill>
        <p:spPr>
          <a:xfrm>
            <a:off x="7480999" y="2444797"/>
            <a:ext cx="4025201" cy="4276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72" t="17655" r="50410" b="30718"/>
          <a:stretch/>
        </p:blipFill>
        <p:spPr>
          <a:xfrm>
            <a:off x="344774" y="2010190"/>
            <a:ext cx="6731714" cy="41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D9A2-5F88-4719-8D6F-3A6A3CB55210}" type="datetime8">
              <a:rPr lang="fa-IR" smtClean="0"/>
              <a:t>20/اکتبر/13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982" y="1331756"/>
            <a:ext cx="8968102" cy="50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نیروی بالابری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D9A2-5F88-4719-8D6F-3A6A3CB55210}" type="datetime8">
              <a:rPr lang="fa-IR" smtClean="0"/>
              <a:t>20/اکتبر/13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80" t="28536" r="2077" b="9493"/>
          <a:stretch/>
        </p:blipFill>
        <p:spPr>
          <a:xfrm>
            <a:off x="753105" y="2280726"/>
            <a:ext cx="10580814" cy="38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321" y="291906"/>
            <a:ext cx="5961822" cy="1024671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>
                <a:solidFill>
                  <a:srgbClr val="FF1A92"/>
                </a:solidFill>
                <a:latin typeface="IranNastaliq" panose="02020505000000020003" pitchFamily="18" charset="0"/>
                <a:cs typeface="Far.Morvarid" panose="00000400000000000000" pitchFamily="2" charset="-78"/>
              </a:rPr>
              <a:t>نیرو چیست؟</a:t>
            </a:r>
            <a:endParaRPr lang="en-US" sz="5400" b="1" dirty="0">
              <a:solidFill>
                <a:srgbClr val="FF1A92"/>
              </a:solidFill>
              <a:latin typeface="IranNastaliq" panose="02020505000000020003" pitchFamily="18" charset="0"/>
              <a:cs typeface="Far.Morvarid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332" y="1613084"/>
            <a:ext cx="3345584" cy="2699278"/>
          </a:xfrm>
        </p:spPr>
      </p:pic>
      <p:sp>
        <p:nvSpPr>
          <p:cNvPr id="5" name="TextBox 4"/>
          <p:cNvSpPr txBox="1"/>
          <p:nvPr/>
        </p:nvSpPr>
        <p:spPr>
          <a:xfrm>
            <a:off x="4108174" y="1970615"/>
            <a:ext cx="80838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cs typeface="B Nazanin" panose="00000400000000000000" pitchFamily="2" charset="-78"/>
              </a:rPr>
              <a:t>در تمام زندگی ما نیرو ها وجود دارند اما ما آن ها را نمیبینیم اما میتوانیم آن ها را حس کنیم. نیرو عامل </a:t>
            </a:r>
            <a:r>
              <a:rPr lang="fa-IR" sz="3600" b="1" dirty="0">
                <a:solidFill>
                  <a:srgbClr val="FF0000"/>
                </a:solidFill>
                <a:cs typeface="B Nazanin" panose="00000400000000000000" pitchFamily="2" charset="-78"/>
              </a:rPr>
              <a:t>کشش</a:t>
            </a:r>
            <a:r>
              <a:rPr lang="fa-IR" sz="3600" b="1" dirty="0">
                <a:cs typeface="B Nazanin" panose="00000400000000000000" pitchFamily="2" charset="-78"/>
              </a:rPr>
              <a:t> و </a:t>
            </a:r>
            <a:r>
              <a:rPr lang="fa-IR" sz="3600" b="1" dirty="0">
                <a:solidFill>
                  <a:srgbClr val="FF0000"/>
                </a:solidFill>
                <a:cs typeface="B Nazanin" panose="00000400000000000000" pitchFamily="2" charset="-78"/>
              </a:rPr>
              <a:t>رانش </a:t>
            </a:r>
            <a:r>
              <a:rPr lang="fa-IR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«کشیدن و هل دادن» </a:t>
            </a:r>
            <a:r>
              <a:rPr lang="fa-IR" sz="3600" b="1" dirty="0">
                <a:cs typeface="B Nazanin" panose="00000400000000000000" pitchFamily="2" charset="-78"/>
              </a:rPr>
              <a:t>اجسام است .</a:t>
            </a:r>
          </a:p>
          <a:p>
            <a:pPr algn="ctr" rtl="1"/>
            <a:r>
              <a:rPr lang="fa-IR" sz="3600" b="1" dirty="0">
                <a:cs typeface="B Nazanin" panose="00000400000000000000" pitchFamily="2" charset="-78"/>
              </a:rPr>
              <a:t> . به مثال های زیر توجه کنید:</a:t>
            </a:r>
          </a:p>
          <a:p>
            <a:pPr algn="ctr" rtl="1"/>
            <a:r>
              <a:rPr lang="fa-IR" sz="3600" b="1" dirty="0">
                <a:cs typeface="B Nazanin" panose="00000400000000000000" pitchFamily="2" charset="-78"/>
              </a:rPr>
              <a:t>شوت کردن توپ:رانش</a:t>
            </a:r>
          </a:p>
          <a:p>
            <a:pPr algn="ctr" rtl="1"/>
            <a:r>
              <a:rPr lang="fa-IR" sz="3600" b="1" dirty="0">
                <a:cs typeface="B Nazanin" panose="00000400000000000000" pitchFamily="2" charset="-78"/>
              </a:rPr>
              <a:t>بارش باران:کشش</a:t>
            </a:r>
          </a:p>
          <a:p>
            <a:pPr algn="ctr" rtl="1"/>
            <a:r>
              <a:rPr lang="fa-IR" sz="3600" b="1" dirty="0">
                <a:cs typeface="B Nazanin" panose="00000400000000000000" pitchFamily="2" charset="-78"/>
              </a:rPr>
              <a:t>مسواک زدن:کشش و رانش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2" y="4189114"/>
            <a:ext cx="3428664" cy="244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83">
        <p14:vortex dir="r"/>
      </p:transition>
    </mc:Choice>
    <mc:Fallback xmlns="">
      <p:transition spd="slow" advTm="300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282" y="1496870"/>
            <a:ext cx="8094582" cy="536113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763F-08B6-40E6-85E2-B3D5F28B8AE7}" type="datetime8">
              <a:rPr lang="fa-IR" smtClean="0"/>
              <a:t>20/اکتبر/13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643" y="296407"/>
            <a:ext cx="6099313" cy="1134828"/>
          </a:xfrm>
        </p:spPr>
        <p:txBody>
          <a:bodyPr>
            <a:normAutofit/>
          </a:bodyPr>
          <a:lstStyle/>
          <a:p>
            <a:pPr algn="ctr" rtl="1"/>
            <a:r>
              <a:rPr lang="fa-IR" sz="4800" b="1" dirty="0">
                <a:solidFill>
                  <a:srgbClr val="FF1A92"/>
                </a:solidFill>
                <a:cs typeface="Far.Morvarid" panose="00000400000000000000" pitchFamily="2" charset="-78"/>
              </a:rPr>
              <a:t>مشخصات نیرو:</a:t>
            </a:r>
            <a:endParaRPr lang="en-US" sz="4800" b="1" dirty="0">
              <a:solidFill>
                <a:srgbClr val="FF1A92"/>
              </a:solidFill>
              <a:cs typeface="Far.Morvarid" panose="000004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81" y="1621624"/>
            <a:ext cx="2881284" cy="4778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64767" y="1293028"/>
            <a:ext cx="70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1_دارای </a:t>
            </a:r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مقدار</a:t>
            </a:r>
            <a:r>
              <a:rPr lang="fa-IR" sz="4000" b="1" dirty="0">
                <a:cs typeface="B Nazanin" panose="00000400000000000000" pitchFamily="2" charset="-78"/>
              </a:rPr>
              <a:t> هستند نیرو را میتوان با عدد بیان نمود.برای اندازه گیری مقدار عدد نیرو از ابزاری به نام </a:t>
            </a:r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نیرو سنج </a:t>
            </a:r>
            <a:r>
              <a:rPr lang="fa-IR" sz="4000" b="1" dirty="0">
                <a:cs typeface="B Nazanin" panose="00000400000000000000" pitchFamily="2" charset="-78"/>
              </a:rPr>
              <a:t>استفاده میشود. نیرو دارای واحد اندازه گیری به نام </a:t>
            </a:r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نیوتون</a:t>
            </a:r>
            <a:r>
              <a:rPr lang="fa-IR" sz="4000" b="1" dirty="0">
                <a:cs typeface="B Nazanin" panose="00000400000000000000" pitchFamily="2" charset="-78"/>
              </a:rPr>
              <a:t>«</a:t>
            </a:r>
            <a:r>
              <a:rPr lang="en-US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n</a:t>
            </a:r>
            <a:r>
              <a:rPr lang="fa-IR" sz="4000" b="1" dirty="0">
                <a:cs typeface="B Nazanin" panose="00000400000000000000" pitchFamily="2" charset="-78"/>
              </a:rPr>
              <a:t>» است.</a:t>
            </a:r>
          </a:p>
          <a:p>
            <a:pPr algn="r" rtl="1"/>
            <a:endParaRPr lang="fa-IR" sz="4000" b="1" dirty="0">
              <a:cs typeface="B Nazanin" panose="00000400000000000000" pitchFamily="2" charset="-78"/>
            </a:endParaRPr>
          </a:p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2_دارای جهت هستند.برای مثال جهت نیروی جاذبه به سمت مرکز زمین است.</a:t>
            </a:r>
            <a:endParaRPr lang="en-US" sz="4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401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125">
        <p15:prstTrans prst="peelOff"/>
      </p:transition>
    </mc:Choice>
    <mc:Fallback xmlns="">
      <p:transition spd="slow" advTm="26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22" y="711365"/>
            <a:ext cx="5701748" cy="1064427"/>
          </a:xfrm>
        </p:spPr>
        <p:txBody>
          <a:bodyPr>
            <a:normAutofit/>
          </a:bodyPr>
          <a:lstStyle/>
          <a:p>
            <a:pPr algn="ctr"/>
            <a:r>
              <a:rPr lang="fa-IR" sz="6600" b="1" dirty="0">
                <a:solidFill>
                  <a:srgbClr val="FF1A92"/>
                </a:solidFill>
                <a:cs typeface="Far.Morvarid" panose="00000400000000000000" pitchFamily="2" charset="-78"/>
              </a:rPr>
              <a:t>اثرات نیرو:</a:t>
            </a:r>
            <a:endParaRPr lang="en-US" sz="6600" b="1" dirty="0">
              <a:solidFill>
                <a:srgbClr val="FF1A92"/>
              </a:solidFill>
              <a:cs typeface="Far.Morvarid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3113"/>
            <a:ext cx="4704522" cy="327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34678" y="2107096"/>
            <a:ext cx="792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 smtClean="0">
                <a:cs typeface="B Nazanin" panose="00000400000000000000" pitchFamily="2" charset="-78"/>
              </a:rPr>
              <a:t>به </a:t>
            </a:r>
            <a:r>
              <a:rPr lang="fa-IR" sz="3200" b="1" dirty="0">
                <a:cs typeface="B Nazanin" panose="00000400000000000000" pitchFamily="2" charset="-78"/>
              </a:rPr>
              <a:t>طور کلی میتوان اثرهای نیرو را به صورت زیر خلاصه کرد:</a:t>
            </a:r>
          </a:p>
          <a:p>
            <a:pPr algn="ctr" rtl="1"/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1_</a:t>
            </a:r>
            <a:r>
              <a:rPr lang="fa-IR" sz="3200" b="1" dirty="0">
                <a:cs typeface="B Nazanin" panose="00000400000000000000" pitchFamily="2" charset="-78"/>
              </a:rPr>
              <a:t>گاهی نیرو موجب </a:t>
            </a:r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تغییر شکل اجسام </a:t>
            </a:r>
            <a:r>
              <a:rPr lang="fa-IR" sz="3200" b="1" dirty="0">
                <a:cs typeface="B Nazanin" panose="00000400000000000000" pitchFamily="2" charset="-78"/>
              </a:rPr>
              <a:t>میشود.</a:t>
            </a:r>
          </a:p>
          <a:p>
            <a:pPr algn="ctr" rtl="1"/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2_</a:t>
            </a:r>
            <a:r>
              <a:rPr lang="fa-IR" sz="3200" b="1" dirty="0">
                <a:cs typeface="B Nazanin" panose="00000400000000000000" pitchFamily="2" charset="-78"/>
              </a:rPr>
              <a:t>گاهی نیرو باعث </a:t>
            </a:r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حرکت اجسام </a:t>
            </a:r>
            <a:r>
              <a:rPr lang="fa-IR" sz="3200" b="1" dirty="0">
                <a:cs typeface="B Nazanin" panose="00000400000000000000" pitchFamily="2" charset="-78"/>
              </a:rPr>
              <a:t>میشود.</a:t>
            </a:r>
          </a:p>
          <a:p>
            <a:pPr algn="ctr" rtl="1"/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3_</a:t>
            </a:r>
            <a:r>
              <a:rPr lang="fa-IR" sz="3200" b="1" dirty="0">
                <a:cs typeface="B Nazanin" panose="00000400000000000000" pitchFamily="2" charset="-78"/>
              </a:rPr>
              <a:t>گاهی نیرو موجب </a:t>
            </a:r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متوقف شدن جسم</a:t>
            </a:r>
            <a:r>
              <a:rPr lang="fa-IR" sz="3200" b="1" dirty="0">
                <a:cs typeface="B Nazanin" panose="00000400000000000000" pitchFamily="2" charset="-78"/>
              </a:rPr>
              <a:t> میشود.</a:t>
            </a:r>
          </a:p>
          <a:p>
            <a:pPr algn="ctr" rtl="1"/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4_</a:t>
            </a:r>
            <a:r>
              <a:rPr lang="fa-IR" sz="3200" b="1" dirty="0">
                <a:cs typeface="B Nazanin" panose="00000400000000000000" pitchFamily="2" charset="-78"/>
              </a:rPr>
              <a:t>یک از اثر های نیرو </a:t>
            </a:r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تغییر جهت حرکت جسم </a:t>
            </a:r>
            <a:r>
              <a:rPr lang="fa-IR" sz="3200" b="1" dirty="0">
                <a:cs typeface="B Nazanin" panose="00000400000000000000" pitchFamily="2" charset="-78"/>
              </a:rPr>
              <a:t>است.</a:t>
            </a:r>
          </a:p>
          <a:p>
            <a:pPr algn="ctr" rtl="1"/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5_تغییر سرعت جسم </a:t>
            </a:r>
            <a:r>
              <a:rPr lang="fa-IR" sz="3200" b="1" dirty="0">
                <a:cs typeface="B Nazanin" panose="00000400000000000000" pitchFamily="2" charset="-78"/>
              </a:rPr>
              <a:t>هم یکی دیگر از اثرات نیرو است.</a:t>
            </a:r>
          </a:p>
        </p:txBody>
      </p:sp>
    </p:spTree>
    <p:extLst>
      <p:ext uri="{BB962C8B-B14F-4D97-AF65-F5344CB8AC3E}">
        <p14:creationId xmlns:p14="http://schemas.microsoft.com/office/powerpoint/2010/main" val="42222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6026">
        <p14:warp dir="in"/>
      </p:transition>
    </mc:Choice>
    <mc:Fallback xmlns="">
      <p:transition spd="slow" advTm="660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409" y="1563757"/>
            <a:ext cx="7898296" cy="4902728"/>
          </a:xfrm>
        </p:spPr>
        <p:txBody>
          <a:bodyPr>
            <a:noAutofit/>
          </a:bodyPr>
          <a:lstStyle/>
          <a:p>
            <a:pPr algn="ctr" rtl="1"/>
            <a:r>
              <a:rPr lang="fa-IR" dirty="0">
                <a:cs typeface="B Zar" panose="00000400000000000000" pitchFamily="2" charset="-78"/>
              </a:rPr>
              <a:t>ز</a:t>
            </a:r>
            <a:r>
              <a:rPr lang="fa-IR" sz="4400" b="1" dirty="0">
                <a:cs typeface="B Nazanin" panose="00000400000000000000" pitchFamily="2" charset="-78"/>
              </a:rPr>
              <a:t>مانی که به جسم نیرو وارد میکنیم جسم نیز همزمان نیرویی مساوی و در جهت مخالف بر شما وارد میکند. یکی از نیرو ها را </a:t>
            </a:r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کنش</a:t>
            </a:r>
            <a:r>
              <a:rPr lang="fa-IR" sz="4400" b="1" dirty="0">
                <a:cs typeface="B Nazanin" panose="00000400000000000000" pitchFamily="2" charset="-78"/>
              </a:rPr>
              <a:t> و دیگری را </a:t>
            </a:r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واکنش</a:t>
            </a:r>
            <a:r>
              <a:rPr lang="fa-IR" sz="4400" b="1" dirty="0">
                <a:cs typeface="B Nazanin" panose="00000400000000000000" pitchFamily="2" charset="-78"/>
              </a:rPr>
              <a:t> مینامیم.</a:t>
            </a:r>
            <a:br>
              <a:rPr lang="fa-IR" sz="4400" b="1" dirty="0">
                <a:cs typeface="B Nazanin" panose="00000400000000000000" pitchFamily="2" charset="-78"/>
              </a:rPr>
            </a:br>
            <a:r>
              <a:rPr lang="fa-IR" sz="4400" b="1" dirty="0">
                <a:cs typeface="B Nazanin" panose="00000400000000000000" pitchFamily="2" charset="-78"/>
              </a:rPr>
              <a:t>مثلا وقتی روی اسکیتی می استاده ایم و به دیوار فشار وارد میکنیم میبینیم که به سمت عقب میرویم این نشان دهنده این است که دیوار همان نیرو را برمیگرداند.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5409" y="609600"/>
            <a:ext cx="789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1A92"/>
                </a:solidFill>
                <a:cs typeface="Far.Morvarid" panose="00000400000000000000" pitchFamily="2" charset="-78"/>
              </a:rPr>
              <a:t>:</a:t>
            </a:r>
            <a:r>
              <a:rPr lang="fa-IR" sz="4800" b="1" dirty="0">
                <a:solidFill>
                  <a:srgbClr val="FF1A92"/>
                </a:solidFill>
                <a:cs typeface="Far.Morvarid" panose="00000400000000000000" pitchFamily="2" charset="-78"/>
              </a:rPr>
              <a:t>کنش و واکنش</a:t>
            </a:r>
            <a:endParaRPr lang="en-US" sz="4800" b="1" dirty="0">
              <a:solidFill>
                <a:srgbClr val="FF1A92"/>
              </a:solidFill>
              <a:cs typeface="Far.Morvarid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85153"/>
            <a:ext cx="4015410" cy="3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04"/>
    </mc:Choice>
    <mc:Fallback xmlns="">
      <p:transition spd="slow" advTm="5830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345" y="514992"/>
            <a:ext cx="8610600" cy="1293028"/>
          </a:xfrm>
        </p:spPr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برایند نیرو«نیروی خالص»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6" r="-208"/>
          <a:stretch/>
        </p:blipFill>
        <p:spPr>
          <a:xfrm>
            <a:off x="1814945" y="2127992"/>
            <a:ext cx="8714510" cy="40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3"/>
    </mc:Choice>
    <mc:Fallback xmlns="">
      <p:transition spd="slow" advTm="4010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565" y="463926"/>
            <a:ext cx="9533709" cy="1025240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1E9D"/>
                </a:solidFill>
                <a:cs typeface="Far.Morvarid" panose="00000400000000000000" pitchFamily="2" charset="-78"/>
              </a:rPr>
              <a:t>نیرو را میتوان به دو دسته تقسیم کرد:</a:t>
            </a:r>
            <a:endParaRPr lang="en-US" b="1" dirty="0">
              <a:solidFill>
                <a:srgbClr val="FF1E9D"/>
              </a:solidFill>
              <a:cs typeface="Far.Morvarid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4874" y="1489166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Zar" panose="00000400000000000000" pitchFamily="2" charset="-78"/>
              </a:rPr>
              <a:t>1_غیرتماسی: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B Zar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4332" y="2514406"/>
            <a:ext cx="66729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ar.Chehre" panose="02000500000000000000" pitchFamily="2" charset="0"/>
                <a:cs typeface="B Nazanin" panose="00000400000000000000" pitchFamily="2" charset="-78"/>
              </a:rPr>
              <a:t>1_نیروی گرانشی:مثل افتادن سیب از درخت </a:t>
            </a:r>
          </a:p>
          <a:p>
            <a:pPr algn="r" rtl="1"/>
            <a:r>
              <a:rPr lang="fa-IR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ar.Chehre" panose="02000500000000000000" pitchFamily="2" charset="0"/>
                <a:cs typeface="B Nazanin" panose="00000400000000000000" pitchFamily="2" charset="-78"/>
              </a:rPr>
              <a:t>2_نیروی الکتریکی:مثل چسیبدن بادکنک به دیوار بعد از مالش به موی سر</a:t>
            </a:r>
          </a:p>
          <a:p>
            <a:pPr algn="r" rtl="1"/>
            <a:r>
              <a:rPr lang="fa-IR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ar.Chehre" panose="02000500000000000000" pitchFamily="2" charset="0"/>
                <a:cs typeface="B Nazanin" panose="00000400000000000000" pitchFamily="2" charset="-78"/>
              </a:rPr>
              <a:t>3_نیروی مغناطیسی:مثل جاذبه و دافعه ی بین قطب های آهنربا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Far.Chehre" panose="02000500000000000000" pitchFamily="2" charset="0"/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161" y="1257202"/>
            <a:ext cx="2634139" cy="2514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8" y="4003572"/>
            <a:ext cx="5074538" cy="28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1"/>
    </mc:Choice>
    <mc:Fallback xmlns="">
      <p:transition spd="slow" advTm="5325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411</TotalTime>
  <Words>498</Words>
  <Application>Microsoft Office PowerPoint</Application>
  <PresentationFormat>Widescreen</PresentationFormat>
  <Paragraphs>58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Times New Roman</vt:lpstr>
      <vt:lpstr>Arial</vt:lpstr>
      <vt:lpstr>B Jadid</vt:lpstr>
      <vt:lpstr>Century Gothic</vt:lpstr>
      <vt:lpstr>B Nazanin</vt:lpstr>
      <vt:lpstr>IranNastaliq</vt:lpstr>
      <vt:lpstr>B Titr</vt:lpstr>
      <vt:lpstr>Far.Morvarid</vt:lpstr>
      <vt:lpstr>Far.Chehre</vt:lpstr>
      <vt:lpstr>Calibri</vt:lpstr>
      <vt:lpstr>BBC TV Channel Logos</vt:lpstr>
      <vt:lpstr>B Zar</vt:lpstr>
      <vt:lpstr>Vapor Trail</vt:lpstr>
      <vt:lpstr>PowerPoint Presentation</vt:lpstr>
      <vt:lpstr>درس ششم                                      ورزش و نیرو     </vt:lpstr>
      <vt:lpstr>نیرو چیست؟</vt:lpstr>
      <vt:lpstr>PowerPoint Presentation</vt:lpstr>
      <vt:lpstr>مشخصات نیرو:</vt:lpstr>
      <vt:lpstr>اثرات نیرو:</vt:lpstr>
      <vt:lpstr>زمانی که به جسم نیرو وارد میکنیم جسم نیز همزمان نیرویی مساوی و در جهت مخالف بر شما وارد میکند. یکی از نیرو ها را کنش و دیگری را واکنش مینامیم. مثلا وقتی روی اسکیتی می استاده ایم و به دیوار فشار وارد میکنیم میبینیم که به سمت عقب میرویم این نشان دهنده این است که دیوار همان نیرو را برمیگرداند.</vt:lpstr>
      <vt:lpstr>برایند نیرو«نیروی خالص»</vt:lpstr>
      <vt:lpstr>نیرو را میتوان به دو دسته تقسیم کرد:</vt:lpstr>
      <vt:lpstr>2_تماسی: </vt:lpstr>
      <vt:lpstr>* به نیرویی که زمین بر تمام اجسام نزدیک خود وارد می کند وآن هارابه طرف خود می کشد نیروی گرانشی یاجاذبه ی زمین می گویند. </vt:lpstr>
      <vt:lpstr>* وزن یک جسم،نیروی جاذبه ای است که از طرف زمین و یک جسم وارد میشود.پس وزن یک جسم به مقدار جرم و جاذبه ی محیط بستگی دارد. وزن   شتاب گرانش زمینX   جرم</vt:lpstr>
      <vt:lpstr>PowerPoint Presentation</vt:lpstr>
      <vt:lpstr>جرم یک جسم به مقدار ماده ی تشکیل دهنده ی آن جسم بستگی دارد. و واحد اندازه گیری آن کیلوگرم است.  برای اندازه گیری جرم معمولاً از  ترازو استفاده میشود.</vt:lpstr>
      <vt:lpstr>*نیرویی که یک آهن ربا به آهنربای دیگر وارد می کند نیروی مغناطیسی میگویند. * نیروی بین قطب ها هم نام آهن ربا(s.s)یا(n.n)از نوع دافعه یا رانشی است. * نیرویی بین قطب های غیر هم نام آهن ربا  (s.n)ازنوع جاذبه یا ربایشی است.</vt:lpstr>
      <vt:lpstr>*همه ی فلزات خاصیت مغناطیسی ندارند و جذب آهن ربا نمیشوند. مثلاً طلا و نقره فلزند امّا جذب آهن ربا نمیشوند . فلزات مغناطیسی عبارتند از: آهن ،نیکل ،کبالت و فولاد.   *از نیروی مغناطیسی در جرثقیل های مغناطیسی در محل بازیافت برای جدا کردن قوطی ها و قطعات آهنی از میان زباله ها استفاده میشود. </vt:lpstr>
      <vt:lpstr>نیروی الکتریکی: نیرویی که باعث جذب خرده کاغذ به میله یا شانه  میشود نیروی الکتریکی نامیده میشود. نیروی الکتریکی نیز مثل نیروی مغناطیسی ربایشی یا رانشی است . اگر بارهای دوجسم همنام باشند یکدیگر را دفع میکنند و اگر بارها مخالف هم باشند یکدیگر را جذب می‌کنند. </vt:lpstr>
      <vt:lpstr>اصطکاک: نیرویی که سبب کند شدن حرکت میشود نیروی اصطکاک نامیده میشود.اصطکاک مخالف جهت حرکت جسم وارد میشود.</vt:lpstr>
      <vt:lpstr>هرچه سطح ناهموار تر باشد،اصطکاک بین آن سطح و جسمی که بر روی آن حرکت می کند بیشتر خواهد بود. اما هرچقدر هم سطح صاف و صیقل باشد اصطکاک هیچگاه صفر نخواهد شد و جسم بالاخره پس از مدتی متوقف خواهد شد.</vt:lpstr>
      <vt:lpstr>نیروی اصطکاک یک نیروی تماسی است که هم مفید است  هم مضر. مفید:روشن کردن کبریت ، نوشتن روی کاغذ ، متوقف شدن و.... مضر:برای حرکت روان و سریع با صرف نیروی کمترو....</vt:lpstr>
      <vt:lpstr>راه های کم کردن اصطکاک</vt:lpstr>
      <vt:lpstr>اصطکاک به چه عواملی بستگی دارد؟</vt:lpstr>
      <vt:lpstr>نیروی مقاومت هوا</vt:lpstr>
      <vt:lpstr>PowerPoint Presentation</vt:lpstr>
      <vt:lpstr>نیروی بالابری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</dc:title>
  <dc:creator>shahdad pishvar</dc:creator>
  <cp:lastModifiedBy>Hosna</cp:lastModifiedBy>
  <cp:revision>44</cp:revision>
  <dcterms:created xsi:type="dcterms:W3CDTF">2016-11-27T11:21:05Z</dcterms:created>
  <dcterms:modified xsi:type="dcterms:W3CDTF">2020-11-13T16:14:44Z</dcterms:modified>
</cp:coreProperties>
</file>