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11"/>
  </p:notesMasterIdLst>
  <p:sldIdLst>
    <p:sldId id="261" r:id="rId2"/>
    <p:sldId id="256" r:id="rId3"/>
    <p:sldId id="262" r:id="rId4"/>
    <p:sldId id="257" r:id="rId5"/>
    <p:sldId id="258" r:id="rId6"/>
    <p:sldId id="259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A2C3129-5950-48EE-8D81-28661DD5237A}" type="datetimeFigureOut">
              <a:rPr lang="fa-IR" smtClean="0"/>
              <a:t>1443/04/25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8980F77-7135-4BE2-87C9-1A1332AC2CA6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80F77-7135-4BE2-87C9-1A1332AC2CA6}" type="slidenum">
              <a:rPr lang="fa-IR" smtClean="0"/>
              <a:t>1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8DEA-5062-47AD-B454-C90E61C88F16}" type="datetimeFigureOut">
              <a:rPr lang="fa-IR" smtClean="0"/>
              <a:pPr/>
              <a:t>1443/04/25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0727-5B01-4243-B92D-2B42F382C16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8DEA-5062-47AD-B454-C90E61C88F16}" type="datetimeFigureOut">
              <a:rPr lang="fa-IR" smtClean="0"/>
              <a:pPr/>
              <a:t>1443/04/25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0727-5B01-4243-B92D-2B42F382C16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8DEA-5062-47AD-B454-C90E61C88F16}" type="datetimeFigureOut">
              <a:rPr lang="fa-IR" smtClean="0"/>
              <a:pPr/>
              <a:t>1443/04/25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0727-5B01-4243-B92D-2B42F382C16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8DEA-5062-47AD-B454-C90E61C88F16}" type="datetimeFigureOut">
              <a:rPr lang="fa-IR" smtClean="0"/>
              <a:pPr/>
              <a:t>1443/04/25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0727-5B01-4243-B92D-2B42F382C16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8DEA-5062-47AD-B454-C90E61C88F16}" type="datetimeFigureOut">
              <a:rPr lang="fa-IR" smtClean="0"/>
              <a:pPr/>
              <a:t>1443/04/25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F230727-5B01-4243-B92D-2B42F382C16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8DEA-5062-47AD-B454-C90E61C88F16}" type="datetimeFigureOut">
              <a:rPr lang="fa-IR" smtClean="0"/>
              <a:pPr/>
              <a:t>1443/04/25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0727-5B01-4243-B92D-2B42F382C16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8DEA-5062-47AD-B454-C90E61C88F16}" type="datetimeFigureOut">
              <a:rPr lang="fa-IR" smtClean="0"/>
              <a:pPr/>
              <a:t>1443/04/25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0727-5B01-4243-B92D-2B42F382C16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8DEA-5062-47AD-B454-C90E61C88F16}" type="datetimeFigureOut">
              <a:rPr lang="fa-IR" smtClean="0"/>
              <a:pPr/>
              <a:t>1443/04/25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0727-5B01-4243-B92D-2B42F382C16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8DEA-5062-47AD-B454-C90E61C88F16}" type="datetimeFigureOut">
              <a:rPr lang="fa-IR" smtClean="0"/>
              <a:pPr/>
              <a:t>1443/04/25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0727-5B01-4243-B92D-2B42F382C16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8DEA-5062-47AD-B454-C90E61C88F16}" type="datetimeFigureOut">
              <a:rPr lang="fa-IR" smtClean="0"/>
              <a:pPr/>
              <a:t>1443/04/25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0727-5B01-4243-B92D-2B42F382C16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8DEA-5062-47AD-B454-C90E61C88F16}" type="datetimeFigureOut">
              <a:rPr lang="fa-IR" smtClean="0"/>
              <a:pPr/>
              <a:t>1443/04/25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0727-5B01-4243-B92D-2B42F382C16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9F8DEA-5062-47AD-B454-C90E61C88F16}" type="datetimeFigureOut">
              <a:rPr lang="fa-IR" smtClean="0"/>
              <a:pPr/>
              <a:t>1443/04/25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230727-5B01-4243-B92D-2B42F382C16F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jNiM2QxJ2iB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897062"/>
            <a:ext cx="8229600" cy="4114800"/>
          </a:xfr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tretch>
            <a:fillRect/>
          </a:stretch>
        </p:blipFill>
        <p:spPr>
          <a:xfrm>
            <a:off x="4495800" y="1066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مدار الکتریکی </a:t>
            </a:r>
            <a:br>
              <a:rPr lang="fa-IR" dirty="0" smtClean="0"/>
            </a:br>
            <a:endParaRPr lang="fa-IR" dirty="0"/>
          </a:p>
        </p:txBody>
      </p:sp>
      <p:pic>
        <p:nvPicPr>
          <p:cNvPr id="4" name="Picture 3" descr="26f4edda-24c9-469c-bd41-e956dc0b51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429000"/>
            <a:ext cx="6019800" cy="2590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609600" y="838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مدار الکتریکی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ما 2 نوع مدار الکتریکی داریم </a:t>
            </a:r>
          </a:p>
          <a:p>
            <a:r>
              <a:rPr lang="fa-IR" dirty="0" smtClean="0">
                <a:cs typeface="B Nazanin" pitchFamily="2" charset="-78"/>
              </a:rPr>
              <a:t>1) مدار متوالی </a:t>
            </a:r>
          </a:p>
          <a:p>
            <a:r>
              <a:rPr lang="fa-IR" dirty="0" smtClean="0">
                <a:cs typeface="B Nazanin" pitchFamily="2" charset="-78"/>
              </a:rPr>
              <a:t>2) مدار موازی</a:t>
            </a:r>
          </a:p>
          <a:p>
            <a:r>
              <a:rPr lang="fa-IR" dirty="0" smtClean="0">
                <a:cs typeface="B Nazanin" pitchFamily="2" charset="-78"/>
              </a:rPr>
              <a:t>نام دیگر مدار متوالی مدار سری است . </a:t>
            </a:r>
          </a:p>
          <a:p>
            <a:endParaRPr lang="fa-IR" dirty="0" smtClean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267200"/>
            <a:ext cx="5181600" cy="2209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381000" y="457200"/>
            <a:ext cx="8382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5300" dirty="0" smtClean="0">
                <a:solidFill>
                  <a:srgbClr val="FF0000"/>
                </a:solidFill>
                <a:cs typeface="B Nazanin" pitchFamily="2" charset="-78"/>
              </a:rPr>
              <a:t>مدار متوالی یا سری</a:t>
            </a:r>
            <a:r>
              <a:rPr lang="fa-IR" dirty="0" smtClean="0">
                <a:cs typeface="B Nazanin" pitchFamily="2" charset="-78"/>
              </a:rPr>
              <a:t/>
            </a:r>
            <a:br>
              <a:rPr lang="fa-IR" dirty="0" smtClean="0">
                <a:cs typeface="B Nazanin" pitchFamily="2" charset="-78"/>
              </a:rPr>
            </a:br>
            <a:endParaRPr lang="fa-IR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1 ) مدار متوالی یا سری </a:t>
            </a:r>
          </a:p>
          <a:p>
            <a:pPr>
              <a:buNone/>
            </a:pPr>
            <a:r>
              <a:rPr lang="fa-IR" dirty="0" smtClean="0">
                <a:cs typeface="B Nazanin" pitchFamily="2" charset="-78"/>
              </a:rPr>
              <a:t>مدار متوالی یا سری چیست ؟ </a:t>
            </a:r>
          </a:p>
          <a:p>
            <a:pPr>
              <a:buNone/>
            </a:pPr>
            <a:r>
              <a:rPr lang="fa-IR" dirty="0" smtClean="0">
                <a:cs typeface="B Nazanin" pitchFamily="2" charset="-78"/>
              </a:rPr>
              <a:t>به مدار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 متوالی </a:t>
            </a:r>
            <a:r>
              <a:rPr lang="fa-IR" dirty="0" smtClean="0">
                <a:cs typeface="B Nazanin" pitchFamily="2" charset="-78"/>
              </a:rPr>
              <a:t>مداری گویند که لامپ ها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پشت سر هم </a:t>
            </a:r>
            <a:r>
              <a:rPr lang="fa-IR" dirty="0" smtClean="0">
                <a:cs typeface="B Nazanin" pitchFamily="2" charset="-78"/>
              </a:rPr>
              <a:t>بسته شده است و اگر 1 لامپ خاموش شود بقیه لامپ ها هم خاموش می شوند . </a:t>
            </a:r>
          </a:p>
          <a:p>
            <a:pPr>
              <a:buNone/>
            </a:pP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نکته! </a:t>
            </a:r>
          </a:p>
          <a:p>
            <a:pPr>
              <a:buNone/>
            </a:pPr>
            <a:r>
              <a:rPr lang="fa-IR" dirty="0" smtClean="0">
                <a:cs typeface="B Nazanin" pitchFamily="2" charset="-78"/>
              </a:rPr>
              <a:t>با افزودن </a:t>
            </a:r>
            <a:r>
              <a:rPr lang="fa-IR" dirty="0" smtClean="0">
                <a:cs typeface="B Nazanin" pitchFamily="2" charset="-78"/>
              </a:rPr>
              <a:t>لامپ های بیشتر به مدار متوالی </a:t>
            </a:r>
            <a:r>
              <a:rPr lang="fa-IR" dirty="0" smtClean="0">
                <a:cs typeface="B Nazanin" pitchFamily="2" charset="-78"/>
              </a:rPr>
              <a:t>نور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کمتر </a:t>
            </a:r>
            <a:r>
              <a:rPr lang="fa-IR" dirty="0" smtClean="0">
                <a:cs typeface="B Nazanin" pitchFamily="2" charset="-78"/>
              </a:rPr>
              <a:t>خواهد شد .</a:t>
            </a:r>
          </a:p>
          <a:p>
            <a:pPr>
              <a:buNone/>
            </a:pPr>
            <a:endParaRPr lang="fa-IR" dirty="0" smtClean="0">
              <a:cs typeface="B Nazanin" pitchFamily="2" charset="-78"/>
            </a:endParaRPr>
          </a:p>
          <a:p>
            <a:pPr>
              <a:buNone/>
            </a:pPr>
            <a:endParaRPr lang="fa-IR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09600" y="5562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مدار موازی </a:t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مدار موازی چیست ؟</a:t>
            </a:r>
          </a:p>
          <a:p>
            <a:r>
              <a:rPr lang="fa-IR" dirty="0" smtClean="0"/>
              <a:t>به </a:t>
            </a:r>
            <a:r>
              <a:rPr lang="fa-IR" dirty="0" smtClean="0">
                <a:solidFill>
                  <a:srgbClr val="FF0000"/>
                </a:solidFill>
              </a:rPr>
              <a:t>مدار موازی </a:t>
            </a:r>
            <a:r>
              <a:rPr lang="fa-IR" dirty="0" smtClean="0"/>
              <a:t>مداری گویند که از هر لامپ جریان </a:t>
            </a:r>
            <a:r>
              <a:rPr lang="fa-IR" dirty="0" smtClean="0">
                <a:solidFill>
                  <a:srgbClr val="FF0000"/>
                </a:solidFill>
              </a:rPr>
              <a:t>جداگانه ای </a:t>
            </a:r>
            <a:r>
              <a:rPr lang="fa-IR" dirty="0" smtClean="0"/>
              <a:t>عبور می کند .</a:t>
            </a:r>
          </a:p>
          <a:p>
            <a:pPr>
              <a:buNone/>
            </a:pPr>
            <a:r>
              <a:rPr lang="fa-IR" dirty="0" smtClean="0"/>
              <a:t>و اگر یک لامپ خاموش شود دیگر لامپ ها خاموش </a:t>
            </a:r>
            <a:r>
              <a:rPr lang="fa-IR" dirty="0" smtClean="0">
                <a:solidFill>
                  <a:srgbClr val="FF0000"/>
                </a:solidFill>
              </a:rPr>
              <a:t>نمی شوند </a:t>
            </a:r>
          </a:p>
          <a:p>
            <a:pPr>
              <a:buNone/>
            </a:pPr>
            <a:r>
              <a:rPr lang="fa-IR" dirty="0" smtClean="0">
                <a:solidFill>
                  <a:srgbClr val="FF0000"/>
                </a:solidFill>
              </a:rPr>
              <a:t>نکته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!</a:t>
            </a:r>
          </a:p>
          <a:p>
            <a:pPr>
              <a:buNone/>
            </a:pPr>
            <a:r>
              <a:rPr lang="fa-IR" dirty="0" smtClean="0">
                <a:cs typeface="B Nazanin" pitchFamily="2" charset="-78"/>
              </a:rPr>
              <a:t>با افزودن لامپ های </a:t>
            </a:r>
            <a:r>
              <a:rPr lang="fa-IR" dirty="0" smtClean="0">
                <a:cs typeface="B Nazanin" pitchFamily="2" charset="-78"/>
              </a:rPr>
              <a:t>دیگر به مدار موازی  </a:t>
            </a:r>
            <a:r>
              <a:rPr lang="fa-IR" dirty="0" smtClean="0">
                <a:cs typeface="B Nazanin" pitchFamily="2" charset="-78"/>
              </a:rPr>
              <a:t>نور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کمتر نمی شود </a:t>
            </a:r>
            <a:endParaRPr lang="fa-IR" dirty="0" smtClean="0">
              <a:solidFill>
                <a:srgbClr val="FF000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1295400" y="4876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5000" y="2057400"/>
            <a:ext cx="5029200" cy="3784600"/>
          </a:xfrm>
        </p:spPr>
      </p:pic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228600" y="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مدار موازی و مدار متوالی یا سری </a:t>
            </a:r>
            <a:endParaRPr lang="fa-IR" dirty="0"/>
          </a:p>
        </p:txBody>
      </p:sp>
      <p:pic>
        <p:nvPicPr>
          <p:cNvPr id="8" name="Content Placeholder 7" descr="olum-4-p-12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58006" y="2971800"/>
            <a:ext cx="3838575" cy="2514600"/>
          </a:xfrm>
        </p:spPr>
      </p:pic>
      <p:pic>
        <p:nvPicPr>
          <p:cNvPr id="7" name="Content Placeholder 6" descr="مدارهای-سری-و-موازی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3055424"/>
            <a:ext cx="4041775" cy="23775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رسانا یا نا رسانا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تعریف رسانا : </a:t>
            </a:r>
          </a:p>
          <a:p>
            <a:pPr>
              <a:buNone/>
            </a:pPr>
            <a:r>
              <a:rPr lang="fa-IR" dirty="0" smtClean="0"/>
              <a:t>هر اجسامی که </a:t>
            </a:r>
            <a:r>
              <a:rPr lang="fa-IR" dirty="0" smtClean="0">
                <a:solidFill>
                  <a:srgbClr val="FF0000"/>
                </a:solidFill>
              </a:rPr>
              <a:t>برق – انرژی الکتریکی و الکتریسیته </a:t>
            </a:r>
            <a:r>
              <a:rPr lang="fa-IR" dirty="0" smtClean="0"/>
              <a:t>را از خود عبور </a:t>
            </a:r>
          </a:p>
          <a:p>
            <a:pPr>
              <a:buNone/>
            </a:pPr>
            <a:r>
              <a:rPr lang="fa-IR" dirty="0" smtClean="0">
                <a:solidFill>
                  <a:srgbClr val="FF0000"/>
                </a:solidFill>
              </a:rPr>
              <a:t>دهند</a:t>
            </a:r>
            <a:r>
              <a:rPr lang="fa-IR" dirty="0" smtClean="0"/>
              <a:t> به آن </a:t>
            </a:r>
            <a:r>
              <a:rPr lang="fa-IR" dirty="0" smtClean="0">
                <a:solidFill>
                  <a:srgbClr val="FF0000"/>
                </a:solidFill>
              </a:rPr>
              <a:t>رسانا</a:t>
            </a:r>
            <a:r>
              <a:rPr lang="fa-IR" dirty="0" smtClean="0"/>
              <a:t> گویند .</a:t>
            </a:r>
          </a:p>
          <a:p>
            <a:pPr>
              <a:buNone/>
            </a:pPr>
            <a:r>
              <a:rPr lang="fa-IR" dirty="0" smtClean="0"/>
              <a:t>مانند : فلزات ( فلز مس – سنجاق قفلی – خطکش فلزی و ....</a:t>
            </a:r>
          </a:p>
          <a:p>
            <a:pPr>
              <a:buNone/>
            </a:pPr>
            <a:r>
              <a:rPr lang="fa-IR" dirty="0" smtClean="0"/>
              <a:t>تعریف نا رسانا </a:t>
            </a:r>
          </a:p>
          <a:p>
            <a:pPr>
              <a:buNone/>
            </a:pPr>
            <a:r>
              <a:rPr lang="fa-IR" dirty="0" smtClean="0"/>
              <a:t>هر اجسامی که برق – انرژی الکتریکی و الکتریسیته را از خود عبور </a:t>
            </a:r>
            <a:r>
              <a:rPr lang="fa-IR" dirty="0" smtClean="0">
                <a:solidFill>
                  <a:srgbClr val="FF0000"/>
                </a:solidFill>
              </a:rPr>
              <a:t>ندهد</a:t>
            </a:r>
            <a:r>
              <a:rPr lang="fa-IR" dirty="0" smtClean="0"/>
              <a:t> به آن</a:t>
            </a:r>
            <a:r>
              <a:rPr lang="fa-IR" dirty="0" smtClean="0">
                <a:solidFill>
                  <a:srgbClr val="FF0000"/>
                </a:solidFill>
              </a:rPr>
              <a:t> نا رسانا </a:t>
            </a:r>
            <a:r>
              <a:rPr lang="fa-IR" dirty="0" smtClean="0"/>
              <a:t>گویند . </a:t>
            </a:r>
          </a:p>
          <a:p>
            <a:pPr>
              <a:buNone/>
            </a:pPr>
            <a:r>
              <a:rPr lang="fa-IR" dirty="0" smtClean="0"/>
              <a:t>مانند پلاستیک ( خطکش پلاستیکی – پاک کن – چوب و.....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09600" y="304800"/>
            <a:ext cx="5334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با تشکر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با تشکر از توجه شما خانم نقی پور عزیزم </a:t>
            </a:r>
          </a:p>
          <a:p>
            <a:r>
              <a:rPr lang="fa-IR" dirty="0" smtClean="0"/>
              <a:t>سارا تقی پور پایه ی چهارم سدنا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</TotalTime>
  <Words>234</Words>
  <Application>Microsoft Office PowerPoint</Application>
  <PresentationFormat>On-screen Show (4:3)</PresentationFormat>
  <Paragraphs>31</Paragraphs>
  <Slides>9</Slides>
  <Notes>1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Slide 1</vt:lpstr>
      <vt:lpstr>مدار الکتریکی  </vt:lpstr>
      <vt:lpstr>مدار الکتریکی </vt:lpstr>
      <vt:lpstr>مدار متوالی یا سری </vt:lpstr>
      <vt:lpstr>مدار موازی  </vt:lpstr>
      <vt:lpstr>Slide 6</vt:lpstr>
      <vt:lpstr>مدار موازی و مدار متوالی یا سری </vt:lpstr>
      <vt:lpstr>رسانا یا نا رسانا </vt:lpstr>
      <vt:lpstr>با تشکر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مدار الکتریکی  کاری از سارا تقی پور  پایه چهارم سدنا</dc:title>
  <dc:creator>sara</dc:creator>
  <cp:lastModifiedBy>sara</cp:lastModifiedBy>
  <cp:revision>10</cp:revision>
  <dcterms:created xsi:type="dcterms:W3CDTF">2021-11-30T01:46:07Z</dcterms:created>
  <dcterms:modified xsi:type="dcterms:W3CDTF">2021-11-30T15:16:52Z</dcterms:modified>
</cp:coreProperties>
</file>