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5" r:id="rId9"/>
    <p:sldId id="263" r:id="rId10"/>
    <p:sldId id="264" r:id="rId11"/>
    <p:sldId id="266" r:id="rId12"/>
    <p:sldId id="267" r:id="rId13"/>
  </p:sldIdLst>
  <p:sldSz cx="10160000" cy="5715000"/>
  <p:notesSz cx="9144000" cy="6858000"/>
  <p:defaultTextStyle>
    <a:defPPr>
      <a:defRPr lang="en-US"/>
    </a:defPPr>
    <a:lvl1pPr marL="0" algn="l" defTabSz="914226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1pPr>
    <a:lvl2pPr marL="457113" algn="l" defTabSz="914226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2pPr>
    <a:lvl3pPr marL="914226" algn="l" defTabSz="914226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3pPr>
    <a:lvl4pPr marL="1371341" algn="l" defTabSz="914226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4pPr>
    <a:lvl5pPr marL="1828453" algn="l" defTabSz="914226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5pPr>
    <a:lvl6pPr marL="2285566" algn="l" defTabSz="914226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6pPr>
    <a:lvl7pPr marL="2742679" algn="l" defTabSz="914226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7pPr>
    <a:lvl8pPr marL="3199794" algn="l" defTabSz="914226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8pPr>
    <a:lvl9pPr marL="3656907" algn="l" defTabSz="914226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5501" autoAdjust="0"/>
  </p:normalViewPr>
  <p:slideViewPr>
    <p:cSldViewPr snapToGrid="0">
      <p:cViewPr varScale="1">
        <p:scale>
          <a:sx n="89" d="100"/>
          <a:sy n="89" d="100"/>
        </p:scale>
        <p:origin x="3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7056"/>
            <a:ext cx="10160000" cy="5722056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5889" y="2003779"/>
            <a:ext cx="6472447" cy="1371918"/>
          </a:xfrm>
        </p:spPr>
        <p:txBody>
          <a:bodyPr anchor="b">
            <a:noAutofit/>
          </a:bodyPr>
          <a:lstStyle>
            <a:lvl1pPr algn="r">
              <a:defRPr sz="45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5889" y="3375694"/>
            <a:ext cx="6472447" cy="914083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80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2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3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4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6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7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9ABE-B74F-4DCD-9427-CF2117F5E1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8B35-DA99-4DF7-85FC-E8613966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113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446" y="508000"/>
            <a:ext cx="7163890" cy="2836333"/>
          </a:xfrm>
        </p:spPr>
        <p:txBody>
          <a:bodyPr anchor="ctr">
            <a:normAutofit/>
          </a:bodyPr>
          <a:lstStyle>
            <a:lvl1pPr algn="l">
              <a:defRPr sz="3667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446" y="3725333"/>
            <a:ext cx="7163890" cy="1309135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09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9ABE-B74F-4DCD-9427-CF2117F5E1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8B35-DA99-4DF7-85FC-E8613966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112" y="508000"/>
            <a:ext cx="6745112" cy="2518833"/>
          </a:xfrm>
        </p:spPr>
        <p:txBody>
          <a:bodyPr anchor="ctr">
            <a:normAutofit/>
          </a:bodyPr>
          <a:lstStyle>
            <a:lvl1pPr algn="l">
              <a:defRPr sz="3667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38449" y="3026833"/>
            <a:ext cx="6020437" cy="3175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3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80985" indent="0">
              <a:buFontTx/>
              <a:buNone/>
              <a:defRPr/>
            </a:lvl2pPr>
            <a:lvl3pPr marL="761970" indent="0">
              <a:buFontTx/>
              <a:buNone/>
              <a:defRPr/>
            </a:lvl3pPr>
            <a:lvl4pPr marL="1142954" indent="0">
              <a:buFontTx/>
              <a:buNone/>
              <a:defRPr/>
            </a:lvl4pPr>
            <a:lvl5pPr marL="1523939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446" y="3725333"/>
            <a:ext cx="7163890" cy="1309135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09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9ABE-B74F-4DCD-9427-CF2117F5E1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8B35-DA99-4DF7-85FC-E8613966986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51558" y="658649"/>
            <a:ext cx="508000" cy="487313"/>
          </a:xfrm>
          <a:prstGeom prst="rect">
            <a:avLst/>
          </a:prstGeom>
        </p:spPr>
        <p:txBody>
          <a:bodyPr vert="horz" lIns="76200" tIns="38100" rIns="76200" bIns="38100" rtlCol="0" anchor="ctr">
            <a:noAutofit/>
          </a:bodyPr>
          <a:lstStyle/>
          <a:p>
            <a:pPr lvl="0"/>
            <a:r>
              <a:rPr lang="en-US" sz="666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10843" y="2405464"/>
            <a:ext cx="508000" cy="487313"/>
          </a:xfrm>
          <a:prstGeom prst="rect">
            <a:avLst/>
          </a:prstGeom>
        </p:spPr>
        <p:txBody>
          <a:bodyPr vert="horz" lIns="76200" tIns="38100" rIns="76200" bIns="38100" rtlCol="0" anchor="ctr">
            <a:noAutofit/>
          </a:bodyPr>
          <a:lstStyle/>
          <a:p>
            <a:pPr lvl="0"/>
            <a:r>
              <a:rPr lang="en-US" sz="666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501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082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446" y="1609990"/>
            <a:ext cx="7163890" cy="2162883"/>
          </a:xfrm>
        </p:spPr>
        <p:txBody>
          <a:bodyPr anchor="b">
            <a:normAutofit/>
          </a:bodyPr>
          <a:lstStyle>
            <a:lvl1pPr algn="l">
              <a:defRPr sz="3667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446" y="3772873"/>
            <a:ext cx="7163890" cy="1261595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09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9ABE-B74F-4DCD-9427-CF2117F5E1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8B35-DA99-4DF7-85FC-E8613966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622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112" y="508000"/>
            <a:ext cx="6745112" cy="2518833"/>
          </a:xfrm>
        </p:spPr>
        <p:txBody>
          <a:bodyPr anchor="ctr">
            <a:normAutofit/>
          </a:bodyPr>
          <a:lstStyle>
            <a:lvl1pPr algn="l">
              <a:defRPr sz="3667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64444" y="3344333"/>
            <a:ext cx="7163891" cy="42854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0985" indent="0">
              <a:buFontTx/>
              <a:buNone/>
              <a:defRPr/>
            </a:lvl2pPr>
            <a:lvl3pPr marL="761970" indent="0">
              <a:buFontTx/>
              <a:buNone/>
              <a:defRPr/>
            </a:lvl3pPr>
            <a:lvl4pPr marL="1142954" indent="0">
              <a:buFontTx/>
              <a:buNone/>
              <a:defRPr/>
            </a:lvl4pPr>
            <a:lvl5pPr marL="1523939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446" y="3772873"/>
            <a:ext cx="7163890" cy="1261595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809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9ABE-B74F-4DCD-9427-CF2117F5E1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8B35-DA99-4DF7-85FC-E8613966986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51558" y="658649"/>
            <a:ext cx="508000" cy="487313"/>
          </a:xfrm>
          <a:prstGeom prst="rect">
            <a:avLst/>
          </a:prstGeom>
        </p:spPr>
        <p:txBody>
          <a:bodyPr vert="horz" lIns="76200" tIns="38100" rIns="76200" bIns="38100" rtlCol="0" anchor="ctr">
            <a:noAutofit/>
          </a:bodyPr>
          <a:lstStyle/>
          <a:p>
            <a:pPr lvl="0"/>
            <a:r>
              <a:rPr lang="en-US" sz="666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10843" y="2405464"/>
            <a:ext cx="508000" cy="487313"/>
          </a:xfrm>
          <a:prstGeom prst="rect">
            <a:avLst/>
          </a:prstGeom>
        </p:spPr>
        <p:txBody>
          <a:bodyPr vert="horz" lIns="76200" tIns="38100" rIns="76200" bIns="38100" rtlCol="0" anchor="ctr">
            <a:noAutofit/>
          </a:bodyPr>
          <a:lstStyle/>
          <a:p>
            <a:pPr lvl="0"/>
            <a:r>
              <a:rPr lang="en-US" sz="666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8880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08000"/>
            <a:ext cx="7156836" cy="2518833"/>
          </a:xfrm>
        </p:spPr>
        <p:txBody>
          <a:bodyPr anchor="ctr">
            <a:normAutofit/>
          </a:bodyPr>
          <a:lstStyle>
            <a:lvl1pPr algn="l">
              <a:defRPr sz="3667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64444" y="3344333"/>
            <a:ext cx="7163891" cy="42854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000">
                <a:solidFill>
                  <a:schemeClr val="accent1"/>
                </a:solidFill>
              </a:defRPr>
            </a:lvl1pPr>
            <a:lvl2pPr marL="380985" indent="0">
              <a:buFontTx/>
              <a:buNone/>
              <a:defRPr/>
            </a:lvl2pPr>
            <a:lvl3pPr marL="761970" indent="0">
              <a:buFontTx/>
              <a:buNone/>
              <a:defRPr/>
            </a:lvl3pPr>
            <a:lvl4pPr marL="1142954" indent="0">
              <a:buFontTx/>
              <a:buNone/>
              <a:defRPr/>
            </a:lvl4pPr>
            <a:lvl5pPr marL="1523939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446" y="3772873"/>
            <a:ext cx="7163890" cy="1261595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809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9ABE-B74F-4DCD-9427-CF2117F5E1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8B35-DA99-4DF7-85FC-E8613966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48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9ABE-B74F-4DCD-9427-CF2117F5E1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8B35-DA99-4DF7-85FC-E8613966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0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9728" y="508000"/>
            <a:ext cx="1087286" cy="4376209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4446" y="508000"/>
            <a:ext cx="5883458" cy="437620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9ABE-B74F-4DCD-9427-CF2117F5E1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8B35-DA99-4DF7-85FC-E8613966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84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9ABE-B74F-4DCD-9427-CF2117F5E1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8B35-DA99-4DF7-85FC-E8613966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77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446" y="2250723"/>
            <a:ext cx="7163890" cy="1522151"/>
          </a:xfrm>
        </p:spPr>
        <p:txBody>
          <a:bodyPr anchor="b"/>
          <a:lstStyle>
            <a:lvl1pPr algn="l">
              <a:defRPr sz="3333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446" y="3772873"/>
            <a:ext cx="7163890" cy="717000"/>
          </a:xfrm>
        </p:spPr>
        <p:txBody>
          <a:bodyPr anchor="t"/>
          <a:lstStyle>
            <a:lvl1pPr marL="0" indent="0" algn="l">
              <a:buNone/>
              <a:defRPr sz="166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809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9ABE-B74F-4DCD-9427-CF2117F5E1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8B35-DA99-4DF7-85FC-E8613966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16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4445" y="1800491"/>
            <a:ext cx="3486696" cy="323397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642" y="1800491"/>
            <a:ext cx="3486695" cy="32339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9ABE-B74F-4DCD-9427-CF2117F5E1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8B35-DA99-4DF7-85FC-E8613966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4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3121" y="1800819"/>
            <a:ext cx="3488019" cy="480218"/>
          </a:xfrm>
        </p:spPr>
        <p:txBody>
          <a:bodyPr anchor="b">
            <a:noAutofit/>
          </a:bodyPr>
          <a:lstStyle>
            <a:lvl1pPr marL="0" indent="0">
              <a:buNone/>
              <a:defRPr sz="2000" b="0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121" y="2281038"/>
            <a:ext cx="3488019" cy="275343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319" y="1800819"/>
            <a:ext cx="3488015" cy="480218"/>
          </a:xfrm>
        </p:spPr>
        <p:txBody>
          <a:bodyPr anchor="b">
            <a:noAutofit/>
          </a:bodyPr>
          <a:lstStyle>
            <a:lvl1pPr marL="0" indent="0">
              <a:buNone/>
              <a:defRPr sz="2000" b="0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321" y="2281038"/>
            <a:ext cx="3488014" cy="275343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9ABE-B74F-4DCD-9427-CF2117F5E1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8B35-DA99-4DF7-85FC-E8613966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6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445" y="508000"/>
            <a:ext cx="7163890" cy="11006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9ABE-B74F-4DCD-9427-CF2117F5E1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8B35-DA99-4DF7-85FC-E8613966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231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9ABE-B74F-4DCD-9427-CF2117F5E1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8B35-DA99-4DF7-85FC-E8613966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90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445" y="1248837"/>
            <a:ext cx="3212107" cy="1065388"/>
          </a:xfrm>
        </p:spPr>
        <p:txBody>
          <a:bodyPr anchor="b">
            <a:normAutofit/>
          </a:bodyPr>
          <a:lstStyle>
            <a:lvl1pPr>
              <a:defRPr sz="16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7051" y="429104"/>
            <a:ext cx="3761284" cy="46053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4445" y="2314224"/>
            <a:ext cx="3212107" cy="2153708"/>
          </a:xfrm>
        </p:spPr>
        <p:txBody>
          <a:bodyPr>
            <a:normAutofit/>
          </a:bodyPr>
          <a:lstStyle>
            <a:lvl1pPr marL="0" indent="0">
              <a:buNone/>
              <a:defRPr sz="1167"/>
            </a:lvl1pPr>
            <a:lvl2pPr marL="380871" indent="0">
              <a:buNone/>
              <a:defRPr sz="1167"/>
            </a:lvl2pPr>
            <a:lvl3pPr marL="761741" indent="0">
              <a:buNone/>
              <a:defRPr sz="1000"/>
            </a:lvl3pPr>
            <a:lvl4pPr marL="1142612" indent="0">
              <a:buNone/>
              <a:defRPr sz="833"/>
            </a:lvl4pPr>
            <a:lvl5pPr marL="1523482" indent="0">
              <a:buNone/>
              <a:defRPr sz="833"/>
            </a:lvl5pPr>
            <a:lvl6pPr marL="1904352" indent="0">
              <a:buNone/>
              <a:defRPr sz="833"/>
            </a:lvl6pPr>
            <a:lvl7pPr marL="2285223" indent="0">
              <a:buNone/>
              <a:defRPr sz="833"/>
            </a:lvl7pPr>
            <a:lvl8pPr marL="2666093" indent="0">
              <a:buNone/>
              <a:defRPr sz="833"/>
            </a:lvl8pPr>
            <a:lvl9pPr marL="3046964" indent="0">
              <a:buNone/>
              <a:defRPr sz="83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9ABE-B74F-4DCD-9427-CF2117F5E1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8B35-DA99-4DF7-85FC-E8613966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087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446" y="4000500"/>
            <a:ext cx="7163889" cy="472282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445" y="508000"/>
            <a:ext cx="7163890" cy="3204765"/>
          </a:xfrm>
        </p:spPr>
        <p:txBody>
          <a:bodyPr anchor="t">
            <a:normAutofit/>
          </a:bodyPr>
          <a:lstStyle>
            <a:lvl1pPr marL="0" indent="0" algn="ctr">
              <a:buNone/>
              <a:defRPr sz="1333"/>
            </a:lvl1pPr>
            <a:lvl2pPr marL="380985" indent="0">
              <a:buNone/>
              <a:defRPr sz="1333"/>
            </a:lvl2pPr>
            <a:lvl3pPr marL="761970" indent="0">
              <a:buNone/>
              <a:defRPr sz="1333"/>
            </a:lvl3pPr>
            <a:lvl4pPr marL="1142954" indent="0">
              <a:buNone/>
              <a:defRPr sz="1333"/>
            </a:lvl4pPr>
            <a:lvl5pPr marL="1523939" indent="0">
              <a:buNone/>
              <a:defRPr sz="1333"/>
            </a:lvl5pPr>
            <a:lvl6pPr marL="1904924" indent="0">
              <a:buNone/>
              <a:defRPr sz="1333"/>
            </a:lvl6pPr>
            <a:lvl7pPr marL="2285909" indent="0">
              <a:buNone/>
              <a:defRPr sz="1333"/>
            </a:lvl7pPr>
            <a:lvl8pPr marL="2666893" indent="0">
              <a:buNone/>
              <a:defRPr sz="1333"/>
            </a:lvl8pPr>
            <a:lvl9pPr marL="3047878" indent="0">
              <a:buNone/>
              <a:defRPr sz="133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4446" y="4472782"/>
            <a:ext cx="7163889" cy="561687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80985" indent="0">
              <a:buNone/>
              <a:defRPr sz="1000"/>
            </a:lvl2pPr>
            <a:lvl3pPr marL="761970" indent="0">
              <a:buNone/>
              <a:defRPr sz="833"/>
            </a:lvl3pPr>
            <a:lvl4pPr marL="1142954" indent="0">
              <a:buNone/>
              <a:defRPr sz="750"/>
            </a:lvl4pPr>
            <a:lvl5pPr marL="1523939" indent="0">
              <a:buNone/>
              <a:defRPr sz="750"/>
            </a:lvl5pPr>
            <a:lvl6pPr marL="1904924" indent="0">
              <a:buNone/>
              <a:defRPr sz="750"/>
            </a:lvl6pPr>
            <a:lvl7pPr marL="2285909" indent="0">
              <a:buNone/>
              <a:defRPr sz="750"/>
            </a:lvl7pPr>
            <a:lvl8pPr marL="2666893" indent="0">
              <a:buNone/>
              <a:defRPr sz="750"/>
            </a:lvl8pPr>
            <a:lvl9pPr marL="3047878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9ABE-B74F-4DCD-9427-CF2117F5E1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8B35-DA99-4DF7-85FC-E8613966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305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7056"/>
            <a:ext cx="10160000" cy="57220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4445" y="508000"/>
            <a:ext cx="7163890" cy="11006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445" y="1800491"/>
            <a:ext cx="7163890" cy="3233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4278" y="5034469"/>
            <a:ext cx="759949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D9ABE-B74F-4DCD-9427-CF2117F5E1D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4445" y="5034469"/>
            <a:ext cx="524801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8886" y="5034469"/>
            <a:ext cx="569449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fld id="{47ED8B35-DA99-4DF7-85FC-E8613966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88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380985" rtl="0" eaLnBrk="1" latinLnBrk="0" hangingPunct="1"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39" indent="-285739" algn="l" defTabSz="380985" rtl="0" eaLnBrk="1" latinLnBrk="0" hangingPunct="1">
        <a:spcBef>
          <a:spcPts val="8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19100" indent="-238115" algn="l" defTabSz="380985" rtl="0" eaLnBrk="1" latinLnBrk="0" hangingPunct="1">
        <a:spcBef>
          <a:spcPts val="8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52462" indent="-190492" algn="l" defTabSz="380985" rtl="0" eaLnBrk="1" latinLnBrk="0" hangingPunct="1">
        <a:spcBef>
          <a:spcPts val="8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6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333447" indent="-190492" algn="l" defTabSz="380985" rtl="0" eaLnBrk="1" latinLnBrk="0" hangingPunct="1">
        <a:spcBef>
          <a:spcPts val="8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714431" indent="-190492" algn="l" defTabSz="380985" rtl="0" eaLnBrk="1" latinLnBrk="0" hangingPunct="1">
        <a:spcBef>
          <a:spcPts val="8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095416" indent="-190492" algn="l" defTabSz="380985" rtl="0" eaLnBrk="1" latinLnBrk="0" hangingPunct="1">
        <a:spcBef>
          <a:spcPts val="8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476401" indent="-190492" algn="l" defTabSz="380985" rtl="0" eaLnBrk="1" latinLnBrk="0" hangingPunct="1">
        <a:spcBef>
          <a:spcPts val="8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857386" indent="-190492" algn="l" defTabSz="380985" rtl="0" eaLnBrk="1" latinLnBrk="0" hangingPunct="1">
        <a:spcBef>
          <a:spcPts val="8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238370" indent="-190492" algn="l" defTabSz="380985" rtl="0" eaLnBrk="1" latinLnBrk="0" hangingPunct="1">
        <a:spcBef>
          <a:spcPts val="8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0605" y="100361"/>
            <a:ext cx="4984595" cy="5531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23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46037" y="105983"/>
            <a:ext cx="5080000" cy="553997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just" rtl="1"/>
            <a:r>
              <a:rPr lang="ar-SA" sz="20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۶ - ساده ترین تعریف «تهدید» چیست ؟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تهدید یعنی خطرات و عواملی که امنیت ما و کشور را از بین ببرد 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20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۷ -در گذشته هاي دور چه خطراتی جامعه را تهدید می کرده است</a:t>
            </a:r>
            <a:r>
              <a:rPr lang="ar-SA" sz="2000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؟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قحطی - خشک سالی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حمله حیوانات وحشی -سرما و گرماي بیش از حد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حمله قبایل وحشی و ...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20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۸ - اگر گروه هاي سیار مرزبانی دریایی از مرزهاي آبی نگهبانی نکنند، چه اتفاقاتی ممکن است رخ دهد؟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ممکن است دشمن از راه دریا به خاك ما تجاوز کند یا دزدان دریایی امنیت کشتی هاي تجاري ما را به خطر بیاندازند 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20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۹ - نقش مرزبانان در تأمین امنیت کشور را برشمرید.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۱ - کنترل عبور و مرور از مرز ( تسهیل عبور و مرور مجاز و مانع رفت و آمد غیر مجاز )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۲ - جلوگیري از انتقال کالاهاي غیر مجاز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۳ - حراست از مرزهاي کشور در مقابل تجاوز خارجی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۴ - جمع آوري اطلاعات از وضع نیروهاي خارجی و ارائه آن به مرکز کشور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۵ - کمک به مرزنشینان براي بهبود وضع زندگی شان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695415"/>
      </p:ext>
    </p:extLst>
  </p:cSld>
  <p:clrMapOvr>
    <a:masterClrMapping/>
  </p:clrMapOvr>
  <p:transition spd="slow" advTm="5000"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18328" y="0"/>
            <a:ext cx="5080000" cy="55707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just" rtl="1"/>
            <a:r>
              <a:rPr lang="ar-SA" sz="20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۱۰  - امروزه چه خطراتی جامعه و کشور ما را تهدید می کند؟ 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تحریم اقتصادي- تهاجم فرهنگی- تهاجم نظامی- اعتیاد و...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20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۱۱ - «تهدید» از چند جنبه قابل مطالعه است ؟ 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برخی از تهدیدات طبیعی هستند، مانند زلزله، سیل، توفان و ... و برخی منشأ انسانی دارند که خود دو نوع است : تهدید سخت و تهدید نرم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20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۱۲ - تهدید هاي انسانی چند نوع هستند ؟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۱ -  تهدید سخت ۲ -  تهدید نرم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20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۱۳ -تهدید سخت چیست ؟ 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اگر کشوري ، کشور دیگر را تهدید به حمله ي نظامی کند ، تهدید از نوع سخت است 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20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۱۴ -تهدید نرم چیست ؟ 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اگر ارزش ها ، باور ها و اعتقادات یک جامعه هدف قرار بگیرند ، تهدید از نوع نرم است 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20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۱۵ -هدف تهدید نرم چیست ؟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تهدیدات نرم با این هدف صورت می گیرند که یک ملت از ارزش هاي خود دست بردارد و به ارزش هاي دیگران تمایل پیدا کند 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20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۱۶ -چرا تهدید در مقابل امنیت قرار دارد ؟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زیرا هدف تهدید از بین بردن امنیت است.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871052"/>
      </p:ext>
    </p:extLst>
  </p:cSld>
  <p:clrMapOvr>
    <a:masterClrMapping/>
  </p:clrMapOvr>
  <p:transition spd="slow" advTm="5000"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08728" y="305717"/>
            <a:ext cx="5902036" cy="29238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 rtl="1"/>
            <a:r>
              <a:rPr lang="ar-SA" sz="20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۱۷ -نمونه اي از تهدید کشورهاي استعمارگر را نام ببرید 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نظام سلطه گر آمریکا که براي جلوگیري از فعالیت هاي صلح آمیز هسته اي، کشور ما را به حمله نظامی، تحریم اقتصادي و ... تهدید می کند.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20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۱۸-سوالات جاخالی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۱ -امنیت از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b="1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مهم ترین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نیازهاي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b="1" u="sng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فطري</a:t>
            </a:r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و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b="1" u="sng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ضروري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انسان است.*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۲ -یکی از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b="1" u="sng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مهم ترین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دلایلی هم که باعث پیدایش سکونت گاه ها و شهرها شده،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b="1" u="sng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نیاز مشترك انسان ها به امنیت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بوده است.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۳ -</a:t>
            </a:r>
            <a:r>
              <a:rPr lang="ar-SA" sz="1800" b="1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تهدید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در مقابل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b="1" u="sng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امنیت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قرار دارد.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۴ -همه تهدیدها از یک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b="1" u="sng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نوع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و یک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b="1" u="sng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جنس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b="1" u="sng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نیستند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8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بلکه می توانند ابعاد گوناگونی داشته باشند.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442202"/>
      </p:ext>
    </p:extLst>
  </p:cSld>
  <p:clrMapOvr>
    <a:masterClrMapping/>
  </p:clrMapOvr>
  <p:transition spd="slow" advTm="5000"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642" y="159199"/>
            <a:ext cx="4667794" cy="5451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27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6000" y="80820"/>
            <a:ext cx="4798423" cy="5556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845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6283" y="89209"/>
            <a:ext cx="4833257" cy="5531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04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4952" y="78378"/>
            <a:ext cx="4937760" cy="5547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3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0230" y="87086"/>
            <a:ext cx="5111931" cy="5547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69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3494" y="161375"/>
            <a:ext cx="4894217" cy="546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42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000">
        <p14:ripple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8909" y="905163"/>
            <a:ext cx="7019636" cy="317035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innerShdw blurRad="63500" dist="50800" dir="8100000">
              <a:schemeClr val="accent5">
                <a:lumMod val="40000"/>
                <a:lumOff val="60000"/>
                <a:alpha val="50000"/>
              </a:schemeClr>
            </a:inn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fa-IR" sz="4400" b="1" dirty="0" smtClean="0">
                <a:cs typeface="B Sahar" panose="00000400000000000000" pitchFamily="2" charset="-78"/>
              </a:rPr>
              <a:t>مجموعه سؤالات همراه با پاسخ</a:t>
            </a:r>
          </a:p>
          <a:p>
            <a:pPr algn="ctr"/>
            <a:endParaRPr lang="fa-IR" b="1" dirty="0" smtClean="0">
              <a:cs typeface="B Sahar" panose="00000400000000000000" pitchFamily="2" charset="-78"/>
            </a:endParaRPr>
          </a:p>
          <a:p>
            <a:pPr algn="ctr"/>
            <a:r>
              <a:rPr lang="fa-IR" sz="4800" b="1" dirty="0" smtClean="0">
                <a:solidFill>
                  <a:srgbClr val="7030A0"/>
                </a:solidFill>
                <a:cs typeface="B Sahar" panose="00000400000000000000" pitchFamily="2" charset="-78"/>
              </a:rPr>
              <a:t>درس اول</a:t>
            </a:r>
          </a:p>
          <a:p>
            <a:pPr algn="ctr"/>
            <a:endParaRPr lang="fa-IR" b="1" dirty="0" smtClean="0">
              <a:solidFill>
                <a:schemeClr val="accent1">
                  <a:lumMod val="75000"/>
                </a:schemeClr>
              </a:solidFill>
              <a:cs typeface="B Sahar" panose="00000400000000000000" pitchFamily="2" charset="-78"/>
            </a:endParaRPr>
          </a:p>
          <a:p>
            <a:pPr algn="ctr"/>
            <a:r>
              <a:rPr lang="fa-IR" sz="7200" b="1" dirty="0" smtClean="0">
                <a:solidFill>
                  <a:schemeClr val="accent1">
                    <a:lumMod val="75000"/>
                  </a:schemeClr>
                </a:solidFill>
                <a:cs typeface="B Sahar" panose="00000400000000000000" pitchFamily="2" charset="-78"/>
              </a:rPr>
              <a:t>امنیت </a:t>
            </a:r>
            <a:r>
              <a:rPr lang="fa-IR" sz="7200" b="1" dirty="0" smtClean="0">
                <a:solidFill>
                  <a:schemeClr val="tx2">
                    <a:lumMod val="40000"/>
                    <a:lumOff val="60000"/>
                  </a:schemeClr>
                </a:solidFill>
                <a:cs typeface="B Sahar" panose="00000400000000000000" pitchFamily="2" charset="-78"/>
              </a:rPr>
              <a:t> - </a:t>
            </a:r>
            <a:r>
              <a:rPr lang="fa-IR" sz="7200" b="1" dirty="0" smtClean="0">
                <a:solidFill>
                  <a:srgbClr val="FF0000"/>
                </a:solidFill>
                <a:cs typeface="B Sahar" panose="00000400000000000000" pitchFamily="2" charset="-78"/>
              </a:rPr>
              <a:t>تهدید</a:t>
            </a:r>
            <a:endParaRPr lang="fa-IR" sz="7200" b="1" dirty="0" smtClean="0">
              <a:cs typeface="B Sah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24800507"/>
      </p:ext>
    </p:extLst>
  </p:cSld>
  <p:clrMapOvr>
    <a:masterClrMapping/>
  </p:clrMapOvr>
  <p:transition spd="slow" advTm="5000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70035" y="0"/>
            <a:ext cx="5080000" cy="563231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just" rtl="1"/>
            <a:r>
              <a:rPr lang="ar-SA" sz="18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۱ - چرا انسان هاي نخستین ، غارها را به عنوان اولین محل زندگی خود انتخاب کردند ؟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6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براي در امان ماندن از خطرات طبیعی و سرما و گرما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۲ - چرا در گذشته مردم یک روستا یا یک شهر در قلعه اي بزرگ زندگی می کردند ؟ چرا آنان اطراف شهر خود دیوار (برج و بارو) می کشیدند؟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6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براي دفاع از خود در مقابل دشمنان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۳ </a:t>
            </a:r>
            <a:r>
              <a:rPr lang="en-US" sz="18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-</a:t>
            </a:r>
            <a:r>
              <a:rPr lang="en-US" sz="1600" dirty="0">
                <a:latin typeface="B Jalal" panose="00000400000000000000" pitchFamily="2" charset="-78"/>
                <a:ea typeface="Times New Roman" panose="02020603050405020304" pitchFamily="18" charset="0"/>
              </a:rPr>
              <a:t> </a:t>
            </a:r>
            <a:r>
              <a:rPr lang="ar-SA" sz="18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الف) اگر پلیس راهنمایی و رانندگی و پلیس انتظامی یا کلانتري ها در جامعه حضور نداشته باشند</a:t>
            </a:r>
            <a:r>
              <a:rPr lang="fa-IR" sz="18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،</a:t>
            </a:r>
            <a:r>
              <a:rPr lang="ar-SA" sz="18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 چه اتفاقاتی راپیش بینی می کنید؟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6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مقررات راهنمایی و رانندگی رعایت نمی شود و باعث ایجاد ترافیک می شود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6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6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باعث هرج و مرج واختلاف در بین مردم می شود 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ب) اگر روزي نیروهاي مسلح کشور از مرزهاي آبی، خشکی و هوایی کشورمان مراقبت نکنند ! چه اتفاقاتی را پیش بینی می کنید ؟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6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دشمنان به فکر تجاوز به کشور ما می افتند و امنیت کشور ما از بین می رود 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۴ -  ساده ترین تعریف امنیت چیست ؟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600" dirty="0"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 </a:t>
            </a:r>
            <a:r>
              <a:rPr lang="ar-SA" sz="16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امنیت یعنی دور بودن از خطراتی که علیه منافع مادي (جان، مال، سرزمین و ... )و ارزش هاي معنوي (دین، فرهنگ، اعتقادات و ...) ما وجود دارد.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800" b="1" dirty="0">
                <a:latin typeface="Tahoma" panose="020B0604030504040204" pitchFamily="34" charset="0"/>
                <a:ea typeface="Times New Roman" panose="02020603050405020304" pitchFamily="18" charset="0"/>
                <a:cs typeface="B Compset" panose="00000400000000000000" pitchFamily="2" charset="-78"/>
              </a:rPr>
              <a:t>۵ - اگر در کشور امنیت برقرار باشد، چه آثار مثبتی درپی خواهد داشت؟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ar-SA" sz="1600" dirty="0">
                <a:latin typeface="Tahoma" panose="020B0604030504040204" pitchFamily="34" charset="0"/>
                <a:ea typeface="Times New Roman" panose="02020603050405020304" pitchFamily="18" charset="0"/>
                <a:cs typeface="B Jalal" panose="00000400000000000000" pitchFamily="2" charset="-78"/>
              </a:rPr>
              <a:t>امنیت موجب برقراري آرامش مردم وپیشرفت اقتصادي کشور می شود .و همچنین باعث افزایش قدرت نظامی در برابر دشمنان نیز می شود 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998497"/>
      </p:ext>
    </p:extLst>
  </p:cSld>
  <p:clrMapOvr>
    <a:masterClrMapping/>
  </p:clrMapOvr>
  <p:transition spd="slow" advTm="5000"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182</TotalTime>
  <Words>393</Words>
  <Application>Microsoft Office PowerPoint</Application>
  <PresentationFormat>Custom</PresentationFormat>
  <Paragraphs>53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B Compset</vt:lpstr>
      <vt:lpstr>B Jalal</vt:lpstr>
      <vt:lpstr>B Sahar</vt:lpstr>
      <vt:lpstr>Cambria</vt:lpstr>
      <vt:lpstr>Tahoma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Novin System</dc:creator>
  <cp:lastModifiedBy>Other</cp:lastModifiedBy>
  <cp:revision>30</cp:revision>
  <dcterms:created xsi:type="dcterms:W3CDTF">2016-01-09T07:19:15Z</dcterms:created>
  <dcterms:modified xsi:type="dcterms:W3CDTF">2020-05-03T05:28:32Z</dcterms:modified>
  <cp:contentStatus/>
</cp:coreProperties>
</file>