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74" r:id="rId2"/>
    <p:sldId id="276" r:id="rId3"/>
    <p:sldId id="275" r:id="rId4"/>
    <p:sldId id="279" r:id="rId5"/>
    <p:sldId id="277" r:id="rId6"/>
    <p:sldId id="27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6" d="100"/>
          <a:sy n="76" d="100"/>
        </p:scale>
        <p:origin x="530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68E3B-BC83-482B-9343-591C3C4465D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054E3-B0EE-4A1A-BE6F-FFDAD315C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30897D-78FA-40DE-9FE0-BD50AB47D59A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7348558" y="1036320"/>
            <a:ext cx="1099312" cy="1097280"/>
            <a:chOff x="6997" y="3530"/>
            <a:chExt cx="1257" cy="1226"/>
          </a:xfrm>
        </p:grpSpPr>
        <p:sp>
          <p:nvSpPr>
            <p:cNvPr id="7" name="AutoShape 4"/>
            <p:cNvSpPr>
              <a:spLocks noChangeAspect="1" noChangeArrowheads="1"/>
            </p:cNvSpPr>
            <p:nvPr/>
          </p:nvSpPr>
          <p:spPr bwMode="auto">
            <a:xfrm flipH="1">
              <a:off x="7323" y="3530"/>
              <a:ext cx="283" cy="27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spect="1" noChangeArrowheads="1"/>
            </p:cNvSpPr>
            <p:nvPr/>
          </p:nvSpPr>
          <p:spPr bwMode="auto">
            <a:xfrm flipH="1">
              <a:off x="7323" y="3845"/>
              <a:ext cx="283" cy="27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AutoShape 6"/>
            <p:cNvSpPr>
              <a:spLocks noChangeAspect="1" noChangeArrowheads="1"/>
            </p:cNvSpPr>
            <p:nvPr/>
          </p:nvSpPr>
          <p:spPr bwMode="auto">
            <a:xfrm flipH="1">
              <a:off x="7323" y="4163"/>
              <a:ext cx="283" cy="27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7"/>
            <p:cNvSpPr>
              <a:spLocks noChangeAspect="1" noChangeArrowheads="1"/>
            </p:cNvSpPr>
            <p:nvPr/>
          </p:nvSpPr>
          <p:spPr bwMode="auto">
            <a:xfrm flipH="1">
              <a:off x="6997" y="4164"/>
              <a:ext cx="283" cy="27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8"/>
            <p:cNvSpPr>
              <a:spLocks noChangeAspect="1" noChangeArrowheads="1"/>
            </p:cNvSpPr>
            <p:nvPr/>
          </p:nvSpPr>
          <p:spPr bwMode="auto">
            <a:xfrm flipH="1">
              <a:off x="7971" y="3845"/>
              <a:ext cx="283" cy="275"/>
            </a:xfrm>
            <a:prstGeom prst="roundRect">
              <a:avLst>
                <a:gd name="adj" fmla="val 16667"/>
              </a:avLst>
            </a:prstGeom>
            <a:solidFill>
              <a:schemeClr val="tx2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AutoShape 9"/>
            <p:cNvSpPr>
              <a:spLocks noChangeAspect="1" noChangeArrowheads="1"/>
            </p:cNvSpPr>
            <p:nvPr/>
          </p:nvSpPr>
          <p:spPr bwMode="auto">
            <a:xfrm flipH="1">
              <a:off x="7648" y="3847"/>
              <a:ext cx="282" cy="275"/>
            </a:xfrm>
            <a:prstGeom prst="roundRect">
              <a:avLst>
                <a:gd name="adj" fmla="val 16667"/>
              </a:avLst>
            </a:prstGeom>
            <a:solidFill>
              <a:schemeClr val="tx2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AutoShape 10"/>
            <p:cNvSpPr>
              <a:spLocks noChangeAspect="1" noChangeArrowheads="1"/>
            </p:cNvSpPr>
            <p:nvPr/>
          </p:nvSpPr>
          <p:spPr bwMode="auto">
            <a:xfrm flipH="1">
              <a:off x="7648" y="4164"/>
              <a:ext cx="282" cy="276"/>
            </a:xfrm>
            <a:prstGeom prst="roundRect">
              <a:avLst>
                <a:gd name="adj" fmla="val 16667"/>
              </a:avLst>
            </a:prstGeom>
            <a:solidFill>
              <a:schemeClr val="tx2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1"/>
            <p:cNvSpPr>
              <a:spLocks noChangeAspect="1" noChangeArrowheads="1"/>
            </p:cNvSpPr>
            <p:nvPr/>
          </p:nvSpPr>
          <p:spPr bwMode="auto">
            <a:xfrm flipH="1">
              <a:off x="7648" y="4481"/>
              <a:ext cx="282" cy="275"/>
            </a:xfrm>
            <a:prstGeom prst="roundRect">
              <a:avLst>
                <a:gd name="adj" fmla="val 16667"/>
              </a:avLst>
            </a:prstGeom>
            <a:solidFill>
              <a:schemeClr val="tx2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99655" y="3429000"/>
            <a:ext cx="7772400" cy="193899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4000" b="1" dirty="0" smtClean="0">
                <a:solidFill>
                  <a:schemeClr val="tx2"/>
                </a:solidFill>
                <a:latin typeface="+mj-lt"/>
                <a:ea typeface="+mj-ea"/>
                <a:cs typeface="B Yekan" pitchFamily="2" charset="-78"/>
              </a:rPr>
              <a:t>مربع (مجذور) و مکعب اعداد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B Yek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4876800"/>
            <a:ext cx="76962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مساحت مربعی به ضلع 1واحد </a:t>
            </a:r>
            <a:r>
              <a:rPr lang="fa-IR" sz="2800" dirty="0" smtClean="0">
                <a:cs typeface="B Yekan" pitchFamily="2" charset="-78"/>
              </a:rPr>
              <a:t>برابر است با 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1 واحد مربع</a:t>
            </a:r>
            <a:endParaRPr lang="fa-IR" sz="2800" dirty="0" smtClean="0">
              <a:cs typeface="B Yekan" pitchFamily="2" charset="-78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733800"/>
            <a:ext cx="728663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85800" y="4876800"/>
            <a:ext cx="76962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مساحت مربعی به ضلع 2واحد </a:t>
            </a:r>
            <a:r>
              <a:rPr lang="fa-IR" sz="2800" dirty="0" smtClean="0">
                <a:cs typeface="B Yekan" pitchFamily="2" charset="-78"/>
              </a:rPr>
              <a:t>برابر است با 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4 واحد مربع</a:t>
            </a:r>
            <a:endParaRPr lang="fa-IR" sz="2800" dirty="0" smtClean="0">
              <a:cs typeface="B Yekan" pitchFamily="2" charset="-78"/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048000"/>
            <a:ext cx="147161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685800" y="4876800"/>
            <a:ext cx="76962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مساحت مربعی به ضلع 3واحد </a:t>
            </a:r>
            <a:r>
              <a:rPr lang="fa-IR" sz="2800" dirty="0" smtClean="0">
                <a:cs typeface="B Yekan" pitchFamily="2" charset="-78"/>
              </a:rPr>
              <a:t>برابر است با 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9 واحد مربع</a:t>
            </a:r>
            <a:endParaRPr lang="fa-IR" sz="2800" dirty="0" smtClean="0">
              <a:cs typeface="B Yekan" pitchFamily="2" charset="-78"/>
            </a:endParaRP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247016"/>
            <a:ext cx="2209800" cy="2165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1524000"/>
            <a:ext cx="3003874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685800" y="4876800"/>
            <a:ext cx="76962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مساحت مربعی به ضلع 4واحد </a:t>
            </a:r>
            <a:r>
              <a:rPr lang="fa-IR" sz="2800" dirty="0" smtClean="0">
                <a:cs typeface="B Yekan" pitchFamily="2" charset="-78"/>
              </a:rPr>
              <a:t>برابر است با 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16 واحد مربع</a:t>
            </a:r>
            <a:endParaRPr lang="fa-IR" sz="2800" dirty="0" smtClean="0">
              <a:cs typeface="B Yekan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" y="4876800"/>
            <a:ext cx="78486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مساحت مربعی به ضلع  5 واحد </a:t>
            </a:r>
            <a:r>
              <a:rPr lang="fa-IR" sz="2800" dirty="0" smtClean="0">
                <a:cs typeface="B Yekan" pitchFamily="2" charset="-78"/>
              </a:rPr>
              <a:t>برابر است با 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25واحد مربع</a:t>
            </a:r>
            <a:endParaRPr lang="fa-IR" sz="2800" dirty="0" smtClean="0">
              <a:cs typeface="B Yekan" pitchFamily="2" charset="-78"/>
            </a:endParaRPr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4400" y="762000"/>
            <a:ext cx="3829822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4876800" y="16764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مربع عدد 1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1=1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2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6800" y="16764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مربع عدد 2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4=2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2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6800" y="16764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مربع عدد 3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9=3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2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6800" y="16764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مربع عدد 4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16=4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2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6800" y="16764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مربع عدد 5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25=5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2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10" presetClass="exit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0"/>
                            </p:stCondLst>
                            <p:childTnLst>
                              <p:par>
                                <p:cTn id="4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000"/>
                            </p:stCondLst>
                            <p:childTnLst>
                              <p:par>
                                <p:cTn id="4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40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1000"/>
                            </p:stCondLst>
                            <p:childTnLst>
                              <p:par>
                                <p:cTn id="6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3000"/>
                            </p:stCondLst>
                            <p:childTnLst>
                              <p:par>
                                <p:cTn id="6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0"/>
                            </p:stCondLst>
                            <p:childTnLst>
                              <p:par>
                                <p:cTn id="72" presetID="10" presetClass="exit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2000"/>
                            </p:stCondLst>
                            <p:childTnLst>
                              <p:par>
                                <p:cTn id="8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4000"/>
                            </p:stCondLst>
                            <p:childTnLst>
                              <p:par>
                                <p:cTn id="8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4" grpId="1"/>
      <p:bldP spid="16" grpId="0"/>
      <p:bldP spid="16" grpId="1"/>
      <p:bldP spid="17" grpId="1"/>
      <p:bldP spid="19" grpId="0"/>
      <p:bldP spid="19" grpId="1"/>
      <p:bldP spid="21" grpId="0"/>
      <p:bldP spid="21" grpId="1"/>
      <p:bldP spid="22" grpId="1"/>
      <p:bldP spid="23" grpId="0"/>
      <p:bldP spid="23" grpId="1"/>
      <p:bldP spid="2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2163901"/>
            <a:ext cx="624840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 rtl="1"/>
            <a:r>
              <a:rPr lang="fa-IR" sz="6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6600" baseline="30000" dirty="0" smtClean="0">
                <a:solidFill>
                  <a:srgbClr val="FF0000"/>
                </a:solidFill>
                <a:cs typeface="B Yekan" pitchFamily="2" charset="-78"/>
              </a:rPr>
              <a:t>2  </a:t>
            </a:r>
            <a:r>
              <a:rPr lang="fa-IR" sz="6600" dirty="0" smtClean="0">
                <a:solidFill>
                  <a:schemeClr val="tx1"/>
                </a:solidFill>
                <a:cs typeface="B Yekan" pitchFamily="2" charset="-78"/>
              </a:rPr>
              <a:t>:</a:t>
            </a:r>
            <a:r>
              <a:rPr lang="fa-IR" sz="6600" baseline="30000" dirty="0" smtClean="0">
                <a:solidFill>
                  <a:srgbClr val="FF0000"/>
                </a:solidFill>
                <a:cs typeface="B Yekan" pitchFamily="2" charset="-78"/>
              </a:rPr>
              <a:t> </a:t>
            </a:r>
            <a:r>
              <a:rPr lang="fa-IR" sz="5400" dirty="0" smtClean="0">
                <a:solidFill>
                  <a:srgbClr val="FF0000"/>
                </a:solidFill>
                <a:cs typeface="B Yekan" pitchFamily="2" charset="-78"/>
              </a:rPr>
              <a:t>مربع</a:t>
            </a:r>
            <a:r>
              <a:rPr lang="fa-IR" sz="6600" dirty="0" smtClean="0">
                <a:solidFill>
                  <a:srgbClr val="0070C0"/>
                </a:solidFill>
                <a:cs typeface="B Yekan" pitchFamily="2" charset="-78"/>
              </a:rPr>
              <a:t> 6</a:t>
            </a:r>
            <a:endParaRPr lang="en-US" sz="6600" dirty="0">
              <a:solidFill>
                <a:srgbClr val="0070C0"/>
              </a:solidFill>
              <a:cs typeface="B Yeka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4648200"/>
            <a:ext cx="7696200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مربع هر عدد </a:t>
            </a:r>
            <a:r>
              <a:rPr lang="fa-IR" sz="2400" dirty="0" smtClean="0">
                <a:cs typeface="B Yekan" pitchFamily="2" charset="-78"/>
              </a:rPr>
              <a:t>برابر است با 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آن عدد به توان 2</a:t>
            </a:r>
            <a:endParaRPr lang="fa-IR" sz="2400" dirty="0" smtClean="0">
              <a:cs typeface="B Yekan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4800" y="2209800"/>
            <a:ext cx="373380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a-IR" sz="6600" dirty="0" smtClean="0">
                <a:solidFill>
                  <a:schemeClr val="accent6"/>
                </a:solidFill>
                <a:cs typeface="B Yekan" pitchFamily="2" charset="-78"/>
              </a:rPr>
              <a:t>36</a:t>
            </a:r>
            <a:r>
              <a:rPr lang="fa-IR" sz="6600" dirty="0" smtClean="0">
                <a:solidFill>
                  <a:schemeClr val="tx1"/>
                </a:solidFill>
                <a:cs typeface="B Yekan" pitchFamily="2" charset="-78"/>
              </a:rPr>
              <a:t>=</a:t>
            </a:r>
            <a:endParaRPr lang="en-US" sz="6600" baseline="30000" dirty="0">
              <a:solidFill>
                <a:schemeClr val="tx1"/>
              </a:solidFill>
              <a:cs typeface="B Yeka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2181761"/>
            <a:ext cx="624840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 rtl="1"/>
            <a:r>
              <a:rPr lang="fa-IR" sz="6600" dirty="0" smtClean="0">
                <a:solidFill>
                  <a:srgbClr val="0070C0"/>
                </a:solidFill>
                <a:cs typeface="B Yekan" pitchFamily="2" charset="-78"/>
              </a:rPr>
              <a:t>7</a:t>
            </a:r>
            <a:r>
              <a:rPr lang="fa-IR" sz="6600" baseline="30000" dirty="0" smtClean="0">
                <a:solidFill>
                  <a:srgbClr val="FF0000"/>
                </a:solidFill>
                <a:cs typeface="B Yekan" pitchFamily="2" charset="-78"/>
              </a:rPr>
              <a:t>2  </a:t>
            </a:r>
            <a:r>
              <a:rPr lang="fa-IR" sz="6600" dirty="0" smtClean="0">
                <a:solidFill>
                  <a:schemeClr val="tx1"/>
                </a:solidFill>
                <a:cs typeface="B Yekan" pitchFamily="2" charset="-78"/>
              </a:rPr>
              <a:t>:</a:t>
            </a:r>
            <a:r>
              <a:rPr lang="fa-IR" sz="6600" baseline="30000" dirty="0" smtClean="0">
                <a:solidFill>
                  <a:srgbClr val="FF0000"/>
                </a:solidFill>
                <a:cs typeface="B Yekan" pitchFamily="2" charset="-78"/>
              </a:rPr>
              <a:t> </a:t>
            </a:r>
            <a:r>
              <a:rPr lang="fa-IR" sz="5400" dirty="0" smtClean="0">
                <a:solidFill>
                  <a:srgbClr val="FF0000"/>
                </a:solidFill>
                <a:cs typeface="B Yekan" pitchFamily="2" charset="-78"/>
              </a:rPr>
              <a:t>مربع</a:t>
            </a:r>
            <a:r>
              <a:rPr lang="fa-IR" sz="6600" dirty="0" smtClean="0">
                <a:solidFill>
                  <a:srgbClr val="0070C0"/>
                </a:solidFill>
                <a:cs typeface="B Yekan" pitchFamily="2" charset="-78"/>
              </a:rPr>
              <a:t> 7</a:t>
            </a:r>
            <a:endParaRPr lang="en-US" sz="6600" dirty="0">
              <a:solidFill>
                <a:srgbClr val="0070C0"/>
              </a:solidFill>
              <a:cs typeface="B Yeka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4800" y="2227660"/>
            <a:ext cx="373380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a-IR" sz="6600" dirty="0" smtClean="0">
                <a:solidFill>
                  <a:schemeClr val="accent6"/>
                </a:solidFill>
                <a:cs typeface="B Yekan" pitchFamily="2" charset="-78"/>
              </a:rPr>
              <a:t>49</a:t>
            </a:r>
            <a:r>
              <a:rPr lang="fa-IR" sz="6600" dirty="0" smtClean="0">
                <a:solidFill>
                  <a:schemeClr val="tx1"/>
                </a:solidFill>
                <a:cs typeface="B Yekan" pitchFamily="2" charset="-78"/>
              </a:rPr>
              <a:t>=</a:t>
            </a:r>
            <a:endParaRPr lang="en-US" sz="6600" baseline="30000" dirty="0">
              <a:solidFill>
                <a:schemeClr val="tx1"/>
              </a:solidFill>
              <a:cs typeface="B Yek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2163901"/>
            <a:ext cx="624840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6600" dirty="0" smtClean="0">
                <a:solidFill>
                  <a:srgbClr val="0070C0"/>
                </a:solidFill>
                <a:cs typeface="B Yekan" pitchFamily="2" charset="-78"/>
              </a:rPr>
              <a:t>8</a:t>
            </a:r>
            <a:r>
              <a:rPr lang="fa-IR" sz="6600" baseline="30000" dirty="0" smtClean="0">
                <a:solidFill>
                  <a:srgbClr val="FF0000"/>
                </a:solidFill>
                <a:cs typeface="B Yekan" pitchFamily="2" charset="-78"/>
              </a:rPr>
              <a:t>2  </a:t>
            </a:r>
            <a:r>
              <a:rPr lang="fa-IR" sz="6600" dirty="0" smtClean="0">
                <a:solidFill>
                  <a:schemeClr val="tx1"/>
                </a:solidFill>
                <a:cs typeface="B Yekan" pitchFamily="2" charset="-78"/>
              </a:rPr>
              <a:t>:</a:t>
            </a:r>
            <a:r>
              <a:rPr lang="fa-IR" sz="6600" baseline="30000" dirty="0" smtClean="0">
                <a:solidFill>
                  <a:srgbClr val="FF0000"/>
                </a:solidFill>
                <a:cs typeface="B Yekan" pitchFamily="2" charset="-78"/>
              </a:rPr>
              <a:t> </a:t>
            </a:r>
            <a:r>
              <a:rPr lang="fa-IR" sz="5400" dirty="0" smtClean="0">
                <a:solidFill>
                  <a:srgbClr val="FF0000"/>
                </a:solidFill>
                <a:cs typeface="B Yekan" pitchFamily="2" charset="-78"/>
              </a:rPr>
              <a:t>مجذور</a:t>
            </a:r>
            <a:r>
              <a:rPr lang="fa-IR" sz="6600" dirty="0" smtClean="0">
                <a:solidFill>
                  <a:srgbClr val="0070C0"/>
                </a:solidFill>
                <a:cs typeface="B Yekan" pitchFamily="2" charset="-78"/>
              </a:rPr>
              <a:t> 8</a:t>
            </a:r>
            <a:endParaRPr lang="en-US" sz="6600" dirty="0">
              <a:solidFill>
                <a:srgbClr val="0070C0"/>
              </a:solidFill>
              <a:cs typeface="B Yeka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4114800"/>
            <a:ext cx="7696200" cy="1877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مجذور هر عدد </a:t>
            </a:r>
            <a:r>
              <a:rPr lang="fa-IR" sz="2400" dirty="0" smtClean="0">
                <a:cs typeface="B Yekan" pitchFamily="2" charset="-78"/>
              </a:rPr>
              <a:t>برابر است با  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مربع آن عدد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پس</a:t>
            </a:r>
            <a:endParaRPr lang="fa-IR" sz="2000" dirty="0" smtClean="0">
              <a:solidFill>
                <a:schemeClr val="tx1"/>
              </a:solidFill>
              <a:cs typeface="B Yekan" pitchFamily="2" charset="-78"/>
            </a:endParaRPr>
          </a:p>
          <a:p>
            <a:pPr algn="ctr" rtl="1"/>
            <a:endParaRPr lang="fa-IR" sz="3600" dirty="0" smtClean="0">
              <a:solidFill>
                <a:srgbClr val="FF0000"/>
              </a:solidFill>
              <a:cs typeface="B Yekan" pitchFamily="2" charset="-78"/>
            </a:endParaRPr>
          </a:p>
          <a:p>
            <a:pPr algn="ctr" rtl="1"/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مجذور هر عدد </a:t>
            </a:r>
            <a:r>
              <a:rPr lang="fa-IR" sz="2400" dirty="0" smtClean="0">
                <a:cs typeface="B Yekan" pitchFamily="2" charset="-78"/>
              </a:rPr>
              <a:t>برابر است با 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آن عدد به توان 2</a:t>
            </a:r>
            <a:endParaRPr lang="fa-IR" sz="2400" dirty="0" smtClean="0">
              <a:cs typeface="B Yekan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2240799"/>
            <a:ext cx="373380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6600" dirty="0" smtClean="0">
                <a:solidFill>
                  <a:schemeClr val="accent6"/>
                </a:solidFill>
                <a:cs typeface="B Yekan" pitchFamily="2" charset="-78"/>
              </a:rPr>
              <a:t>64</a:t>
            </a:r>
            <a:r>
              <a:rPr lang="fa-IR" sz="6600" dirty="0" smtClean="0">
                <a:solidFill>
                  <a:schemeClr val="tx1"/>
                </a:solidFill>
                <a:cs typeface="B Yekan" pitchFamily="2" charset="-78"/>
              </a:rPr>
              <a:t>=</a:t>
            </a:r>
            <a:endParaRPr lang="en-US" sz="6600" baseline="30000" dirty="0">
              <a:solidFill>
                <a:schemeClr val="tx1"/>
              </a:solidFill>
              <a:cs typeface="B Yeka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2181761"/>
            <a:ext cx="624840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6600" dirty="0" smtClean="0">
                <a:solidFill>
                  <a:srgbClr val="0070C0"/>
                </a:solidFill>
                <a:cs typeface="B Yekan" pitchFamily="2" charset="-78"/>
              </a:rPr>
              <a:t>9</a:t>
            </a:r>
            <a:r>
              <a:rPr lang="fa-IR" sz="6600" baseline="30000" dirty="0" smtClean="0">
                <a:solidFill>
                  <a:srgbClr val="FF0000"/>
                </a:solidFill>
                <a:cs typeface="B Yekan" pitchFamily="2" charset="-78"/>
              </a:rPr>
              <a:t>2  </a:t>
            </a:r>
            <a:r>
              <a:rPr lang="fa-IR" sz="6600" dirty="0" smtClean="0">
                <a:solidFill>
                  <a:schemeClr val="tx1"/>
                </a:solidFill>
                <a:cs typeface="B Yekan" pitchFamily="2" charset="-78"/>
              </a:rPr>
              <a:t>:</a:t>
            </a:r>
            <a:r>
              <a:rPr lang="fa-IR" sz="6600" baseline="30000" dirty="0" smtClean="0">
                <a:solidFill>
                  <a:srgbClr val="FF0000"/>
                </a:solidFill>
                <a:cs typeface="B Yekan" pitchFamily="2" charset="-78"/>
              </a:rPr>
              <a:t> </a:t>
            </a:r>
            <a:r>
              <a:rPr lang="fa-IR" sz="5400" dirty="0" smtClean="0">
                <a:solidFill>
                  <a:srgbClr val="FF0000"/>
                </a:solidFill>
                <a:cs typeface="B Yekan" pitchFamily="2" charset="-78"/>
              </a:rPr>
              <a:t>مجذور</a:t>
            </a:r>
            <a:r>
              <a:rPr lang="fa-IR" sz="6600" dirty="0" smtClean="0">
                <a:solidFill>
                  <a:srgbClr val="0070C0"/>
                </a:solidFill>
                <a:cs typeface="B Yekan" pitchFamily="2" charset="-78"/>
              </a:rPr>
              <a:t> 9</a:t>
            </a:r>
            <a:endParaRPr lang="en-US" sz="6600" dirty="0">
              <a:solidFill>
                <a:srgbClr val="0070C0"/>
              </a:solidFill>
              <a:cs typeface="B Yeka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2244804"/>
            <a:ext cx="373380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6600" dirty="0" smtClean="0">
                <a:solidFill>
                  <a:schemeClr val="accent6"/>
                </a:solidFill>
                <a:cs typeface="B Yekan" pitchFamily="2" charset="-78"/>
              </a:rPr>
              <a:t>81</a:t>
            </a:r>
            <a:r>
              <a:rPr lang="fa-IR" sz="6600" dirty="0" smtClean="0">
                <a:solidFill>
                  <a:schemeClr val="tx1"/>
                </a:solidFill>
                <a:cs typeface="B Yekan" pitchFamily="2" charset="-78"/>
              </a:rPr>
              <a:t>=</a:t>
            </a:r>
            <a:endParaRPr lang="en-US" sz="6600" baseline="30000" dirty="0">
              <a:solidFill>
                <a:schemeClr val="tx1"/>
              </a:solidFill>
              <a:cs typeface="B Yek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14400" y="4724400"/>
            <a:ext cx="76962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حجم مکعبی به ابعاد 1 واحد </a:t>
            </a:r>
            <a:r>
              <a:rPr lang="fa-IR" sz="2800" dirty="0" smtClean="0">
                <a:cs typeface="B Yekan" pitchFamily="2" charset="-78"/>
              </a:rPr>
              <a:t>برابر است با 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1 واحد مکعب</a:t>
            </a:r>
            <a:endParaRPr lang="fa-IR" sz="2800" dirty="0" smtClean="0">
              <a:cs typeface="B Yekan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" y="4734580"/>
            <a:ext cx="76962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حجم مکعبی به ابعاد 2 واحد </a:t>
            </a:r>
            <a:r>
              <a:rPr lang="fa-IR" sz="2800" dirty="0" smtClean="0">
                <a:cs typeface="B Yekan" pitchFamily="2" charset="-78"/>
              </a:rPr>
              <a:t>برابر است با 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8 واحد مکعب</a:t>
            </a:r>
            <a:endParaRPr lang="fa-IR" sz="2800" dirty="0" smtClean="0">
              <a:cs typeface="B Yekan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" y="4734580"/>
            <a:ext cx="79248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حجم مکعبی با ابعاد 3 واحد </a:t>
            </a:r>
            <a:r>
              <a:rPr lang="fa-IR" sz="2800" dirty="0" smtClean="0">
                <a:cs typeface="B Yekan" pitchFamily="2" charset="-78"/>
              </a:rPr>
              <a:t>برابر است با 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27 واحد مکعب</a:t>
            </a:r>
            <a:endParaRPr lang="fa-IR" sz="2800" dirty="0" smtClean="0">
              <a:cs typeface="B Yekan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4734580"/>
            <a:ext cx="80772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حجم مکعبی به ابعاد 4 واحد </a:t>
            </a:r>
            <a:r>
              <a:rPr lang="fa-IR" sz="2800" dirty="0" smtClean="0">
                <a:cs typeface="B Yekan" pitchFamily="2" charset="-78"/>
              </a:rPr>
              <a:t>برابر است با </a:t>
            </a:r>
            <a:r>
              <a:rPr lang="fa-IR" sz="2800" dirty="0" smtClean="0">
                <a:solidFill>
                  <a:srgbClr val="0070C0"/>
                </a:solidFill>
                <a:cs typeface="B Yekan" pitchFamily="2" charset="-78"/>
              </a:rPr>
              <a:t> 64 واحد مکعب</a:t>
            </a:r>
            <a:endParaRPr lang="fa-IR" sz="2800" dirty="0" smtClean="0">
              <a:cs typeface="B Yekan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76800" y="14478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مکعب عدد 1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1=1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6800" y="14478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مکعب عدد 2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8=2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6800" y="14478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مکعب عدد 3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27=3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6800" y="1447800"/>
            <a:ext cx="37338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 smtClean="0">
                <a:solidFill>
                  <a:srgbClr val="FF0000"/>
                </a:solidFill>
                <a:cs typeface="B Yekan" pitchFamily="2" charset="-78"/>
              </a:rPr>
              <a:t>مکعب عدد 4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 smtClean="0">
                <a:cs typeface="B Yekan" pitchFamily="2" charset="-78"/>
              </a:rPr>
              <a:t>برابر است با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64=4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</a:p>
        </p:txBody>
      </p:sp>
      <p:pic>
        <p:nvPicPr>
          <p:cNvPr id="21506" name="Picture 2" descr="C:\Users\zpandi\Picture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628900"/>
            <a:ext cx="1066800" cy="1066800"/>
          </a:xfrm>
          <a:prstGeom prst="rect">
            <a:avLst/>
          </a:prstGeom>
          <a:noFill/>
        </p:spPr>
      </p:pic>
      <p:pic>
        <p:nvPicPr>
          <p:cNvPr id="21510" name="Picture 6" descr="C:\Users\zpandi\Pictures\2-x-2-x-5-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905000"/>
            <a:ext cx="2057400" cy="2057400"/>
          </a:xfrm>
          <a:prstGeom prst="rect">
            <a:avLst/>
          </a:prstGeom>
          <a:noFill/>
        </p:spPr>
      </p:pic>
      <p:pic>
        <p:nvPicPr>
          <p:cNvPr id="21511" name="Picture 7" descr="C:\Users\zpandi\Pictures\Rubiks-Cube-288x3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600200"/>
            <a:ext cx="2743200" cy="2857500"/>
          </a:xfrm>
          <a:prstGeom prst="rect">
            <a:avLst/>
          </a:prstGeom>
          <a:noFill/>
        </p:spPr>
      </p:pic>
      <p:pic>
        <p:nvPicPr>
          <p:cNvPr id="21516" name="Picture 12" descr="C:\Users\zpandi\Pictures\4x4IQCube_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304800"/>
            <a:ext cx="5638800" cy="44005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000"/>
                            </p:stCondLst>
                            <p:childTnLst>
                              <p:par>
                                <p:cTn id="4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4000"/>
                            </p:stCondLst>
                            <p:childTnLst>
                              <p:par>
                                <p:cTn id="5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60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3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4" grpId="0"/>
      <p:bldP spid="16" grpId="0"/>
      <p:bldP spid="16" grpId="1"/>
      <p:bldP spid="17" grpId="0"/>
      <p:bldP spid="21" grpId="0"/>
      <p:bldP spid="21" grpId="1"/>
      <p:bldP spid="22" grpId="0"/>
      <p:bldP spid="23" grpId="0"/>
      <p:bldP spid="23" grpId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990600" y="2133600"/>
            <a:ext cx="6248400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5400" dirty="0" smtClean="0">
                <a:solidFill>
                  <a:srgbClr val="0070C0"/>
                </a:solidFill>
                <a:cs typeface="B Yekan" pitchFamily="2" charset="-78"/>
              </a:rPr>
              <a:t>5</a:t>
            </a:r>
            <a:r>
              <a:rPr lang="fa-IR" sz="5400" baseline="30000" dirty="0" smtClean="0">
                <a:solidFill>
                  <a:srgbClr val="FF0000"/>
                </a:solidFill>
                <a:cs typeface="B Yekan" pitchFamily="2" charset="-78"/>
              </a:rPr>
              <a:t>3  </a:t>
            </a:r>
            <a:r>
              <a:rPr lang="fa-IR" sz="5400" dirty="0" smtClean="0">
                <a:solidFill>
                  <a:schemeClr val="tx1"/>
                </a:solidFill>
                <a:cs typeface="B Yekan" pitchFamily="2" charset="-78"/>
              </a:rPr>
              <a:t>:</a:t>
            </a:r>
            <a:r>
              <a:rPr lang="fa-IR" sz="5400" baseline="30000" dirty="0" smtClean="0">
                <a:solidFill>
                  <a:srgbClr val="FF0000"/>
                </a:solidFill>
                <a:cs typeface="B Yekan" pitchFamily="2" charset="-78"/>
              </a:rPr>
              <a:t> </a:t>
            </a:r>
            <a:r>
              <a:rPr lang="fa-IR" sz="4400" dirty="0" smtClean="0">
                <a:solidFill>
                  <a:srgbClr val="FF0000"/>
                </a:solidFill>
                <a:cs typeface="B Yekan" pitchFamily="2" charset="-78"/>
              </a:rPr>
              <a:t>مکعب</a:t>
            </a:r>
            <a:r>
              <a:rPr lang="fa-IR" sz="5400" dirty="0" smtClean="0">
                <a:solidFill>
                  <a:srgbClr val="0070C0"/>
                </a:solidFill>
                <a:cs typeface="B Yekan" pitchFamily="2" charset="-78"/>
              </a:rPr>
              <a:t> 5</a:t>
            </a:r>
            <a:endParaRPr lang="en-US" sz="5400" dirty="0">
              <a:solidFill>
                <a:srgbClr val="0070C0"/>
              </a:solidFill>
              <a:cs typeface="B Yeka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4648200"/>
            <a:ext cx="7696200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مکعب هر عدد </a:t>
            </a:r>
            <a:r>
              <a:rPr lang="fa-IR" sz="2400" dirty="0" smtClean="0">
                <a:cs typeface="B Yekan" pitchFamily="2" charset="-78"/>
              </a:rPr>
              <a:t>برابر است با 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آن عدد به توان 3</a:t>
            </a:r>
            <a:endParaRPr lang="fa-IR" sz="2400" dirty="0" smtClean="0">
              <a:cs typeface="B Yekan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24200" y="2181761"/>
            <a:ext cx="5943600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5400" dirty="0" smtClean="0">
                <a:solidFill>
                  <a:schemeClr val="accent6"/>
                </a:solidFill>
                <a:cs typeface="B Yekan" pitchFamily="2" charset="-78"/>
              </a:rPr>
              <a:t>125</a:t>
            </a:r>
            <a:r>
              <a:rPr lang="fa-IR" sz="5400" dirty="0" smtClean="0">
                <a:solidFill>
                  <a:schemeClr val="tx1"/>
                </a:solidFill>
                <a:cs typeface="B Yekan" pitchFamily="2" charset="-78"/>
              </a:rPr>
              <a:t>= 5</a:t>
            </a:r>
            <a:r>
              <a:rPr lang="fa-IR" sz="5400" dirty="0" smtClean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×</a:t>
            </a:r>
            <a:r>
              <a:rPr lang="fa-IR" sz="5400" dirty="0" smtClean="0">
                <a:solidFill>
                  <a:schemeClr val="tx1"/>
                </a:solidFill>
                <a:cs typeface="B Yekan" pitchFamily="2" charset="-78"/>
              </a:rPr>
              <a:t> 5</a:t>
            </a:r>
            <a:r>
              <a:rPr lang="fa-IR" sz="5400" dirty="0" smtClean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×</a:t>
            </a:r>
            <a:r>
              <a:rPr lang="fa-IR" sz="5400" dirty="0" smtClean="0">
                <a:solidFill>
                  <a:schemeClr val="tx1"/>
                </a:solidFill>
                <a:cs typeface="B Yekan" pitchFamily="2" charset="-78"/>
              </a:rPr>
              <a:t> 5 =</a:t>
            </a:r>
            <a:endParaRPr lang="en-US" sz="5400" baseline="30000" dirty="0">
              <a:solidFill>
                <a:schemeClr val="tx1"/>
              </a:solidFill>
              <a:cs typeface="B Yeka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14400" y="2183010"/>
            <a:ext cx="6248400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54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5400" baseline="30000" dirty="0" smtClean="0">
                <a:solidFill>
                  <a:srgbClr val="FF0000"/>
                </a:solidFill>
                <a:cs typeface="B Yekan" pitchFamily="2" charset="-78"/>
              </a:rPr>
              <a:t>3  </a:t>
            </a:r>
            <a:r>
              <a:rPr lang="fa-IR" sz="5400" dirty="0" smtClean="0">
                <a:solidFill>
                  <a:schemeClr val="tx1"/>
                </a:solidFill>
                <a:cs typeface="B Yekan" pitchFamily="2" charset="-78"/>
              </a:rPr>
              <a:t>:</a:t>
            </a:r>
            <a:r>
              <a:rPr lang="fa-IR" sz="5400" baseline="30000" dirty="0" smtClean="0">
                <a:solidFill>
                  <a:srgbClr val="FF0000"/>
                </a:solidFill>
                <a:cs typeface="B Yekan" pitchFamily="2" charset="-78"/>
              </a:rPr>
              <a:t> </a:t>
            </a:r>
            <a:r>
              <a:rPr lang="fa-IR" sz="4400" dirty="0" smtClean="0">
                <a:solidFill>
                  <a:srgbClr val="FF0000"/>
                </a:solidFill>
                <a:cs typeface="B Yekan" pitchFamily="2" charset="-78"/>
              </a:rPr>
              <a:t>مکعب </a:t>
            </a:r>
            <a:r>
              <a:rPr lang="fa-IR" sz="54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endParaRPr lang="en-US" sz="6600" dirty="0">
              <a:solidFill>
                <a:srgbClr val="0070C0"/>
              </a:solidFill>
              <a:cs typeface="B Yeka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2200870"/>
            <a:ext cx="5791200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5400" dirty="0" smtClean="0">
                <a:solidFill>
                  <a:schemeClr val="accent6"/>
                </a:solidFill>
                <a:cs typeface="B Yekan" pitchFamily="2" charset="-78"/>
              </a:rPr>
              <a:t>216</a:t>
            </a:r>
            <a:r>
              <a:rPr lang="fa-IR" sz="5400" dirty="0" smtClean="0">
                <a:solidFill>
                  <a:schemeClr val="tx1"/>
                </a:solidFill>
                <a:cs typeface="B Yekan" pitchFamily="2" charset="-78"/>
              </a:rPr>
              <a:t>= 6</a:t>
            </a:r>
            <a:r>
              <a:rPr lang="fa-IR" sz="5400" dirty="0" smtClean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×</a:t>
            </a:r>
            <a:r>
              <a:rPr lang="fa-IR" sz="5400" dirty="0" smtClean="0">
                <a:solidFill>
                  <a:schemeClr val="tx1"/>
                </a:solidFill>
                <a:cs typeface="B Yekan" pitchFamily="2" charset="-78"/>
              </a:rPr>
              <a:t> 6</a:t>
            </a:r>
            <a:r>
              <a:rPr lang="fa-IR" sz="5400" dirty="0" smtClean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×</a:t>
            </a:r>
            <a:r>
              <a:rPr lang="fa-IR" sz="5400" dirty="0" smtClean="0">
                <a:solidFill>
                  <a:schemeClr val="tx1"/>
                </a:solidFill>
                <a:cs typeface="B Yekan" pitchFamily="2" charset="-78"/>
              </a:rPr>
              <a:t> 6 =</a:t>
            </a:r>
            <a:endParaRPr lang="en-US" sz="5400" baseline="30000" dirty="0">
              <a:solidFill>
                <a:schemeClr val="tx1"/>
              </a:solidFill>
              <a:cs typeface="B Yek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2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528</TotalTime>
  <Words>264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 Yekan</vt:lpstr>
      <vt:lpstr>Calibri</vt:lpstr>
      <vt:lpstr>Franklin Gothic Book</vt:lpstr>
      <vt:lpstr>Perpetua</vt:lpstr>
      <vt:lpstr>Tahoma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zpandi</dc:creator>
  <cp:lastModifiedBy>nafise sobat</cp:lastModifiedBy>
  <cp:revision>41</cp:revision>
  <dcterms:created xsi:type="dcterms:W3CDTF">2011-07-21T06:50:11Z</dcterms:created>
  <dcterms:modified xsi:type="dcterms:W3CDTF">2017-01-03T03:55:20Z</dcterms:modified>
</cp:coreProperties>
</file>