
<file path=[Content_Types].xml><?xml version="1.0" encoding="utf-8"?>
<Types xmlns="http://schemas.openxmlformats.org/package/2006/content-types"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61" r:id="rId4"/>
    <p:sldId id="262" r:id="rId5"/>
    <p:sldId id="263" r:id="rId6"/>
    <p:sldId id="265" r:id="rId7"/>
    <p:sldId id="281" r:id="rId8"/>
    <p:sldId id="282" r:id="rId9"/>
    <p:sldId id="283" r:id="rId10"/>
    <p:sldId id="284" r:id="rId11"/>
    <p:sldId id="266" r:id="rId12"/>
    <p:sldId id="274" r:id="rId13"/>
    <p:sldId id="267" r:id="rId14"/>
    <p:sldId id="275" r:id="rId15"/>
    <p:sldId id="268" r:id="rId16"/>
    <p:sldId id="269" r:id="rId17"/>
    <p:sldId id="271" r:id="rId18"/>
    <p:sldId id="276" r:id="rId19"/>
    <p:sldId id="272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A5FF63AE-436F-4815-9E97-6C4530106E93}">
          <p14:sldIdLst>
            <p14:sldId id="256"/>
            <p14:sldId id="258"/>
            <p14:sldId id="261"/>
            <p14:sldId id="262"/>
            <p14:sldId id="263"/>
            <p14:sldId id="265"/>
            <p14:sldId id="281"/>
            <p14:sldId id="282"/>
            <p14:sldId id="283"/>
            <p14:sldId id="284"/>
            <p14:sldId id="266"/>
            <p14:sldId id="274"/>
            <p14:sldId id="267"/>
            <p14:sldId id="275"/>
            <p14:sldId id="268"/>
            <p14:sldId id="269"/>
          </p14:sldIdLst>
        </p14:section>
        <p14:section name="Untitled Section" id="{D520EB80-817D-4AF8-B3E6-E959233C8F94}">
          <p14:sldIdLst>
            <p14:sldId id="271"/>
            <p14:sldId id="276"/>
            <p14:sldId id="272"/>
          </p14:sldIdLst>
        </p14:section>
      </p14:sectionLst>
    </p:ext>
    <p:ext uri="{EFAFB233-063F-42B5-8137-9DF3F51BA10A}">
      <p15:sldGuideLst xmlns:p15="http://schemas.microsoft.com/office/powerpoint/2012/main">
        <p15:guide id="2" pos="2880">
          <p15:clr>
            <a:srgbClr val="A4A3A4"/>
          </p15:clr>
        </p15:guide>
        <p15:guide id="3" orient="horz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8409" autoAdjust="0"/>
  </p:normalViewPr>
  <p:slideViewPr>
    <p:cSldViewPr>
      <p:cViewPr varScale="1">
        <p:scale>
          <a:sx n="48" d="100"/>
          <a:sy n="48" d="100"/>
        </p:scale>
        <p:origin x="638" y="31"/>
      </p:cViewPr>
      <p:guideLst>
        <p:guide pos="2880"/>
        <p:guide orient="horz"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1.wmf"/><Relationship Id="rId5" Type="http://schemas.openxmlformats.org/officeDocument/2006/relationships/image" Target="../media/image6.wmf"/><Relationship Id="rId4" Type="http://schemas.openxmlformats.org/officeDocument/2006/relationships/image" Target="../media/image5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image" Target="../media/image10.wmf"/><Relationship Id="rId1" Type="http://schemas.openxmlformats.org/officeDocument/2006/relationships/image" Target="../media/image9.wmf"/><Relationship Id="rId6" Type="http://schemas.openxmlformats.org/officeDocument/2006/relationships/image" Target="../media/image14.wmf"/><Relationship Id="rId5" Type="http://schemas.openxmlformats.org/officeDocument/2006/relationships/image" Target="../media/image13.wmf"/><Relationship Id="rId4" Type="http://schemas.openxmlformats.org/officeDocument/2006/relationships/image" Target="../media/image12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7.wmf"/><Relationship Id="rId2" Type="http://schemas.openxmlformats.org/officeDocument/2006/relationships/image" Target="../media/image16.wmf"/><Relationship Id="rId1" Type="http://schemas.openxmlformats.org/officeDocument/2006/relationships/image" Target="../media/image15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8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9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1/20/2017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1/20/2017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1/20/2017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1.wmf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wmf"/><Relationship Id="rId13" Type="http://schemas.openxmlformats.org/officeDocument/2006/relationships/oleObject" Target="../embeddings/oleObject13.bin"/><Relationship Id="rId3" Type="http://schemas.openxmlformats.org/officeDocument/2006/relationships/oleObject" Target="../embeddings/oleObject8.bin"/><Relationship Id="rId7" Type="http://schemas.openxmlformats.org/officeDocument/2006/relationships/oleObject" Target="../embeddings/oleObject10.bin"/><Relationship Id="rId12" Type="http://schemas.openxmlformats.org/officeDocument/2006/relationships/image" Target="../media/image13.wmf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0.wmf"/><Relationship Id="rId11" Type="http://schemas.openxmlformats.org/officeDocument/2006/relationships/oleObject" Target="../embeddings/oleObject12.bin"/><Relationship Id="rId5" Type="http://schemas.openxmlformats.org/officeDocument/2006/relationships/oleObject" Target="../embeddings/oleObject9.bin"/><Relationship Id="rId10" Type="http://schemas.openxmlformats.org/officeDocument/2006/relationships/image" Target="../media/image12.wmf"/><Relationship Id="rId4" Type="http://schemas.openxmlformats.org/officeDocument/2006/relationships/image" Target="../media/image9.wmf"/><Relationship Id="rId9" Type="http://schemas.openxmlformats.org/officeDocument/2006/relationships/oleObject" Target="../embeddings/oleObject11.bin"/><Relationship Id="rId14" Type="http://schemas.openxmlformats.org/officeDocument/2006/relationships/image" Target="../media/image14.wmf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wmf"/><Relationship Id="rId3" Type="http://schemas.openxmlformats.org/officeDocument/2006/relationships/oleObject" Target="../embeddings/oleObject14.bin"/><Relationship Id="rId7" Type="http://schemas.openxmlformats.org/officeDocument/2006/relationships/oleObject" Target="../embeddings/oleObject16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6.wmf"/><Relationship Id="rId5" Type="http://schemas.openxmlformats.org/officeDocument/2006/relationships/oleObject" Target="../embeddings/oleObject15.bin"/><Relationship Id="rId4" Type="http://schemas.openxmlformats.org/officeDocument/2006/relationships/image" Target="../media/image15.wmf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7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5.vml"/><Relationship Id="rId4" Type="http://schemas.openxmlformats.org/officeDocument/2006/relationships/image" Target="../media/image18.wmf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8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6.vml"/><Relationship Id="rId4" Type="http://schemas.openxmlformats.org/officeDocument/2006/relationships/image" Target="../media/image19.wmf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3" Type="http://schemas.openxmlformats.org/officeDocument/2006/relationships/oleObject" Target="../embeddings/oleObject3.bin"/><Relationship Id="rId7" Type="http://schemas.openxmlformats.org/officeDocument/2006/relationships/oleObject" Target="../embeddings/oleObject5.bin"/><Relationship Id="rId12" Type="http://schemas.openxmlformats.org/officeDocument/2006/relationships/image" Target="../media/image6.wmf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3.wmf"/><Relationship Id="rId11" Type="http://schemas.openxmlformats.org/officeDocument/2006/relationships/oleObject" Target="../embeddings/oleObject7.bin"/><Relationship Id="rId5" Type="http://schemas.openxmlformats.org/officeDocument/2006/relationships/oleObject" Target="../embeddings/oleObject4.bin"/><Relationship Id="rId10" Type="http://schemas.openxmlformats.org/officeDocument/2006/relationships/image" Target="../media/image5.wmf"/><Relationship Id="rId4" Type="http://schemas.openxmlformats.org/officeDocument/2006/relationships/image" Target="../media/image1.wmf"/><Relationship Id="rId9" Type="http://schemas.openxmlformats.org/officeDocument/2006/relationships/oleObject" Target="../embeddings/oleObject6.bin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733800" y="2081306"/>
            <a:ext cx="127156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fa-IR" sz="7200" dirty="0" smtClean="0">
                <a:solidFill>
                  <a:schemeClr val="accent6">
                    <a:lumMod val="75000"/>
                  </a:schemeClr>
                </a:solidFill>
                <a:cs typeface="B Yekan" pitchFamily="2" charset="-78"/>
              </a:rPr>
              <a:t>یا</a:t>
            </a:r>
            <a:endParaRPr lang="en-US" sz="7200" dirty="0">
              <a:solidFill>
                <a:schemeClr val="accent6">
                  <a:lumMod val="75000"/>
                </a:schemeClr>
              </a:solidFill>
              <a:cs typeface="B Yekan" pitchFamily="2" charset="-78"/>
            </a:endParaRP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83227166"/>
              </p:ext>
            </p:extLst>
          </p:nvPr>
        </p:nvGraphicFramePr>
        <p:xfrm>
          <a:off x="5283200" y="1524000"/>
          <a:ext cx="1574800" cy="185270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92" name="Equation" r:id="rId3" imgW="215640" imgH="253800" progId="Equation.DSMT4">
                  <p:embed/>
                </p:oleObj>
              </mc:Choice>
              <mc:Fallback>
                <p:oleObj name="Equation" r:id="rId3" imgW="215640" imgH="2538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5283200" y="1524000"/>
                        <a:ext cx="1574800" cy="185270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16123088"/>
              </p:ext>
            </p:extLst>
          </p:nvPr>
        </p:nvGraphicFramePr>
        <p:xfrm>
          <a:off x="2057400" y="2188376"/>
          <a:ext cx="1666759" cy="111213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93" name="Equation" r:id="rId5" imgW="228600" imgH="152280" progId="Equation.DSMT4">
                  <p:embed/>
                </p:oleObj>
              </mc:Choice>
              <mc:Fallback>
                <p:oleObj name="Equation" r:id="rId5" imgW="228600" imgH="15228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7400" y="2188376"/>
                        <a:ext cx="1666759" cy="111213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3962400" y="3905071"/>
            <a:ext cx="127156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fa-IR" sz="7200" dirty="0" smtClean="0">
                <a:solidFill>
                  <a:schemeClr val="accent6">
                    <a:lumMod val="75000"/>
                  </a:schemeClr>
                </a:solidFill>
                <a:cs typeface="B Yekan" pitchFamily="2" charset="-78"/>
              </a:rPr>
              <a:t>؟؟؟</a:t>
            </a:r>
            <a:endParaRPr lang="en-US" sz="7200" dirty="0">
              <a:solidFill>
                <a:schemeClr val="accent6">
                  <a:lumMod val="75000"/>
                </a:schemeClr>
              </a:solidFill>
              <a:cs typeface="B Yekan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41298971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048000" y="457200"/>
            <a:ext cx="304800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a-IR" sz="16600" dirty="0" smtClean="0">
                <a:solidFill>
                  <a:srgbClr val="FFC000"/>
                </a:solidFill>
                <a:cs typeface="B Yekan" pitchFamily="2" charset="-78"/>
              </a:rPr>
              <a:t>۲-</a:t>
            </a:r>
            <a:endParaRPr lang="en-US" sz="16600" dirty="0">
              <a:solidFill>
                <a:srgbClr val="FFC000"/>
              </a:solidFill>
              <a:cs typeface="B Yekan" pitchFamily="2" charset="-78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371600" y="473405"/>
            <a:ext cx="708660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a-IR" sz="16600" dirty="0" smtClean="0">
                <a:solidFill>
                  <a:srgbClr val="FFC000"/>
                </a:solidFill>
                <a:cs typeface="B Yekan" pitchFamily="2" charset="-78"/>
              </a:rPr>
              <a:t>2- -</a:t>
            </a:r>
            <a:endParaRPr lang="en-US" sz="16600" dirty="0">
              <a:solidFill>
                <a:srgbClr val="FFC000"/>
              </a:solidFill>
              <a:cs typeface="B Yekan" pitchFamily="2" charset="-78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304800" y="2952466"/>
            <a:ext cx="76200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r" rtl="1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a-IR" sz="4800" dirty="0" smtClean="0">
                <a:cs typeface="B Nazanin" panose="00000400000000000000" pitchFamily="2" charset="-78"/>
              </a:rPr>
              <a:t> منفیِ ۲</a:t>
            </a:r>
          </a:p>
          <a:p>
            <a:pPr marL="2571750" lvl="5" indent="-285750" algn="r" rtl="1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a-IR" sz="4800" dirty="0" smtClean="0">
                <a:cs typeface="B Nazanin" panose="00000400000000000000" pitchFamily="2" charset="-78"/>
              </a:rPr>
              <a:t> قرینة ۲</a:t>
            </a:r>
            <a:endParaRPr lang="en-US" sz="4800" dirty="0">
              <a:cs typeface="B Nazanin" panose="00000400000000000000" pitchFamily="2" charset="-78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2552700" y="489610"/>
            <a:ext cx="4117335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600" dirty="0" smtClean="0">
                <a:solidFill>
                  <a:srgbClr val="FFC000"/>
                </a:solidFill>
                <a:cs typeface="B Yekan" pitchFamily="2" charset="-78"/>
              </a:rPr>
              <a:t>(    )</a:t>
            </a:r>
            <a:endParaRPr lang="en-US" sz="16600" dirty="0">
              <a:solidFill>
                <a:srgbClr val="FFC000"/>
              </a:solidFill>
              <a:cs typeface="B Yekan" pitchFamily="2" charset="-78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686922">
            <a:off x="7062191" y="2625105"/>
            <a:ext cx="872467" cy="914400"/>
          </a:xfrm>
          <a:prstGeom prst="rect">
            <a:avLst/>
          </a:prstGeom>
        </p:spPr>
      </p:pic>
      <p:pic>
        <p:nvPicPr>
          <p:cNvPr id="33" name="Picture 3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686922">
            <a:off x="4800002" y="3632114"/>
            <a:ext cx="872467" cy="914400"/>
          </a:xfrm>
          <a:prstGeom prst="rect">
            <a:avLst/>
          </a:prstGeom>
        </p:spPr>
      </p:pic>
      <p:sp>
        <p:nvSpPr>
          <p:cNvPr id="34" name="TextBox 33"/>
          <p:cNvSpPr txBox="1"/>
          <p:nvPr/>
        </p:nvSpPr>
        <p:spPr>
          <a:xfrm>
            <a:off x="7848600" y="2733327"/>
            <a:ext cx="12954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dirty="0" smtClean="0">
                <a:solidFill>
                  <a:srgbClr val="00B050"/>
                </a:solidFill>
                <a:sym typeface="Wingdings" panose="05000000000000000000" pitchFamily="2" charset="2"/>
              </a:rPr>
              <a:t></a:t>
            </a:r>
            <a:endParaRPr lang="en-US" sz="9600" dirty="0">
              <a:solidFill>
                <a:srgbClr val="00B050"/>
              </a:solidFill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5585224" y="4055017"/>
            <a:ext cx="12954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dirty="0" smtClean="0">
                <a:solidFill>
                  <a:srgbClr val="00B050"/>
                </a:solidFill>
                <a:sym typeface="Wingdings" panose="05000000000000000000" pitchFamily="2" charset="2"/>
              </a:rPr>
              <a:t></a:t>
            </a:r>
            <a:endParaRPr lang="en-US" sz="9600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78556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32" grpId="0"/>
      <p:bldP spid="34" grpId="0"/>
      <p:bldP spid="3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685800" y="914400"/>
            <a:ext cx="7924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fa-IR" sz="2800" dirty="0" smtClean="0">
                <a:solidFill>
                  <a:schemeClr val="accent6">
                    <a:lumMod val="75000"/>
                  </a:schemeClr>
                </a:solidFill>
                <a:cs typeface="B Yekan" pitchFamily="2" charset="-78"/>
              </a:rPr>
              <a:t>حالا این منفی را پایین بیاوریم:</a:t>
            </a:r>
            <a:endParaRPr lang="en-US" sz="2800" dirty="0">
              <a:solidFill>
                <a:schemeClr val="accent6">
                  <a:lumMod val="75000"/>
                </a:schemeClr>
              </a:solidFill>
              <a:cs typeface="B Yekan" pitchFamily="2" charset="-78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2362200" y="1524000"/>
            <a:ext cx="1295400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fa-IR" sz="13800" dirty="0" smtClean="0">
                <a:solidFill>
                  <a:srgbClr val="FFC000"/>
                </a:solidFill>
                <a:cs typeface="B Yekan" pitchFamily="2" charset="-78"/>
              </a:rPr>
              <a:t>-</a:t>
            </a:r>
            <a:endParaRPr lang="en-US" sz="13800" dirty="0">
              <a:solidFill>
                <a:srgbClr val="FFC000"/>
              </a:solidFill>
              <a:cs typeface="B Yekan" pitchFamily="2" charset="-78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3415145" y="2292191"/>
            <a:ext cx="3352800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fa-IR" sz="13800" dirty="0">
                <a:solidFill>
                  <a:srgbClr val="FFC000"/>
                </a:solidFill>
                <a:cs typeface="B Yekan" pitchFamily="2" charset="-78"/>
              </a:rPr>
              <a:t>۳</a:t>
            </a:r>
            <a:r>
              <a:rPr lang="fa-IR" sz="13800" dirty="0" smtClean="0">
                <a:solidFill>
                  <a:srgbClr val="FFC000"/>
                </a:solidFill>
                <a:cs typeface="B Yekan" pitchFamily="2" charset="-78"/>
              </a:rPr>
              <a:t>-۵</a:t>
            </a:r>
            <a:endParaRPr lang="en-US" sz="13800" dirty="0">
              <a:solidFill>
                <a:srgbClr val="FFC000"/>
              </a:solidFill>
              <a:cs typeface="B Yekan" pitchFamily="2" charset="-78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486400" y="1764268"/>
            <a:ext cx="2667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fa-IR" dirty="0" smtClean="0">
                <a:solidFill>
                  <a:schemeClr val="bg1">
                    <a:lumMod val="50000"/>
                  </a:schemeClr>
                </a:solidFill>
                <a:cs typeface="B Yekan" pitchFamily="2" charset="-78"/>
              </a:rPr>
              <a:t>باز هم به اندازه </a:t>
            </a:r>
            <a:r>
              <a:rPr lang="fa-IR" dirty="0">
                <a:solidFill>
                  <a:schemeClr val="bg1">
                    <a:lumMod val="50000"/>
                  </a:schemeClr>
                </a:solidFill>
                <a:cs typeface="B Yekan" pitchFamily="2" charset="-78"/>
              </a:rPr>
              <a:t>لطفاً</a:t>
            </a:r>
            <a:r>
              <a:rPr lang="fa-IR" dirty="0" smtClean="0">
                <a:solidFill>
                  <a:schemeClr val="bg1">
                    <a:lumMod val="50000"/>
                  </a:schemeClr>
                </a:solidFill>
                <a:cs typeface="B Yekan" pitchFamily="2" charset="-78"/>
              </a:rPr>
              <a:t>...</a:t>
            </a:r>
            <a:endParaRPr lang="en-US" dirty="0">
              <a:solidFill>
                <a:schemeClr val="bg1">
                  <a:lumMod val="50000"/>
                </a:schemeClr>
              </a:solidFill>
              <a:cs typeface="B Yekan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4905377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2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1.06895E-6 L 3.33333E-6 0.10504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525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  <p:bldP spid="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452255" y="2292191"/>
            <a:ext cx="4786745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a-IR" sz="13800" dirty="0" smtClean="0">
                <a:solidFill>
                  <a:srgbClr val="FFC000"/>
                </a:solidFill>
                <a:cs typeface="B Yekan" pitchFamily="2" charset="-78"/>
              </a:rPr>
              <a:t>5-۳-</a:t>
            </a:r>
            <a:endParaRPr lang="en-US" sz="13800" dirty="0">
              <a:solidFill>
                <a:srgbClr val="FFC000"/>
              </a:solidFill>
              <a:cs typeface="B Yekan" pitchFamily="2" charset="-78"/>
            </a:endParaRPr>
          </a:p>
        </p:txBody>
      </p:sp>
      <p:sp>
        <p:nvSpPr>
          <p:cNvPr id="5" name="Rectangular Callout 4"/>
          <p:cNvSpPr/>
          <p:nvPr/>
        </p:nvSpPr>
        <p:spPr>
          <a:xfrm>
            <a:off x="609600" y="500306"/>
            <a:ext cx="2452255" cy="1447800"/>
          </a:xfrm>
          <a:prstGeom prst="wedgeRectCallout">
            <a:avLst>
              <a:gd name="adj1" fmla="val 52097"/>
              <a:gd name="adj2" fmla="val 95953"/>
            </a:avLst>
          </a:prstGeom>
          <a:ln w="3810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a-IR" sz="4400" dirty="0" smtClean="0">
                <a:cs typeface="B Nazanin" panose="00000400000000000000" pitchFamily="2" charset="-78"/>
              </a:rPr>
              <a:t>منفی ۳</a:t>
            </a:r>
            <a:endParaRPr lang="fa-IR" sz="4400" dirty="0">
              <a:cs typeface="B Nazanin" panose="00000400000000000000" pitchFamily="2" charset="-78"/>
            </a:endParaRPr>
          </a:p>
          <a:p>
            <a:pPr algn="ctr"/>
            <a:r>
              <a:rPr lang="fa-IR" sz="4400" dirty="0" smtClean="0">
                <a:cs typeface="B Nazanin" panose="00000400000000000000" pitchFamily="2" charset="-78"/>
              </a:rPr>
              <a:t>قرینة ۳</a:t>
            </a:r>
            <a:endParaRPr lang="en-US" sz="4400" dirty="0">
              <a:cs typeface="B Nazanin" panose="00000400000000000000" pitchFamily="2" charset="-78"/>
            </a:endParaRPr>
          </a:p>
        </p:txBody>
      </p:sp>
      <p:sp>
        <p:nvSpPr>
          <p:cNvPr id="7" name="Rectangular Callout 6"/>
          <p:cNvSpPr/>
          <p:nvPr/>
        </p:nvSpPr>
        <p:spPr>
          <a:xfrm>
            <a:off x="4593771" y="1204153"/>
            <a:ext cx="1371600" cy="1447800"/>
          </a:xfrm>
          <a:prstGeom prst="wedgeRectCallout">
            <a:avLst>
              <a:gd name="adj1" fmla="val -24461"/>
              <a:gd name="adj2" fmla="val 81548"/>
            </a:avLst>
          </a:prstGeom>
          <a:ln w="3810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a-IR" sz="4400" dirty="0" smtClean="0">
                <a:cs typeface="B Nazanin" panose="00000400000000000000" pitchFamily="2" charset="-78"/>
              </a:rPr>
              <a:t>منها</a:t>
            </a:r>
            <a:endParaRPr lang="en-US" sz="4400" dirty="0">
              <a:cs typeface="B Nazani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5711076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685800" y="914400"/>
            <a:ext cx="7924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fa-IR" sz="2800" dirty="0" smtClean="0">
                <a:solidFill>
                  <a:schemeClr val="accent6">
                    <a:lumMod val="75000"/>
                  </a:schemeClr>
                </a:solidFill>
                <a:cs typeface="B Yekan" pitchFamily="2" charset="-78"/>
              </a:rPr>
              <a:t>حالا این منفی را پایین بیاوریم:</a:t>
            </a:r>
            <a:endParaRPr lang="en-US" sz="2800" dirty="0">
              <a:solidFill>
                <a:schemeClr val="accent6">
                  <a:lumMod val="75000"/>
                </a:schemeClr>
              </a:solidFill>
              <a:cs typeface="B Yekan" pitchFamily="2" charset="-78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4433455" y="1524000"/>
            <a:ext cx="1295400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fa-IR" sz="13800" dirty="0" smtClean="0">
                <a:solidFill>
                  <a:srgbClr val="FFC000"/>
                </a:solidFill>
                <a:cs typeface="B Yekan" pitchFamily="2" charset="-78"/>
              </a:rPr>
              <a:t>-</a:t>
            </a:r>
            <a:endParaRPr lang="en-US" sz="13800" dirty="0">
              <a:solidFill>
                <a:srgbClr val="FFC000"/>
              </a:solidFill>
              <a:cs typeface="B Yekan" pitchFamily="2" charset="-78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5486400" y="2292191"/>
            <a:ext cx="3352800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fa-IR" sz="13800" dirty="0" smtClean="0">
                <a:solidFill>
                  <a:srgbClr val="FFC000"/>
                </a:solidFill>
                <a:cs typeface="B Yekan" pitchFamily="2" charset="-78"/>
              </a:rPr>
              <a:t>۲</a:t>
            </a:r>
            <a:endParaRPr lang="en-US" sz="13800" dirty="0">
              <a:solidFill>
                <a:srgbClr val="FFC000"/>
              </a:solidFill>
              <a:cs typeface="B Yekan" pitchFamily="2" charset="-78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486400" y="1764268"/>
            <a:ext cx="2667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fa-IR" dirty="0" smtClean="0">
                <a:solidFill>
                  <a:schemeClr val="bg1">
                    <a:lumMod val="50000"/>
                  </a:schemeClr>
                </a:solidFill>
                <a:cs typeface="B Yekan" pitchFamily="2" charset="-78"/>
              </a:rPr>
              <a:t>باز هم به اندازه </a:t>
            </a:r>
            <a:r>
              <a:rPr lang="fa-IR" dirty="0">
                <a:solidFill>
                  <a:schemeClr val="bg1">
                    <a:lumMod val="50000"/>
                  </a:schemeClr>
                </a:solidFill>
                <a:cs typeface="B Yekan" pitchFamily="2" charset="-78"/>
              </a:rPr>
              <a:t>لطفاً</a:t>
            </a:r>
            <a:r>
              <a:rPr lang="fa-IR" dirty="0" smtClean="0">
                <a:solidFill>
                  <a:schemeClr val="bg1">
                    <a:lumMod val="50000"/>
                  </a:schemeClr>
                </a:solidFill>
                <a:cs typeface="B Yekan" pitchFamily="2" charset="-78"/>
              </a:rPr>
              <a:t>...</a:t>
            </a:r>
            <a:endParaRPr lang="en-US" dirty="0">
              <a:solidFill>
                <a:schemeClr val="bg1">
                  <a:lumMod val="50000"/>
                </a:schemeClr>
              </a:solidFill>
              <a:cs typeface="B Yekan" pitchFamily="2" charset="-78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438400" y="2286000"/>
            <a:ext cx="3352800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fa-IR" sz="13800" dirty="0" smtClean="0">
                <a:solidFill>
                  <a:srgbClr val="FFC000"/>
                </a:solidFill>
                <a:cs typeface="B Yekan" pitchFamily="2" charset="-78"/>
              </a:rPr>
              <a:t>+۳</a:t>
            </a:r>
            <a:endParaRPr lang="en-US" sz="13800" dirty="0">
              <a:solidFill>
                <a:srgbClr val="FFC000"/>
              </a:solidFill>
              <a:cs typeface="B Yekan" pitchFamily="2" charset="-78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733800" y="2286000"/>
            <a:ext cx="4114800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fa-IR" sz="13800" dirty="0" smtClean="0">
                <a:solidFill>
                  <a:srgbClr val="FFC000"/>
                </a:solidFill>
                <a:cs typeface="B Yekan" pitchFamily="2" charset="-78"/>
              </a:rPr>
              <a:t>(      )</a:t>
            </a:r>
            <a:endParaRPr lang="en-US" sz="13800" dirty="0">
              <a:solidFill>
                <a:srgbClr val="FFC000"/>
              </a:solidFill>
              <a:cs typeface="B Yekan" pitchFamily="2" charset="-78"/>
            </a:endParaRPr>
          </a:p>
        </p:txBody>
      </p:sp>
      <p:pic>
        <p:nvPicPr>
          <p:cNvPr id="5122" name="Picture 2" descr="C:\Users\hooshmand\Desktop\tick_clip_art_9457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1243" y="4314507"/>
            <a:ext cx="515176" cy="387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435414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2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1.06895E-6 L 3.33333E-6 0.10504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525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5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1.61037E-6 L -0.1 1.61037E-6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00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000"/>
                            </p:stCondLst>
                            <p:childTnLst>
                              <p:par>
                                <p:cTn id="1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500"/>
                            </p:stCondLst>
                            <p:childTnLst>
                              <p:par>
                                <p:cTn id="2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  <p:bldP spid="5" grpId="0"/>
      <p:bldP spid="7" grpId="0"/>
      <p:bldP spid="10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514600" y="2321004"/>
            <a:ext cx="6629400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a-IR" sz="13800" dirty="0" smtClean="0">
                <a:solidFill>
                  <a:srgbClr val="FFC000"/>
                </a:solidFill>
                <a:cs typeface="B Yekan" pitchFamily="2" charset="-78"/>
              </a:rPr>
              <a:t>(2-)-۳</a:t>
            </a:r>
            <a:endParaRPr lang="en-US" sz="13800" dirty="0">
              <a:solidFill>
                <a:srgbClr val="FFC000"/>
              </a:solidFill>
              <a:cs typeface="B Yekan" pitchFamily="2" charset="-78"/>
            </a:endParaRPr>
          </a:p>
        </p:txBody>
      </p:sp>
      <p:sp>
        <p:nvSpPr>
          <p:cNvPr id="5" name="Rectangular Callout 4"/>
          <p:cNvSpPr/>
          <p:nvPr/>
        </p:nvSpPr>
        <p:spPr>
          <a:xfrm>
            <a:off x="3200400" y="640483"/>
            <a:ext cx="1371600" cy="1447800"/>
          </a:xfrm>
          <a:prstGeom prst="wedgeRectCallout">
            <a:avLst>
              <a:gd name="adj1" fmla="val 18814"/>
              <a:gd name="adj2" fmla="val 130301"/>
            </a:avLst>
          </a:prstGeom>
          <a:ln w="3810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a-IR" sz="4400" dirty="0" smtClean="0">
                <a:cs typeface="B Nazanin" panose="00000400000000000000" pitchFamily="2" charset="-78"/>
              </a:rPr>
              <a:t>منها</a:t>
            </a:r>
            <a:endParaRPr lang="en-US" sz="4400" dirty="0">
              <a:cs typeface="B Nazanin" panose="00000400000000000000" pitchFamily="2" charset="-78"/>
            </a:endParaRPr>
          </a:p>
        </p:txBody>
      </p:sp>
      <p:sp>
        <p:nvSpPr>
          <p:cNvPr id="7" name="Rectangular Callout 6"/>
          <p:cNvSpPr/>
          <p:nvPr/>
        </p:nvSpPr>
        <p:spPr>
          <a:xfrm>
            <a:off x="5638800" y="407761"/>
            <a:ext cx="2743200" cy="1447800"/>
          </a:xfrm>
          <a:prstGeom prst="wedgeRectCallout">
            <a:avLst>
              <a:gd name="adj1" fmla="val -21636"/>
              <a:gd name="adj2" fmla="val 92879"/>
            </a:avLst>
          </a:prstGeom>
          <a:ln w="3810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/>
            <a:r>
              <a:rPr lang="fa-IR" sz="4400" dirty="0" smtClean="0">
                <a:cs typeface="B Nazanin" panose="00000400000000000000" pitchFamily="2" charset="-78"/>
              </a:rPr>
              <a:t>منفی ۲</a:t>
            </a:r>
            <a:endParaRPr lang="fa-IR" sz="4400" dirty="0">
              <a:cs typeface="B Nazanin" panose="00000400000000000000" pitchFamily="2" charset="-78"/>
            </a:endParaRPr>
          </a:p>
          <a:p>
            <a:pPr algn="ctr" rtl="1"/>
            <a:r>
              <a:rPr lang="fa-IR" sz="4400" dirty="0" smtClean="0">
                <a:cs typeface="B Nazanin" panose="00000400000000000000" pitchFamily="2" charset="-78"/>
              </a:rPr>
              <a:t>قرینة ۲</a:t>
            </a:r>
            <a:endParaRPr lang="en-US" sz="4400" dirty="0">
              <a:cs typeface="B Nazani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5952082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685800" y="914400"/>
            <a:ext cx="7924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fa-IR" sz="2800" dirty="0" smtClean="0">
                <a:solidFill>
                  <a:schemeClr val="accent6">
                    <a:lumMod val="75000"/>
                  </a:schemeClr>
                </a:solidFill>
                <a:cs typeface="B Yekan" pitchFamily="2" charset="-78"/>
              </a:rPr>
              <a:t>حالا این منفی‌ها را </a:t>
            </a:r>
            <a:r>
              <a:rPr lang="fa-IR" sz="1400" dirty="0" smtClean="0">
                <a:solidFill>
                  <a:schemeClr val="accent6">
                    <a:lumMod val="75000"/>
                  </a:schemeClr>
                </a:solidFill>
                <a:cs typeface="B Yekan" pitchFamily="2" charset="-78"/>
              </a:rPr>
              <a:t>با احتیاط</a:t>
            </a:r>
            <a:r>
              <a:rPr lang="fa-IR" sz="2800" dirty="0" smtClean="0">
                <a:solidFill>
                  <a:schemeClr val="accent6">
                    <a:lumMod val="75000"/>
                  </a:schemeClr>
                </a:solidFill>
                <a:cs typeface="B Yekan" pitchFamily="2" charset="-78"/>
              </a:rPr>
              <a:t> پایین بیاوری</a:t>
            </a:r>
            <a:r>
              <a:rPr lang="fa-IR" sz="2800" dirty="0">
                <a:solidFill>
                  <a:schemeClr val="accent6">
                    <a:lumMod val="75000"/>
                  </a:schemeClr>
                </a:solidFill>
                <a:cs typeface="B Yekan" pitchFamily="2" charset="-78"/>
              </a:rPr>
              <a:t>د</a:t>
            </a:r>
            <a:r>
              <a:rPr lang="fa-IR" sz="2800" dirty="0" smtClean="0">
                <a:solidFill>
                  <a:schemeClr val="accent6">
                    <a:lumMod val="75000"/>
                  </a:schemeClr>
                </a:solidFill>
                <a:cs typeface="B Yekan" pitchFamily="2" charset="-78"/>
              </a:rPr>
              <a:t>:</a:t>
            </a:r>
            <a:endParaRPr lang="en-US" sz="2800" dirty="0">
              <a:solidFill>
                <a:schemeClr val="accent6">
                  <a:lumMod val="75000"/>
                </a:schemeClr>
              </a:solidFill>
              <a:cs typeface="B Yekan" pitchFamily="2" charset="-78"/>
            </a:endParaRPr>
          </a:p>
        </p:txBody>
      </p:sp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58969059"/>
              </p:ext>
            </p:extLst>
          </p:nvPr>
        </p:nvGraphicFramePr>
        <p:xfrm>
          <a:off x="2362200" y="1948084"/>
          <a:ext cx="2590800" cy="1079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148" name="Equation" r:id="rId3" imgW="609480" imgH="253800" progId="Equation.DSMT4">
                  <p:embed/>
                </p:oleObj>
              </mc:Choice>
              <mc:Fallback>
                <p:oleObj name="Equation" r:id="rId3" imgW="609480" imgH="2538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362200" y="1948084"/>
                        <a:ext cx="2590800" cy="10795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85306196"/>
              </p:ext>
            </p:extLst>
          </p:nvPr>
        </p:nvGraphicFramePr>
        <p:xfrm>
          <a:off x="4998873" y="2424334"/>
          <a:ext cx="194310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149" name="Equation" r:id="rId5" imgW="457200" imgH="152280" progId="Equation.DSMT4">
                  <p:embed/>
                </p:oleObj>
              </mc:Choice>
              <mc:Fallback>
                <p:oleObj name="Equation" r:id="rId5" imgW="457200" imgH="152280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98873" y="2424334"/>
                        <a:ext cx="1943100" cy="647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32827988"/>
              </p:ext>
            </p:extLst>
          </p:nvPr>
        </p:nvGraphicFramePr>
        <p:xfrm>
          <a:off x="2146300" y="3072034"/>
          <a:ext cx="2806700" cy="1079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150" name="Equation" r:id="rId7" imgW="660240" imgH="253800" progId="Equation.DSMT4">
                  <p:embed/>
                </p:oleObj>
              </mc:Choice>
              <mc:Fallback>
                <p:oleObj name="Equation" r:id="rId7" imgW="660240" imgH="253800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46300" y="3072034"/>
                        <a:ext cx="2806700" cy="1079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68519367"/>
              </p:ext>
            </p:extLst>
          </p:nvPr>
        </p:nvGraphicFramePr>
        <p:xfrm>
          <a:off x="4927979" y="3399770"/>
          <a:ext cx="2482850" cy="86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151" name="Equation" r:id="rId9" imgW="583920" imgH="203040" progId="Equation.DSMT4">
                  <p:embed/>
                </p:oleObj>
              </mc:Choice>
              <mc:Fallback>
                <p:oleObj name="Equation" r:id="rId9" imgW="583920" imgH="20304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27979" y="3399770"/>
                        <a:ext cx="2482850" cy="863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93413635"/>
              </p:ext>
            </p:extLst>
          </p:nvPr>
        </p:nvGraphicFramePr>
        <p:xfrm>
          <a:off x="1660525" y="4094913"/>
          <a:ext cx="3292475" cy="1079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152" name="Equation" r:id="rId11" imgW="774360" imgH="253800" progId="Equation.DSMT4">
                  <p:embed/>
                </p:oleObj>
              </mc:Choice>
              <mc:Fallback>
                <p:oleObj name="Equation" r:id="rId11" imgW="774360" imgH="25380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60525" y="4094913"/>
                        <a:ext cx="3292475" cy="1079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58738662"/>
              </p:ext>
            </p:extLst>
          </p:nvPr>
        </p:nvGraphicFramePr>
        <p:xfrm>
          <a:off x="4895686" y="4422649"/>
          <a:ext cx="2968625" cy="86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153" name="Equation" r:id="rId13" imgW="698400" imgH="203040" progId="Equation.DSMT4">
                  <p:embed/>
                </p:oleObj>
              </mc:Choice>
              <mc:Fallback>
                <p:oleObj name="Equation" r:id="rId13" imgW="698400" imgH="203040" progId="Equation.DSMT4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95686" y="4422649"/>
                        <a:ext cx="2968625" cy="863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9714149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685800" y="914400"/>
            <a:ext cx="7924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fa-IR" sz="2800" dirty="0" smtClean="0">
                <a:solidFill>
                  <a:schemeClr val="accent6">
                    <a:lumMod val="75000"/>
                  </a:schemeClr>
                </a:solidFill>
                <a:cs typeface="B Yekan" pitchFamily="2" charset="-78"/>
              </a:rPr>
              <a:t>با بچه‌غول‌ها هم بلدیم از این کارها بکنیم؟</a:t>
            </a:r>
            <a:endParaRPr lang="en-US" sz="2800" dirty="0">
              <a:solidFill>
                <a:schemeClr val="accent6">
                  <a:lumMod val="75000"/>
                </a:schemeClr>
              </a:solidFill>
              <a:cs typeface="B Yekan" pitchFamily="2" charset="-78"/>
            </a:endParaRPr>
          </a:p>
        </p:txBody>
      </p:sp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17247651"/>
              </p:ext>
            </p:extLst>
          </p:nvPr>
        </p:nvGraphicFramePr>
        <p:xfrm>
          <a:off x="2108200" y="2421510"/>
          <a:ext cx="4927600" cy="1036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819" name="Equation" r:id="rId3" imgW="1206360" imgH="253800" progId="Equation.DSMT4">
                  <p:embed/>
                </p:oleObj>
              </mc:Choice>
              <mc:Fallback>
                <p:oleObj name="Equation" r:id="rId3" imgW="1206360" imgH="2538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108200" y="2421510"/>
                        <a:ext cx="4927600" cy="10366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80924523"/>
              </p:ext>
            </p:extLst>
          </p:nvPr>
        </p:nvGraphicFramePr>
        <p:xfrm>
          <a:off x="1766037" y="5105400"/>
          <a:ext cx="5611927" cy="8162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820" name="Equation" r:id="rId5" imgW="1396800" imgH="203040" progId="Equation.DSMT4">
                  <p:embed/>
                </p:oleObj>
              </mc:Choice>
              <mc:Fallback>
                <p:oleObj name="Equation" r:id="rId5" imgW="139680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66037" y="5105400"/>
                        <a:ext cx="5611927" cy="81628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70642619"/>
              </p:ext>
            </p:extLst>
          </p:nvPr>
        </p:nvGraphicFramePr>
        <p:xfrm>
          <a:off x="4328319" y="4221485"/>
          <a:ext cx="487362" cy="365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821" name="Equation" r:id="rId7" imgW="152280" imgH="114120" progId="Equation.DSMT4">
                  <p:embed/>
                </p:oleObj>
              </mc:Choice>
              <mc:Fallback>
                <p:oleObj name="Equation" r:id="rId7" imgW="152280" imgH="114120" progId="Equation.DSMT4">
                  <p:embed/>
                  <p:pic>
                    <p:nvPicPr>
                      <p:cNvPr id="2" name="Object 1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4328319" y="4221485"/>
                        <a:ext cx="487362" cy="3651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2721323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762000" y="609600"/>
            <a:ext cx="7924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fa-IR" sz="4000" dirty="0" smtClean="0">
                <a:solidFill>
                  <a:schemeClr val="accent6">
                    <a:lumMod val="75000"/>
                  </a:schemeClr>
                </a:solidFill>
                <a:cs typeface="B Yekan" pitchFamily="2" charset="-78"/>
              </a:rPr>
              <a:t>درست بخوانیم!</a:t>
            </a:r>
            <a:endParaRPr lang="en-US" sz="4000" dirty="0">
              <a:solidFill>
                <a:schemeClr val="accent6">
                  <a:lumMod val="75000"/>
                </a:schemeClr>
              </a:solidFill>
              <a:cs typeface="B Yekan" pitchFamily="2" charset="-78"/>
            </a:endParaRPr>
          </a:p>
        </p:txBody>
      </p:sp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43700538"/>
              </p:ext>
            </p:extLst>
          </p:nvPr>
        </p:nvGraphicFramePr>
        <p:xfrm>
          <a:off x="3048000" y="3505200"/>
          <a:ext cx="3267075" cy="1066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582" name="Equation" r:id="rId3" imgW="622080" imgH="203040" progId="Equation.DSMT4">
                  <p:embed/>
                </p:oleObj>
              </mc:Choice>
              <mc:Fallback>
                <p:oleObj name="Equation" r:id="rId3" imgW="622080" imgH="2030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048000" y="3505200"/>
                        <a:ext cx="3267075" cy="1066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Rectangular Callout 15"/>
          <p:cNvSpPr/>
          <p:nvPr/>
        </p:nvSpPr>
        <p:spPr>
          <a:xfrm>
            <a:off x="4947788" y="1998762"/>
            <a:ext cx="1371600" cy="1041400"/>
          </a:xfrm>
          <a:prstGeom prst="wedgeRectCallout">
            <a:avLst>
              <a:gd name="adj1" fmla="val -31868"/>
              <a:gd name="adj2" fmla="val 85729"/>
            </a:avLst>
          </a:prstGeom>
          <a:ln w="3810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a-IR" sz="3200" dirty="0" smtClean="0">
                <a:cs typeface="B Nazanin" panose="00000400000000000000" pitchFamily="2" charset="-78"/>
              </a:rPr>
              <a:t>منفی ۱</a:t>
            </a:r>
            <a:br>
              <a:rPr lang="fa-IR" sz="3200" dirty="0" smtClean="0">
                <a:cs typeface="B Nazanin" panose="00000400000000000000" pitchFamily="2" charset="-78"/>
              </a:rPr>
            </a:br>
            <a:r>
              <a:rPr lang="fa-IR" sz="3200" dirty="0" smtClean="0">
                <a:cs typeface="B Nazanin" panose="00000400000000000000" pitchFamily="2" charset="-78"/>
              </a:rPr>
              <a:t>قرینة ۱</a:t>
            </a:r>
            <a:endParaRPr lang="en-US" sz="3200" dirty="0">
              <a:cs typeface="B Nazanin" panose="00000400000000000000" pitchFamily="2" charset="-78"/>
            </a:endParaRPr>
          </a:p>
        </p:txBody>
      </p:sp>
      <p:sp>
        <p:nvSpPr>
          <p:cNvPr id="17" name="Rectangular Callout 16"/>
          <p:cNvSpPr/>
          <p:nvPr/>
        </p:nvSpPr>
        <p:spPr>
          <a:xfrm>
            <a:off x="4056743" y="4604657"/>
            <a:ext cx="1371600" cy="1041400"/>
          </a:xfrm>
          <a:prstGeom prst="wedgeRectCallout">
            <a:avLst>
              <a:gd name="adj1" fmla="val -41392"/>
              <a:gd name="adj2" fmla="val -81518"/>
            </a:avLst>
          </a:prstGeom>
          <a:ln w="3810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a-IR" sz="3200" dirty="0" smtClean="0">
                <a:cs typeface="B Nazanin" panose="00000400000000000000" pitchFamily="2" charset="-78"/>
              </a:rPr>
              <a:t>فقط قرینه</a:t>
            </a:r>
            <a:endParaRPr lang="en-US" sz="3200" dirty="0">
              <a:cs typeface="B Nazanin" panose="00000400000000000000" pitchFamily="2" charset="-78"/>
            </a:endParaRPr>
          </a:p>
        </p:txBody>
      </p:sp>
      <p:sp>
        <p:nvSpPr>
          <p:cNvPr id="18" name="Rectangular Callout 17"/>
          <p:cNvSpPr/>
          <p:nvPr/>
        </p:nvSpPr>
        <p:spPr>
          <a:xfrm>
            <a:off x="2133600" y="2467429"/>
            <a:ext cx="1371600" cy="1041400"/>
          </a:xfrm>
          <a:prstGeom prst="wedgeRectCallout">
            <a:avLst>
              <a:gd name="adj1" fmla="val 47497"/>
              <a:gd name="adj2" fmla="val 88517"/>
            </a:avLst>
          </a:prstGeom>
          <a:ln w="3810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a-IR" sz="3200" dirty="0" smtClean="0">
                <a:cs typeface="B Nazanin" panose="00000400000000000000" pitchFamily="2" charset="-78"/>
              </a:rPr>
              <a:t>فقط قرینه</a:t>
            </a:r>
            <a:endParaRPr lang="en-US" sz="3200" dirty="0">
              <a:cs typeface="B Nazani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1094541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17" grpId="0" animBg="1"/>
      <p:bldP spid="18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762000" y="609600"/>
            <a:ext cx="7924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fa-IR" sz="2800" dirty="0">
                <a:solidFill>
                  <a:schemeClr val="accent6">
                    <a:lumMod val="75000"/>
                  </a:schemeClr>
                </a:solidFill>
                <a:cs typeface="B Yekan" pitchFamily="2" charset="-78"/>
              </a:rPr>
              <a:t>درست بخوانیم!</a:t>
            </a:r>
            <a:endParaRPr lang="en-US" sz="2800" dirty="0">
              <a:solidFill>
                <a:schemeClr val="accent6">
                  <a:lumMod val="75000"/>
                </a:schemeClr>
              </a:solidFill>
              <a:cs typeface="B Yekan" pitchFamily="2" charset="-78"/>
            </a:endParaRPr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64719658"/>
              </p:ext>
            </p:extLst>
          </p:nvPr>
        </p:nvGraphicFramePr>
        <p:xfrm>
          <a:off x="673100" y="4027715"/>
          <a:ext cx="7762875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04" name="Equation" r:id="rId3" imgW="2070000" imgH="203040" progId="Equation.DSMT4">
                  <p:embed/>
                </p:oleObj>
              </mc:Choice>
              <mc:Fallback>
                <p:oleObj name="Equation" r:id="rId3" imgW="2070000" imgH="203040" progId="Equation.DSMT4">
                  <p:embed/>
                  <p:pic>
                    <p:nvPicPr>
                      <p:cNvPr id="3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3100" y="4027715"/>
                        <a:ext cx="7762875" cy="762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Rectangular Callout 4"/>
          <p:cNvSpPr/>
          <p:nvPr/>
        </p:nvSpPr>
        <p:spPr>
          <a:xfrm>
            <a:off x="662214" y="2402380"/>
            <a:ext cx="1165905" cy="988520"/>
          </a:xfrm>
          <a:prstGeom prst="wedgeRectCallout">
            <a:avLst>
              <a:gd name="adj1" fmla="val -3822"/>
              <a:gd name="adj2" fmla="val 99399"/>
            </a:avLst>
          </a:prstGeom>
          <a:ln w="3810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a-IR" sz="3200" dirty="0" smtClean="0">
                <a:cs typeface="B Nazanin" panose="00000400000000000000" pitchFamily="2" charset="-78"/>
              </a:rPr>
              <a:t>منفی ۱</a:t>
            </a:r>
            <a:br>
              <a:rPr lang="fa-IR" sz="3200" dirty="0" smtClean="0">
                <a:cs typeface="B Nazanin" panose="00000400000000000000" pitchFamily="2" charset="-78"/>
              </a:rPr>
            </a:br>
            <a:r>
              <a:rPr lang="fa-IR" sz="3200" dirty="0" smtClean="0">
                <a:cs typeface="B Nazanin" panose="00000400000000000000" pitchFamily="2" charset="-78"/>
              </a:rPr>
              <a:t>قرینة ۱</a:t>
            </a:r>
            <a:endParaRPr lang="en-US" sz="3200" dirty="0">
              <a:cs typeface="B Nazanin" panose="00000400000000000000" pitchFamily="2" charset="-78"/>
            </a:endParaRPr>
          </a:p>
        </p:txBody>
      </p:sp>
      <p:sp>
        <p:nvSpPr>
          <p:cNvPr id="6" name="Rectangular Callout 5"/>
          <p:cNvSpPr/>
          <p:nvPr/>
        </p:nvSpPr>
        <p:spPr>
          <a:xfrm>
            <a:off x="1066800" y="4887686"/>
            <a:ext cx="1089705" cy="1121229"/>
          </a:xfrm>
          <a:prstGeom prst="wedgeRectCallout">
            <a:avLst>
              <a:gd name="adj1" fmla="val 11010"/>
              <a:gd name="adj2" fmla="val -80938"/>
            </a:avLst>
          </a:prstGeom>
          <a:ln w="3810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a-IR" sz="4400" dirty="0" smtClean="0">
                <a:cs typeface="B Nazanin" panose="00000400000000000000" pitchFamily="2" charset="-78"/>
              </a:rPr>
              <a:t>منها</a:t>
            </a:r>
            <a:endParaRPr lang="en-US" sz="4400" dirty="0">
              <a:cs typeface="B Nazanin" panose="00000400000000000000" pitchFamily="2" charset="-78"/>
            </a:endParaRPr>
          </a:p>
        </p:txBody>
      </p:sp>
      <p:sp>
        <p:nvSpPr>
          <p:cNvPr id="7" name="Rectangular Callout 6"/>
          <p:cNvSpPr/>
          <p:nvPr/>
        </p:nvSpPr>
        <p:spPr>
          <a:xfrm>
            <a:off x="3124200" y="2331358"/>
            <a:ext cx="1371600" cy="1041400"/>
          </a:xfrm>
          <a:prstGeom prst="wedgeRectCallout">
            <a:avLst>
              <a:gd name="adj1" fmla="val -21342"/>
              <a:gd name="adj2" fmla="val 93431"/>
            </a:avLst>
          </a:prstGeom>
          <a:ln w="3810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a-IR" sz="3200" dirty="0" smtClean="0">
                <a:cs typeface="B Nazanin" panose="00000400000000000000" pitchFamily="2" charset="-78"/>
              </a:rPr>
              <a:t>منفی ۳</a:t>
            </a:r>
            <a:br>
              <a:rPr lang="fa-IR" sz="3200" dirty="0" smtClean="0">
                <a:cs typeface="B Nazanin" panose="00000400000000000000" pitchFamily="2" charset="-78"/>
              </a:rPr>
            </a:br>
            <a:r>
              <a:rPr lang="fa-IR" sz="3200" dirty="0" smtClean="0">
                <a:cs typeface="B Nazanin" panose="00000400000000000000" pitchFamily="2" charset="-78"/>
              </a:rPr>
              <a:t>قرینة ۳</a:t>
            </a:r>
            <a:endParaRPr lang="en-US" sz="3200" dirty="0">
              <a:cs typeface="B Nazanin" panose="00000400000000000000" pitchFamily="2" charset="-78"/>
            </a:endParaRPr>
          </a:p>
        </p:txBody>
      </p:sp>
      <p:sp>
        <p:nvSpPr>
          <p:cNvPr id="9" name="Rectangular Callout 8"/>
          <p:cNvSpPr/>
          <p:nvPr/>
        </p:nvSpPr>
        <p:spPr>
          <a:xfrm>
            <a:off x="2720295" y="4887686"/>
            <a:ext cx="1089705" cy="1121229"/>
          </a:xfrm>
          <a:prstGeom prst="wedgeRectCallout">
            <a:avLst>
              <a:gd name="adj1" fmla="val -52923"/>
              <a:gd name="adj2" fmla="val -86116"/>
            </a:avLst>
          </a:prstGeom>
          <a:ln w="3810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a-IR" sz="4400" dirty="0" smtClean="0">
                <a:cs typeface="B Nazanin" panose="00000400000000000000" pitchFamily="2" charset="-78"/>
              </a:rPr>
              <a:t>منها</a:t>
            </a:r>
            <a:endParaRPr lang="en-US" sz="4400" dirty="0">
              <a:cs typeface="B Nazanin" panose="00000400000000000000" pitchFamily="2" charset="-78"/>
            </a:endParaRPr>
          </a:p>
        </p:txBody>
      </p:sp>
      <p:sp>
        <p:nvSpPr>
          <p:cNvPr id="11" name="Rectangular Callout 10"/>
          <p:cNvSpPr/>
          <p:nvPr/>
        </p:nvSpPr>
        <p:spPr>
          <a:xfrm>
            <a:off x="4953000" y="2286000"/>
            <a:ext cx="1371600" cy="1041400"/>
          </a:xfrm>
          <a:prstGeom prst="wedgeRectCallout">
            <a:avLst>
              <a:gd name="adj1" fmla="val -31868"/>
              <a:gd name="adj2" fmla="val 85729"/>
            </a:avLst>
          </a:prstGeom>
          <a:ln w="3810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a-IR" sz="3200" dirty="0" smtClean="0">
                <a:cs typeface="B Nazanin" panose="00000400000000000000" pitchFamily="2" charset="-78"/>
              </a:rPr>
              <a:t>منفی ۴</a:t>
            </a:r>
            <a:br>
              <a:rPr lang="fa-IR" sz="3200" dirty="0" smtClean="0">
                <a:cs typeface="B Nazanin" panose="00000400000000000000" pitchFamily="2" charset="-78"/>
              </a:rPr>
            </a:br>
            <a:r>
              <a:rPr lang="fa-IR" sz="3200" dirty="0" smtClean="0">
                <a:cs typeface="B Nazanin" panose="00000400000000000000" pitchFamily="2" charset="-78"/>
              </a:rPr>
              <a:t>قرینة ۴</a:t>
            </a:r>
            <a:endParaRPr lang="en-US" sz="3200" dirty="0">
              <a:cs typeface="B Nazanin" panose="00000400000000000000" pitchFamily="2" charset="-78"/>
            </a:endParaRPr>
          </a:p>
        </p:txBody>
      </p:sp>
      <p:sp>
        <p:nvSpPr>
          <p:cNvPr id="12" name="Rectangular Callout 11"/>
          <p:cNvSpPr/>
          <p:nvPr/>
        </p:nvSpPr>
        <p:spPr>
          <a:xfrm>
            <a:off x="7239000" y="2331358"/>
            <a:ext cx="1371600" cy="1041400"/>
          </a:xfrm>
          <a:prstGeom prst="wedgeRectCallout">
            <a:avLst>
              <a:gd name="adj1" fmla="val -31868"/>
              <a:gd name="adj2" fmla="val 85729"/>
            </a:avLst>
          </a:prstGeom>
          <a:ln w="3810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a-IR" sz="3200" dirty="0" smtClean="0">
                <a:cs typeface="B Nazanin" panose="00000400000000000000" pitchFamily="2" charset="-78"/>
              </a:rPr>
              <a:t>منفی ۵</a:t>
            </a:r>
          </a:p>
          <a:p>
            <a:pPr algn="ctr"/>
            <a:r>
              <a:rPr lang="fa-IR" sz="3200" dirty="0" smtClean="0">
                <a:cs typeface="B Nazanin" panose="00000400000000000000" pitchFamily="2" charset="-78"/>
              </a:rPr>
              <a:t>قرینة ۵</a:t>
            </a:r>
            <a:endParaRPr lang="en-US" sz="3200" dirty="0">
              <a:cs typeface="B Nazanin" panose="00000400000000000000" pitchFamily="2" charset="-78"/>
            </a:endParaRPr>
          </a:p>
        </p:txBody>
      </p:sp>
      <p:sp>
        <p:nvSpPr>
          <p:cNvPr id="13" name="Rectangular Callout 12"/>
          <p:cNvSpPr/>
          <p:nvPr/>
        </p:nvSpPr>
        <p:spPr>
          <a:xfrm>
            <a:off x="6781800" y="4876800"/>
            <a:ext cx="1371600" cy="1041400"/>
          </a:xfrm>
          <a:prstGeom prst="wedgeRectCallout">
            <a:avLst>
              <a:gd name="adj1" fmla="val -41392"/>
              <a:gd name="adj2" fmla="val -81518"/>
            </a:avLst>
          </a:prstGeom>
          <a:ln w="3810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a-IR" sz="3200" dirty="0" smtClean="0">
                <a:cs typeface="B Nazanin" panose="00000400000000000000" pitchFamily="2" charset="-78"/>
              </a:rPr>
              <a:t>قرینه</a:t>
            </a:r>
            <a:endParaRPr lang="en-US" sz="3200" dirty="0">
              <a:cs typeface="B Nazanin" panose="00000400000000000000" pitchFamily="2" charset="-78"/>
            </a:endParaRPr>
          </a:p>
        </p:txBody>
      </p:sp>
      <p:sp>
        <p:nvSpPr>
          <p:cNvPr id="14" name="Rectangular Callout 13"/>
          <p:cNvSpPr/>
          <p:nvPr/>
        </p:nvSpPr>
        <p:spPr>
          <a:xfrm>
            <a:off x="4549095" y="4925786"/>
            <a:ext cx="1089705" cy="1121229"/>
          </a:xfrm>
          <a:prstGeom prst="wedgeRectCallout">
            <a:avLst>
              <a:gd name="adj1" fmla="val -52923"/>
              <a:gd name="adj2" fmla="val -86116"/>
            </a:avLst>
          </a:prstGeom>
          <a:ln w="3810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a-IR" sz="4000" dirty="0" smtClean="0">
                <a:cs typeface="B Nazanin" panose="00000400000000000000" pitchFamily="2" charset="-78"/>
              </a:rPr>
              <a:t>جمع</a:t>
            </a:r>
            <a:endParaRPr lang="en-US" sz="4000" dirty="0">
              <a:cs typeface="B Nazanin" panose="00000400000000000000" pitchFamily="2" charset="-78"/>
            </a:endParaRPr>
          </a:p>
        </p:txBody>
      </p:sp>
      <p:sp>
        <p:nvSpPr>
          <p:cNvPr id="15" name="Rectangular Callout 14"/>
          <p:cNvSpPr/>
          <p:nvPr/>
        </p:nvSpPr>
        <p:spPr>
          <a:xfrm>
            <a:off x="6324600" y="1118622"/>
            <a:ext cx="1089705" cy="1076666"/>
          </a:xfrm>
          <a:prstGeom prst="wedgeRectCallout">
            <a:avLst>
              <a:gd name="adj1" fmla="val -50891"/>
              <a:gd name="adj2" fmla="val 240231"/>
            </a:avLst>
          </a:prstGeom>
          <a:ln w="3810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a-IR" sz="4400" dirty="0" smtClean="0">
                <a:cs typeface="B Nazanin" panose="00000400000000000000" pitchFamily="2" charset="-78"/>
              </a:rPr>
              <a:t>منها</a:t>
            </a:r>
            <a:endParaRPr lang="en-US" sz="4400" dirty="0">
              <a:cs typeface="B Nazani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8229875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500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9" grpId="0" animBg="1"/>
      <p:bldP spid="11" grpId="0" animBg="1"/>
      <p:bldP spid="12" grpId="0" animBg="1"/>
      <p:bldP spid="13" grpId="0" animBg="1"/>
      <p:bldP spid="14" grpId="0" animBg="1"/>
      <p:bldP spid="15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990600" y="1905000"/>
            <a:ext cx="695808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r>
              <a:rPr lang="fa-IR" sz="4000" dirty="0" smtClean="0">
                <a:solidFill>
                  <a:schemeClr val="bg1">
                    <a:lumMod val="50000"/>
                  </a:schemeClr>
                </a:solidFill>
                <a:cs typeface="B Yekan" pitchFamily="2" charset="-78"/>
              </a:rPr>
              <a:t>از الان به بعد، علامت‌های قرینه و منفی را هم </a:t>
            </a:r>
            <a:r>
              <a:rPr lang="fa-IR" sz="4000" dirty="0" smtClean="0">
                <a:solidFill>
                  <a:srgbClr val="FF0000"/>
                </a:solidFill>
                <a:cs typeface="B Yekan" pitchFamily="2" charset="-78"/>
              </a:rPr>
              <a:t>با احتیاط</a:t>
            </a:r>
            <a:r>
              <a:rPr lang="fa-IR" sz="4000" dirty="0" smtClean="0">
                <a:solidFill>
                  <a:schemeClr val="bg1">
                    <a:lumMod val="50000"/>
                  </a:schemeClr>
                </a:solidFill>
                <a:cs typeface="B Yekan" pitchFamily="2" charset="-78"/>
              </a:rPr>
              <a:t> پایین می‌نویسیم.</a:t>
            </a:r>
            <a:endParaRPr lang="en-US" sz="4000" dirty="0">
              <a:solidFill>
                <a:schemeClr val="bg1">
                  <a:lumMod val="50000"/>
                </a:schemeClr>
              </a:solidFill>
              <a:cs typeface="B Yekan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7249401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val Callout 7"/>
          <p:cNvSpPr/>
          <p:nvPr/>
        </p:nvSpPr>
        <p:spPr>
          <a:xfrm>
            <a:off x="838200" y="2156827"/>
            <a:ext cx="1503218" cy="1447800"/>
          </a:xfrm>
          <a:prstGeom prst="wedgeEllipseCallout">
            <a:avLst>
              <a:gd name="adj1" fmla="val -15151"/>
              <a:gd name="adj2" fmla="val 46742"/>
            </a:avLst>
          </a:prstGeom>
          <a:solidFill>
            <a:schemeClr val="bg1">
              <a:lumMod val="8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990600" y="880977"/>
            <a:ext cx="7467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r>
              <a:rPr lang="fa-IR" sz="7200" dirty="0" smtClean="0">
                <a:solidFill>
                  <a:schemeClr val="accent6">
                    <a:lumMod val="75000"/>
                  </a:schemeClr>
                </a:solidFill>
                <a:cs typeface="B Yekan" pitchFamily="2" charset="-78"/>
              </a:rPr>
              <a:t>منفی یا منها؟</a:t>
            </a:r>
            <a:endParaRPr lang="en-US" sz="7200" dirty="0">
              <a:solidFill>
                <a:schemeClr val="accent6">
                  <a:lumMod val="75000"/>
                </a:schemeClr>
              </a:solidFill>
              <a:cs typeface="B Yekan" pitchFamily="2" charset="-78"/>
            </a:endParaRPr>
          </a:p>
        </p:txBody>
      </p:sp>
      <p:sp>
        <p:nvSpPr>
          <p:cNvPr id="9" name="Oval Callout 8"/>
          <p:cNvSpPr/>
          <p:nvPr/>
        </p:nvSpPr>
        <p:spPr>
          <a:xfrm>
            <a:off x="3124200" y="2880727"/>
            <a:ext cx="2133600" cy="1447800"/>
          </a:xfrm>
          <a:prstGeom prst="wedgeEllipseCallout">
            <a:avLst>
              <a:gd name="adj1" fmla="val -15151"/>
              <a:gd name="adj2" fmla="val 46742"/>
            </a:avLst>
          </a:prstGeom>
          <a:solidFill>
            <a:schemeClr val="bg1">
              <a:lumMod val="8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99581991"/>
              </p:ext>
            </p:extLst>
          </p:nvPr>
        </p:nvGraphicFramePr>
        <p:xfrm>
          <a:off x="990600" y="2122190"/>
          <a:ext cx="1092547" cy="128534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919" name="Equation" r:id="rId3" imgW="215640" imgH="253800" progId="Equation.DSMT4">
                  <p:embed/>
                </p:oleObj>
              </mc:Choice>
              <mc:Fallback>
                <p:oleObj name="Equation" r:id="rId3" imgW="215640" imgH="2538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990600" y="2122190"/>
                        <a:ext cx="1092547" cy="128534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65332898"/>
              </p:ext>
            </p:extLst>
          </p:nvPr>
        </p:nvGraphicFramePr>
        <p:xfrm>
          <a:off x="3513138" y="3283714"/>
          <a:ext cx="1520825" cy="703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920" name="Equation" r:id="rId5" imgW="330120" imgH="152280" progId="Equation.DSMT4">
                  <p:embed/>
                </p:oleObj>
              </mc:Choice>
              <mc:Fallback>
                <p:oleObj name="Equation" r:id="rId5" imgW="330120" imgH="15228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13138" y="3283714"/>
                        <a:ext cx="1520825" cy="7032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Oval Callout 11"/>
          <p:cNvSpPr/>
          <p:nvPr/>
        </p:nvSpPr>
        <p:spPr>
          <a:xfrm>
            <a:off x="1191734" y="3645851"/>
            <a:ext cx="2133600" cy="1447800"/>
          </a:xfrm>
          <a:prstGeom prst="wedgeEllipseCallout">
            <a:avLst>
              <a:gd name="adj1" fmla="val -15151"/>
              <a:gd name="adj2" fmla="val 46742"/>
            </a:avLst>
          </a:prstGeom>
          <a:solidFill>
            <a:schemeClr val="bg1">
              <a:lumMod val="8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05564044"/>
              </p:ext>
            </p:extLst>
          </p:nvPr>
        </p:nvGraphicFramePr>
        <p:xfrm>
          <a:off x="1447800" y="4048889"/>
          <a:ext cx="1693863" cy="703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921" name="Equation" r:id="rId7" imgW="368280" imgH="152280" progId="Equation.DSMT4">
                  <p:embed/>
                </p:oleObj>
              </mc:Choice>
              <mc:Fallback>
                <p:oleObj name="Equation" r:id="rId7" imgW="368280" imgH="1522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7800" y="4048889"/>
                        <a:ext cx="1693863" cy="7032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Oval Callout 13"/>
          <p:cNvSpPr/>
          <p:nvPr/>
        </p:nvSpPr>
        <p:spPr>
          <a:xfrm>
            <a:off x="5583381" y="2263521"/>
            <a:ext cx="2493819" cy="1829818"/>
          </a:xfrm>
          <a:prstGeom prst="wedgeEllipseCallout">
            <a:avLst>
              <a:gd name="adj1" fmla="val -15151"/>
              <a:gd name="adj2" fmla="val 46742"/>
            </a:avLst>
          </a:prstGeom>
          <a:solidFill>
            <a:schemeClr val="bg1">
              <a:lumMod val="8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5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11641618"/>
              </p:ext>
            </p:extLst>
          </p:nvPr>
        </p:nvGraphicFramePr>
        <p:xfrm>
          <a:off x="5803900" y="2356614"/>
          <a:ext cx="2165350" cy="1173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922" name="Equation" r:id="rId9" imgW="469800" imgH="253800" progId="Equation.DSMT4">
                  <p:embed/>
                </p:oleObj>
              </mc:Choice>
              <mc:Fallback>
                <p:oleObj name="Equation" r:id="rId9" imgW="469800" imgH="2538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03900" y="2356614"/>
                        <a:ext cx="2165350" cy="11731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Oval Callout 15"/>
          <p:cNvSpPr/>
          <p:nvPr/>
        </p:nvSpPr>
        <p:spPr>
          <a:xfrm>
            <a:off x="4488871" y="4266182"/>
            <a:ext cx="2493819" cy="1829818"/>
          </a:xfrm>
          <a:prstGeom prst="wedgeEllipseCallout">
            <a:avLst>
              <a:gd name="adj1" fmla="val -15151"/>
              <a:gd name="adj2" fmla="val 46742"/>
            </a:avLst>
          </a:prstGeom>
          <a:solidFill>
            <a:schemeClr val="bg1">
              <a:lumMod val="8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7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30226480"/>
              </p:ext>
            </p:extLst>
          </p:nvPr>
        </p:nvGraphicFramePr>
        <p:xfrm>
          <a:off x="4648200" y="4444176"/>
          <a:ext cx="2049462" cy="1173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923" name="Equation" r:id="rId11" imgW="444240" imgH="253800" progId="Equation.DSMT4">
                  <p:embed/>
                </p:oleObj>
              </mc:Choice>
              <mc:Fallback>
                <p:oleObj name="Equation" r:id="rId11" imgW="444240" imgH="2538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48200" y="4444176"/>
                        <a:ext cx="2049462" cy="11731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7963136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2" grpId="0" animBg="1"/>
      <p:bldP spid="14" grpId="0" animBg="1"/>
      <p:bldP spid="1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0" y="2064374"/>
            <a:ext cx="7924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fa-IR" sz="2400" dirty="0" smtClean="0">
                <a:solidFill>
                  <a:schemeClr val="accent6">
                    <a:lumMod val="75000"/>
                  </a:schemeClr>
                </a:solidFill>
                <a:cs typeface="B Yekan" pitchFamily="2" charset="-78"/>
              </a:rPr>
              <a:t>یاد گرفته بودیم که منفی را بالا بگذاریم و منها را پایین.</a:t>
            </a:r>
            <a:endParaRPr lang="en-US" sz="2400" dirty="0">
              <a:solidFill>
                <a:schemeClr val="accent6">
                  <a:lumMod val="75000"/>
                </a:schemeClr>
              </a:solidFill>
              <a:cs typeface="B Yekan" pitchFamily="2" charset="-78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533400" y="3483114"/>
            <a:ext cx="7010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fa-IR" sz="4000" dirty="0" smtClean="0">
                <a:solidFill>
                  <a:schemeClr val="accent6">
                    <a:lumMod val="75000"/>
                  </a:schemeClr>
                </a:solidFill>
                <a:cs typeface="B Yekan" pitchFamily="2" charset="-78"/>
              </a:rPr>
              <a:t>اما بعضی‌ها این کار را نمی‌کنند...</a:t>
            </a:r>
            <a:endParaRPr lang="en-US" sz="4000" dirty="0">
              <a:solidFill>
                <a:schemeClr val="accent6">
                  <a:lumMod val="75000"/>
                </a:schemeClr>
              </a:solidFill>
              <a:cs typeface="B Yekan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0995174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685800" y="914400"/>
            <a:ext cx="7924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fa-IR" sz="2800" dirty="0" smtClean="0">
                <a:solidFill>
                  <a:schemeClr val="accent6">
                    <a:lumMod val="75000"/>
                  </a:schemeClr>
                </a:solidFill>
                <a:cs typeface="B Yekan" pitchFamily="2" charset="-78"/>
              </a:rPr>
              <a:t>این منفیِ دو است:</a:t>
            </a:r>
            <a:endParaRPr lang="en-US" sz="2800" dirty="0">
              <a:solidFill>
                <a:schemeClr val="accent6">
                  <a:lumMod val="75000"/>
                </a:schemeClr>
              </a:solidFill>
              <a:cs typeface="B Yekan" pitchFamily="2" charset="-78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2985655" y="1898809"/>
            <a:ext cx="1295400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fa-IR" sz="13800" dirty="0" smtClean="0">
                <a:solidFill>
                  <a:srgbClr val="FFC000"/>
                </a:solidFill>
                <a:cs typeface="B Yekan" pitchFamily="2" charset="-78"/>
              </a:rPr>
              <a:t>-</a:t>
            </a:r>
            <a:endParaRPr lang="en-US" sz="13800" dirty="0">
              <a:solidFill>
                <a:srgbClr val="FFC000"/>
              </a:solidFill>
              <a:cs typeface="B Yekan" pitchFamily="2" charset="-78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4267200" y="2667000"/>
            <a:ext cx="990600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fa-IR" sz="13800" dirty="0" smtClean="0">
                <a:solidFill>
                  <a:srgbClr val="FFC000"/>
                </a:solidFill>
                <a:cs typeface="B Yekan" pitchFamily="2" charset="-78"/>
              </a:rPr>
              <a:t>۲</a:t>
            </a:r>
            <a:endParaRPr lang="en-US" sz="13800" dirty="0">
              <a:solidFill>
                <a:srgbClr val="FFC000"/>
              </a:solidFill>
              <a:cs typeface="B Yekan" pitchFamily="2" charset="-78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28600" y="1764268"/>
            <a:ext cx="792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fa-IR" dirty="0" smtClean="0">
                <a:solidFill>
                  <a:schemeClr val="bg1">
                    <a:lumMod val="50000"/>
                  </a:schemeClr>
                </a:solidFill>
                <a:cs typeface="B Yekan" pitchFamily="2" charset="-78"/>
              </a:rPr>
              <a:t>حالا کمی منفی را پایین می‌آوریم...</a:t>
            </a:r>
            <a:endParaRPr lang="en-US" dirty="0">
              <a:solidFill>
                <a:schemeClr val="bg1">
                  <a:lumMod val="50000"/>
                </a:schemeClr>
              </a:solidFill>
              <a:cs typeface="B Yekan" pitchFamily="2" charset="-78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28600" y="2069068"/>
            <a:ext cx="792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fa-IR" dirty="0" smtClean="0">
                <a:solidFill>
                  <a:schemeClr val="bg1">
                    <a:lumMod val="50000"/>
                  </a:schemeClr>
                </a:solidFill>
                <a:cs typeface="B Yekan" pitchFamily="2" charset="-78"/>
              </a:rPr>
              <a:t>کمی بیشتر...</a:t>
            </a:r>
            <a:endParaRPr lang="en-US" dirty="0">
              <a:solidFill>
                <a:schemeClr val="bg1">
                  <a:lumMod val="50000"/>
                </a:schemeClr>
              </a:solidFill>
              <a:cs typeface="B Yekan" pitchFamily="2" charset="-78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28600" y="2362200"/>
            <a:ext cx="792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fa-IR" dirty="0" smtClean="0">
                <a:solidFill>
                  <a:schemeClr val="bg1">
                    <a:lumMod val="50000"/>
                  </a:schemeClr>
                </a:solidFill>
                <a:cs typeface="B Yekan" pitchFamily="2" charset="-78"/>
              </a:rPr>
              <a:t>کمی بیشتر...</a:t>
            </a:r>
            <a:endParaRPr lang="en-US" dirty="0">
              <a:solidFill>
                <a:schemeClr val="bg1">
                  <a:lumMod val="50000"/>
                </a:schemeClr>
              </a:solidFill>
              <a:cs typeface="B Yekan" pitchFamily="2" charset="-78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28600" y="2667000"/>
            <a:ext cx="792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fa-IR" dirty="0" smtClean="0">
                <a:solidFill>
                  <a:schemeClr val="bg1">
                    <a:lumMod val="50000"/>
                  </a:schemeClr>
                </a:solidFill>
                <a:cs typeface="B Yekan" pitchFamily="2" charset="-78"/>
              </a:rPr>
              <a:t>زیاد نشد؟</a:t>
            </a:r>
            <a:endParaRPr lang="en-US" dirty="0">
              <a:solidFill>
                <a:schemeClr val="bg1">
                  <a:lumMod val="50000"/>
                </a:schemeClr>
              </a:solidFill>
              <a:cs typeface="B Yekan" pitchFamily="2" charset="-78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-329045" y="4953000"/>
            <a:ext cx="7924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fa-IR" sz="2800" dirty="0" smtClean="0">
                <a:solidFill>
                  <a:schemeClr val="accent6">
                    <a:lumMod val="75000"/>
                  </a:schemeClr>
                </a:solidFill>
                <a:cs typeface="B Yekan" pitchFamily="2" charset="-78"/>
              </a:rPr>
              <a:t>از حالا به بعد، منفیِ دو را این‌طوری می‌نویسیم!</a:t>
            </a:r>
            <a:endParaRPr lang="en-US" sz="2800" dirty="0">
              <a:solidFill>
                <a:schemeClr val="accent6">
                  <a:lumMod val="75000"/>
                </a:schemeClr>
              </a:solidFill>
              <a:cs typeface="B Yekan" pitchFamily="2" charset="-78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28600" y="2983468"/>
            <a:ext cx="792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fa-IR" dirty="0" smtClean="0">
                <a:solidFill>
                  <a:schemeClr val="bg1">
                    <a:lumMod val="50000"/>
                  </a:schemeClr>
                </a:solidFill>
                <a:cs typeface="B Yekan" pitchFamily="2" charset="-78"/>
              </a:rPr>
              <a:t>خوبه آقا.</a:t>
            </a:r>
            <a:endParaRPr lang="en-US" dirty="0">
              <a:solidFill>
                <a:schemeClr val="bg1">
                  <a:lumMod val="50000"/>
                </a:schemeClr>
              </a:solidFill>
              <a:cs typeface="B Yekan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3345185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6 3.33333E-6 L 4.16667E-6 0.03842 " pathEditMode="relative" rAng="0" ptsTypes="AA">
                                      <p:cBhvr>
                                        <p:cTn id="11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92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6 0.03841 L 4.16667E-6 0.07265 " pathEditMode="relative" rAng="0" ptsTypes="AA">
                                      <p:cBhvr>
                                        <p:cTn id="19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71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path" presetSubtype="0" accel="50000" decel="5000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6 0.07265 L 4.16667E-6 0.32809 " pathEditMode="relative" rAng="0" ptsTypes="AA">
                                      <p:cBhvr>
                                        <p:cTn id="27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277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000"/>
                            </p:stCondLst>
                            <p:childTnLst>
                              <p:par>
                                <p:cTn id="2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64" presetClass="path" presetSubtype="0" accel="50000" decel="5000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6 0.32801 L 4.16667E-6 0.12815 " pathEditMode="relative" rAng="0" ptsTypes="AA">
                                      <p:cBhvr>
                                        <p:cTn id="35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999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2000"/>
                            </p:stCondLst>
                            <p:childTnLst>
                              <p:par>
                                <p:cTn id="3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  <p:bldP spid="21" grpId="1"/>
      <p:bldP spid="21" grpId="2"/>
      <p:bldP spid="21" grpId="3"/>
      <p:bldP spid="5" grpId="0"/>
      <p:bldP spid="6" grpId="0"/>
      <p:bldP spid="7" grpId="0"/>
      <p:bldP spid="9" grpId="0"/>
      <p:bldP spid="10" grpId="0"/>
      <p:bldP spid="1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2133600" y="2090942"/>
            <a:ext cx="1828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fa-IR" sz="2400" dirty="0" smtClean="0">
                <a:solidFill>
                  <a:schemeClr val="accent6">
                    <a:lumMod val="75000"/>
                  </a:schemeClr>
                </a:solidFill>
                <a:cs typeface="B Yekan" pitchFamily="2" charset="-78"/>
              </a:rPr>
              <a:t>منفیِ چهار</a:t>
            </a:r>
            <a:endParaRPr lang="en-US" sz="2400" dirty="0">
              <a:solidFill>
                <a:schemeClr val="accent6">
                  <a:lumMod val="75000"/>
                </a:schemeClr>
              </a:solidFill>
              <a:cs typeface="B Yekan" pitchFamily="2" charset="-78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257800" y="1860109"/>
            <a:ext cx="1143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fa-IR" sz="5400" dirty="0" smtClean="0">
                <a:solidFill>
                  <a:srgbClr val="FFC000"/>
                </a:solidFill>
                <a:cs typeface="B Yekan" pitchFamily="2" charset="-78"/>
              </a:rPr>
              <a:t>۴-</a:t>
            </a:r>
            <a:endParaRPr lang="en-US" sz="2400" dirty="0">
              <a:solidFill>
                <a:srgbClr val="FFC000"/>
              </a:solidFill>
              <a:cs typeface="B Yekan" pitchFamily="2" charset="-78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114800" y="2090941"/>
            <a:ext cx="914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fa-IR" sz="2400" dirty="0" smtClean="0">
                <a:solidFill>
                  <a:schemeClr val="accent6">
                    <a:lumMod val="75000"/>
                  </a:schemeClr>
                </a:solidFill>
                <a:cs typeface="B Yekan" pitchFamily="2" charset="-78"/>
              </a:rPr>
              <a:t>یعنی</a:t>
            </a:r>
            <a:endParaRPr lang="en-US" sz="2400" dirty="0">
              <a:solidFill>
                <a:schemeClr val="accent6">
                  <a:lumMod val="75000"/>
                </a:schemeClr>
              </a:solidFill>
              <a:cs typeface="B Yekan" pitchFamily="2" charset="-78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143000" y="4184303"/>
            <a:ext cx="2819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fa-IR" sz="2400" dirty="0" smtClean="0">
                <a:solidFill>
                  <a:schemeClr val="accent6">
                    <a:lumMod val="75000"/>
                  </a:schemeClr>
                </a:solidFill>
                <a:cs typeface="B Yekan" pitchFamily="2" charset="-78"/>
              </a:rPr>
              <a:t>منفیِ صد و سی و چهار</a:t>
            </a:r>
            <a:endParaRPr lang="en-US" sz="2400" dirty="0">
              <a:solidFill>
                <a:schemeClr val="accent6">
                  <a:lumMod val="75000"/>
                </a:schemeClr>
              </a:solidFill>
              <a:cs typeface="B Yekan" pitchFamily="2" charset="-78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410200" y="3953470"/>
            <a:ext cx="1828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fa-IR" sz="5400" dirty="0" smtClean="0">
                <a:solidFill>
                  <a:srgbClr val="FFC000"/>
                </a:solidFill>
                <a:cs typeface="B Yekan" pitchFamily="2" charset="-78"/>
              </a:rPr>
              <a:t>۱۳۴-</a:t>
            </a:r>
            <a:endParaRPr lang="en-US" sz="2400" dirty="0">
              <a:solidFill>
                <a:srgbClr val="FFC000"/>
              </a:solidFill>
              <a:cs typeface="B Yekan" pitchFamily="2" charset="-78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114800" y="4184302"/>
            <a:ext cx="914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fa-IR" sz="2400" dirty="0" smtClean="0">
                <a:solidFill>
                  <a:schemeClr val="accent6">
                    <a:lumMod val="75000"/>
                  </a:schemeClr>
                </a:solidFill>
                <a:cs typeface="B Yekan" pitchFamily="2" charset="-78"/>
              </a:rPr>
              <a:t>یعنی</a:t>
            </a:r>
            <a:endParaRPr lang="en-US" sz="2400" dirty="0">
              <a:solidFill>
                <a:schemeClr val="accent6">
                  <a:lumMod val="75000"/>
                </a:schemeClr>
              </a:solidFill>
              <a:cs typeface="B Yekan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4359118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7" grpId="0"/>
      <p:bldP spid="9" grpId="0"/>
      <p:bldP spid="1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685800" y="914400"/>
            <a:ext cx="7924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fa-IR" sz="2800" dirty="0" smtClean="0">
                <a:solidFill>
                  <a:schemeClr val="accent6">
                    <a:lumMod val="75000"/>
                  </a:schemeClr>
                </a:solidFill>
                <a:cs typeface="B Yekan" pitchFamily="2" charset="-78"/>
              </a:rPr>
              <a:t>حالا این منفی را پایین بیاوریم:</a:t>
            </a:r>
            <a:endParaRPr lang="en-US" sz="2800" dirty="0">
              <a:solidFill>
                <a:schemeClr val="accent6">
                  <a:lumMod val="75000"/>
                </a:schemeClr>
              </a:solidFill>
              <a:cs typeface="B Yekan" pitchFamily="2" charset="-78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2362200" y="1524000"/>
            <a:ext cx="1295400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fa-IR" sz="13800" dirty="0" smtClean="0">
                <a:solidFill>
                  <a:srgbClr val="FFC000"/>
                </a:solidFill>
                <a:cs typeface="B Yekan" pitchFamily="2" charset="-78"/>
              </a:rPr>
              <a:t>-</a:t>
            </a:r>
            <a:endParaRPr lang="en-US" sz="13800" dirty="0">
              <a:solidFill>
                <a:srgbClr val="FFC000"/>
              </a:solidFill>
              <a:cs typeface="B Yekan" pitchFamily="2" charset="-78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3415145" y="2292191"/>
            <a:ext cx="3352800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fa-IR" sz="13800" dirty="0" smtClean="0">
                <a:solidFill>
                  <a:srgbClr val="FFC000"/>
                </a:solidFill>
                <a:cs typeface="B Yekan" pitchFamily="2" charset="-78"/>
              </a:rPr>
              <a:t>۲+۳</a:t>
            </a:r>
            <a:endParaRPr lang="en-US" sz="13800" dirty="0">
              <a:solidFill>
                <a:srgbClr val="FFC000"/>
              </a:solidFill>
              <a:cs typeface="B Yekan" pitchFamily="2" charset="-78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486400" y="1764268"/>
            <a:ext cx="2667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fa-IR" dirty="0" smtClean="0">
                <a:solidFill>
                  <a:schemeClr val="bg1">
                    <a:lumMod val="50000"/>
                  </a:schemeClr>
                </a:solidFill>
                <a:cs typeface="B Yekan" pitchFamily="2" charset="-78"/>
              </a:rPr>
              <a:t>لطفاً به اندازه...</a:t>
            </a:r>
            <a:endParaRPr lang="en-US" dirty="0">
              <a:solidFill>
                <a:schemeClr val="bg1">
                  <a:lumMod val="50000"/>
                </a:schemeClr>
              </a:solidFill>
              <a:cs typeface="B Yekan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0595449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2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1.06895E-6 L 3.33333E-6 0.10504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525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  <p:bldP spid="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884238" y="685800"/>
            <a:ext cx="757396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fa-IR" sz="5400" dirty="0" smtClean="0">
                <a:solidFill>
                  <a:schemeClr val="accent6">
                    <a:lumMod val="75000"/>
                  </a:schemeClr>
                </a:solidFill>
                <a:cs typeface="B Yekan" pitchFamily="2" charset="-78"/>
              </a:rPr>
              <a:t>قرینه را چطور نشان دهیم؟</a:t>
            </a:r>
            <a:endParaRPr lang="en-US" sz="5400" dirty="0">
              <a:solidFill>
                <a:schemeClr val="accent6">
                  <a:lumMod val="75000"/>
                </a:schemeClr>
              </a:solidFill>
              <a:cs typeface="B Yekan" pitchFamily="2" charset="-78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85800" y="2524780"/>
            <a:ext cx="7924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fa-IR" sz="2800" dirty="0" smtClean="0">
                <a:solidFill>
                  <a:schemeClr val="accent6">
                    <a:lumMod val="75000"/>
                  </a:schemeClr>
                </a:solidFill>
                <a:cs typeface="B Yekan" pitchFamily="2" charset="-78"/>
              </a:rPr>
              <a:t>آن را هم با </a:t>
            </a:r>
            <a:r>
              <a:rPr lang="fa-IR" sz="3600" dirty="0" smtClean="0">
                <a:solidFill>
                  <a:schemeClr val="accent6">
                    <a:lumMod val="75000"/>
                  </a:schemeClr>
                </a:solidFill>
                <a:cs typeface="B Yekan" pitchFamily="2" charset="-78"/>
              </a:rPr>
              <a:t>- !</a:t>
            </a:r>
            <a:endParaRPr lang="en-US" sz="2800" dirty="0">
              <a:solidFill>
                <a:schemeClr val="accent6">
                  <a:lumMod val="75000"/>
                </a:schemeClr>
              </a:solidFill>
              <a:cs typeface="B Yekan" pitchFamily="2" charset="-78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981200" y="3886200"/>
            <a:ext cx="2133600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a-IR" sz="11500" dirty="0" smtClean="0">
                <a:solidFill>
                  <a:srgbClr val="FFC000"/>
                </a:solidFill>
                <a:cs typeface="B Yekan" pitchFamily="2" charset="-78"/>
              </a:rPr>
              <a:t>۲-</a:t>
            </a:r>
            <a:endParaRPr lang="en-US" sz="11500" dirty="0">
              <a:solidFill>
                <a:srgbClr val="FFC000"/>
              </a:solidFill>
              <a:cs typeface="B Yekan" pitchFamily="2" charset="-78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029200" y="4497921"/>
            <a:ext cx="32766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fa-IR" sz="6000" b="1" dirty="0" smtClean="0">
                <a:solidFill>
                  <a:srgbClr val="FFC000"/>
                </a:solidFill>
                <a:cs typeface="B Yekan" pitchFamily="2" charset="-78"/>
              </a:rPr>
              <a:t>قرینة ۲  :         </a:t>
            </a:r>
            <a:endParaRPr lang="en-US" sz="6000" b="1" dirty="0">
              <a:solidFill>
                <a:srgbClr val="FFC000"/>
              </a:solidFill>
              <a:cs typeface="B Yekan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0865621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8" grpId="0"/>
      <p:bldP spid="1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1828800" y="2405152"/>
            <a:ext cx="2133600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a-IR" sz="11500" dirty="0" smtClean="0">
                <a:solidFill>
                  <a:srgbClr val="FFC000"/>
                </a:solidFill>
                <a:cs typeface="B Yekan" pitchFamily="2" charset="-78"/>
              </a:rPr>
              <a:t>2-</a:t>
            </a:r>
            <a:endParaRPr lang="en-US" sz="11500" dirty="0">
              <a:solidFill>
                <a:srgbClr val="FFC000"/>
              </a:solidFill>
              <a:cs typeface="B Yekan" pitchFamily="2" charset="-78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572000" y="2921169"/>
            <a:ext cx="37338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fa-IR" sz="6000" b="1" dirty="0" smtClean="0">
                <a:solidFill>
                  <a:srgbClr val="FFC000"/>
                </a:solidFill>
                <a:cs typeface="B Yekan" pitchFamily="2" charset="-78"/>
              </a:rPr>
              <a:t>قرینة ۲-  :      </a:t>
            </a:r>
            <a:endParaRPr lang="en-US" sz="6000" b="1" dirty="0">
              <a:solidFill>
                <a:srgbClr val="FFC000"/>
              </a:solidFill>
              <a:cs typeface="B Yekan" pitchFamily="2" charset="-78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447800" y="2105561"/>
            <a:ext cx="312420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600" dirty="0" smtClean="0">
                <a:solidFill>
                  <a:srgbClr val="FFC000"/>
                </a:solidFill>
                <a:cs typeface="B Yekan" pitchFamily="2" charset="-78"/>
              </a:rPr>
              <a:t>(</a:t>
            </a:r>
            <a:r>
              <a:rPr lang="fa-IR" sz="16600" dirty="0" smtClean="0">
                <a:solidFill>
                  <a:srgbClr val="FFC000"/>
                </a:solidFill>
                <a:cs typeface="B Yekan" pitchFamily="2" charset="-78"/>
              </a:rPr>
              <a:t>   </a:t>
            </a:r>
            <a:r>
              <a:rPr lang="en-US" sz="16600" dirty="0" smtClean="0">
                <a:solidFill>
                  <a:srgbClr val="FFC000"/>
                </a:solidFill>
                <a:cs typeface="B Yekan" pitchFamily="2" charset="-78"/>
              </a:rPr>
              <a:t>)</a:t>
            </a:r>
            <a:endParaRPr lang="en-US" sz="16600" dirty="0">
              <a:solidFill>
                <a:srgbClr val="FFC000"/>
              </a:solidFill>
              <a:cs typeface="B Yekan" pitchFamily="2" charset="-78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95300" y="2403114"/>
            <a:ext cx="1295400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a-IR" sz="11500" dirty="0" smtClean="0">
                <a:solidFill>
                  <a:srgbClr val="FFC000"/>
                </a:solidFill>
                <a:cs typeface="B Yekan" pitchFamily="2" charset="-78"/>
              </a:rPr>
              <a:t>-</a:t>
            </a:r>
            <a:endParaRPr lang="en-US" sz="11500" dirty="0">
              <a:solidFill>
                <a:srgbClr val="FFC000"/>
              </a:solidFill>
              <a:cs typeface="B Yekan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6594474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1" grpId="0"/>
      <p:bldP spid="6" grpId="0"/>
      <p:bldP spid="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048000" y="457200"/>
            <a:ext cx="304800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a-IR" sz="16600" dirty="0" smtClean="0">
                <a:solidFill>
                  <a:srgbClr val="FFC000"/>
                </a:solidFill>
                <a:cs typeface="B Yekan" pitchFamily="2" charset="-78"/>
              </a:rPr>
              <a:t>۲-</a:t>
            </a:r>
            <a:endParaRPr lang="en-US" sz="16600" dirty="0">
              <a:solidFill>
                <a:srgbClr val="FFC000"/>
              </a:solidFill>
              <a:cs typeface="B Yekan" pitchFamily="2" charset="-78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04800" y="2952466"/>
            <a:ext cx="762000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r" rtl="1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a-IR" sz="4800" dirty="0" smtClean="0">
                <a:cs typeface="B Nazanin" panose="00000400000000000000" pitchFamily="2" charset="-78"/>
              </a:rPr>
              <a:t> منفیِ ۲</a:t>
            </a:r>
          </a:p>
          <a:p>
            <a:pPr marL="2571750" lvl="5" indent="-285750" algn="r" rtl="1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a-IR" sz="4800" dirty="0" smtClean="0">
                <a:cs typeface="B Nazanin" panose="00000400000000000000" pitchFamily="2" charset="-78"/>
              </a:rPr>
              <a:t> قرینة ۲</a:t>
            </a:r>
          </a:p>
          <a:p>
            <a:pPr marL="3943350" lvl="8" indent="-285750" algn="r" rtl="1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a-IR" sz="4800" dirty="0" smtClean="0">
                <a:cs typeface="B Nazanin" panose="00000400000000000000" pitchFamily="2" charset="-78"/>
              </a:rPr>
              <a:t> منهای ۲</a:t>
            </a:r>
            <a:endParaRPr lang="en-US" sz="4800" dirty="0">
              <a:cs typeface="B Nazanin" panose="00000400000000000000" pitchFamily="2" charset="-78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924800" y="2952466"/>
            <a:ext cx="12954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dirty="0" smtClean="0">
                <a:solidFill>
                  <a:srgbClr val="00B050"/>
                </a:solidFill>
                <a:sym typeface="Wingdings" panose="05000000000000000000" pitchFamily="2" charset="2"/>
              </a:rPr>
              <a:t></a:t>
            </a:r>
            <a:endParaRPr lang="en-US" sz="9600" dirty="0">
              <a:solidFill>
                <a:srgbClr val="00B05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715000" y="4029684"/>
            <a:ext cx="12954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dirty="0" smtClean="0">
                <a:solidFill>
                  <a:srgbClr val="00B050"/>
                </a:solidFill>
                <a:sym typeface="Wingdings" panose="05000000000000000000" pitchFamily="2" charset="2"/>
              </a:rPr>
              <a:t></a:t>
            </a:r>
            <a:endParaRPr lang="en-US" sz="9600" dirty="0">
              <a:solidFill>
                <a:srgbClr val="00B050"/>
              </a:solidFill>
            </a:endParaRPr>
          </a:p>
        </p:txBody>
      </p:sp>
      <p:cxnSp>
        <p:nvCxnSpPr>
          <p:cNvPr id="13" name="Straight Connector 12"/>
          <p:cNvCxnSpPr/>
          <p:nvPr/>
        </p:nvCxnSpPr>
        <p:spPr>
          <a:xfrm flipH="1">
            <a:off x="1981200" y="5410200"/>
            <a:ext cx="2057400" cy="811874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2133600" y="5379297"/>
            <a:ext cx="2057400" cy="848506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685297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"/>
                            </p:stCondLst>
                            <p:childTnLst>
                              <p:par>
                                <p:cTn id="3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872</TotalTime>
  <Words>246</Words>
  <Application>Microsoft Office PowerPoint</Application>
  <PresentationFormat>On-screen Show (4:3)</PresentationFormat>
  <Paragraphs>81</Paragraphs>
  <Slides>19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6" baseType="lpstr">
      <vt:lpstr>Arial</vt:lpstr>
      <vt:lpstr>B Nazanin</vt:lpstr>
      <vt:lpstr>B Yekan</vt:lpstr>
      <vt:lpstr>Calibri</vt:lpstr>
      <vt:lpstr>Wingdings</vt:lpstr>
      <vt:lpstr>Office Theme</vt:lpstr>
      <vt:lpstr>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hooshmand</dc:creator>
  <cp:lastModifiedBy>nafise sobat</cp:lastModifiedBy>
  <cp:revision>222</cp:revision>
  <dcterms:created xsi:type="dcterms:W3CDTF">2006-08-16T00:00:00Z</dcterms:created>
  <dcterms:modified xsi:type="dcterms:W3CDTF">2017-01-20T18:15:43Z</dcterms:modified>
</cp:coreProperties>
</file>