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76" r:id="rId2"/>
    <p:sldId id="265" r:id="rId3"/>
    <p:sldId id="272" r:id="rId4"/>
    <p:sldId id="264" r:id="rId5"/>
    <p:sldId id="270" r:id="rId6"/>
    <p:sldId id="271" r:id="rId7"/>
    <p:sldId id="268" r:id="rId8"/>
    <p:sldId id="266" r:id="rId9"/>
    <p:sldId id="273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6" d="100"/>
          <a:sy n="76" d="100"/>
        </p:scale>
        <p:origin x="530" y="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68E3B-BC83-482B-9343-591C3C4465D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054E3-B0EE-4A1A-BE6F-FFDAD315C2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30897D-78FA-40DE-9FE0-BD50AB47D59A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5F8EAA-E96A-4D2B-9E92-6ED2C8499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93" descr="image02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6099" y="1295400"/>
            <a:ext cx="5511802" cy="4724401"/>
          </a:xfrm>
          <a:prstGeom prst="rect">
            <a:avLst/>
          </a:prstGeom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143000"/>
            <a:ext cx="6324600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" name="TextBox 112"/>
          <p:cNvSpPr txBox="1"/>
          <p:nvPr/>
        </p:nvSpPr>
        <p:spPr>
          <a:xfrm>
            <a:off x="990600" y="533400"/>
            <a:ext cx="7086600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Yekan" pitchFamily="2" charset="-78"/>
              </a:rPr>
              <a:t>به فرآیند تقسیم سلولی توجه کنید. 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0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4635" y="6082145"/>
            <a:ext cx="1752600" cy="762000"/>
          </a:xfrm>
          <a:prstGeom prst="actionButtonBackPrevious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9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85800"/>
            <a:ext cx="7162800" cy="1331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800" dirty="0" smtClean="0">
                <a:solidFill>
                  <a:schemeClr val="tx1"/>
                </a:solidFill>
                <a:cs typeface="B Yekan" pitchFamily="2" charset="-78"/>
              </a:rPr>
              <a:t>به همین ترتیب می توانیم تعداد سلول ها</a:t>
            </a:r>
          </a:p>
          <a:p>
            <a:pPr algn="r" rtl="1">
              <a:lnSpc>
                <a:spcPct val="150000"/>
              </a:lnSpc>
            </a:pPr>
            <a:r>
              <a:rPr lang="fa-IR" sz="2800" dirty="0" smtClean="0">
                <a:solidFill>
                  <a:schemeClr val="tx1"/>
                </a:solidFill>
                <a:cs typeface="B Yekan" pitchFamily="2" charset="-78"/>
              </a:rPr>
              <a:t> را در هر مرحله پیدا کنیم!</a:t>
            </a:r>
            <a:endParaRPr lang="fa-IR" dirty="0" smtClean="0">
              <a:solidFill>
                <a:schemeClr val="tx1"/>
              </a:solidFill>
              <a:latin typeface="Tahoma"/>
              <a:ea typeface="Tahoma"/>
              <a:cs typeface="B Yekan" pitchFamily="2" charset="-78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85800" y="2286000"/>
            <a:ext cx="7162800" cy="4616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9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9</a:t>
            </a:r>
            <a:endParaRPr lang="fa-IR" sz="2400" dirty="0" smtClean="0">
              <a:solidFill>
                <a:srgbClr val="FF0000"/>
              </a:solidFill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10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10</a:t>
            </a:r>
            <a:endParaRPr lang="fa-IR" sz="2400" dirty="0" smtClean="0">
              <a:solidFill>
                <a:srgbClr val="FF0000"/>
              </a:solidFill>
              <a:latin typeface="Tahoma"/>
              <a:ea typeface="Tahoma"/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4400" dirty="0" smtClean="0">
                <a:solidFill>
                  <a:schemeClr val="tx1"/>
                </a:solidFill>
                <a:cs typeface="B Yekan" pitchFamily="2" charset="-78"/>
              </a:rPr>
              <a:t>		...</a:t>
            </a:r>
            <a:endParaRPr lang="fa-IR" sz="2400" dirty="0" smtClean="0">
              <a:solidFill>
                <a:schemeClr val="tx1"/>
              </a:solidFill>
              <a:latin typeface="Tahoma"/>
              <a:ea typeface="Tahoma"/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100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100</a:t>
            </a:r>
            <a:endParaRPr lang="fa-IR" sz="2400" dirty="0" smtClean="0">
              <a:solidFill>
                <a:srgbClr val="FF0000"/>
              </a:solidFill>
              <a:latin typeface="Tahoma"/>
              <a:ea typeface="Tahoma"/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4400" dirty="0" smtClean="0">
                <a:solidFill>
                  <a:schemeClr val="tx1"/>
                </a:solidFill>
                <a:cs typeface="B Yekan" pitchFamily="2" charset="-78"/>
              </a:rPr>
              <a:t>		...</a:t>
            </a:r>
            <a:endParaRPr lang="fa-IR" sz="3600" dirty="0" smtClean="0">
              <a:solidFill>
                <a:schemeClr val="tx1"/>
              </a:solidFill>
              <a:latin typeface="Tahoma"/>
              <a:ea typeface="Tahoma"/>
              <a:cs typeface="B Yekan" pitchFamily="2" charset="-78"/>
            </a:endParaRPr>
          </a:p>
        </p:txBody>
      </p:sp>
      <p:pic>
        <p:nvPicPr>
          <p:cNvPr id="88" name="Picture 87" descr="image02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4499" y="846694"/>
            <a:ext cx="1726589" cy="1479933"/>
          </a:xfrm>
          <a:prstGeom prst="rect">
            <a:avLst/>
          </a:prstGeom>
        </p:spPr>
      </p:pic>
      <p:pic>
        <p:nvPicPr>
          <p:cNvPr id="8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838200"/>
            <a:ext cx="1981200" cy="154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4"/>
          <p:cNvGrpSpPr/>
          <p:nvPr/>
        </p:nvGrpSpPr>
        <p:grpSpPr>
          <a:xfrm>
            <a:off x="3976255" y="3352800"/>
            <a:ext cx="533400" cy="533400"/>
            <a:chOff x="990600" y="1828800"/>
            <a:chExt cx="533400" cy="533400"/>
          </a:xfrm>
        </p:grpSpPr>
        <p:sp>
          <p:nvSpPr>
            <p:cNvPr id="11" name="Oval 1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84"/>
          <p:cNvGrpSpPr/>
          <p:nvPr/>
        </p:nvGrpSpPr>
        <p:grpSpPr>
          <a:xfrm>
            <a:off x="3962400" y="2743200"/>
            <a:ext cx="533400" cy="533400"/>
            <a:chOff x="990600" y="1828800"/>
            <a:chExt cx="533400" cy="533400"/>
          </a:xfrm>
        </p:grpSpPr>
        <p:sp>
          <p:nvSpPr>
            <p:cNvPr id="14" name="Oval 1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84"/>
          <p:cNvGrpSpPr/>
          <p:nvPr/>
        </p:nvGrpSpPr>
        <p:grpSpPr>
          <a:xfrm>
            <a:off x="4267200" y="1981200"/>
            <a:ext cx="533400" cy="533400"/>
            <a:chOff x="990600" y="1828800"/>
            <a:chExt cx="533400" cy="533400"/>
          </a:xfrm>
        </p:grpSpPr>
        <p:sp>
          <p:nvSpPr>
            <p:cNvPr id="17" name="Oval 16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84"/>
          <p:cNvGrpSpPr/>
          <p:nvPr/>
        </p:nvGrpSpPr>
        <p:grpSpPr>
          <a:xfrm>
            <a:off x="3733800" y="1981200"/>
            <a:ext cx="533400" cy="533400"/>
            <a:chOff x="990600" y="1828800"/>
            <a:chExt cx="533400" cy="533400"/>
          </a:xfrm>
        </p:grpSpPr>
        <p:sp>
          <p:nvSpPr>
            <p:cNvPr id="20" name="Oval 19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4"/>
          <p:cNvGrpSpPr/>
          <p:nvPr/>
        </p:nvGrpSpPr>
        <p:grpSpPr>
          <a:xfrm>
            <a:off x="4239490" y="4267200"/>
            <a:ext cx="533400" cy="533400"/>
            <a:chOff x="990600" y="1828800"/>
            <a:chExt cx="533400" cy="533400"/>
          </a:xfrm>
        </p:grpSpPr>
        <p:sp>
          <p:nvSpPr>
            <p:cNvPr id="23" name="Oval 2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84"/>
          <p:cNvGrpSpPr/>
          <p:nvPr/>
        </p:nvGrpSpPr>
        <p:grpSpPr>
          <a:xfrm>
            <a:off x="3657600" y="4267200"/>
            <a:ext cx="533400" cy="533400"/>
            <a:chOff x="990600" y="1828800"/>
            <a:chExt cx="533400" cy="533400"/>
          </a:xfrm>
        </p:grpSpPr>
        <p:sp>
          <p:nvSpPr>
            <p:cNvPr id="26" name="Oval 25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84"/>
          <p:cNvGrpSpPr/>
          <p:nvPr/>
        </p:nvGrpSpPr>
        <p:grpSpPr>
          <a:xfrm>
            <a:off x="5105400" y="1828800"/>
            <a:ext cx="533400" cy="533400"/>
            <a:chOff x="990600" y="1828800"/>
            <a:chExt cx="533400" cy="533400"/>
          </a:xfrm>
        </p:grpSpPr>
        <p:sp>
          <p:nvSpPr>
            <p:cNvPr id="29" name="Oval 28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84"/>
          <p:cNvGrpSpPr/>
          <p:nvPr/>
        </p:nvGrpSpPr>
        <p:grpSpPr>
          <a:xfrm>
            <a:off x="5029200" y="1219200"/>
            <a:ext cx="533400" cy="533400"/>
            <a:chOff x="990600" y="1828800"/>
            <a:chExt cx="533400" cy="533400"/>
          </a:xfrm>
        </p:grpSpPr>
        <p:sp>
          <p:nvSpPr>
            <p:cNvPr id="32" name="Oval 31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84"/>
          <p:cNvGrpSpPr/>
          <p:nvPr/>
        </p:nvGrpSpPr>
        <p:grpSpPr>
          <a:xfrm>
            <a:off x="2819400" y="1752600"/>
            <a:ext cx="533400" cy="533400"/>
            <a:chOff x="990600" y="1828800"/>
            <a:chExt cx="533400" cy="533400"/>
          </a:xfrm>
        </p:grpSpPr>
        <p:sp>
          <p:nvSpPr>
            <p:cNvPr id="41" name="Oval 4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84"/>
          <p:cNvGrpSpPr/>
          <p:nvPr/>
        </p:nvGrpSpPr>
        <p:grpSpPr>
          <a:xfrm>
            <a:off x="2819400" y="1219200"/>
            <a:ext cx="533400" cy="533400"/>
            <a:chOff x="990600" y="1828800"/>
            <a:chExt cx="533400" cy="533400"/>
          </a:xfrm>
        </p:grpSpPr>
        <p:sp>
          <p:nvSpPr>
            <p:cNvPr id="44" name="Oval 4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84"/>
          <p:cNvGrpSpPr/>
          <p:nvPr/>
        </p:nvGrpSpPr>
        <p:grpSpPr>
          <a:xfrm>
            <a:off x="5410200" y="4648200"/>
            <a:ext cx="533400" cy="533400"/>
            <a:chOff x="990600" y="1828800"/>
            <a:chExt cx="533400" cy="533400"/>
          </a:xfrm>
        </p:grpSpPr>
        <p:sp>
          <p:nvSpPr>
            <p:cNvPr id="47" name="Oval 46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84"/>
          <p:cNvGrpSpPr/>
          <p:nvPr/>
        </p:nvGrpSpPr>
        <p:grpSpPr>
          <a:xfrm>
            <a:off x="5410200" y="5257800"/>
            <a:ext cx="533400" cy="533400"/>
            <a:chOff x="990600" y="1828800"/>
            <a:chExt cx="533400" cy="533400"/>
          </a:xfrm>
        </p:grpSpPr>
        <p:sp>
          <p:nvSpPr>
            <p:cNvPr id="50" name="Oval 49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84"/>
          <p:cNvGrpSpPr/>
          <p:nvPr/>
        </p:nvGrpSpPr>
        <p:grpSpPr>
          <a:xfrm>
            <a:off x="2743200" y="4648200"/>
            <a:ext cx="533400" cy="533400"/>
            <a:chOff x="990600" y="1828800"/>
            <a:chExt cx="533400" cy="533400"/>
          </a:xfrm>
        </p:grpSpPr>
        <p:sp>
          <p:nvSpPr>
            <p:cNvPr id="53" name="Oval 5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84"/>
          <p:cNvGrpSpPr/>
          <p:nvPr/>
        </p:nvGrpSpPr>
        <p:grpSpPr>
          <a:xfrm>
            <a:off x="2743200" y="5181600"/>
            <a:ext cx="533400" cy="533400"/>
            <a:chOff x="990600" y="1828800"/>
            <a:chExt cx="533400" cy="533400"/>
          </a:xfrm>
        </p:grpSpPr>
        <p:sp>
          <p:nvSpPr>
            <p:cNvPr id="56" name="Oval 55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84"/>
          <p:cNvGrpSpPr/>
          <p:nvPr/>
        </p:nvGrpSpPr>
        <p:grpSpPr>
          <a:xfrm>
            <a:off x="1295400" y="1371600"/>
            <a:ext cx="533400" cy="533400"/>
            <a:chOff x="990600" y="1828800"/>
            <a:chExt cx="533400" cy="533400"/>
          </a:xfrm>
        </p:grpSpPr>
        <p:sp>
          <p:nvSpPr>
            <p:cNvPr id="59" name="Oval 58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84"/>
          <p:cNvGrpSpPr/>
          <p:nvPr/>
        </p:nvGrpSpPr>
        <p:grpSpPr>
          <a:xfrm>
            <a:off x="1828800" y="1524000"/>
            <a:ext cx="533400" cy="533400"/>
            <a:chOff x="990600" y="1828800"/>
            <a:chExt cx="533400" cy="533400"/>
          </a:xfrm>
        </p:grpSpPr>
        <p:sp>
          <p:nvSpPr>
            <p:cNvPr id="62" name="Oval 61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84"/>
          <p:cNvGrpSpPr/>
          <p:nvPr/>
        </p:nvGrpSpPr>
        <p:grpSpPr>
          <a:xfrm>
            <a:off x="1828800" y="2895600"/>
            <a:ext cx="533400" cy="533400"/>
            <a:chOff x="990600" y="1828800"/>
            <a:chExt cx="533400" cy="533400"/>
          </a:xfrm>
        </p:grpSpPr>
        <p:sp>
          <p:nvSpPr>
            <p:cNvPr id="65" name="Oval 64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84"/>
          <p:cNvGrpSpPr/>
          <p:nvPr/>
        </p:nvGrpSpPr>
        <p:grpSpPr>
          <a:xfrm>
            <a:off x="1295400" y="2819400"/>
            <a:ext cx="533400" cy="533400"/>
            <a:chOff x="990600" y="1828800"/>
            <a:chExt cx="533400" cy="533400"/>
          </a:xfrm>
        </p:grpSpPr>
        <p:sp>
          <p:nvSpPr>
            <p:cNvPr id="68" name="Oval 67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84"/>
          <p:cNvGrpSpPr/>
          <p:nvPr/>
        </p:nvGrpSpPr>
        <p:grpSpPr>
          <a:xfrm>
            <a:off x="1828800" y="5334000"/>
            <a:ext cx="533400" cy="533400"/>
            <a:chOff x="990600" y="1828800"/>
            <a:chExt cx="533400" cy="533400"/>
          </a:xfrm>
        </p:grpSpPr>
        <p:sp>
          <p:nvSpPr>
            <p:cNvPr id="71" name="Oval 7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84"/>
          <p:cNvGrpSpPr/>
          <p:nvPr/>
        </p:nvGrpSpPr>
        <p:grpSpPr>
          <a:xfrm>
            <a:off x="1295400" y="5181600"/>
            <a:ext cx="533400" cy="533400"/>
            <a:chOff x="990600" y="1828800"/>
            <a:chExt cx="533400" cy="533400"/>
          </a:xfrm>
        </p:grpSpPr>
        <p:sp>
          <p:nvSpPr>
            <p:cNvPr id="74" name="Oval 7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84"/>
          <p:cNvGrpSpPr/>
          <p:nvPr/>
        </p:nvGrpSpPr>
        <p:grpSpPr>
          <a:xfrm>
            <a:off x="1676400" y="4038600"/>
            <a:ext cx="533400" cy="533400"/>
            <a:chOff x="990600" y="1828800"/>
            <a:chExt cx="533400" cy="533400"/>
          </a:xfrm>
        </p:grpSpPr>
        <p:sp>
          <p:nvSpPr>
            <p:cNvPr id="77" name="Oval 76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84"/>
          <p:cNvGrpSpPr/>
          <p:nvPr/>
        </p:nvGrpSpPr>
        <p:grpSpPr>
          <a:xfrm>
            <a:off x="1143000" y="3886200"/>
            <a:ext cx="533400" cy="533400"/>
            <a:chOff x="990600" y="1828800"/>
            <a:chExt cx="533400" cy="533400"/>
          </a:xfrm>
        </p:grpSpPr>
        <p:sp>
          <p:nvSpPr>
            <p:cNvPr id="80" name="Oval 79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84"/>
          <p:cNvGrpSpPr/>
          <p:nvPr/>
        </p:nvGrpSpPr>
        <p:grpSpPr>
          <a:xfrm>
            <a:off x="6781800" y="1295400"/>
            <a:ext cx="533400" cy="533400"/>
            <a:chOff x="990600" y="1828800"/>
            <a:chExt cx="533400" cy="533400"/>
          </a:xfrm>
        </p:grpSpPr>
        <p:sp>
          <p:nvSpPr>
            <p:cNvPr id="83" name="Oval 8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84"/>
          <p:cNvGrpSpPr/>
          <p:nvPr/>
        </p:nvGrpSpPr>
        <p:grpSpPr>
          <a:xfrm>
            <a:off x="6248400" y="1447800"/>
            <a:ext cx="533400" cy="533400"/>
            <a:chOff x="990600" y="1828800"/>
            <a:chExt cx="533400" cy="533400"/>
          </a:xfrm>
        </p:grpSpPr>
        <p:sp>
          <p:nvSpPr>
            <p:cNvPr id="86" name="Oval 85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84"/>
          <p:cNvGrpSpPr/>
          <p:nvPr/>
        </p:nvGrpSpPr>
        <p:grpSpPr>
          <a:xfrm>
            <a:off x="5867400" y="3810000"/>
            <a:ext cx="533400" cy="533400"/>
            <a:chOff x="990600" y="1828800"/>
            <a:chExt cx="533400" cy="533400"/>
          </a:xfrm>
        </p:grpSpPr>
        <p:sp>
          <p:nvSpPr>
            <p:cNvPr id="89" name="Oval 88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84"/>
          <p:cNvGrpSpPr/>
          <p:nvPr/>
        </p:nvGrpSpPr>
        <p:grpSpPr>
          <a:xfrm>
            <a:off x="6400800" y="3810000"/>
            <a:ext cx="533400" cy="533400"/>
            <a:chOff x="990600" y="1828800"/>
            <a:chExt cx="533400" cy="533400"/>
          </a:xfrm>
        </p:grpSpPr>
        <p:sp>
          <p:nvSpPr>
            <p:cNvPr id="92" name="Oval 91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84"/>
          <p:cNvGrpSpPr/>
          <p:nvPr/>
        </p:nvGrpSpPr>
        <p:grpSpPr>
          <a:xfrm>
            <a:off x="6781800" y="2514600"/>
            <a:ext cx="533400" cy="533400"/>
            <a:chOff x="990600" y="1828800"/>
            <a:chExt cx="533400" cy="533400"/>
          </a:xfrm>
        </p:grpSpPr>
        <p:sp>
          <p:nvSpPr>
            <p:cNvPr id="95" name="Oval 94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84"/>
          <p:cNvGrpSpPr/>
          <p:nvPr/>
        </p:nvGrpSpPr>
        <p:grpSpPr>
          <a:xfrm>
            <a:off x="6248400" y="2590800"/>
            <a:ext cx="533400" cy="533400"/>
            <a:chOff x="990600" y="1828800"/>
            <a:chExt cx="533400" cy="533400"/>
          </a:xfrm>
        </p:grpSpPr>
        <p:sp>
          <p:nvSpPr>
            <p:cNvPr id="98" name="Oval 97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84"/>
          <p:cNvGrpSpPr/>
          <p:nvPr/>
        </p:nvGrpSpPr>
        <p:grpSpPr>
          <a:xfrm>
            <a:off x="6553200" y="5105400"/>
            <a:ext cx="533400" cy="533400"/>
            <a:chOff x="990600" y="1828800"/>
            <a:chExt cx="533400" cy="533400"/>
          </a:xfrm>
        </p:grpSpPr>
        <p:sp>
          <p:nvSpPr>
            <p:cNvPr id="101" name="Oval 10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84"/>
          <p:cNvGrpSpPr/>
          <p:nvPr/>
        </p:nvGrpSpPr>
        <p:grpSpPr>
          <a:xfrm>
            <a:off x="6096000" y="5410200"/>
            <a:ext cx="533400" cy="533400"/>
            <a:chOff x="990600" y="1828800"/>
            <a:chExt cx="533400" cy="533400"/>
          </a:xfrm>
        </p:grpSpPr>
        <p:sp>
          <p:nvSpPr>
            <p:cNvPr id="104" name="Oval 10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990600" y="533400"/>
            <a:ext cx="7086600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Yekan" pitchFamily="2" charset="-78"/>
              </a:rPr>
              <a:t>در تقسیم سلولی هر سلول به دو سلول تقسیم می شود. 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0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4635" y="6082145"/>
            <a:ext cx="1752600" cy="762000"/>
          </a:xfrm>
          <a:prstGeom prst="actionButtonBackPrevious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4.44444E-6 L -0.00034 0.13888 " pathEditMode="relative" rAng="0" ptsTypes="AA">
                                      <p:cBhvr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6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555 L 0.00417 -0.12778 " pathEditMode="relative" rAng="0" ptsTypes="AA">
                                      <p:cBhvr>
                                        <p:cTn id="13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3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3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07083 -0.07223 " pathEditMode="relative" rAng="0" ptsTypes="AA">
                                      <p:cBhvr>
                                        <p:cTn id="3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3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-0.075 -0.06666 " pathEditMode="relative" rAng="0" ptsTypes="AA">
                                      <p:cBhvr>
                                        <p:cTn id="3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-33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10712 0.10556 " pathEditMode="relative" rAng="0" ptsTypes="AA">
                                      <p:cBhvr>
                                        <p:cTn id="3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53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07916 0.09445 " pathEditMode="relative" rAng="0" ptsTypes="AA">
                                      <p:cBhvr>
                                        <p:cTn id="3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4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3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3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3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3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00"/>
                            </p:stCondLst>
                            <p:childTnLst>
                              <p:par>
                                <p:cTn id="7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15833 0.14445 " pathEditMode="relative" rAng="0" ptsTypes="AA">
                                      <p:cBhvr>
                                        <p:cTn id="75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72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15417 -0.00556 " pathEditMode="relative" rAng="0" ptsTypes="AA">
                                      <p:cBhvr>
                                        <p:cTn id="77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-3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-0.12083 0.12777 " pathEditMode="relative" rAng="0" ptsTypes="AA">
                                      <p:cBhvr>
                                        <p:cTn id="79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64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0 L -0.1375 0.00556 " pathEditMode="relative" rAng="0" ptsTypes="AA">
                                      <p:cBhvr>
                                        <p:cTn id="81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3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0.07917 -0.13889 " pathEditMode="relative" rAng="0" ptsTypes="AA">
                                      <p:cBhvr>
                                        <p:cTn id="83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-69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12083 0.00555 " pathEditMode="relative" rAng="0" ptsTypes="AA">
                                      <p:cBhvr>
                                        <p:cTn id="85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3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44444E-6 L -0.1375 -0.13888 " pathEditMode="relative" rAng="0" ptsTypes="AA">
                                      <p:cBhvr>
                                        <p:cTn id="87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69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22222E-6 L -0.12917 -0.00555 " pathEditMode="relative" rAng="0" ptsTypes="AA">
                                      <p:cBhvr>
                                        <p:cTn id="89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3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1" dur="3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3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3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3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3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1" dur="3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3" dur="3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5" dur="3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9000"/>
                            </p:stCondLst>
                            <p:childTnLst>
                              <p:par>
                                <p:cTn id="10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000"/>
                            </p:stCondLst>
                            <p:childTnLst>
                              <p:par>
                                <p:cTn id="1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90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9000"/>
                            </p:stCondLst>
                            <p:childTnLst>
                              <p:par>
                                <p:cTn id="1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9000"/>
                            </p:stCondLst>
                            <p:childTnLst>
                              <p:par>
                                <p:cTn id="1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/>
          <p:nvPr/>
        </p:nvGrpSpPr>
        <p:grpSpPr>
          <a:xfrm>
            <a:off x="3962400" y="3048000"/>
            <a:ext cx="533400" cy="533400"/>
            <a:chOff x="990600" y="1828800"/>
            <a:chExt cx="533400" cy="533400"/>
          </a:xfrm>
        </p:grpSpPr>
        <p:sp>
          <p:nvSpPr>
            <p:cNvPr id="3" name="Oval 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84"/>
          <p:cNvGrpSpPr/>
          <p:nvPr/>
        </p:nvGrpSpPr>
        <p:grpSpPr>
          <a:xfrm>
            <a:off x="3976255" y="3352800"/>
            <a:ext cx="533400" cy="533400"/>
            <a:chOff x="990600" y="1828800"/>
            <a:chExt cx="533400" cy="533400"/>
          </a:xfrm>
        </p:grpSpPr>
        <p:sp>
          <p:nvSpPr>
            <p:cNvPr id="11" name="Oval 1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84"/>
          <p:cNvGrpSpPr/>
          <p:nvPr/>
        </p:nvGrpSpPr>
        <p:grpSpPr>
          <a:xfrm>
            <a:off x="3962400" y="2743200"/>
            <a:ext cx="533400" cy="533400"/>
            <a:chOff x="990600" y="1828800"/>
            <a:chExt cx="533400" cy="533400"/>
          </a:xfrm>
        </p:grpSpPr>
        <p:sp>
          <p:nvSpPr>
            <p:cNvPr id="14" name="Oval 1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84"/>
          <p:cNvGrpSpPr/>
          <p:nvPr/>
        </p:nvGrpSpPr>
        <p:grpSpPr>
          <a:xfrm>
            <a:off x="4267200" y="1981200"/>
            <a:ext cx="533400" cy="533400"/>
            <a:chOff x="990600" y="1828800"/>
            <a:chExt cx="533400" cy="533400"/>
          </a:xfrm>
        </p:grpSpPr>
        <p:sp>
          <p:nvSpPr>
            <p:cNvPr id="17" name="Oval 16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84"/>
          <p:cNvGrpSpPr/>
          <p:nvPr/>
        </p:nvGrpSpPr>
        <p:grpSpPr>
          <a:xfrm>
            <a:off x="3733800" y="1981200"/>
            <a:ext cx="533400" cy="533400"/>
            <a:chOff x="990600" y="1828800"/>
            <a:chExt cx="533400" cy="533400"/>
          </a:xfrm>
        </p:grpSpPr>
        <p:sp>
          <p:nvSpPr>
            <p:cNvPr id="20" name="Oval 19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4"/>
          <p:cNvGrpSpPr/>
          <p:nvPr/>
        </p:nvGrpSpPr>
        <p:grpSpPr>
          <a:xfrm>
            <a:off x="4239490" y="4267200"/>
            <a:ext cx="533400" cy="533400"/>
            <a:chOff x="990600" y="1828800"/>
            <a:chExt cx="533400" cy="533400"/>
          </a:xfrm>
        </p:grpSpPr>
        <p:sp>
          <p:nvSpPr>
            <p:cNvPr id="23" name="Oval 2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84"/>
          <p:cNvGrpSpPr/>
          <p:nvPr/>
        </p:nvGrpSpPr>
        <p:grpSpPr>
          <a:xfrm>
            <a:off x="3657600" y="4267200"/>
            <a:ext cx="533400" cy="533400"/>
            <a:chOff x="990600" y="1828800"/>
            <a:chExt cx="533400" cy="533400"/>
          </a:xfrm>
        </p:grpSpPr>
        <p:sp>
          <p:nvSpPr>
            <p:cNvPr id="26" name="Oval 25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84"/>
          <p:cNvGrpSpPr/>
          <p:nvPr/>
        </p:nvGrpSpPr>
        <p:grpSpPr>
          <a:xfrm>
            <a:off x="5105400" y="1828800"/>
            <a:ext cx="533400" cy="533400"/>
            <a:chOff x="990600" y="1828800"/>
            <a:chExt cx="533400" cy="533400"/>
          </a:xfrm>
        </p:grpSpPr>
        <p:sp>
          <p:nvSpPr>
            <p:cNvPr id="29" name="Oval 28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84"/>
          <p:cNvGrpSpPr/>
          <p:nvPr/>
        </p:nvGrpSpPr>
        <p:grpSpPr>
          <a:xfrm>
            <a:off x="5029200" y="1219200"/>
            <a:ext cx="533400" cy="533400"/>
            <a:chOff x="990600" y="1828800"/>
            <a:chExt cx="533400" cy="533400"/>
          </a:xfrm>
        </p:grpSpPr>
        <p:sp>
          <p:nvSpPr>
            <p:cNvPr id="32" name="Oval 31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84"/>
          <p:cNvGrpSpPr/>
          <p:nvPr/>
        </p:nvGrpSpPr>
        <p:grpSpPr>
          <a:xfrm>
            <a:off x="2819400" y="1752600"/>
            <a:ext cx="533400" cy="533400"/>
            <a:chOff x="990600" y="1828800"/>
            <a:chExt cx="533400" cy="533400"/>
          </a:xfrm>
        </p:grpSpPr>
        <p:sp>
          <p:nvSpPr>
            <p:cNvPr id="41" name="Oval 4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84"/>
          <p:cNvGrpSpPr/>
          <p:nvPr/>
        </p:nvGrpSpPr>
        <p:grpSpPr>
          <a:xfrm>
            <a:off x="2819400" y="1219200"/>
            <a:ext cx="533400" cy="533400"/>
            <a:chOff x="990600" y="1828800"/>
            <a:chExt cx="533400" cy="533400"/>
          </a:xfrm>
        </p:grpSpPr>
        <p:sp>
          <p:nvSpPr>
            <p:cNvPr id="44" name="Oval 4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84"/>
          <p:cNvGrpSpPr/>
          <p:nvPr/>
        </p:nvGrpSpPr>
        <p:grpSpPr>
          <a:xfrm>
            <a:off x="5410200" y="4648200"/>
            <a:ext cx="533400" cy="533400"/>
            <a:chOff x="990600" y="1828800"/>
            <a:chExt cx="533400" cy="533400"/>
          </a:xfrm>
        </p:grpSpPr>
        <p:sp>
          <p:nvSpPr>
            <p:cNvPr id="47" name="Oval 46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84"/>
          <p:cNvGrpSpPr/>
          <p:nvPr/>
        </p:nvGrpSpPr>
        <p:grpSpPr>
          <a:xfrm>
            <a:off x="5410200" y="5257800"/>
            <a:ext cx="533400" cy="533400"/>
            <a:chOff x="990600" y="1828800"/>
            <a:chExt cx="533400" cy="533400"/>
          </a:xfrm>
        </p:grpSpPr>
        <p:sp>
          <p:nvSpPr>
            <p:cNvPr id="50" name="Oval 49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84"/>
          <p:cNvGrpSpPr/>
          <p:nvPr/>
        </p:nvGrpSpPr>
        <p:grpSpPr>
          <a:xfrm>
            <a:off x="2743200" y="4648200"/>
            <a:ext cx="533400" cy="533400"/>
            <a:chOff x="990600" y="1828800"/>
            <a:chExt cx="533400" cy="533400"/>
          </a:xfrm>
        </p:grpSpPr>
        <p:sp>
          <p:nvSpPr>
            <p:cNvPr id="53" name="Oval 5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84"/>
          <p:cNvGrpSpPr/>
          <p:nvPr/>
        </p:nvGrpSpPr>
        <p:grpSpPr>
          <a:xfrm>
            <a:off x="2743200" y="5181600"/>
            <a:ext cx="533400" cy="533400"/>
            <a:chOff x="990600" y="1828800"/>
            <a:chExt cx="533400" cy="533400"/>
          </a:xfrm>
        </p:grpSpPr>
        <p:sp>
          <p:nvSpPr>
            <p:cNvPr id="56" name="Oval 55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84"/>
          <p:cNvGrpSpPr/>
          <p:nvPr/>
        </p:nvGrpSpPr>
        <p:grpSpPr>
          <a:xfrm>
            <a:off x="1219200" y="1219200"/>
            <a:ext cx="533400" cy="533400"/>
            <a:chOff x="990600" y="1828800"/>
            <a:chExt cx="533400" cy="533400"/>
          </a:xfrm>
        </p:grpSpPr>
        <p:sp>
          <p:nvSpPr>
            <p:cNvPr id="59" name="Oval 58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84"/>
          <p:cNvGrpSpPr/>
          <p:nvPr/>
        </p:nvGrpSpPr>
        <p:grpSpPr>
          <a:xfrm>
            <a:off x="1676400" y="1524000"/>
            <a:ext cx="533400" cy="533400"/>
            <a:chOff x="990600" y="1828800"/>
            <a:chExt cx="533400" cy="533400"/>
          </a:xfrm>
        </p:grpSpPr>
        <p:sp>
          <p:nvSpPr>
            <p:cNvPr id="62" name="Oval 61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84"/>
          <p:cNvGrpSpPr/>
          <p:nvPr/>
        </p:nvGrpSpPr>
        <p:grpSpPr>
          <a:xfrm>
            <a:off x="1828800" y="2667000"/>
            <a:ext cx="533400" cy="533400"/>
            <a:chOff x="990600" y="1828800"/>
            <a:chExt cx="533400" cy="533400"/>
          </a:xfrm>
        </p:grpSpPr>
        <p:sp>
          <p:nvSpPr>
            <p:cNvPr id="65" name="Oval 64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84"/>
          <p:cNvGrpSpPr/>
          <p:nvPr/>
        </p:nvGrpSpPr>
        <p:grpSpPr>
          <a:xfrm>
            <a:off x="1295400" y="2743200"/>
            <a:ext cx="533400" cy="533400"/>
            <a:chOff x="990600" y="1828800"/>
            <a:chExt cx="533400" cy="533400"/>
          </a:xfrm>
        </p:grpSpPr>
        <p:sp>
          <p:nvSpPr>
            <p:cNvPr id="68" name="Oval 67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84"/>
          <p:cNvGrpSpPr/>
          <p:nvPr/>
        </p:nvGrpSpPr>
        <p:grpSpPr>
          <a:xfrm>
            <a:off x="1877290" y="5181600"/>
            <a:ext cx="533400" cy="533400"/>
            <a:chOff x="990600" y="1828800"/>
            <a:chExt cx="533400" cy="533400"/>
          </a:xfrm>
        </p:grpSpPr>
        <p:sp>
          <p:nvSpPr>
            <p:cNvPr id="71" name="Oval 7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84"/>
          <p:cNvGrpSpPr/>
          <p:nvPr/>
        </p:nvGrpSpPr>
        <p:grpSpPr>
          <a:xfrm>
            <a:off x="1295400" y="5181600"/>
            <a:ext cx="533400" cy="533400"/>
            <a:chOff x="990600" y="1828800"/>
            <a:chExt cx="533400" cy="533400"/>
          </a:xfrm>
        </p:grpSpPr>
        <p:sp>
          <p:nvSpPr>
            <p:cNvPr id="74" name="Oval 7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84"/>
          <p:cNvGrpSpPr/>
          <p:nvPr/>
        </p:nvGrpSpPr>
        <p:grpSpPr>
          <a:xfrm>
            <a:off x="1600200" y="3962400"/>
            <a:ext cx="533400" cy="533400"/>
            <a:chOff x="990600" y="1828800"/>
            <a:chExt cx="533400" cy="533400"/>
          </a:xfrm>
        </p:grpSpPr>
        <p:sp>
          <p:nvSpPr>
            <p:cNvPr id="77" name="Oval 76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84"/>
          <p:cNvGrpSpPr/>
          <p:nvPr/>
        </p:nvGrpSpPr>
        <p:grpSpPr>
          <a:xfrm>
            <a:off x="1143000" y="3657600"/>
            <a:ext cx="533400" cy="533400"/>
            <a:chOff x="990600" y="1828800"/>
            <a:chExt cx="533400" cy="533400"/>
          </a:xfrm>
        </p:grpSpPr>
        <p:sp>
          <p:nvSpPr>
            <p:cNvPr id="80" name="Oval 79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84"/>
          <p:cNvGrpSpPr/>
          <p:nvPr/>
        </p:nvGrpSpPr>
        <p:grpSpPr>
          <a:xfrm>
            <a:off x="6767945" y="1233055"/>
            <a:ext cx="533400" cy="533400"/>
            <a:chOff x="990600" y="1828800"/>
            <a:chExt cx="533400" cy="533400"/>
          </a:xfrm>
        </p:grpSpPr>
        <p:sp>
          <p:nvSpPr>
            <p:cNvPr id="83" name="Oval 8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84"/>
          <p:cNvGrpSpPr/>
          <p:nvPr/>
        </p:nvGrpSpPr>
        <p:grpSpPr>
          <a:xfrm>
            <a:off x="6248400" y="1447800"/>
            <a:ext cx="533400" cy="533400"/>
            <a:chOff x="990600" y="1828800"/>
            <a:chExt cx="533400" cy="533400"/>
          </a:xfrm>
        </p:grpSpPr>
        <p:sp>
          <p:nvSpPr>
            <p:cNvPr id="86" name="Oval 85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84"/>
          <p:cNvGrpSpPr/>
          <p:nvPr/>
        </p:nvGrpSpPr>
        <p:grpSpPr>
          <a:xfrm>
            <a:off x="5867400" y="3810000"/>
            <a:ext cx="533400" cy="533400"/>
            <a:chOff x="990600" y="1828800"/>
            <a:chExt cx="533400" cy="533400"/>
          </a:xfrm>
        </p:grpSpPr>
        <p:sp>
          <p:nvSpPr>
            <p:cNvPr id="89" name="Oval 88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84"/>
          <p:cNvGrpSpPr/>
          <p:nvPr/>
        </p:nvGrpSpPr>
        <p:grpSpPr>
          <a:xfrm>
            <a:off x="6400800" y="3657600"/>
            <a:ext cx="533400" cy="533400"/>
            <a:chOff x="990600" y="1828800"/>
            <a:chExt cx="533400" cy="533400"/>
          </a:xfrm>
        </p:grpSpPr>
        <p:sp>
          <p:nvSpPr>
            <p:cNvPr id="92" name="Oval 91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84"/>
          <p:cNvGrpSpPr/>
          <p:nvPr/>
        </p:nvGrpSpPr>
        <p:grpSpPr>
          <a:xfrm>
            <a:off x="6858000" y="2819400"/>
            <a:ext cx="533400" cy="533400"/>
            <a:chOff x="990600" y="1828800"/>
            <a:chExt cx="533400" cy="533400"/>
          </a:xfrm>
        </p:grpSpPr>
        <p:sp>
          <p:nvSpPr>
            <p:cNvPr id="95" name="Oval 94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84"/>
          <p:cNvGrpSpPr/>
          <p:nvPr/>
        </p:nvGrpSpPr>
        <p:grpSpPr>
          <a:xfrm>
            <a:off x="6386945" y="2590800"/>
            <a:ext cx="533400" cy="533400"/>
            <a:chOff x="990600" y="1828800"/>
            <a:chExt cx="533400" cy="533400"/>
          </a:xfrm>
        </p:grpSpPr>
        <p:sp>
          <p:nvSpPr>
            <p:cNvPr id="98" name="Oval 97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84"/>
          <p:cNvGrpSpPr/>
          <p:nvPr/>
        </p:nvGrpSpPr>
        <p:grpSpPr>
          <a:xfrm>
            <a:off x="6781800" y="5334000"/>
            <a:ext cx="533400" cy="533400"/>
            <a:chOff x="990600" y="1828800"/>
            <a:chExt cx="533400" cy="533400"/>
          </a:xfrm>
        </p:grpSpPr>
        <p:sp>
          <p:nvSpPr>
            <p:cNvPr id="101" name="Oval 10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84"/>
          <p:cNvGrpSpPr/>
          <p:nvPr/>
        </p:nvGrpSpPr>
        <p:grpSpPr>
          <a:xfrm>
            <a:off x="6248400" y="5334000"/>
            <a:ext cx="533400" cy="533400"/>
            <a:chOff x="990600" y="1828800"/>
            <a:chExt cx="533400" cy="533400"/>
          </a:xfrm>
        </p:grpSpPr>
        <p:sp>
          <p:nvSpPr>
            <p:cNvPr id="104" name="Oval 10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3352800" y="29718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200" dirty="0" smtClean="0">
                <a:cs typeface="B Yekan" pitchFamily="2" charset="-78"/>
              </a:rPr>
              <a:t>2 </a:t>
            </a:r>
            <a:r>
              <a:rPr lang="fa-IR" sz="2400" dirty="0" smtClean="0">
                <a:cs typeface="B Yekan" pitchFamily="2" charset="-78"/>
              </a:rPr>
              <a:t>سلول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971800" y="30480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200" dirty="0" smtClean="0">
                <a:cs typeface="B Yekan" pitchFamily="2" charset="-78"/>
              </a:rPr>
              <a:t>2</a:t>
            </a:r>
            <a:r>
              <a:rPr lang="fa-IR" sz="3200" dirty="0" smtClean="0">
                <a:latin typeface="Tahoma"/>
                <a:ea typeface="Tahoma"/>
                <a:cs typeface="Tahoma"/>
              </a:rPr>
              <a:t>×</a:t>
            </a:r>
            <a:r>
              <a:rPr lang="fa-IR" sz="3200" dirty="0" smtClean="0"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3200" dirty="0" smtClean="0">
                <a:cs typeface="B Yekan" pitchFamily="2" charset="-78"/>
              </a:rPr>
              <a:t> </a:t>
            </a:r>
            <a:r>
              <a:rPr lang="fa-IR" sz="2400" dirty="0" smtClean="0">
                <a:cs typeface="B Yekan" pitchFamily="2" charset="-78"/>
              </a:rPr>
              <a:t>سلول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048000" y="30480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200" dirty="0" smtClean="0"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3200" dirty="0" smtClean="0">
                <a:latin typeface="Tahoma"/>
                <a:ea typeface="Tahoma"/>
                <a:cs typeface="Tahoma"/>
              </a:rPr>
              <a:t>×</a:t>
            </a:r>
            <a:r>
              <a:rPr lang="fa-IR" sz="3200" dirty="0" smtClean="0"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3200" dirty="0" smtClean="0">
                <a:latin typeface="Tahoma"/>
                <a:ea typeface="Tahoma"/>
                <a:cs typeface="Tahoma"/>
              </a:rPr>
              <a:t>×</a:t>
            </a:r>
            <a:r>
              <a:rPr lang="fa-IR" sz="3200" dirty="0" smtClean="0"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3200" dirty="0" smtClean="0">
                <a:cs typeface="B Yekan" pitchFamily="2" charset="-78"/>
              </a:rPr>
              <a:t> </a:t>
            </a:r>
            <a:r>
              <a:rPr lang="fa-IR" sz="2400" dirty="0" smtClean="0">
                <a:cs typeface="B Yekan" pitchFamily="2" charset="-78"/>
              </a:rPr>
              <a:t>سلول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2667000" y="30480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200" dirty="0" smtClean="0">
                <a:cs typeface="B Yekan" pitchFamily="2" charset="-78"/>
              </a:rPr>
              <a:t>2</a:t>
            </a:r>
            <a:r>
              <a:rPr lang="fa-IR" sz="3200" dirty="0" smtClean="0">
                <a:latin typeface="Tahoma"/>
                <a:ea typeface="Tahoma"/>
                <a:cs typeface="Tahoma"/>
              </a:rPr>
              <a:t>×</a:t>
            </a:r>
            <a:r>
              <a:rPr lang="fa-IR" sz="3200" dirty="0" smtClean="0"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3200" dirty="0" smtClean="0">
                <a:latin typeface="Tahoma"/>
                <a:ea typeface="Tahoma"/>
                <a:cs typeface="Tahoma"/>
              </a:rPr>
              <a:t>×</a:t>
            </a:r>
            <a:r>
              <a:rPr lang="fa-IR" sz="3200" dirty="0" smtClean="0"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3200" dirty="0" smtClean="0">
                <a:latin typeface="Tahoma"/>
                <a:ea typeface="Tahoma"/>
                <a:cs typeface="Tahoma"/>
              </a:rPr>
              <a:t>×</a:t>
            </a:r>
            <a:r>
              <a:rPr lang="fa-IR" sz="3200" dirty="0" smtClean="0"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3200" dirty="0" smtClean="0">
                <a:cs typeface="B Yekan" pitchFamily="2" charset="-78"/>
              </a:rPr>
              <a:t> </a:t>
            </a:r>
            <a:r>
              <a:rPr lang="fa-IR" sz="2400" dirty="0" smtClean="0">
                <a:cs typeface="B Yekan" pitchFamily="2" charset="-78"/>
              </a:rPr>
              <a:t>سلول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2000" y="533400"/>
            <a:ext cx="7543800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2400" dirty="0" smtClean="0">
                <a:cs typeface="B Yekan" pitchFamily="2" charset="-78"/>
              </a:rPr>
              <a:t>در هر مرحله، تعداد سلول ها دو برابر می شود. 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0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4635" y="6082145"/>
            <a:ext cx="1752600" cy="762000"/>
          </a:xfrm>
          <a:prstGeom prst="actionButtonBackPrevious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4.44444E-6 L -0.00034 0.13888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6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555 L 0.00417 -0.12778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3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3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07083 -0.07223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3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-0.075 -0.06666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-3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10712 0.10556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53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07916 0.09445 " pathEditMode="relative" rAng="0" ptsTypes="AA">
                                      <p:cBhvr>
                                        <p:cTn id="6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4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3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3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3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3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7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15833 0.14445 " pathEditMode="relative" rAng="0" ptsTypes="AA">
                                      <p:cBhvr>
                                        <p:cTn id="12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72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15417 -0.00556 " pathEditMode="relative" rAng="0" ptsTypes="AA">
                                      <p:cBhvr>
                                        <p:cTn id="122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-3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-0.12083 0.12777 " pathEditMode="relative" rAng="0" ptsTypes="AA">
                                      <p:cBhvr>
                                        <p:cTn id="124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64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0 L -0.1375 0.00556 " pathEditMode="relative" rAng="0" ptsTypes="AA">
                                      <p:cBhvr>
                                        <p:cTn id="126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3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0.07917 -0.13889 " pathEditMode="relative" rAng="0" ptsTypes="AA">
                                      <p:cBhvr>
                                        <p:cTn id="128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-69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12083 0.00555 " pathEditMode="relative" rAng="0" ptsTypes="AA">
                                      <p:cBhvr>
                                        <p:cTn id="130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3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44444E-6 L -0.1375 -0.13888 " pathEditMode="relative" rAng="0" ptsTypes="AA">
                                      <p:cBhvr>
                                        <p:cTn id="13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69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22222E-6 L -0.12917 -0.00555 " pathEditMode="relative" rAng="0" ptsTypes="AA">
                                      <p:cBhvr>
                                        <p:cTn id="134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3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6" dur="3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8" dur="3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3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2" dur="3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4" dur="3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6" dur="3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8" dur="3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0" dur="3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8000"/>
                            </p:stCondLst>
                            <p:childTnLst>
                              <p:par>
                                <p:cTn id="2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06" grpId="1"/>
      <p:bldP spid="110" grpId="0"/>
      <p:bldP spid="111" grpId="0"/>
      <p:bldP spid="1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3400" y="1143000"/>
            <a:ext cx="4419600" cy="2185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400" dirty="0" smtClean="0">
                <a:cs typeface="B Yekan" pitchFamily="2" charset="-78"/>
              </a:rPr>
              <a:t>برای آسان شدن نمایش، عبارتی مانند</a:t>
            </a:r>
          </a:p>
          <a:p>
            <a:pPr algn="ctr" rtl="1"/>
            <a:endParaRPr lang="fa-IR" sz="2400" dirty="0" smtClean="0">
              <a:cs typeface="B Yekan" pitchFamily="2" charset="-78"/>
            </a:endParaRPr>
          </a:p>
          <a:p>
            <a:pPr algn="ctr" rtl="1"/>
            <a:r>
              <a:rPr lang="fa-IR" sz="2400" dirty="0" smtClean="0">
                <a:cs typeface="B Yekan" pitchFamily="2" charset="-78"/>
              </a:rPr>
              <a:t>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40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40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40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40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40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40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4000" dirty="0" smtClean="0">
                <a:latin typeface="Tahoma"/>
                <a:ea typeface="Tahoma"/>
                <a:cs typeface="B Yekan" pitchFamily="2" charset="-78"/>
              </a:rPr>
              <a:t> </a:t>
            </a:r>
          </a:p>
          <a:p>
            <a:pPr algn="ctr" rtl="1"/>
            <a:endParaRPr lang="fa-IR" sz="2400" dirty="0" smtClean="0">
              <a:latin typeface="Tahoma"/>
              <a:ea typeface="Tahoma"/>
              <a:cs typeface="B Yekan" pitchFamily="2" charset="-78"/>
            </a:endParaRPr>
          </a:p>
          <a:p>
            <a:pPr algn="ctr" rtl="1"/>
            <a:r>
              <a:rPr lang="fa-IR" sz="2400" dirty="0" smtClean="0">
                <a:latin typeface="Tahoma"/>
                <a:ea typeface="Tahoma"/>
                <a:cs typeface="B Yekan" pitchFamily="2" charset="-78"/>
              </a:rPr>
              <a:t>را به این شکل نمایش می دهیم: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52400" y="1401901"/>
            <a:ext cx="3733800" cy="2231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139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13900" baseline="30000" dirty="0" smtClean="0">
                <a:solidFill>
                  <a:srgbClr val="FF0000"/>
                </a:solidFill>
                <a:cs typeface="B Yekan" pitchFamily="2" charset="-78"/>
              </a:rPr>
              <a:t>4</a:t>
            </a:r>
            <a:endParaRPr lang="en-US" sz="13900" baseline="30000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30480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پایه</a:t>
            </a:r>
            <a:endParaRPr lang="en-US" sz="4000" dirty="0">
              <a:solidFill>
                <a:srgbClr val="0070C0"/>
              </a:solidFill>
              <a:cs typeface="B Yeka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9400" y="5334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توان</a:t>
            </a:r>
            <a:endParaRPr lang="en-US" sz="4000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4648200"/>
            <a:ext cx="6324600" cy="1692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400" dirty="0" smtClean="0">
                <a:cs typeface="B Yekan" pitchFamily="2" charset="-78"/>
              </a:rPr>
              <a:t>این عدد را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2400" dirty="0" smtClean="0">
                <a:cs typeface="B Yekan" pitchFamily="2" charset="-78"/>
              </a:rPr>
              <a:t> </a:t>
            </a:r>
            <a:r>
              <a:rPr lang="fa-IR" sz="3600" dirty="0" smtClean="0">
                <a:cs typeface="B Yekan" pitchFamily="2" charset="-78"/>
              </a:rPr>
              <a:t>به توان </a:t>
            </a:r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4</a:t>
            </a:r>
            <a:r>
              <a:rPr lang="fa-IR" sz="2400" dirty="0" smtClean="0">
                <a:cs typeface="B Yekan" pitchFamily="2" charset="-78"/>
              </a:rPr>
              <a:t> می خوانیم. </a:t>
            </a:r>
          </a:p>
          <a:p>
            <a:pPr algn="ctr" rtl="1"/>
            <a:endParaRPr lang="fa-IR" sz="2400" dirty="0" smtClean="0">
              <a:cs typeface="B Yekan" pitchFamily="2" charset="-78"/>
            </a:endParaRPr>
          </a:p>
          <a:p>
            <a:pPr algn="ctr" rtl="1"/>
            <a:r>
              <a:rPr lang="fa-IR" sz="2400" dirty="0" smtClean="0">
                <a:cs typeface="B Yekan" pitchFamily="2" charset="-78"/>
              </a:rPr>
              <a:t>در این عدد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2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را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 پایه </a:t>
            </a:r>
            <a:r>
              <a:rPr lang="fa-IR" sz="2400" dirty="0" smtClean="0">
                <a:cs typeface="B Yekan" pitchFamily="2" charset="-78"/>
              </a:rPr>
              <a:t>و </a:t>
            </a:r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4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را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توان </a:t>
            </a:r>
            <a:r>
              <a:rPr lang="fa-IR" sz="2400" dirty="0" smtClean="0">
                <a:cs typeface="B Yekan" pitchFamily="2" charset="-78"/>
              </a:rPr>
              <a:t>می نامیم.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2743200" y="1219200"/>
            <a:ext cx="4572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676400" y="3200400"/>
            <a:ext cx="609600" cy="228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4635" y="6082145"/>
            <a:ext cx="1752600" cy="762000"/>
          </a:xfrm>
          <a:prstGeom prst="actionButtonBackPrevious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6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6" grpId="0"/>
      <p:bldP spid="7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3400" y="1143000"/>
            <a:ext cx="4419600" cy="2185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400" dirty="0" smtClean="0">
                <a:cs typeface="B Yekan" pitchFamily="2" charset="-78"/>
              </a:rPr>
              <a:t>به همین ترتیب عبارت</a:t>
            </a:r>
          </a:p>
          <a:p>
            <a:pPr algn="ctr" rtl="1"/>
            <a:endParaRPr lang="fa-IR" sz="2400" dirty="0" smtClean="0">
              <a:cs typeface="B Yekan" pitchFamily="2" charset="-78"/>
            </a:endParaRPr>
          </a:p>
          <a:p>
            <a:pPr algn="ctr" rtl="1"/>
            <a:r>
              <a:rPr lang="fa-IR" sz="2400" dirty="0" smtClean="0">
                <a:cs typeface="B Yekan" pitchFamily="2" charset="-78"/>
              </a:rPr>
              <a:t>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5</a:t>
            </a:r>
            <a:r>
              <a:rPr lang="fa-IR" sz="40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40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5</a:t>
            </a:r>
            <a:r>
              <a:rPr lang="fa-IR" sz="40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40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5</a:t>
            </a:r>
            <a:r>
              <a:rPr lang="fa-IR" sz="4000" dirty="0" smtClean="0">
                <a:latin typeface="Tahoma"/>
                <a:ea typeface="Tahoma"/>
                <a:cs typeface="B Yekan" pitchFamily="2" charset="-78"/>
              </a:rPr>
              <a:t> </a:t>
            </a:r>
          </a:p>
          <a:p>
            <a:pPr algn="ctr" rtl="1"/>
            <a:endParaRPr lang="fa-IR" sz="2400" dirty="0" smtClean="0">
              <a:latin typeface="Tahoma"/>
              <a:ea typeface="Tahoma"/>
              <a:cs typeface="B Yekan" pitchFamily="2" charset="-78"/>
            </a:endParaRPr>
          </a:p>
          <a:p>
            <a:pPr algn="ctr" rtl="1"/>
            <a:r>
              <a:rPr lang="fa-IR" sz="2400" dirty="0" smtClean="0">
                <a:latin typeface="Tahoma"/>
                <a:ea typeface="Tahoma"/>
                <a:cs typeface="B Yekan" pitchFamily="2" charset="-78"/>
              </a:rPr>
              <a:t>را به این شکل نمایش می دهیم: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52400" y="1401901"/>
            <a:ext cx="3733800" cy="2231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13900" dirty="0" smtClean="0">
                <a:solidFill>
                  <a:srgbClr val="0070C0"/>
                </a:solidFill>
                <a:cs typeface="B Yekan" pitchFamily="2" charset="-78"/>
              </a:rPr>
              <a:t>5</a:t>
            </a:r>
            <a:r>
              <a:rPr lang="fa-IR" sz="13900" baseline="30000" dirty="0" smtClean="0">
                <a:solidFill>
                  <a:srgbClr val="FF0000"/>
                </a:solidFill>
                <a:cs typeface="B Yekan" pitchFamily="2" charset="-78"/>
              </a:rPr>
              <a:t>3</a:t>
            </a:r>
            <a:endParaRPr lang="en-US" sz="13900" baseline="30000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31242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پایه</a:t>
            </a:r>
            <a:endParaRPr lang="en-US" sz="4000" dirty="0">
              <a:solidFill>
                <a:srgbClr val="0070C0"/>
              </a:solidFill>
              <a:cs typeface="B Yeka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9400" y="5334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توان</a:t>
            </a:r>
            <a:endParaRPr lang="en-US" sz="4000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9800" y="4648200"/>
            <a:ext cx="6324600" cy="1692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400" dirty="0" smtClean="0">
                <a:cs typeface="B Yekan" pitchFamily="2" charset="-78"/>
              </a:rPr>
              <a:t>این عدد را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5</a:t>
            </a:r>
            <a:r>
              <a:rPr lang="fa-IR" sz="2400" dirty="0" smtClean="0">
                <a:cs typeface="B Yekan" pitchFamily="2" charset="-78"/>
              </a:rPr>
              <a:t> </a:t>
            </a:r>
            <a:r>
              <a:rPr lang="fa-IR" sz="3600" dirty="0" smtClean="0">
                <a:cs typeface="B Yekan" pitchFamily="2" charset="-78"/>
              </a:rPr>
              <a:t>به توان </a:t>
            </a:r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3</a:t>
            </a:r>
            <a:r>
              <a:rPr lang="fa-IR" sz="2400" dirty="0" smtClean="0">
                <a:cs typeface="B Yekan" pitchFamily="2" charset="-78"/>
              </a:rPr>
              <a:t> می خوانیم. </a:t>
            </a:r>
          </a:p>
          <a:p>
            <a:pPr algn="ctr" rtl="1"/>
            <a:endParaRPr lang="fa-IR" sz="2400" dirty="0" smtClean="0">
              <a:cs typeface="B Yekan" pitchFamily="2" charset="-78"/>
            </a:endParaRPr>
          </a:p>
          <a:p>
            <a:pPr algn="ctr" rtl="1"/>
            <a:r>
              <a:rPr lang="fa-IR" sz="2400" dirty="0" smtClean="0">
                <a:cs typeface="B Yekan" pitchFamily="2" charset="-78"/>
              </a:rPr>
              <a:t>در این عدد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5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را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 پایه </a:t>
            </a:r>
            <a:r>
              <a:rPr lang="fa-IR" sz="2400" dirty="0" smtClean="0">
                <a:cs typeface="B Yekan" pitchFamily="2" charset="-78"/>
              </a:rPr>
              <a:t>و </a:t>
            </a:r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3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را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 </a:t>
            </a:r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توان </a:t>
            </a:r>
            <a:r>
              <a:rPr lang="fa-IR" sz="2400" dirty="0" smtClean="0">
                <a:cs typeface="B Yekan" pitchFamily="2" charset="-78"/>
              </a:rPr>
              <a:t>می نامیم.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2743200" y="1219200"/>
            <a:ext cx="457200" cy="457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057400" y="3276600"/>
            <a:ext cx="609600" cy="228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4635" y="6082145"/>
            <a:ext cx="1752600" cy="762000"/>
          </a:xfrm>
          <a:prstGeom prst="actionButtonBackPrevious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6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6" grpId="0"/>
      <p:bldP spid="7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0"/>
            <a:ext cx="7162800" cy="67403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8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7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6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5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4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3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2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×</a:t>
            </a:r>
            <a:r>
              <a:rPr lang="fa-IR" sz="3600" dirty="0" smtClean="0">
                <a:solidFill>
                  <a:srgbClr val="0070C0"/>
                </a:solidFill>
                <a:latin typeface="Tahoma"/>
                <a:ea typeface="Tahoma"/>
                <a:cs typeface="B Yekan" pitchFamily="2" charset="-78"/>
              </a:rPr>
              <a:t>6</a:t>
            </a:r>
            <a:r>
              <a:rPr lang="fa-IR" sz="3600" dirty="0" smtClean="0">
                <a:latin typeface="Tahoma"/>
                <a:ea typeface="Tahoma"/>
                <a:cs typeface="B Yekan" pitchFamily="2" charset="-78"/>
              </a:rPr>
              <a:t> </a:t>
            </a: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1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6</a:t>
            </a:r>
            <a:endParaRPr lang="fa-IR" sz="3600" dirty="0" smtClean="0">
              <a:latin typeface="Tahoma"/>
              <a:ea typeface="Tahoma"/>
              <a:cs typeface="B Yekan" pitchFamily="2" charset="-78"/>
            </a:endParaRPr>
          </a:p>
        </p:txBody>
      </p:sp>
      <p:sp>
        <p:nvSpPr>
          <p:cNvPr id="1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4635" y="6082145"/>
            <a:ext cx="1752600" cy="762000"/>
          </a:xfrm>
          <a:prstGeom prst="actionButtonBackPrevious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1401901"/>
            <a:ext cx="3733800" cy="2231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13900" dirty="0" smtClean="0">
                <a:solidFill>
                  <a:srgbClr val="0070C0"/>
                </a:solidFill>
                <a:cs typeface="B Yekan" pitchFamily="2" charset="-78"/>
              </a:rPr>
              <a:t>4</a:t>
            </a:r>
            <a:r>
              <a:rPr lang="fa-IR" sz="13900" baseline="30000" dirty="0" smtClean="0">
                <a:solidFill>
                  <a:srgbClr val="FF0000"/>
                </a:solidFill>
                <a:cs typeface="B Yekan" pitchFamily="2" charset="-78"/>
              </a:rPr>
              <a:t>1</a:t>
            </a:r>
            <a:endParaRPr lang="en-US" sz="13900" baseline="30000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4648200"/>
            <a:ext cx="6324600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400" dirty="0" smtClean="0">
                <a:cs typeface="B Yekan" pitchFamily="2" charset="-78"/>
              </a:rPr>
              <a:t>هر عدد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به توان </a:t>
            </a:r>
            <a:r>
              <a:rPr lang="fa-IR" sz="4000" dirty="0" smtClean="0">
                <a:solidFill>
                  <a:srgbClr val="FF0000"/>
                </a:solidFill>
                <a:cs typeface="B Yekan" pitchFamily="2" charset="-78"/>
              </a:rPr>
              <a:t>1</a:t>
            </a:r>
            <a:r>
              <a:rPr lang="fa-IR" sz="2400" dirty="0" smtClean="0">
                <a:cs typeface="B Yekan" pitchFamily="2" charset="-78"/>
              </a:rPr>
              <a:t> برابر </a:t>
            </a:r>
            <a:r>
              <a:rPr lang="fa-IR" sz="4000" dirty="0" smtClean="0">
                <a:solidFill>
                  <a:srgbClr val="0070C0"/>
                </a:solidFill>
                <a:cs typeface="B Yekan" pitchFamily="2" charset="-78"/>
              </a:rPr>
              <a:t>خود عدد</a:t>
            </a:r>
            <a:r>
              <a:rPr lang="fa-IR" sz="2400" dirty="0" smtClean="0">
                <a:cs typeface="B Yekan" pitchFamily="2" charset="-78"/>
              </a:rPr>
              <a:t> است.</a:t>
            </a:r>
          </a:p>
        </p:txBody>
      </p:sp>
      <p:sp>
        <p:nvSpPr>
          <p:cNvPr id="1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4635" y="6082145"/>
            <a:ext cx="1752600" cy="762000"/>
          </a:xfrm>
          <a:prstGeom prst="actionButtonBackPrevious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581400" y="1371600"/>
            <a:ext cx="3733800" cy="2231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13900" dirty="0" smtClean="0">
                <a:solidFill>
                  <a:srgbClr val="0070C0"/>
                </a:solidFill>
                <a:cs typeface="B Yekan" pitchFamily="2" charset="-78"/>
              </a:rPr>
              <a:t>4=</a:t>
            </a:r>
            <a:endParaRPr lang="en-US" sz="13900" baseline="30000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47800" y="1401901"/>
            <a:ext cx="3733800" cy="2231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13900" dirty="0" smtClean="0">
                <a:solidFill>
                  <a:srgbClr val="0070C0"/>
                </a:solidFill>
                <a:cs typeface="B Yekan" pitchFamily="2" charset="-78"/>
              </a:rPr>
              <a:t>7</a:t>
            </a:r>
            <a:r>
              <a:rPr lang="fa-IR" sz="13900" baseline="30000" dirty="0" smtClean="0">
                <a:solidFill>
                  <a:srgbClr val="FF0000"/>
                </a:solidFill>
                <a:cs typeface="B Yekan" pitchFamily="2" charset="-78"/>
              </a:rPr>
              <a:t>1</a:t>
            </a:r>
            <a:endParaRPr lang="en-US" sz="13900" baseline="30000" dirty="0">
              <a:solidFill>
                <a:srgbClr val="FF0000"/>
              </a:solidFill>
              <a:cs typeface="B Yekan" pitchFamily="2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81400" y="1371600"/>
            <a:ext cx="3733800" cy="22313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sz="13900" dirty="0" smtClean="0">
                <a:solidFill>
                  <a:srgbClr val="0070C0"/>
                </a:solidFill>
                <a:cs typeface="B Yekan" pitchFamily="2" charset="-78"/>
              </a:rPr>
              <a:t>7=</a:t>
            </a:r>
            <a:endParaRPr lang="en-US" sz="13900" baseline="30000" dirty="0">
              <a:solidFill>
                <a:srgbClr val="FF0000"/>
              </a:solidFill>
              <a:cs typeface="B Yeka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" presetClass="exit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/>
          <p:nvPr/>
        </p:nvGrpSpPr>
        <p:grpSpPr>
          <a:xfrm>
            <a:off x="3962400" y="3048000"/>
            <a:ext cx="533400" cy="533400"/>
            <a:chOff x="990600" y="1828800"/>
            <a:chExt cx="533400" cy="533400"/>
          </a:xfrm>
        </p:grpSpPr>
        <p:sp>
          <p:nvSpPr>
            <p:cNvPr id="3" name="Oval 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84"/>
          <p:cNvGrpSpPr/>
          <p:nvPr/>
        </p:nvGrpSpPr>
        <p:grpSpPr>
          <a:xfrm>
            <a:off x="3976255" y="3352800"/>
            <a:ext cx="533400" cy="533400"/>
            <a:chOff x="990600" y="1828800"/>
            <a:chExt cx="533400" cy="533400"/>
          </a:xfrm>
        </p:grpSpPr>
        <p:sp>
          <p:nvSpPr>
            <p:cNvPr id="11" name="Oval 1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84"/>
          <p:cNvGrpSpPr/>
          <p:nvPr/>
        </p:nvGrpSpPr>
        <p:grpSpPr>
          <a:xfrm>
            <a:off x="3962400" y="2743200"/>
            <a:ext cx="533400" cy="533400"/>
            <a:chOff x="990600" y="1828800"/>
            <a:chExt cx="533400" cy="533400"/>
          </a:xfrm>
        </p:grpSpPr>
        <p:sp>
          <p:nvSpPr>
            <p:cNvPr id="14" name="Oval 1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84"/>
          <p:cNvGrpSpPr/>
          <p:nvPr/>
        </p:nvGrpSpPr>
        <p:grpSpPr>
          <a:xfrm>
            <a:off x="4267200" y="1981200"/>
            <a:ext cx="533400" cy="533400"/>
            <a:chOff x="990600" y="1828800"/>
            <a:chExt cx="533400" cy="533400"/>
          </a:xfrm>
        </p:grpSpPr>
        <p:sp>
          <p:nvSpPr>
            <p:cNvPr id="17" name="Oval 16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84"/>
          <p:cNvGrpSpPr/>
          <p:nvPr/>
        </p:nvGrpSpPr>
        <p:grpSpPr>
          <a:xfrm>
            <a:off x="3733800" y="1981200"/>
            <a:ext cx="533400" cy="533400"/>
            <a:chOff x="990600" y="1828800"/>
            <a:chExt cx="533400" cy="533400"/>
          </a:xfrm>
        </p:grpSpPr>
        <p:sp>
          <p:nvSpPr>
            <p:cNvPr id="20" name="Oval 19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4"/>
          <p:cNvGrpSpPr/>
          <p:nvPr/>
        </p:nvGrpSpPr>
        <p:grpSpPr>
          <a:xfrm>
            <a:off x="4239490" y="4267200"/>
            <a:ext cx="533400" cy="533400"/>
            <a:chOff x="990600" y="1828800"/>
            <a:chExt cx="533400" cy="533400"/>
          </a:xfrm>
        </p:grpSpPr>
        <p:sp>
          <p:nvSpPr>
            <p:cNvPr id="23" name="Oval 2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84"/>
          <p:cNvGrpSpPr/>
          <p:nvPr/>
        </p:nvGrpSpPr>
        <p:grpSpPr>
          <a:xfrm>
            <a:off x="3657600" y="4267200"/>
            <a:ext cx="533400" cy="533400"/>
            <a:chOff x="990600" y="1828800"/>
            <a:chExt cx="533400" cy="533400"/>
          </a:xfrm>
        </p:grpSpPr>
        <p:sp>
          <p:nvSpPr>
            <p:cNvPr id="26" name="Oval 25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84"/>
          <p:cNvGrpSpPr/>
          <p:nvPr/>
        </p:nvGrpSpPr>
        <p:grpSpPr>
          <a:xfrm>
            <a:off x="5105400" y="1828800"/>
            <a:ext cx="533400" cy="533400"/>
            <a:chOff x="990600" y="1828800"/>
            <a:chExt cx="533400" cy="533400"/>
          </a:xfrm>
        </p:grpSpPr>
        <p:sp>
          <p:nvSpPr>
            <p:cNvPr id="29" name="Oval 28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84"/>
          <p:cNvGrpSpPr/>
          <p:nvPr/>
        </p:nvGrpSpPr>
        <p:grpSpPr>
          <a:xfrm>
            <a:off x="5029200" y="1219200"/>
            <a:ext cx="533400" cy="533400"/>
            <a:chOff x="990600" y="1828800"/>
            <a:chExt cx="533400" cy="533400"/>
          </a:xfrm>
        </p:grpSpPr>
        <p:sp>
          <p:nvSpPr>
            <p:cNvPr id="32" name="Oval 31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84"/>
          <p:cNvGrpSpPr/>
          <p:nvPr/>
        </p:nvGrpSpPr>
        <p:grpSpPr>
          <a:xfrm>
            <a:off x="2819400" y="1752600"/>
            <a:ext cx="533400" cy="533400"/>
            <a:chOff x="990600" y="1828800"/>
            <a:chExt cx="533400" cy="533400"/>
          </a:xfrm>
        </p:grpSpPr>
        <p:sp>
          <p:nvSpPr>
            <p:cNvPr id="41" name="Oval 4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84"/>
          <p:cNvGrpSpPr/>
          <p:nvPr/>
        </p:nvGrpSpPr>
        <p:grpSpPr>
          <a:xfrm>
            <a:off x="2819400" y="1219200"/>
            <a:ext cx="533400" cy="533400"/>
            <a:chOff x="990600" y="1828800"/>
            <a:chExt cx="533400" cy="533400"/>
          </a:xfrm>
        </p:grpSpPr>
        <p:sp>
          <p:nvSpPr>
            <p:cNvPr id="44" name="Oval 4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84"/>
          <p:cNvGrpSpPr/>
          <p:nvPr/>
        </p:nvGrpSpPr>
        <p:grpSpPr>
          <a:xfrm>
            <a:off x="5410200" y="4648200"/>
            <a:ext cx="533400" cy="533400"/>
            <a:chOff x="990600" y="1828800"/>
            <a:chExt cx="533400" cy="533400"/>
          </a:xfrm>
        </p:grpSpPr>
        <p:sp>
          <p:nvSpPr>
            <p:cNvPr id="47" name="Oval 46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84"/>
          <p:cNvGrpSpPr/>
          <p:nvPr/>
        </p:nvGrpSpPr>
        <p:grpSpPr>
          <a:xfrm>
            <a:off x="5410200" y="5257800"/>
            <a:ext cx="533400" cy="533400"/>
            <a:chOff x="990600" y="1828800"/>
            <a:chExt cx="533400" cy="533400"/>
          </a:xfrm>
        </p:grpSpPr>
        <p:sp>
          <p:nvSpPr>
            <p:cNvPr id="50" name="Oval 49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84"/>
          <p:cNvGrpSpPr/>
          <p:nvPr/>
        </p:nvGrpSpPr>
        <p:grpSpPr>
          <a:xfrm>
            <a:off x="2743200" y="4648200"/>
            <a:ext cx="533400" cy="533400"/>
            <a:chOff x="990600" y="1828800"/>
            <a:chExt cx="533400" cy="533400"/>
          </a:xfrm>
        </p:grpSpPr>
        <p:sp>
          <p:nvSpPr>
            <p:cNvPr id="53" name="Oval 5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84"/>
          <p:cNvGrpSpPr/>
          <p:nvPr/>
        </p:nvGrpSpPr>
        <p:grpSpPr>
          <a:xfrm>
            <a:off x="2743200" y="5181600"/>
            <a:ext cx="533400" cy="533400"/>
            <a:chOff x="990600" y="1828800"/>
            <a:chExt cx="533400" cy="533400"/>
          </a:xfrm>
        </p:grpSpPr>
        <p:sp>
          <p:nvSpPr>
            <p:cNvPr id="56" name="Oval 55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84"/>
          <p:cNvGrpSpPr/>
          <p:nvPr/>
        </p:nvGrpSpPr>
        <p:grpSpPr>
          <a:xfrm>
            <a:off x="1219200" y="1219200"/>
            <a:ext cx="533400" cy="533400"/>
            <a:chOff x="990600" y="1828800"/>
            <a:chExt cx="533400" cy="533400"/>
          </a:xfrm>
        </p:grpSpPr>
        <p:sp>
          <p:nvSpPr>
            <p:cNvPr id="59" name="Oval 58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84"/>
          <p:cNvGrpSpPr/>
          <p:nvPr/>
        </p:nvGrpSpPr>
        <p:grpSpPr>
          <a:xfrm>
            <a:off x="1676400" y="1524000"/>
            <a:ext cx="533400" cy="533400"/>
            <a:chOff x="990600" y="1828800"/>
            <a:chExt cx="533400" cy="533400"/>
          </a:xfrm>
        </p:grpSpPr>
        <p:sp>
          <p:nvSpPr>
            <p:cNvPr id="62" name="Oval 61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84"/>
          <p:cNvGrpSpPr/>
          <p:nvPr/>
        </p:nvGrpSpPr>
        <p:grpSpPr>
          <a:xfrm>
            <a:off x="1828800" y="2667000"/>
            <a:ext cx="533400" cy="533400"/>
            <a:chOff x="990600" y="1828800"/>
            <a:chExt cx="533400" cy="533400"/>
          </a:xfrm>
        </p:grpSpPr>
        <p:sp>
          <p:nvSpPr>
            <p:cNvPr id="65" name="Oval 64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84"/>
          <p:cNvGrpSpPr/>
          <p:nvPr/>
        </p:nvGrpSpPr>
        <p:grpSpPr>
          <a:xfrm>
            <a:off x="1295400" y="2743200"/>
            <a:ext cx="533400" cy="533400"/>
            <a:chOff x="990600" y="1828800"/>
            <a:chExt cx="533400" cy="533400"/>
          </a:xfrm>
        </p:grpSpPr>
        <p:sp>
          <p:nvSpPr>
            <p:cNvPr id="68" name="Oval 67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84"/>
          <p:cNvGrpSpPr/>
          <p:nvPr/>
        </p:nvGrpSpPr>
        <p:grpSpPr>
          <a:xfrm>
            <a:off x="1877290" y="5181600"/>
            <a:ext cx="533400" cy="533400"/>
            <a:chOff x="990600" y="1828800"/>
            <a:chExt cx="533400" cy="533400"/>
          </a:xfrm>
        </p:grpSpPr>
        <p:sp>
          <p:nvSpPr>
            <p:cNvPr id="71" name="Oval 7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84"/>
          <p:cNvGrpSpPr/>
          <p:nvPr/>
        </p:nvGrpSpPr>
        <p:grpSpPr>
          <a:xfrm>
            <a:off x="1295400" y="5181600"/>
            <a:ext cx="533400" cy="533400"/>
            <a:chOff x="990600" y="1828800"/>
            <a:chExt cx="533400" cy="533400"/>
          </a:xfrm>
        </p:grpSpPr>
        <p:sp>
          <p:nvSpPr>
            <p:cNvPr id="74" name="Oval 7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84"/>
          <p:cNvGrpSpPr/>
          <p:nvPr/>
        </p:nvGrpSpPr>
        <p:grpSpPr>
          <a:xfrm>
            <a:off x="1600200" y="3962400"/>
            <a:ext cx="533400" cy="533400"/>
            <a:chOff x="990600" y="1828800"/>
            <a:chExt cx="533400" cy="533400"/>
          </a:xfrm>
        </p:grpSpPr>
        <p:sp>
          <p:nvSpPr>
            <p:cNvPr id="77" name="Oval 76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84"/>
          <p:cNvGrpSpPr/>
          <p:nvPr/>
        </p:nvGrpSpPr>
        <p:grpSpPr>
          <a:xfrm>
            <a:off x="1143000" y="3657600"/>
            <a:ext cx="533400" cy="533400"/>
            <a:chOff x="990600" y="1828800"/>
            <a:chExt cx="533400" cy="533400"/>
          </a:xfrm>
        </p:grpSpPr>
        <p:sp>
          <p:nvSpPr>
            <p:cNvPr id="80" name="Oval 79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84"/>
          <p:cNvGrpSpPr/>
          <p:nvPr/>
        </p:nvGrpSpPr>
        <p:grpSpPr>
          <a:xfrm>
            <a:off x="6767945" y="1233055"/>
            <a:ext cx="533400" cy="533400"/>
            <a:chOff x="990600" y="1828800"/>
            <a:chExt cx="533400" cy="533400"/>
          </a:xfrm>
        </p:grpSpPr>
        <p:sp>
          <p:nvSpPr>
            <p:cNvPr id="83" name="Oval 82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84"/>
          <p:cNvGrpSpPr/>
          <p:nvPr/>
        </p:nvGrpSpPr>
        <p:grpSpPr>
          <a:xfrm>
            <a:off x="6248400" y="1447800"/>
            <a:ext cx="533400" cy="533400"/>
            <a:chOff x="990600" y="1828800"/>
            <a:chExt cx="533400" cy="533400"/>
          </a:xfrm>
        </p:grpSpPr>
        <p:sp>
          <p:nvSpPr>
            <p:cNvPr id="86" name="Oval 85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84"/>
          <p:cNvGrpSpPr/>
          <p:nvPr/>
        </p:nvGrpSpPr>
        <p:grpSpPr>
          <a:xfrm>
            <a:off x="5867400" y="3810000"/>
            <a:ext cx="533400" cy="533400"/>
            <a:chOff x="990600" y="1828800"/>
            <a:chExt cx="533400" cy="533400"/>
          </a:xfrm>
        </p:grpSpPr>
        <p:sp>
          <p:nvSpPr>
            <p:cNvPr id="89" name="Oval 88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84"/>
          <p:cNvGrpSpPr/>
          <p:nvPr/>
        </p:nvGrpSpPr>
        <p:grpSpPr>
          <a:xfrm>
            <a:off x="6400800" y="3657600"/>
            <a:ext cx="533400" cy="533400"/>
            <a:chOff x="990600" y="1828800"/>
            <a:chExt cx="533400" cy="533400"/>
          </a:xfrm>
        </p:grpSpPr>
        <p:sp>
          <p:nvSpPr>
            <p:cNvPr id="92" name="Oval 91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1" name="Group 84"/>
          <p:cNvGrpSpPr/>
          <p:nvPr/>
        </p:nvGrpSpPr>
        <p:grpSpPr>
          <a:xfrm>
            <a:off x="6858000" y="2819400"/>
            <a:ext cx="533400" cy="533400"/>
            <a:chOff x="990600" y="1828800"/>
            <a:chExt cx="533400" cy="533400"/>
          </a:xfrm>
        </p:grpSpPr>
        <p:sp>
          <p:nvSpPr>
            <p:cNvPr id="95" name="Oval 94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84"/>
          <p:cNvGrpSpPr/>
          <p:nvPr/>
        </p:nvGrpSpPr>
        <p:grpSpPr>
          <a:xfrm>
            <a:off x="6386945" y="2590800"/>
            <a:ext cx="533400" cy="533400"/>
            <a:chOff x="990600" y="1828800"/>
            <a:chExt cx="533400" cy="533400"/>
          </a:xfrm>
        </p:grpSpPr>
        <p:sp>
          <p:nvSpPr>
            <p:cNvPr id="98" name="Oval 97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84"/>
          <p:cNvGrpSpPr/>
          <p:nvPr/>
        </p:nvGrpSpPr>
        <p:grpSpPr>
          <a:xfrm>
            <a:off x="6781800" y="5334000"/>
            <a:ext cx="533400" cy="533400"/>
            <a:chOff x="990600" y="1828800"/>
            <a:chExt cx="533400" cy="533400"/>
          </a:xfrm>
        </p:grpSpPr>
        <p:sp>
          <p:nvSpPr>
            <p:cNvPr id="101" name="Oval 100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84"/>
          <p:cNvGrpSpPr/>
          <p:nvPr/>
        </p:nvGrpSpPr>
        <p:grpSpPr>
          <a:xfrm>
            <a:off x="6248400" y="5334000"/>
            <a:ext cx="533400" cy="533400"/>
            <a:chOff x="990600" y="1828800"/>
            <a:chExt cx="533400" cy="533400"/>
          </a:xfrm>
        </p:grpSpPr>
        <p:sp>
          <p:nvSpPr>
            <p:cNvPr id="104" name="Oval 103"/>
            <p:cNvSpPr/>
            <p:nvPr/>
          </p:nvSpPr>
          <p:spPr>
            <a:xfrm>
              <a:off x="990600" y="1828800"/>
              <a:ext cx="533400" cy="5334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1219200" y="20574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3352800" y="29718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200" dirty="0" smtClean="0">
                <a:cs typeface="B Yekan" pitchFamily="2" charset="-78"/>
              </a:rPr>
              <a:t>2</a:t>
            </a:r>
            <a:r>
              <a:rPr lang="fa-IR" sz="3200" baseline="30000" dirty="0" smtClean="0">
                <a:cs typeface="B Yekan" pitchFamily="2" charset="-78"/>
              </a:rPr>
              <a:t>1</a:t>
            </a:r>
            <a:r>
              <a:rPr lang="fa-IR" sz="3200" dirty="0" smtClean="0">
                <a:cs typeface="B Yekan" pitchFamily="2" charset="-78"/>
              </a:rPr>
              <a:t> </a:t>
            </a:r>
            <a:r>
              <a:rPr lang="fa-IR" sz="2400" dirty="0" smtClean="0">
                <a:cs typeface="B Yekan" pitchFamily="2" charset="-78"/>
              </a:rPr>
              <a:t>سلول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3048000" y="29718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200" dirty="0" smtClean="0">
                <a:cs typeface="B Yekan" pitchFamily="2" charset="-78"/>
              </a:rPr>
              <a:t>2</a:t>
            </a:r>
            <a:r>
              <a:rPr lang="fa-IR" sz="3200" baseline="30000" dirty="0" smtClean="0">
                <a:latin typeface="Tahoma"/>
                <a:ea typeface="Tahoma"/>
                <a:cs typeface="B Yekan" pitchFamily="2" charset="-78"/>
              </a:rPr>
              <a:t>2</a:t>
            </a:r>
            <a:r>
              <a:rPr lang="fa-IR" sz="3200" dirty="0" smtClean="0">
                <a:cs typeface="B Yekan" pitchFamily="2" charset="-78"/>
              </a:rPr>
              <a:t> </a:t>
            </a:r>
            <a:r>
              <a:rPr lang="fa-IR" sz="2400" dirty="0" smtClean="0">
                <a:cs typeface="B Yekan" pitchFamily="2" charset="-78"/>
              </a:rPr>
              <a:t>سلول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048000" y="29718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200" dirty="0" smtClean="0">
                <a:cs typeface="B Yekan" pitchFamily="2" charset="-78"/>
              </a:rPr>
              <a:t>2</a:t>
            </a:r>
            <a:r>
              <a:rPr lang="fa-IR" sz="3200" baseline="30000" dirty="0" smtClean="0">
                <a:cs typeface="B Yekan" pitchFamily="2" charset="-78"/>
              </a:rPr>
              <a:t>3</a:t>
            </a:r>
            <a:r>
              <a:rPr lang="fa-IR" sz="3200" dirty="0" smtClean="0">
                <a:cs typeface="B Yekan" pitchFamily="2" charset="-78"/>
              </a:rPr>
              <a:t> </a:t>
            </a:r>
            <a:r>
              <a:rPr lang="fa-IR" sz="2400" dirty="0" smtClean="0">
                <a:cs typeface="B Yekan" pitchFamily="2" charset="-78"/>
              </a:rPr>
              <a:t>سلول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2667000" y="29718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3200" dirty="0" smtClean="0">
                <a:cs typeface="B Yekan" pitchFamily="2" charset="-78"/>
              </a:rPr>
              <a:t>2</a:t>
            </a:r>
            <a:r>
              <a:rPr lang="fa-IR" sz="3200" baseline="30000" dirty="0" smtClean="0">
                <a:cs typeface="B Yekan" pitchFamily="2" charset="-78"/>
              </a:rPr>
              <a:t>4</a:t>
            </a:r>
            <a:r>
              <a:rPr lang="fa-IR" sz="3200" dirty="0" smtClean="0">
                <a:cs typeface="B Yekan" pitchFamily="2" charset="-78"/>
              </a:rPr>
              <a:t> </a:t>
            </a:r>
            <a:r>
              <a:rPr lang="fa-IR" sz="2400" dirty="0" smtClean="0">
                <a:cs typeface="B Yekan" pitchFamily="2" charset="-78"/>
              </a:rPr>
              <a:t>سلول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62000" y="533400"/>
            <a:ext cx="7543800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fa-IR" sz="2400" dirty="0" smtClean="0">
                <a:cs typeface="B Yekan" pitchFamily="2" charset="-78"/>
              </a:rPr>
              <a:t>تعداد سلول های هر مرحله  را با عددی توان دا ر نمایش می دهیم.</a:t>
            </a:r>
            <a:endParaRPr lang="en-US" sz="2400" dirty="0">
              <a:cs typeface="B Yekan" pitchFamily="2" charset="-78"/>
            </a:endParaRPr>
          </a:p>
        </p:txBody>
      </p:sp>
      <p:sp>
        <p:nvSpPr>
          <p:cNvPr id="10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4635" y="6082145"/>
            <a:ext cx="1752600" cy="762000"/>
          </a:xfrm>
          <a:prstGeom prst="actionButtonBackPrevious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95 4.44444E-6 L -0.00034 0.13888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6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0.00555 L 0.00417 -0.12778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3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3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07083 -0.07223 " pathEditMode="relative" rAng="0" ptsTypes="AA">
                                      <p:cBhvr>
                                        <p:cTn id="60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3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-0.075 -0.06666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-3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10712 0.10556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" y="53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0.07916 0.09445 " pathEditMode="relative" rAng="0" ptsTypes="AA">
                                      <p:cBhvr>
                                        <p:cTn id="6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4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3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3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2" dur="3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3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7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15833 0.14445 " pathEditMode="relative" rAng="0" ptsTypes="AA">
                                      <p:cBhvr>
                                        <p:cTn id="12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72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15417 -0.00556 " pathEditMode="relative" rAng="0" ptsTypes="AA">
                                      <p:cBhvr>
                                        <p:cTn id="122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-3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-0.12083 0.12777 " pathEditMode="relative" rAng="0" ptsTypes="AA">
                                      <p:cBhvr>
                                        <p:cTn id="124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" y="64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0 L -0.1375 0.00556 " pathEditMode="relative" rAng="0" ptsTypes="AA">
                                      <p:cBhvr>
                                        <p:cTn id="126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3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44444E-6 L 0.07917 -0.13889 " pathEditMode="relative" rAng="0" ptsTypes="AA">
                                      <p:cBhvr>
                                        <p:cTn id="128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" y="-69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12083 0.00555 " pathEditMode="relative" rAng="0" ptsTypes="AA">
                                      <p:cBhvr>
                                        <p:cTn id="130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" y="3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44444E-6 L -0.1375 -0.13888 " pathEditMode="relative" rAng="0" ptsTypes="AA">
                                      <p:cBhvr>
                                        <p:cTn id="132" dur="3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69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22222E-6 L -0.12917 -0.00555 " pathEditMode="relative" rAng="0" ptsTypes="AA">
                                      <p:cBhvr>
                                        <p:cTn id="134" dur="3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3"/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6" dur="3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8" dur="3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0" dur="3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2" dur="3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4" dur="3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6" dur="3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8" dur="3000" fill="hold"/>
                                        <p:tgtEl>
                                          <p:spTgt spid="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0" dur="3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18000"/>
                            </p:stCondLst>
                            <p:childTnLst>
                              <p:par>
                                <p:cTn id="2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06" grpId="1"/>
      <p:bldP spid="110" grpId="0"/>
      <p:bldP spid="111" grpId="0"/>
      <p:bldP spid="10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0"/>
            <a:ext cx="7162800" cy="6832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1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1</a:t>
            </a:r>
            <a:endParaRPr lang="fa-IR" sz="2400" dirty="0" smtClean="0">
              <a:solidFill>
                <a:srgbClr val="FF0000"/>
              </a:solidFill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2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2</a:t>
            </a:r>
            <a:endParaRPr lang="fa-IR" sz="2400" dirty="0" smtClean="0">
              <a:solidFill>
                <a:srgbClr val="FF0000"/>
              </a:solidFill>
              <a:latin typeface="Tahoma"/>
              <a:ea typeface="Tahoma"/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3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3</a:t>
            </a:r>
            <a:endParaRPr lang="fa-IR" sz="2400" dirty="0" smtClean="0">
              <a:solidFill>
                <a:srgbClr val="FF0000"/>
              </a:solidFill>
              <a:latin typeface="Tahoma"/>
              <a:ea typeface="Tahoma"/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4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4</a:t>
            </a:r>
            <a:endParaRPr lang="fa-IR" sz="2400" dirty="0" smtClean="0">
              <a:solidFill>
                <a:srgbClr val="FF0000"/>
              </a:solidFill>
              <a:latin typeface="Tahoma"/>
              <a:ea typeface="Tahoma"/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5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5</a:t>
            </a:r>
            <a:endParaRPr lang="fa-IR" sz="3600" dirty="0" smtClean="0">
              <a:latin typeface="Tahoma"/>
              <a:ea typeface="Tahoma"/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6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6</a:t>
            </a:r>
            <a:endParaRPr lang="fa-IR" sz="3600" dirty="0" smtClean="0">
              <a:solidFill>
                <a:srgbClr val="FF0000"/>
              </a:solidFill>
              <a:latin typeface="Tahoma"/>
              <a:ea typeface="Tahoma"/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7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7</a:t>
            </a:r>
            <a:endParaRPr lang="fa-IR" sz="3600" dirty="0" smtClean="0">
              <a:solidFill>
                <a:srgbClr val="FF0000"/>
              </a:solidFill>
              <a:latin typeface="Tahoma"/>
              <a:ea typeface="Tahoma"/>
              <a:cs typeface="B Yekan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sz="3600" dirty="0" smtClean="0">
                <a:solidFill>
                  <a:srgbClr val="0070C0"/>
                </a:solidFill>
                <a:cs typeface="B Yekan" pitchFamily="2" charset="-78"/>
              </a:rPr>
              <a:t>2</a:t>
            </a:r>
            <a:r>
              <a:rPr lang="fa-IR" sz="3600" baseline="30000" dirty="0" smtClean="0">
                <a:solidFill>
                  <a:srgbClr val="FF0000"/>
                </a:solidFill>
                <a:cs typeface="B Yekan" pitchFamily="2" charset="-78"/>
              </a:rPr>
              <a:t>8</a:t>
            </a:r>
            <a:r>
              <a:rPr lang="fa-IR" sz="3600" dirty="0" smtClean="0">
                <a:cs typeface="B Yekan" pitchFamily="2" charset="-78"/>
              </a:rPr>
              <a:t> =  </a:t>
            </a:r>
            <a:r>
              <a:rPr lang="fa-IR" sz="2400" dirty="0" smtClean="0">
                <a:solidFill>
                  <a:schemeClr val="tx1"/>
                </a:solidFill>
                <a:cs typeface="B Yekan" pitchFamily="2" charset="-78"/>
              </a:rPr>
              <a:t>تعداد سلول ها پس از مرحله ی </a:t>
            </a:r>
            <a:r>
              <a:rPr lang="fa-IR" sz="3600" dirty="0" smtClean="0">
                <a:solidFill>
                  <a:srgbClr val="FF0000"/>
                </a:solidFill>
                <a:cs typeface="B Yekan" pitchFamily="2" charset="-78"/>
              </a:rPr>
              <a:t>8</a:t>
            </a:r>
            <a:endParaRPr lang="fa-IR" sz="2400" dirty="0" smtClean="0">
              <a:solidFill>
                <a:srgbClr val="FF0000"/>
              </a:solidFill>
              <a:latin typeface="Tahoma"/>
              <a:ea typeface="Tahoma"/>
              <a:cs typeface="B Yekan" pitchFamily="2" charset="-78"/>
            </a:endParaRPr>
          </a:p>
        </p:txBody>
      </p:sp>
      <p:sp>
        <p:nvSpPr>
          <p:cNvPr id="13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4635" y="6082145"/>
            <a:ext cx="1752600" cy="762000"/>
          </a:xfrm>
          <a:prstGeom prst="actionButtonBackPrevious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517</TotalTime>
  <Words>301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B Yekan</vt:lpstr>
      <vt:lpstr>Calibri</vt:lpstr>
      <vt:lpstr>Franklin Gothic Book</vt:lpstr>
      <vt:lpstr>Perpetua</vt:lpstr>
      <vt:lpstr>Tahoma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zpandi</dc:creator>
  <cp:lastModifiedBy>nafise sobat</cp:lastModifiedBy>
  <cp:revision>36</cp:revision>
  <dcterms:created xsi:type="dcterms:W3CDTF">2011-07-21T06:50:11Z</dcterms:created>
  <dcterms:modified xsi:type="dcterms:W3CDTF">2016-12-15T14:01:03Z</dcterms:modified>
</cp:coreProperties>
</file>