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68" r:id="rId2"/>
    <p:sldId id="256" r:id="rId3"/>
    <p:sldId id="273" r:id="rId4"/>
    <p:sldId id="274" r:id="rId5"/>
    <p:sldId id="275" r:id="rId6"/>
    <p:sldId id="277" r:id="rId7"/>
    <p:sldId id="278" r:id="rId8"/>
    <p:sldId id="279" r:id="rId9"/>
    <p:sldId id="280" r:id="rId10"/>
    <p:sldId id="276" r:id="rId11"/>
    <p:sldId id="259" r:id="rId12"/>
    <p:sldId id="281" r:id="rId13"/>
    <p:sldId id="261" r:id="rId14"/>
    <p:sldId id="260" r:id="rId15"/>
    <p:sldId id="263" r:id="rId16"/>
    <p:sldId id="264" r:id="rId17"/>
    <p:sldId id="265" r:id="rId18"/>
    <p:sldId id="282" r:id="rId19"/>
    <p:sldId id="283" r:id="rId20"/>
    <p:sldId id="267" r:id="rId21"/>
    <p:sldId id="284" r:id="rId22"/>
    <p:sldId id="285" r:id="rId23"/>
    <p:sldId id="2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2"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886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1189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1043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852949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641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1254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04190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28913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6614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2A54C80-263E-416B-A8E0-580EDEADCBDC}" type="datetimeFigureOut">
              <a:rPr lang="en-US" smtClean="0"/>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988901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1481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65441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2435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739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221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42A54C80-263E-416B-A8E0-580EDEADCBDC}" type="datetimeFigureOut">
              <a:rPr lang="en-US" smtClean="0"/>
              <a:t>4/5/2020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074142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2381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61BEF0D-F0BB-DE4B-95CE-6DB70DBA9567}" type="datetimeFigureOut">
              <a:rPr lang="en-US" smtClean="0"/>
              <a:pPr/>
              <a:t>4/5/2020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4365344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1" eaLnBrk="1" latinLnBrk="0" hangingPunct="1">
        <a:spcBef>
          <a:spcPct val="0"/>
        </a:spcBef>
        <a:buNone/>
        <a:defRPr sz="420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r" defTabSz="457200" rtl="1"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3.xml"/><Relationship Id="rId4" Type="http://schemas.openxmlformats.org/officeDocument/2006/relationships/image" Target="../media/image31.jpg"/></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393895"/>
            <a:ext cx="7766936" cy="4276579"/>
          </a:xfrm>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txBody>
          <a:bodyPr/>
          <a:lstStyle/>
          <a:p>
            <a:pPr algn="ctr"/>
            <a:r>
              <a:rPr lang="fa-IR" sz="8000" dirty="0" smtClean="0">
                <a:cs typeface="Andalus" pitchFamily="2" charset="-78"/>
              </a:rPr>
              <a:t>بسم الله الرحمن الرحیم</a:t>
            </a:r>
            <a:endParaRPr lang="fa-IR" sz="8000" dirty="0">
              <a:cs typeface="Andalus" pitchFamily="2" charset="-78"/>
            </a:endParaRPr>
          </a:p>
        </p:txBody>
      </p:sp>
    </p:spTree>
    <p:extLst>
      <p:ext uri="{BB962C8B-B14F-4D97-AF65-F5344CB8AC3E}">
        <p14:creationId xmlns:p14="http://schemas.microsoft.com/office/powerpoint/2010/main" val="1650224387"/>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2620" y="0"/>
            <a:ext cx="3786388" cy="689450"/>
          </a:xfrm>
        </p:spPr>
        <p:txBody>
          <a:bodyPr/>
          <a:lstStyle/>
          <a:p>
            <a:pPr algn="r"/>
            <a:r>
              <a:rPr lang="fa-IR" sz="3600" dirty="0" smtClean="0">
                <a:cs typeface="B Davat" panose="00000400000000000000" pitchFamily="2" charset="-78"/>
              </a:rPr>
              <a:t>شیوع کج گردنی:</a:t>
            </a:r>
            <a:endParaRPr lang="fa-IR" sz="3600" dirty="0">
              <a:cs typeface="B Davat" panose="00000400000000000000" pitchFamily="2" charset="-78"/>
            </a:endParaRPr>
          </a:p>
        </p:txBody>
      </p:sp>
      <p:sp>
        <p:nvSpPr>
          <p:cNvPr id="3" name="Subtitle 2"/>
          <p:cNvSpPr>
            <a:spLocks noGrp="1"/>
          </p:cNvSpPr>
          <p:nvPr>
            <p:ph type="subTitle" idx="1"/>
          </p:nvPr>
        </p:nvSpPr>
        <p:spPr>
          <a:xfrm>
            <a:off x="746974" y="831115"/>
            <a:ext cx="8989453" cy="5853019"/>
          </a:xfrm>
        </p:spPr>
        <p:txBody>
          <a:bodyPr>
            <a:normAutofit/>
          </a:bodyPr>
          <a:lstStyle/>
          <a:p>
            <a:pPr algn="just"/>
            <a:endParaRPr lang="fa-IR" sz="1600" dirty="0" smtClean="0">
              <a:solidFill>
                <a:schemeClr val="accent1"/>
              </a:solidFill>
            </a:endParaRPr>
          </a:p>
          <a:p>
            <a:pPr algn="just"/>
            <a:endParaRPr lang="fa-IR" sz="1600" dirty="0">
              <a:solidFill>
                <a:schemeClr val="accent1"/>
              </a:solidFill>
            </a:endParaRPr>
          </a:p>
          <a:p>
            <a:pPr algn="just"/>
            <a:endParaRPr lang="fa-IR" sz="1600" dirty="0">
              <a:solidFill>
                <a:schemeClr val="accent1"/>
              </a:solidFill>
            </a:endParaRPr>
          </a:p>
          <a:p>
            <a:pPr algn="just"/>
            <a:endParaRPr lang="fa-IR" sz="1600" dirty="0" smtClean="0">
              <a:solidFill>
                <a:schemeClr val="accent1"/>
              </a:solidFill>
            </a:endParaRPr>
          </a:p>
          <a:p>
            <a:pPr algn="just"/>
            <a:endParaRPr lang="fa-IR" sz="1600" dirty="0">
              <a:solidFill>
                <a:schemeClr val="accent1"/>
              </a:solidFill>
            </a:endParaRPr>
          </a:p>
          <a:p>
            <a:pPr algn="just"/>
            <a:endParaRPr lang="fa-IR" sz="1600" dirty="0" smtClean="0">
              <a:solidFill>
                <a:schemeClr val="accent1"/>
              </a:solidFill>
            </a:endParaRPr>
          </a:p>
          <a:p>
            <a:pPr algn="just"/>
            <a:r>
              <a:rPr lang="fa-IR" sz="1600" dirty="0" smtClean="0">
                <a:solidFill>
                  <a:schemeClr val="accent1"/>
                </a:solidFill>
              </a:rPr>
              <a:t>«»</a:t>
            </a:r>
            <a:r>
              <a:rPr lang="fa-IR" sz="1600" dirty="0" smtClean="0">
                <a:solidFill>
                  <a:schemeClr val="tx1"/>
                </a:solidFill>
              </a:rPr>
              <a:t>شیوع دقیق بیماری کاملا شناخته شده نیست.</a:t>
            </a:r>
          </a:p>
          <a:p>
            <a:pPr algn="just"/>
            <a:r>
              <a:rPr lang="fa-IR" sz="1600" dirty="0" smtClean="0">
                <a:solidFill>
                  <a:schemeClr val="accent1"/>
                </a:solidFill>
              </a:rPr>
              <a:t>«»</a:t>
            </a:r>
            <a:r>
              <a:rPr lang="fa-IR" sz="1600" dirty="0" smtClean="0">
                <a:solidFill>
                  <a:schemeClr val="tx1"/>
                </a:solidFill>
              </a:rPr>
              <a:t>اما شیوع ان در دختران بیشتر از پسران دیده شده است که از 10000 نفر 3نفر دیده شده است.</a:t>
            </a:r>
            <a:endParaRPr lang="fa-IR" sz="1600" dirty="0">
              <a:solidFill>
                <a:schemeClr val="tx1"/>
              </a:solidFill>
            </a:endParaRPr>
          </a:p>
        </p:txBody>
      </p:sp>
    </p:spTree>
    <p:extLst>
      <p:ext uri="{BB962C8B-B14F-4D97-AF65-F5344CB8AC3E}">
        <p14:creationId xmlns:p14="http://schemas.microsoft.com/office/powerpoint/2010/main" val="1530153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09905" y="1"/>
            <a:ext cx="1687132" cy="532613"/>
          </a:xfrm>
        </p:spPr>
        <p:txBody>
          <a:bodyPr>
            <a:noAutofit/>
          </a:bodyPr>
          <a:lstStyle/>
          <a:p>
            <a:pPr algn="r"/>
            <a:r>
              <a:rPr lang="fa-IR" sz="3600" dirty="0" smtClean="0">
                <a:cs typeface="B Davat" panose="00000400000000000000" pitchFamily="2" charset="-78"/>
              </a:rPr>
              <a:t>علل:</a:t>
            </a:r>
            <a:endParaRPr lang="fa-IR" sz="3600" dirty="0">
              <a:cs typeface="B Davat" panose="00000400000000000000" pitchFamily="2" charset="-78"/>
            </a:endParaRPr>
          </a:p>
        </p:txBody>
      </p:sp>
      <p:sp>
        <p:nvSpPr>
          <p:cNvPr id="3" name="Text Placeholder 2"/>
          <p:cNvSpPr>
            <a:spLocks noGrp="1"/>
          </p:cNvSpPr>
          <p:nvPr>
            <p:ph type="body" idx="1"/>
          </p:nvPr>
        </p:nvSpPr>
        <p:spPr>
          <a:xfrm>
            <a:off x="433588" y="532614"/>
            <a:ext cx="10938457" cy="6209477"/>
          </a:xfrm>
        </p:spPr>
        <p:txBody>
          <a:bodyPr>
            <a:normAutofit/>
          </a:bodyPr>
          <a:lstStyle/>
          <a:p>
            <a:pPr algn="just"/>
            <a:r>
              <a:rPr lang="fa-IR" sz="1600" dirty="0" smtClean="0">
                <a:solidFill>
                  <a:schemeClr val="accent2">
                    <a:lumMod val="75000"/>
                  </a:schemeClr>
                </a:solidFill>
              </a:rPr>
              <a:t>عوامل مادرزادی:</a:t>
            </a:r>
          </a:p>
          <a:p>
            <a:pPr algn="just"/>
            <a:r>
              <a:rPr lang="fa-IR" sz="1600" dirty="0" smtClean="0">
                <a:solidFill>
                  <a:schemeClr val="accent1">
                    <a:lumMod val="75000"/>
                  </a:schemeClr>
                </a:solidFill>
              </a:rPr>
              <a:t>«»</a:t>
            </a:r>
            <a:r>
              <a:rPr lang="fa-IR" sz="1600" dirty="0" smtClean="0">
                <a:solidFill>
                  <a:schemeClr val="tx1"/>
                </a:solidFill>
              </a:rPr>
              <a:t>نامناسب قرار گرفتن سر جنین در رحم مادر</a:t>
            </a:r>
          </a:p>
          <a:p>
            <a:pPr algn="just"/>
            <a:endParaRPr lang="fa-IR" sz="1600" dirty="0" smtClean="0">
              <a:solidFill>
                <a:schemeClr val="tx1"/>
              </a:solidFill>
            </a:endParaRPr>
          </a:p>
          <a:p>
            <a:pPr algn="just"/>
            <a:r>
              <a:rPr lang="fa-IR" sz="1600" dirty="0" smtClean="0">
                <a:solidFill>
                  <a:schemeClr val="accent1">
                    <a:lumMod val="75000"/>
                  </a:schemeClr>
                </a:solidFill>
              </a:rPr>
              <a:t>«»</a:t>
            </a:r>
            <a:r>
              <a:rPr lang="fa-IR" sz="1600" dirty="0" smtClean="0">
                <a:solidFill>
                  <a:schemeClr val="tx1"/>
                </a:solidFill>
              </a:rPr>
              <a:t>ضربه های درون زهدانی به نوزاد در حین زایمان که باعث خونریزی درون عضلات گردنی می شود و تشکیل بافت زخم در نتیجه سبب کوتاهی عضلات گردن می شود.</a:t>
            </a:r>
          </a:p>
          <a:p>
            <a:pPr algn="just"/>
            <a:endParaRPr lang="fa-IR" sz="1600" dirty="0" smtClean="0">
              <a:solidFill>
                <a:schemeClr val="tx1"/>
              </a:solidFill>
            </a:endParaRPr>
          </a:p>
          <a:p>
            <a:pPr algn="just"/>
            <a:r>
              <a:rPr lang="fa-IR" sz="1600" dirty="0" smtClean="0">
                <a:solidFill>
                  <a:schemeClr val="accent1">
                    <a:lumMod val="75000"/>
                  </a:schemeClr>
                </a:solidFill>
              </a:rPr>
              <a:t>«»</a:t>
            </a:r>
            <a:r>
              <a:rPr lang="fa-IR" sz="1600" dirty="0" smtClean="0">
                <a:solidFill>
                  <a:schemeClr val="tx1"/>
                </a:solidFill>
              </a:rPr>
              <a:t>به وجود امدن اسپاسم هایی در عضله جنین به دلیل مصرف بعضی از داروها0 استرس0 التهاب و خونریزی در عضله ایجاد شود و وقتی جنین متولد می شود یک بافت در عضلات گردن او شکل گرفته که منجر به کوتاهی عضله می شود.</a:t>
            </a:r>
          </a:p>
          <a:p>
            <a:pPr algn="just"/>
            <a:endParaRPr lang="fa-IR" sz="1600" dirty="0" smtClean="0">
              <a:solidFill>
                <a:schemeClr val="tx1"/>
              </a:solidFill>
            </a:endParaRPr>
          </a:p>
          <a:p>
            <a:pPr algn="just"/>
            <a:endParaRPr lang="fa-IR" sz="1600" dirty="0" smtClean="0">
              <a:solidFill>
                <a:schemeClr val="accent1">
                  <a:lumMod val="75000"/>
                </a:schemeClr>
              </a:solidFill>
            </a:endParaRPr>
          </a:p>
          <a:p>
            <a:pPr algn="just"/>
            <a:endParaRPr lang="fa-IR" sz="1600" dirty="0" smtClean="0">
              <a:solidFill>
                <a:schemeClr val="accent1">
                  <a:lumMod val="75000"/>
                </a:schemeClr>
              </a:solidFill>
            </a:endParaRPr>
          </a:p>
          <a:p>
            <a:pPr algn="just"/>
            <a:endParaRPr lang="fa-IR" sz="1600" dirty="0">
              <a:solidFill>
                <a:schemeClr val="tx2"/>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2863"/>
            <a:ext cx="4494727" cy="2515137"/>
          </a:xfrm>
          <a:prstGeom prst="rect">
            <a:avLst/>
          </a:prstGeom>
        </p:spPr>
      </p:pic>
    </p:spTree>
    <p:extLst>
      <p:ext uri="{BB962C8B-B14F-4D97-AF65-F5344CB8AC3E}">
        <p14:creationId xmlns:p14="http://schemas.microsoft.com/office/powerpoint/2010/main" val="1716020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24248" y="309093"/>
            <a:ext cx="8693239" cy="6284890"/>
          </a:xfrm>
        </p:spPr>
        <p:txBody>
          <a:bodyPr>
            <a:normAutofit/>
          </a:bodyPr>
          <a:lstStyle/>
          <a:p>
            <a:pPr algn="just"/>
            <a:r>
              <a:rPr lang="fa-IR" sz="1600" dirty="0">
                <a:solidFill>
                  <a:schemeClr val="accent2">
                    <a:lumMod val="75000"/>
                  </a:schemeClr>
                </a:solidFill>
              </a:rPr>
              <a:t>عوامل </a:t>
            </a:r>
            <a:r>
              <a:rPr lang="fa-IR" sz="1600" dirty="0" smtClean="0">
                <a:solidFill>
                  <a:schemeClr val="accent2">
                    <a:lumMod val="75000"/>
                  </a:schemeClr>
                </a:solidFill>
              </a:rPr>
              <a:t>اکتسابی:</a:t>
            </a:r>
          </a:p>
          <a:p>
            <a:pPr algn="just"/>
            <a:r>
              <a:rPr lang="fa-IR" sz="1600" dirty="0">
                <a:solidFill>
                  <a:schemeClr val="accent2">
                    <a:lumMod val="75000"/>
                  </a:schemeClr>
                </a:solidFill>
              </a:rPr>
              <a:t>«»</a:t>
            </a:r>
            <a:r>
              <a:rPr lang="fa-IR" sz="1600" dirty="0">
                <a:solidFill>
                  <a:schemeClr val="tx1"/>
                </a:solidFill>
              </a:rPr>
              <a:t> ضربه های درون زهدانی در اثر </a:t>
            </a:r>
            <a:r>
              <a:rPr lang="fa-IR" sz="1600" dirty="0" smtClean="0">
                <a:solidFill>
                  <a:schemeClr val="tx1"/>
                </a:solidFill>
              </a:rPr>
              <a:t>تصادف</a:t>
            </a:r>
          </a:p>
          <a:p>
            <a:pPr algn="just"/>
            <a:endParaRPr lang="fa-IR" sz="1600" dirty="0" smtClean="0">
              <a:solidFill>
                <a:schemeClr val="tx1"/>
              </a:solidFill>
            </a:endParaRPr>
          </a:p>
          <a:p>
            <a:pPr algn="just"/>
            <a:r>
              <a:rPr lang="fa-IR" sz="1600" dirty="0">
                <a:solidFill>
                  <a:schemeClr val="accent2">
                    <a:lumMod val="75000"/>
                  </a:schemeClr>
                </a:solidFill>
              </a:rPr>
              <a:t>«»</a:t>
            </a:r>
            <a:r>
              <a:rPr lang="fa-IR" sz="1600" dirty="0">
                <a:solidFill>
                  <a:schemeClr val="tx1"/>
                </a:solidFill>
              </a:rPr>
              <a:t> اختلالات عصبی مثل سل ستون مهرهای گردنی و پارگی دیسک بین مهره </a:t>
            </a:r>
            <a:r>
              <a:rPr lang="fa-IR" sz="1600" dirty="0" smtClean="0">
                <a:solidFill>
                  <a:schemeClr val="tx1"/>
                </a:solidFill>
              </a:rPr>
              <a:t>ای</a:t>
            </a:r>
          </a:p>
          <a:p>
            <a:pPr algn="just"/>
            <a:endParaRPr lang="fa-IR" sz="1600" dirty="0" smtClean="0">
              <a:solidFill>
                <a:schemeClr val="tx1"/>
              </a:solidFill>
            </a:endParaRPr>
          </a:p>
          <a:p>
            <a:pPr algn="just"/>
            <a:r>
              <a:rPr lang="fa-IR" sz="1600" dirty="0">
                <a:solidFill>
                  <a:schemeClr val="accent2">
                    <a:lumMod val="75000"/>
                  </a:schemeClr>
                </a:solidFill>
              </a:rPr>
              <a:t>«»</a:t>
            </a:r>
            <a:r>
              <a:rPr lang="fa-IR" sz="1600" dirty="0">
                <a:solidFill>
                  <a:schemeClr val="tx1"/>
                </a:solidFill>
              </a:rPr>
              <a:t> فلج یا کوتاهی عضله جناغی چنبری پسیانی در یک </a:t>
            </a:r>
            <a:r>
              <a:rPr lang="fa-IR" sz="1600" dirty="0" smtClean="0">
                <a:solidFill>
                  <a:schemeClr val="tx1"/>
                </a:solidFill>
              </a:rPr>
              <a:t>طرف</a:t>
            </a:r>
          </a:p>
          <a:p>
            <a:pPr algn="just"/>
            <a:endParaRPr lang="fa-IR" sz="1600" dirty="0" smtClean="0">
              <a:solidFill>
                <a:schemeClr val="tx1"/>
              </a:solidFill>
            </a:endParaRPr>
          </a:p>
          <a:p>
            <a:pPr algn="just"/>
            <a:r>
              <a:rPr lang="fa-IR" sz="1600" dirty="0">
                <a:solidFill>
                  <a:schemeClr val="accent2">
                    <a:lumMod val="75000"/>
                  </a:schemeClr>
                </a:solidFill>
              </a:rPr>
              <a:t>«»</a:t>
            </a:r>
            <a:r>
              <a:rPr lang="fa-IR" sz="1600" dirty="0">
                <a:solidFill>
                  <a:schemeClr val="tx1"/>
                </a:solidFill>
              </a:rPr>
              <a:t> ضعف شنوایی و </a:t>
            </a:r>
            <a:r>
              <a:rPr lang="fa-IR" sz="1600" dirty="0" smtClean="0">
                <a:solidFill>
                  <a:schemeClr val="tx1"/>
                </a:solidFill>
              </a:rPr>
              <a:t>بینایی</a:t>
            </a:r>
          </a:p>
          <a:p>
            <a:pPr algn="just"/>
            <a:endParaRPr lang="fa-IR" sz="1600" dirty="0" smtClean="0">
              <a:solidFill>
                <a:schemeClr val="tx1"/>
              </a:solidFill>
            </a:endParaRPr>
          </a:p>
          <a:p>
            <a:pPr algn="just"/>
            <a:r>
              <a:rPr lang="fa-IR" sz="1600" dirty="0" smtClean="0">
                <a:solidFill>
                  <a:schemeClr val="accent2">
                    <a:lumMod val="75000"/>
                  </a:schemeClr>
                </a:solidFill>
              </a:rPr>
              <a:t>«»</a:t>
            </a:r>
            <a:r>
              <a:rPr lang="fa-IR" sz="1600" dirty="0" smtClean="0">
                <a:solidFill>
                  <a:schemeClr val="tx1"/>
                </a:solidFill>
              </a:rPr>
              <a:t> </a:t>
            </a:r>
            <a:r>
              <a:rPr lang="fa-IR" sz="1600" dirty="0">
                <a:solidFill>
                  <a:schemeClr val="tx1"/>
                </a:solidFill>
              </a:rPr>
              <a:t>عادات غلط در زندگی روزمره مثل نگه داری سر در وضعیت بد یا </a:t>
            </a:r>
            <a:r>
              <a:rPr lang="fa-IR" sz="1600" dirty="0" smtClean="0">
                <a:solidFill>
                  <a:schemeClr val="tx1"/>
                </a:solidFill>
              </a:rPr>
              <a:t>نامناسب</a:t>
            </a:r>
          </a:p>
          <a:p>
            <a:pPr algn="just"/>
            <a:endParaRPr lang="fa-IR" sz="1600" dirty="0" smtClean="0">
              <a:solidFill>
                <a:schemeClr val="tx1"/>
              </a:solidFill>
            </a:endParaRPr>
          </a:p>
          <a:p>
            <a:pPr algn="just"/>
            <a:r>
              <a:rPr lang="fa-IR" sz="1600" dirty="0">
                <a:solidFill>
                  <a:schemeClr val="accent2">
                    <a:lumMod val="75000"/>
                  </a:schemeClr>
                </a:solidFill>
              </a:rPr>
              <a:t>«»</a:t>
            </a:r>
            <a:r>
              <a:rPr lang="fa-IR" sz="1600" dirty="0">
                <a:solidFill>
                  <a:schemeClr val="tx1"/>
                </a:solidFill>
              </a:rPr>
              <a:t> سوختگی </a:t>
            </a:r>
            <a:r>
              <a:rPr lang="fa-IR" sz="1600" dirty="0" smtClean="0">
                <a:solidFill>
                  <a:schemeClr val="tx1"/>
                </a:solidFill>
              </a:rPr>
              <a:t>پوست</a:t>
            </a:r>
            <a:endParaRPr lang="fa-IR" sz="1600" dirty="0">
              <a:solidFill>
                <a:schemeClr val="tx1"/>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21216"/>
            <a:ext cx="3940934" cy="4250029"/>
          </a:xfrm>
          <a:prstGeom prst="rect">
            <a:avLst/>
          </a:prstGeom>
        </p:spPr>
      </p:pic>
    </p:spTree>
    <p:extLst>
      <p:ext uri="{BB962C8B-B14F-4D97-AF65-F5344CB8AC3E}">
        <p14:creationId xmlns:p14="http://schemas.microsoft.com/office/powerpoint/2010/main" val="2575707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3385" y="0"/>
            <a:ext cx="2524259" cy="621429"/>
          </a:xfrm>
        </p:spPr>
        <p:txBody>
          <a:bodyPr>
            <a:noAutofit/>
          </a:bodyPr>
          <a:lstStyle/>
          <a:p>
            <a:pPr algn="r"/>
            <a:r>
              <a:rPr lang="fa-IR" sz="3600" dirty="0" smtClean="0">
                <a:cs typeface="B Davat" panose="00000400000000000000" pitchFamily="2" charset="-78"/>
              </a:rPr>
              <a:t>عوارض:</a:t>
            </a:r>
            <a:endParaRPr lang="fa-IR" sz="3600" dirty="0">
              <a:cs typeface="B Davat" panose="00000400000000000000" pitchFamily="2" charset="-78"/>
            </a:endParaRPr>
          </a:p>
        </p:txBody>
      </p:sp>
      <p:sp>
        <p:nvSpPr>
          <p:cNvPr id="3" name="Text Placeholder 2"/>
          <p:cNvSpPr>
            <a:spLocks noGrp="1"/>
          </p:cNvSpPr>
          <p:nvPr>
            <p:ph type="body" idx="1"/>
          </p:nvPr>
        </p:nvSpPr>
        <p:spPr>
          <a:xfrm>
            <a:off x="677334" y="621429"/>
            <a:ext cx="10321224" cy="6002891"/>
          </a:xfrm>
        </p:spPr>
        <p:txBody>
          <a:bodyPr>
            <a:normAutofit/>
          </a:bodyPr>
          <a:lstStyle/>
          <a:p>
            <a:pPr algn="just">
              <a:lnSpc>
                <a:spcPct val="150000"/>
              </a:lnSpc>
            </a:pPr>
            <a:r>
              <a:rPr lang="fa-IR" sz="1600" dirty="0" smtClean="0">
                <a:solidFill>
                  <a:schemeClr val="accent1">
                    <a:lumMod val="75000"/>
                  </a:schemeClr>
                </a:solidFill>
              </a:rPr>
              <a:t>«»</a:t>
            </a:r>
            <a:r>
              <a:rPr lang="fa-IR" sz="1600" dirty="0" smtClean="0">
                <a:solidFill>
                  <a:schemeClr val="tx1"/>
                </a:solidFill>
              </a:rPr>
              <a:t>درد 0به خصوص در عضلات کشیده شده در ناحیه گردن _گیجکاهی و مفصل فکی گیجگاهی </a:t>
            </a:r>
          </a:p>
          <a:p>
            <a:pPr algn="just">
              <a:lnSpc>
                <a:spcPct val="150000"/>
              </a:lnSpc>
            </a:pPr>
            <a:r>
              <a:rPr lang="fa-IR" sz="1600" dirty="0" smtClean="0">
                <a:solidFill>
                  <a:schemeClr val="accent2">
                    <a:lumMod val="75000"/>
                  </a:schemeClr>
                </a:solidFill>
              </a:rPr>
              <a:t>«»</a:t>
            </a:r>
            <a:r>
              <a:rPr lang="fa-IR" sz="1600" dirty="0" smtClean="0">
                <a:solidFill>
                  <a:schemeClr val="tx1"/>
                </a:solidFill>
              </a:rPr>
              <a:t>بالا رفتن شانه سمت تحت تاثیر</a:t>
            </a:r>
          </a:p>
          <a:p>
            <a:pPr algn="just">
              <a:lnSpc>
                <a:spcPct val="150000"/>
              </a:lnSpc>
            </a:pPr>
            <a:r>
              <a:rPr lang="fa-IR" sz="1600" dirty="0" smtClean="0">
                <a:solidFill>
                  <a:schemeClr val="accent2">
                    <a:lumMod val="75000"/>
                  </a:schemeClr>
                </a:solidFill>
              </a:rPr>
              <a:t>«»</a:t>
            </a:r>
            <a:r>
              <a:rPr lang="fa-IR" sz="1600" dirty="0" smtClean="0">
                <a:solidFill>
                  <a:schemeClr val="tx1"/>
                </a:solidFill>
              </a:rPr>
              <a:t>ناتوانی در چرخاندن سر و نگه داشتن ان به صورت مستقیم</a:t>
            </a:r>
            <a:endParaRPr lang="fa-IR" sz="1600" dirty="0">
              <a:solidFill>
                <a:schemeClr val="tx1"/>
              </a:solidFill>
            </a:endParaRPr>
          </a:p>
          <a:p>
            <a:pPr algn="just">
              <a:lnSpc>
                <a:spcPct val="150000"/>
              </a:lnSpc>
            </a:pPr>
            <a:r>
              <a:rPr lang="fa-IR" sz="1600" dirty="0" smtClean="0">
                <a:solidFill>
                  <a:schemeClr val="accent1">
                    <a:lumMod val="75000"/>
                  </a:schemeClr>
                </a:solidFill>
              </a:rPr>
              <a:t>«»</a:t>
            </a:r>
            <a:r>
              <a:rPr lang="fa-IR" sz="1600" dirty="0" smtClean="0">
                <a:solidFill>
                  <a:schemeClr val="tx1"/>
                </a:solidFill>
              </a:rPr>
              <a:t>ظاهر ناخوشایند</a:t>
            </a:r>
            <a:endParaRPr lang="fa-IR" sz="1600" dirty="0">
              <a:solidFill>
                <a:schemeClr val="tx1"/>
              </a:solidFill>
            </a:endParaRPr>
          </a:p>
          <a:p>
            <a:pPr algn="just">
              <a:lnSpc>
                <a:spcPct val="150000"/>
              </a:lnSpc>
            </a:pPr>
            <a:r>
              <a:rPr lang="fa-IR" sz="1600" dirty="0" smtClean="0">
                <a:solidFill>
                  <a:schemeClr val="accent1">
                    <a:lumMod val="75000"/>
                  </a:schemeClr>
                </a:solidFill>
              </a:rPr>
              <a:t>«»</a:t>
            </a:r>
            <a:r>
              <a:rPr lang="fa-IR" sz="1600" dirty="0" smtClean="0">
                <a:solidFill>
                  <a:schemeClr val="tx1"/>
                </a:solidFill>
              </a:rPr>
              <a:t>فشار زیاد به مهره ها 0 اعصاب و عضلات ناحیه گردنی</a:t>
            </a:r>
            <a:endParaRPr lang="fa-IR" sz="1600" dirty="0">
              <a:solidFill>
                <a:schemeClr val="tx1"/>
              </a:solidFill>
            </a:endParaRPr>
          </a:p>
          <a:p>
            <a:pPr algn="just">
              <a:lnSpc>
                <a:spcPct val="150000"/>
              </a:lnSpc>
            </a:pPr>
            <a:r>
              <a:rPr lang="fa-IR" sz="1600" dirty="0" smtClean="0">
                <a:solidFill>
                  <a:schemeClr val="accent1">
                    <a:lumMod val="75000"/>
                  </a:schemeClr>
                </a:solidFill>
              </a:rPr>
              <a:t>«»</a:t>
            </a:r>
            <a:r>
              <a:rPr lang="fa-IR" sz="1600" dirty="0" smtClean="0">
                <a:solidFill>
                  <a:schemeClr val="tx1"/>
                </a:solidFill>
              </a:rPr>
              <a:t>در موارد شدید و در صورت عدم درمان علاوه بر چرخش صورت انحراف در لب ها و چشم ها نیز دیده می شود.</a:t>
            </a:r>
            <a:endParaRPr lang="fa-IR" sz="1600" dirty="0">
              <a:solidFill>
                <a:schemeClr val="tx1"/>
              </a:solidFill>
            </a:endParaRPr>
          </a:p>
          <a:p>
            <a:pPr algn="just">
              <a:lnSpc>
                <a:spcPct val="150000"/>
              </a:lnSpc>
            </a:pPr>
            <a:r>
              <a:rPr lang="fa-IR" sz="1600" dirty="0" smtClean="0">
                <a:solidFill>
                  <a:schemeClr val="accent1">
                    <a:lumMod val="75000"/>
                  </a:schemeClr>
                </a:solidFill>
              </a:rPr>
              <a:t>«»</a:t>
            </a:r>
            <a:r>
              <a:rPr lang="fa-IR" sz="1600" dirty="0" smtClean="0">
                <a:solidFill>
                  <a:schemeClr val="tx1"/>
                </a:solidFill>
              </a:rPr>
              <a:t>کاهش وسعت میدان دید و چرخش چشم ها </a:t>
            </a:r>
            <a:endParaRPr lang="fa-IR" sz="1600" dirty="0">
              <a:solidFill>
                <a:schemeClr val="accent1">
                  <a:lumMod val="75000"/>
                </a:schemeClr>
              </a:solidFill>
            </a:endParaRPr>
          </a:p>
          <a:p>
            <a:pPr algn="just">
              <a:lnSpc>
                <a:spcPct val="150000"/>
              </a:lnSpc>
            </a:pPr>
            <a:endParaRPr lang="fa-IR" sz="1600" dirty="0">
              <a:solidFill>
                <a:schemeClr val="accent1">
                  <a:lumMod val="75000"/>
                </a:schemeClr>
              </a:solidFill>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19313"/>
            <a:ext cx="3116687" cy="5469363"/>
          </a:xfrm>
          <a:prstGeom prst="rect">
            <a:avLst/>
          </a:prstGeom>
        </p:spPr>
      </p:pic>
    </p:spTree>
    <p:extLst>
      <p:ext uri="{BB962C8B-B14F-4D97-AF65-F5344CB8AC3E}">
        <p14:creationId xmlns:p14="http://schemas.microsoft.com/office/powerpoint/2010/main" val="223670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15232" y="0"/>
            <a:ext cx="3651505" cy="712660"/>
          </a:xfrm>
        </p:spPr>
        <p:txBody>
          <a:bodyPr>
            <a:normAutofit/>
          </a:bodyPr>
          <a:lstStyle/>
          <a:p>
            <a:pPr algn="r"/>
            <a:r>
              <a:rPr lang="fa-IR" sz="3600" dirty="0" smtClean="0">
                <a:cs typeface="B Davat" panose="00000400000000000000" pitchFamily="2" charset="-78"/>
              </a:rPr>
              <a:t>شیوه پیشگیری:</a:t>
            </a:r>
            <a:endParaRPr lang="fa-IR" sz="3600" dirty="0">
              <a:cs typeface="B Davat" panose="00000400000000000000" pitchFamily="2" charset="-78"/>
            </a:endParaRPr>
          </a:p>
        </p:txBody>
      </p:sp>
      <p:sp>
        <p:nvSpPr>
          <p:cNvPr id="3" name="Text Placeholder 2"/>
          <p:cNvSpPr>
            <a:spLocks noGrp="1"/>
          </p:cNvSpPr>
          <p:nvPr>
            <p:ph type="body" idx="1"/>
          </p:nvPr>
        </p:nvSpPr>
        <p:spPr>
          <a:xfrm>
            <a:off x="589278" y="712660"/>
            <a:ext cx="10744129" cy="5911660"/>
          </a:xfrm>
        </p:spPr>
        <p:txBody>
          <a:bodyPr>
            <a:normAutofit/>
          </a:bodyPr>
          <a:lstStyle/>
          <a:p>
            <a:pPr algn="just">
              <a:lnSpc>
                <a:spcPct val="150000"/>
              </a:lnSpc>
            </a:pPr>
            <a:r>
              <a:rPr lang="fa-IR" sz="1600" dirty="0" smtClean="0">
                <a:solidFill>
                  <a:schemeClr val="accent1">
                    <a:lumMod val="75000"/>
                  </a:schemeClr>
                </a:solidFill>
              </a:rPr>
              <a:t>«»</a:t>
            </a:r>
            <a:r>
              <a:rPr lang="fa-IR" sz="1600" dirty="0" smtClean="0">
                <a:solidFill>
                  <a:schemeClr val="tx1"/>
                </a:solidFill>
              </a:rPr>
              <a:t>اشنا ساختن فرد مبتلا با ویژگی های نگه داری صحیح سر و گردن در وضعیت های ایستاده 0 نشسته و خوابیده به منظور حذف عادات نامطلوب و اتخاذ وضعیت مناسب سر و گردن.</a:t>
            </a:r>
          </a:p>
          <a:p>
            <a:pPr algn="just">
              <a:lnSpc>
                <a:spcPct val="150000"/>
              </a:lnSpc>
            </a:pPr>
            <a:endParaRPr lang="fa-IR" sz="1600" dirty="0">
              <a:solidFill>
                <a:schemeClr val="tx1"/>
              </a:solidFill>
            </a:endParaRPr>
          </a:p>
          <a:p>
            <a:pPr algn="just">
              <a:lnSpc>
                <a:spcPct val="150000"/>
              </a:lnSpc>
            </a:pPr>
            <a:r>
              <a:rPr lang="fa-IR" sz="1600" dirty="0" smtClean="0">
                <a:solidFill>
                  <a:schemeClr val="accent1">
                    <a:lumMod val="75000"/>
                  </a:schemeClr>
                </a:solidFill>
              </a:rPr>
              <a:t>«»</a:t>
            </a:r>
            <a:r>
              <a:rPr lang="fa-IR" sz="1600" dirty="0" smtClean="0">
                <a:solidFill>
                  <a:schemeClr val="tx1"/>
                </a:solidFill>
              </a:rPr>
              <a:t>توصیه تمرین هایی که افزایش و رشد حرکتی و ازدیاد انعطاف پذیری عضلات کوتاه شده را در بر داشته باشد.</a:t>
            </a:r>
          </a:p>
          <a:p>
            <a:pPr algn="just">
              <a:lnSpc>
                <a:spcPct val="150000"/>
              </a:lnSpc>
            </a:pPr>
            <a:endParaRPr lang="fa-IR" sz="1600" dirty="0">
              <a:solidFill>
                <a:schemeClr val="tx1"/>
              </a:solidFill>
            </a:endParaRPr>
          </a:p>
          <a:p>
            <a:pPr algn="just">
              <a:lnSpc>
                <a:spcPct val="150000"/>
              </a:lnSpc>
            </a:pPr>
            <a:r>
              <a:rPr lang="fa-IR" sz="1600" dirty="0" smtClean="0">
                <a:solidFill>
                  <a:schemeClr val="accent1">
                    <a:lumMod val="75000"/>
                  </a:schemeClr>
                </a:solidFill>
              </a:rPr>
              <a:t>«»</a:t>
            </a:r>
            <a:r>
              <a:rPr lang="fa-IR" sz="1600" dirty="0" smtClean="0">
                <a:solidFill>
                  <a:schemeClr val="tx1"/>
                </a:solidFill>
              </a:rPr>
              <a:t>توصیه تمرین ها 0 بازی ها 0 ورزش ها و فعالیت هایی که به منظور ارتقای امادگی عمومی جسمانی و روحی باشد.</a:t>
            </a:r>
            <a:endParaRPr lang="fa-IR" sz="1600" dirty="0">
              <a:solidFill>
                <a:schemeClr val="accent1">
                  <a:lumMod val="75000"/>
                </a:schemeClr>
              </a:solidFill>
            </a:endParaRPr>
          </a:p>
          <a:p>
            <a:pPr algn="just">
              <a:lnSpc>
                <a:spcPct val="150000"/>
              </a:lnSpc>
            </a:pPr>
            <a:endParaRPr lang="fa-IR" sz="1600" dirty="0" smtClean="0">
              <a:solidFill>
                <a:schemeClr val="tx1"/>
              </a:solidFill>
            </a:endParaRPr>
          </a:p>
          <a:p>
            <a:pPr algn="just">
              <a:lnSpc>
                <a:spcPct val="150000"/>
              </a:lnSpc>
            </a:pPr>
            <a:endParaRPr lang="fa-IR" sz="1600" dirty="0">
              <a:solidFill>
                <a:schemeClr val="accent1">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3451538"/>
            <a:ext cx="3078051" cy="3406462"/>
          </a:xfrm>
          <a:prstGeom prst="rect">
            <a:avLst/>
          </a:prstGeom>
        </p:spPr>
      </p:pic>
    </p:spTree>
    <p:extLst>
      <p:ext uri="{BB962C8B-B14F-4D97-AF65-F5344CB8AC3E}">
        <p14:creationId xmlns:p14="http://schemas.microsoft.com/office/powerpoint/2010/main" val="29366967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1712" y="0"/>
            <a:ext cx="3374265" cy="682009"/>
          </a:xfrm>
        </p:spPr>
        <p:txBody>
          <a:bodyPr>
            <a:noAutofit/>
          </a:bodyPr>
          <a:lstStyle/>
          <a:p>
            <a:pPr algn="r"/>
            <a:r>
              <a:rPr lang="fa-IR" dirty="0" smtClean="0">
                <a:cs typeface="B Davat" panose="00000400000000000000" pitchFamily="2" charset="-78"/>
              </a:rPr>
              <a:t>شیوه</a:t>
            </a:r>
            <a:r>
              <a:rPr lang="fa-IR" dirty="0">
                <a:cs typeface="B Davat" panose="00000400000000000000" pitchFamily="2" charset="-78"/>
              </a:rPr>
              <a:t> </a:t>
            </a:r>
            <a:r>
              <a:rPr lang="fa-IR" dirty="0" smtClean="0">
                <a:cs typeface="B Davat" panose="00000400000000000000" pitchFamily="2" charset="-78"/>
              </a:rPr>
              <a:t>تشخیص:</a:t>
            </a:r>
            <a:endParaRPr lang="fa-IR" dirty="0">
              <a:cs typeface="B Davat" panose="00000400000000000000" pitchFamily="2" charset="-78"/>
            </a:endParaRPr>
          </a:p>
        </p:txBody>
      </p:sp>
      <p:sp>
        <p:nvSpPr>
          <p:cNvPr id="5" name="Content Placeholder 4"/>
          <p:cNvSpPr>
            <a:spLocks noGrp="1"/>
          </p:cNvSpPr>
          <p:nvPr>
            <p:ph idx="1"/>
          </p:nvPr>
        </p:nvSpPr>
        <p:spPr>
          <a:xfrm>
            <a:off x="677333" y="772732"/>
            <a:ext cx="9921979" cy="5892229"/>
          </a:xfrm>
        </p:spPr>
        <p:txBody>
          <a:bodyPr>
            <a:normAutofit/>
          </a:bodyPr>
          <a:lstStyle/>
          <a:p>
            <a:pPr marL="0" indent="0" algn="just">
              <a:buNone/>
            </a:pPr>
            <a:r>
              <a:rPr lang="fa-IR" sz="1600" dirty="0" smtClean="0">
                <a:solidFill>
                  <a:schemeClr val="accent2">
                    <a:lumMod val="75000"/>
                  </a:schemeClr>
                </a:solidFill>
              </a:rPr>
              <a:t>«»</a:t>
            </a:r>
            <a:r>
              <a:rPr lang="fa-IR" sz="1600" dirty="0" smtClean="0"/>
              <a:t>در وضعیت ایستاده طبیعی و از نمای پشت سر باید به شکل متعادل قرار گیرد به گونه ای که خط کشش ثقل از مرکز استخوان پس سری و از روی ستون مهره های گردن بگذرد چنانچه خط کشش ثقل بر روی استخوان پس سری منطبق نباشد سر به طرفین خمیدگی دارد .</a:t>
            </a:r>
          </a:p>
          <a:p>
            <a:pPr algn="just"/>
            <a:endParaRPr lang="fa-IR" sz="1600" dirty="0" smtClean="0"/>
          </a:p>
          <a:p>
            <a:pPr marL="0" indent="0" algn="just">
              <a:buNone/>
            </a:pPr>
            <a:r>
              <a:rPr lang="fa-IR" sz="1600" dirty="0" smtClean="0">
                <a:solidFill>
                  <a:schemeClr val="accent2">
                    <a:lumMod val="75000"/>
                  </a:schemeClr>
                </a:solidFill>
              </a:rPr>
              <a:t>«»</a:t>
            </a:r>
            <a:r>
              <a:rPr lang="fa-IR" sz="1600" dirty="0" smtClean="0"/>
              <a:t>می توان کج گردنی را از روبه رو  نیز تشریح کرد بدین شکل که خط ثقل از وسط دو ابرو و تیغه وسط بینی به سمت پایین امده و از استخوان جناغ سینه عبور می کند.</a:t>
            </a:r>
            <a:endParaRPr lang="fa-IR" sz="1600"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1225" y="2562897"/>
            <a:ext cx="7745051" cy="211914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9746" y="4772765"/>
            <a:ext cx="7886682" cy="1731066"/>
          </a:xfrm>
          <a:prstGeom prst="rect">
            <a:avLst/>
          </a:prstGeom>
        </p:spPr>
      </p:pic>
    </p:spTree>
    <p:extLst>
      <p:ext uri="{BB962C8B-B14F-4D97-AF65-F5344CB8AC3E}">
        <p14:creationId xmlns:p14="http://schemas.microsoft.com/office/powerpoint/2010/main" val="3564262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15954" y="0"/>
            <a:ext cx="2358049" cy="751840"/>
          </a:xfrm>
        </p:spPr>
        <p:txBody>
          <a:bodyPr>
            <a:noAutofit/>
          </a:bodyPr>
          <a:lstStyle/>
          <a:p>
            <a:pPr algn="r"/>
            <a:r>
              <a:rPr lang="fa-IR" sz="3600" dirty="0" smtClean="0">
                <a:cs typeface="B Davat" panose="00000400000000000000" pitchFamily="2" charset="-78"/>
              </a:rPr>
              <a:t>ابزارتشخیص:</a:t>
            </a:r>
            <a:endParaRPr lang="fa-IR" sz="3600" dirty="0">
              <a:cs typeface="B Davat" panose="00000400000000000000" pitchFamily="2" charset="-78"/>
            </a:endParaRPr>
          </a:p>
        </p:txBody>
      </p:sp>
      <p:sp>
        <p:nvSpPr>
          <p:cNvPr id="3" name="Text Placeholder 2"/>
          <p:cNvSpPr>
            <a:spLocks noGrp="1"/>
          </p:cNvSpPr>
          <p:nvPr>
            <p:ph type="body" idx="1"/>
          </p:nvPr>
        </p:nvSpPr>
        <p:spPr>
          <a:xfrm>
            <a:off x="677335" y="751841"/>
            <a:ext cx="10346980" cy="5933440"/>
          </a:xfrm>
        </p:spPr>
        <p:txBody>
          <a:bodyPr>
            <a:noAutofit/>
          </a:bodyPr>
          <a:lstStyle/>
          <a:p>
            <a:pPr algn="r">
              <a:lnSpc>
                <a:spcPct val="200000"/>
              </a:lnSpc>
            </a:pPr>
            <a:endParaRPr lang="fa-IR" sz="1600" dirty="0" smtClean="0"/>
          </a:p>
          <a:p>
            <a:pPr algn="r">
              <a:lnSpc>
                <a:spcPct val="200000"/>
              </a:lnSpc>
            </a:pPr>
            <a:r>
              <a:rPr lang="fa-IR" sz="1600" dirty="0" smtClean="0">
                <a:solidFill>
                  <a:schemeClr val="accent1">
                    <a:lumMod val="75000"/>
                  </a:schemeClr>
                </a:solidFill>
              </a:rPr>
              <a:t>«»</a:t>
            </a:r>
            <a:r>
              <a:rPr lang="fa-IR" sz="1600" dirty="0" smtClean="0">
                <a:solidFill>
                  <a:schemeClr val="tx1"/>
                </a:solidFill>
              </a:rPr>
              <a:t>خط شاقولی </a:t>
            </a:r>
          </a:p>
          <a:p>
            <a:pPr algn="r">
              <a:lnSpc>
                <a:spcPct val="200000"/>
              </a:lnSpc>
            </a:pPr>
            <a:endParaRPr lang="fa-IR" sz="1600" dirty="0" smtClean="0">
              <a:solidFill>
                <a:schemeClr val="tx1"/>
              </a:solidFill>
            </a:endParaRPr>
          </a:p>
          <a:p>
            <a:pPr algn="r">
              <a:lnSpc>
                <a:spcPct val="200000"/>
              </a:lnSpc>
            </a:pPr>
            <a:endParaRPr lang="fa-IR" sz="1600" dirty="0">
              <a:solidFill>
                <a:schemeClr val="tx1"/>
              </a:solidFill>
            </a:endParaRPr>
          </a:p>
          <a:p>
            <a:pPr algn="r">
              <a:lnSpc>
                <a:spcPct val="200000"/>
              </a:lnSpc>
            </a:pPr>
            <a:r>
              <a:rPr lang="fa-IR" sz="1600" dirty="0" smtClean="0">
                <a:solidFill>
                  <a:schemeClr val="accent1">
                    <a:lumMod val="75000"/>
                  </a:schemeClr>
                </a:solidFill>
              </a:rPr>
              <a:t>«»</a:t>
            </a:r>
            <a:r>
              <a:rPr lang="fa-IR" sz="1600" dirty="0" smtClean="0">
                <a:solidFill>
                  <a:schemeClr val="tx1"/>
                </a:solidFill>
              </a:rPr>
              <a:t>صفحه شطرنجی</a:t>
            </a:r>
          </a:p>
          <a:p>
            <a:pPr algn="r">
              <a:lnSpc>
                <a:spcPct val="200000"/>
              </a:lnSpc>
            </a:pPr>
            <a:endParaRPr lang="fa-IR" sz="1600" dirty="0" smtClean="0">
              <a:solidFill>
                <a:schemeClr val="tx1"/>
              </a:solidFill>
            </a:endParaRPr>
          </a:p>
          <a:p>
            <a:pPr algn="r">
              <a:lnSpc>
                <a:spcPct val="200000"/>
              </a:lnSpc>
            </a:pPr>
            <a:endParaRPr lang="fa-IR" sz="1600" dirty="0" smtClean="0">
              <a:solidFill>
                <a:schemeClr val="tx1"/>
              </a:solidFill>
            </a:endParaRPr>
          </a:p>
          <a:p>
            <a:pPr algn="r">
              <a:lnSpc>
                <a:spcPct val="200000"/>
              </a:lnSpc>
            </a:pPr>
            <a:r>
              <a:rPr lang="fa-IR" sz="1600" dirty="0" smtClean="0">
                <a:solidFill>
                  <a:schemeClr val="accent1">
                    <a:lumMod val="75000"/>
                  </a:schemeClr>
                </a:solidFill>
              </a:rPr>
              <a:t>«»</a:t>
            </a:r>
            <a:r>
              <a:rPr lang="fa-IR" sz="1600" dirty="0" smtClean="0">
                <a:solidFill>
                  <a:schemeClr val="tx1"/>
                </a:solidFill>
              </a:rPr>
              <a:t>گونیا متر</a:t>
            </a:r>
          </a:p>
          <a:p>
            <a:pPr algn="r">
              <a:lnSpc>
                <a:spcPct val="200000"/>
              </a:lnSpc>
            </a:pPr>
            <a:endParaRPr lang="fa-IR" sz="1600" dirty="0" smtClean="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1239" y="4520485"/>
            <a:ext cx="2794715" cy="233751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955762" cy="294968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30332"/>
            <a:ext cx="2781838" cy="2439903"/>
          </a:xfrm>
          <a:prstGeom prst="rect">
            <a:avLst/>
          </a:prstGeom>
        </p:spPr>
      </p:pic>
    </p:spTree>
    <p:extLst>
      <p:ext uri="{BB962C8B-B14F-4D97-AF65-F5344CB8AC3E}">
        <p14:creationId xmlns:p14="http://schemas.microsoft.com/office/powerpoint/2010/main" val="103728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9" y="0"/>
            <a:ext cx="8654603" cy="858129"/>
          </a:xfrm>
        </p:spPr>
        <p:txBody>
          <a:bodyPr>
            <a:normAutofit/>
          </a:bodyPr>
          <a:lstStyle/>
          <a:p>
            <a:pPr algn="r"/>
            <a:r>
              <a:rPr lang="fa-IR" sz="3600" dirty="0" smtClean="0">
                <a:cs typeface="B Davat" panose="00000400000000000000" pitchFamily="2" charset="-78"/>
              </a:rPr>
              <a:t>تمرینات اصلاحی:</a:t>
            </a:r>
            <a:endParaRPr lang="fa-IR" sz="3600" dirty="0">
              <a:cs typeface="B Davat" panose="00000400000000000000" pitchFamily="2" charset="-78"/>
            </a:endParaRPr>
          </a:p>
        </p:txBody>
      </p:sp>
      <p:sp>
        <p:nvSpPr>
          <p:cNvPr id="3" name="Text Placeholder 2"/>
          <p:cNvSpPr>
            <a:spLocks noGrp="1"/>
          </p:cNvSpPr>
          <p:nvPr>
            <p:ph type="body" idx="1"/>
          </p:nvPr>
        </p:nvSpPr>
        <p:spPr>
          <a:xfrm>
            <a:off x="345440" y="1097280"/>
            <a:ext cx="10137962" cy="5608320"/>
          </a:xfrm>
        </p:spPr>
        <p:txBody>
          <a:bodyPr>
            <a:normAutofit/>
          </a:bodyPr>
          <a:lstStyle/>
          <a:p>
            <a:pPr algn="just"/>
            <a:r>
              <a:rPr lang="fa-IR" dirty="0" smtClean="0">
                <a:solidFill>
                  <a:schemeClr val="accent1">
                    <a:lumMod val="75000"/>
                  </a:schemeClr>
                </a:solidFill>
              </a:rPr>
              <a:t>تمرینات کششی</a:t>
            </a:r>
            <a:r>
              <a:rPr lang="fa-IR" sz="1600" dirty="0" smtClean="0">
                <a:solidFill>
                  <a:schemeClr val="accent1">
                    <a:lumMod val="75000"/>
                  </a:schemeClr>
                </a:solidFill>
              </a:rPr>
              <a:t>:</a:t>
            </a:r>
          </a:p>
          <a:p>
            <a:pPr algn="just"/>
            <a:r>
              <a:rPr lang="en-US" sz="2400" dirty="0" smtClean="0">
                <a:solidFill>
                  <a:schemeClr val="accent2">
                    <a:lumMod val="75000"/>
                  </a:schemeClr>
                </a:solidFill>
                <a:latin typeface="Snap ITC" panose="04040A07060A02020202" pitchFamily="82" charset="0"/>
              </a:rPr>
              <a:t>-1</a:t>
            </a:r>
            <a:r>
              <a:rPr lang="fa-IR" sz="1600" dirty="0" smtClean="0">
                <a:solidFill>
                  <a:schemeClr val="tx1"/>
                </a:solidFill>
              </a:rPr>
              <a:t>در وضعیت ایستاده یا نشسته سر را به سمت محور بدن و در راستای ستون بدن نگه دارید و بکوشید تا عضله سمت کوتاه شده کشش یابد.</a:t>
            </a:r>
          </a:p>
          <a:p>
            <a:pPr algn="just"/>
            <a:endParaRPr lang="fa-IR" sz="1600" dirty="0" smtClean="0">
              <a:solidFill>
                <a:schemeClr val="tx1"/>
              </a:solidFill>
            </a:endParaRPr>
          </a:p>
          <a:p>
            <a:pPr algn="just"/>
            <a:r>
              <a:rPr lang="fa-IR" sz="1600" dirty="0" smtClean="0">
                <a:solidFill>
                  <a:schemeClr val="tx1"/>
                </a:solidFill>
              </a:rPr>
              <a:t> </a:t>
            </a:r>
            <a:endParaRPr lang="fa-IR" sz="1600" dirty="0">
              <a:solidFill>
                <a:schemeClr val="accent1">
                  <a:lumMod val="75000"/>
                </a:scheme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7138" y="2494047"/>
            <a:ext cx="6478073" cy="3971147"/>
          </a:xfrm>
          <a:prstGeom prst="rect">
            <a:avLst/>
          </a:prstGeom>
        </p:spPr>
      </p:pic>
    </p:spTree>
    <p:extLst>
      <p:ext uri="{BB962C8B-B14F-4D97-AF65-F5344CB8AC3E}">
        <p14:creationId xmlns:p14="http://schemas.microsoft.com/office/powerpoint/2010/main" val="3556729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9245" y="373486"/>
            <a:ext cx="9968248" cy="6181859"/>
          </a:xfrm>
        </p:spPr>
        <p:txBody>
          <a:bodyPr>
            <a:normAutofit/>
          </a:bodyPr>
          <a:lstStyle/>
          <a:p>
            <a:pPr algn="just"/>
            <a:r>
              <a:rPr lang="en-US" sz="2400" dirty="0" smtClean="0">
                <a:solidFill>
                  <a:schemeClr val="accent2">
                    <a:lumMod val="75000"/>
                  </a:schemeClr>
                </a:solidFill>
                <a:latin typeface="Snap ITC" panose="04040A07060A02020202" pitchFamily="82" charset="0"/>
              </a:rPr>
              <a:t>2</a:t>
            </a:r>
            <a:r>
              <a:rPr lang="fa-IR" sz="1600" dirty="0">
                <a:solidFill>
                  <a:schemeClr val="tx1"/>
                </a:solidFill>
                <a:latin typeface="Snap ITC" panose="04040A07060A02020202" pitchFamily="82" charset="0"/>
              </a:rPr>
              <a:t>-در وضعیت خوابیده به پهلو قرار بگیرید به گونه ای که سر از لبه تخت بیرون بیاید (بدون تماس با لبه تخت)حالا سر ررا رها کنید تا با استفاده از نیروی جاذبه زمین عضله کوتاه شده کشش </a:t>
            </a:r>
            <a:r>
              <a:rPr lang="fa-IR" sz="1600" dirty="0" smtClean="0">
                <a:solidFill>
                  <a:schemeClr val="tx1"/>
                </a:solidFill>
                <a:latin typeface="Snap ITC" panose="04040A07060A02020202" pitchFamily="82" charset="0"/>
              </a:rPr>
              <a:t>یابد.</a:t>
            </a:r>
            <a:endParaRPr lang="fa-IR" sz="1600" dirty="0">
              <a:solidFill>
                <a:schemeClr val="tx1"/>
              </a:solidFill>
              <a:latin typeface="Snap ITC" panose="04040A07060A02020202" pitchFamily="82" charset="0"/>
            </a:endParaRPr>
          </a:p>
          <a:p>
            <a:pPr algn="just"/>
            <a:endParaRPr lang="fa-IR" sz="1600" dirty="0">
              <a:solidFill>
                <a:schemeClr val="accent2">
                  <a:lumMod val="75000"/>
                </a:schemeClr>
              </a:solidFill>
              <a:latin typeface="Snap ITC" panose="04040A07060A020202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977" y="1429555"/>
            <a:ext cx="8834908" cy="4778062"/>
          </a:xfrm>
          <a:prstGeom prst="rect">
            <a:avLst/>
          </a:prstGeom>
        </p:spPr>
      </p:pic>
    </p:spTree>
    <p:extLst>
      <p:ext uri="{BB962C8B-B14F-4D97-AF65-F5344CB8AC3E}">
        <p14:creationId xmlns:p14="http://schemas.microsoft.com/office/powerpoint/2010/main" val="267290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3792" y="476517"/>
            <a:ext cx="9839459" cy="6168981"/>
          </a:xfrm>
        </p:spPr>
        <p:txBody>
          <a:bodyPr/>
          <a:lstStyle/>
          <a:p>
            <a:pPr algn="just"/>
            <a:r>
              <a:rPr lang="en-US" sz="2400" dirty="0" smtClean="0">
                <a:solidFill>
                  <a:schemeClr val="accent2">
                    <a:lumMod val="75000"/>
                  </a:schemeClr>
                </a:solidFill>
                <a:latin typeface="Snap ITC" panose="04040A07060A02020202" pitchFamily="82" charset="0"/>
              </a:rPr>
              <a:t>3</a:t>
            </a:r>
            <a:r>
              <a:rPr lang="fa-IR" sz="1600" dirty="0">
                <a:solidFill>
                  <a:schemeClr val="tx1"/>
                </a:solidFill>
                <a:latin typeface="Snap ITC" panose="04040A07060A02020202" pitchFamily="82" charset="0"/>
              </a:rPr>
              <a:t>-کف دست را به کنار سر در طرفی که عضله کوتاه شده گذاشته و بکوشید تا سر را به طرف مخالف فشار دهید تنها مقاومت موجود مقاومت عضله کوتاه شده </a:t>
            </a:r>
            <a:r>
              <a:rPr lang="fa-IR" sz="1600" dirty="0" smtClean="0">
                <a:solidFill>
                  <a:schemeClr val="tx1"/>
                </a:solidFill>
                <a:latin typeface="Snap ITC" panose="04040A07060A02020202" pitchFamily="82" charset="0"/>
              </a:rPr>
              <a:t>است.</a:t>
            </a:r>
            <a:endParaRPr lang="fa-IR" sz="1600" dirty="0">
              <a:solidFill>
                <a:schemeClr val="tx1"/>
              </a:solidFill>
              <a:latin typeface="Snap ITC" panose="04040A07060A02020202" pitchFamily="82" charset="0"/>
            </a:endParaRPr>
          </a:p>
          <a:p>
            <a:pPr algn="just"/>
            <a:endParaRPr lang="fa-IR" sz="1600" dirty="0">
              <a:solidFill>
                <a:schemeClr val="tx1"/>
              </a:solidFill>
              <a:latin typeface="Snap ITC" panose="04040A07060A02020202" pitchFamily="82" charset="0"/>
            </a:endParaRPr>
          </a:p>
        </p:txBody>
      </p:sp>
      <p:pic>
        <p:nvPicPr>
          <p:cNvPr id="4" name="Picture 3"/>
          <p:cNvPicPr>
            <a:picLocks noChangeAspect="1"/>
          </p:cNvPicPr>
          <p:nvPr/>
        </p:nvPicPr>
        <p:blipFill>
          <a:blip r:embed="rId2"/>
          <a:stretch>
            <a:fillRect/>
          </a:stretch>
        </p:blipFill>
        <p:spPr>
          <a:xfrm>
            <a:off x="1545465" y="1803042"/>
            <a:ext cx="8075053" cy="4314423"/>
          </a:xfrm>
          <a:prstGeom prst="rect">
            <a:avLst/>
          </a:prstGeom>
        </p:spPr>
      </p:pic>
    </p:spTree>
    <p:extLst>
      <p:ext uri="{BB962C8B-B14F-4D97-AF65-F5344CB8AC3E}">
        <p14:creationId xmlns:p14="http://schemas.microsoft.com/office/powerpoint/2010/main" val="3174796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75248" y="115910"/>
            <a:ext cx="7766936" cy="6117465"/>
          </a:xfrm>
        </p:spPr>
        <p:txBody>
          <a:bodyPr/>
          <a:lstStyle/>
          <a:p>
            <a:pPr algn="ctr"/>
            <a:r>
              <a:rPr lang="en-US" sz="8000" dirty="0" err="1" smtClean="0">
                <a:solidFill>
                  <a:schemeClr val="accent2">
                    <a:lumMod val="75000"/>
                  </a:schemeClr>
                </a:solidFill>
                <a:latin typeface="Poor Richard" panose="02080502050505020702" pitchFamily="18" charset="0"/>
                <a:cs typeface="Times New Roman" panose="02020603050405020304" pitchFamily="18" charset="0"/>
              </a:rPr>
              <a:t>Torticolli</a:t>
            </a:r>
            <a:r>
              <a:rPr lang="en-US" sz="8000" dirty="0" smtClean="0">
                <a:solidFill>
                  <a:schemeClr val="accent2">
                    <a:lumMod val="75000"/>
                  </a:schemeClr>
                </a:solidFill>
                <a:latin typeface="Poor Richard" panose="02080502050505020702" pitchFamily="18" charset="0"/>
                <a:cs typeface="Times New Roman" panose="02020603050405020304" pitchFamily="18" charset="0"/>
              </a:rPr>
              <a:t> </a:t>
            </a:r>
            <a:br>
              <a:rPr lang="en-US" sz="8000" dirty="0" smtClean="0">
                <a:solidFill>
                  <a:schemeClr val="accent2">
                    <a:lumMod val="75000"/>
                  </a:schemeClr>
                </a:solidFill>
                <a:latin typeface="Poor Richard" panose="02080502050505020702" pitchFamily="18" charset="0"/>
                <a:cs typeface="Times New Roman" panose="02020603050405020304" pitchFamily="18" charset="0"/>
              </a:rPr>
            </a:br>
            <a:r>
              <a:rPr lang="fa-IR" sz="8000" dirty="0" smtClean="0">
                <a:solidFill>
                  <a:schemeClr val="accent2">
                    <a:lumMod val="75000"/>
                  </a:schemeClr>
                </a:solidFill>
                <a:effectLst>
                  <a:outerShdw blurRad="38100" dist="38100" dir="2700000" algn="tl">
                    <a:srgbClr val="000000">
                      <a:alpha val="43137"/>
                    </a:srgbClr>
                  </a:outerShdw>
                </a:effectLst>
                <a:cs typeface="B Titr" panose="00000700000000000000" pitchFamily="2" charset="-78"/>
              </a:rPr>
              <a:t>کج گردنی </a:t>
            </a:r>
            <a:br>
              <a:rPr lang="fa-IR" sz="8000" dirty="0" smtClean="0">
                <a:solidFill>
                  <a:schemeClr val="accent2">
                    <a:lumMod val="75000"/>
                  </a:schemeClr>
                </a:solidFill>
                <a:effectLst>
                  <a:outerShdw blurRad="38100" dist="38100" dir="2700000" algn="tl">
                    <a:srgbClr val="000000">
                      <a:alpha val="43137"/>
                    </a:srgbClr>
                  </a:outerShdw>
                </a:effectLst>
                <a:cs typeface="B Titr" panose="00000700000000000000" pitchFamily="2" charset="-78"/>
              </a:rPr>
            </a:br>
            <a:r>
              <a:rPr lang="fa-IR" sz="8000" dirty="0" smtClean="0">
                <a:solidFill>
                  <a:schemeClr val="accent2">
                    <a:lumMod val="75000"/>
                  </a:schemeClr>
                </a:solidFill>
                <a:effectLst>
                  <a:outerShdw blurRad="38100" dist="38100" dir="2700000" algn="tl">
                    <a:srgbClr val="000000">
                      <a:alpha val="43137"/>
                    </a:srgbClr>
                  </a:outerShdw>
                </a:effectLst>
                <a:cs typeface="B Titr" panose="00000700000000000000" pitchFamily="2" charset="-78"/>
              </a:rPr>
              <a:t>ناهنجاری در گردن</a:t>
            </a:r>
            <a:endParaRPr lang="fa-IR" sz="8000" dirty="0">
              <a:solidFill>
                <a:schemeClr val="accent2">
                  <a:lumMod val="75000"/>
                </a:schemeClr>
              </a:solidFill>
              <a:effectLst>
                <a:outerShdw blurRad="38100" dist="38100" dir="2700000" algn="tl">
                  <a:srgbClr val="000000">
                    <a:alpha val="43137"/>
                  </a:srgbClr>
                </a:outerShdw>
              </a:effectLst>
              <a:cs typeface="B Titr" panose="00000700000000000000" pitchFamily="2" charset="-78"/>
            </a:endParaRPr>
          </a:p>
        </p:txBody>
      </p:sp>
    </p:spTree>
    <p:extLst>
      <p:ext uri="{BB962C8B-B14F-4D97-AF65-F5344CB8AC3E}">
        <p14:creationId xmlns:p14="http://schemas.microsoft.com/office/powerpoint/2010/main" val="2071114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7099" y="0"/>
            <a:ext cx="6460241" cy="731520"/>
          </a:xfrm>
        </p:spPr>
        <p:txBody>
          <a:bodyPr>
            <a:normAutofit/>
          </a:bodyPr>
          <a:lstStyle/>
          <a:p>
            <a:pPr algn="r"/>
            <a:r>
              <a:rPr lang="fa-IR" sz="2000" dirty="0" smtClean="0">
                <a:cs typeface="+mn-cs"/>
              </a:rPr>
              <a:t>تمرینات مقاومتی:</a:t>
            </a:r>
            <a:endParaRPr lang="fa-IR" sz="2000" dirty="0">
              <a:cs typeface="+mn-cs"/>
            </a:endParaRPr>
          </a:p>
        </p:txBody>
      </p:sp>
      <p:sp>
        <p:nvSpPr>
          <p:cNvPr id="3" name="Text Placeholder 2"/>
          <p:cNvSpPr>
            <a:spLocks noGrp="1"/>
          </p:cNvSpPr>
          <p:nvPr>
            <p:ph type="body" idx="1"/>
          </p:nvPr>
        </p:nvSpPr>
        <p:spPr>
          <a:xfrm>
            <a:off x="535094" y="731521"/>
            <a:ext cx="9883913" cy="5992836"/>
          </a:xfrm>
        </p:spPr>
        <p:txBody>
          <a:bodyPr>
            <a:normAutofit/>
          </a:bodyPr>
          <a:lstStyle/>
          <a:p>
            <a:pPr algn="just"/>
            <a:r>
              <a:rPr lang="en-US" sz="2400" dirty="0" smtClean="0">
                <a:solidFill>
                  <a:schemeClr val="accent2">
                    <a:lumMod val="75000"/>
                  </a:schemeClr>
                </a:solidFill>
                <a:latin typeface="Snap ITC" panose="04040A07060A02020202" pitchFamily="82" charset="0"/>
                <a:cs typeface="B Nazanin" panose="00000400000000000000" pitchFamily="2" charset="-78"/>
              </a:rPr>
              <a:t>1</a:t>
            </a:r>
            <a:r>
              <a:rPr lang="fa-IR" sz="1600" dirty="0" smtClean="0">
                <a:solidFill>
                  <a:schemeClr val="accent2">
                    <a:lumMod val="75000"/>
                  </a:schemeClr>
                </a:solidFill>
                <a:latin typeface="Snap ITC" panose="04040A07060A02020202" pitchFamily="82" charset="0"/>
              </a:rPr>
              <a:t>-</a:t>
            </a:r>
            <a:r>
              <a:rPr lang="fa-IR" sz="1600" dirty="0" smtClean="0">
                <a:solidFill>
                  <a:schemeClr val="tx1"/>
                </a:solidFill>
              </a:rPr>
              <a:t>در وضعیت خوابیده به پهلو قرار بگیرید (موافق سمتی که عضله کوتاه شده است) در حالی که سر هچ گونه اتکایی ندارد بکوشید بر خلاف جاذبه زمین سر را از پهلو بالا اورده وبه شانه نزدیک کنید .(استفاده از نیروی جاذبه)</a:t>
            </a:r>
          </a:p>
        </p:txBody>
      </p:sp>
      <p:pic>
        <p:nvPicPr>
          <p:cNvPr id="5" name="Picture 4"/>
          <p:cNvPicPr>
            <a:picLocks noChangeAspect="1"/>
          </p:cNvPicPr>
          <p:nvPr/>
        </p:nvPicPr>
        <p:blipFill>
          <a:blip r:embed="rId2"/>
          <a:stretch>
            <a:fillRect/>
          </a:stretch>
        </p:blipFill>
        <p:spPr>
          <a:xfrm>
            <a:off x="1197736" y="1725770"/>
            <a:ext cx="8551572" cy="4752304"/>
          </a:xfrm>
          <a:prstGeom prst="rect">
            <a:avLst/>
          </a:prstGeom>
        </p:spPr>
      </p:pic>
    </p:spTree>
    <p:extLst>
      <p:ext uri="{BB962C8B-B14F-4D97-AF65-F5344CB8AC3E}">
        <p14:creationId xmlns:p14="http://schemas.microsoft.com/office/powerpoint/2010/main" val="842501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4096" y="515155"/>
            <a:ext cx="9736428" cy="5911403"/>
          </a:xfrm>
        </p:spPr>
        <p:txBody>
          <a:bodyPr/>
          <a:lstStyle/>
          <a:p>
            <a:pPr algn="r"/>
            <a:r>
              <a:rPr lang="en-US" sz="2400" dirty="0" smtClean="0">
                <a:solidFill>
                  <a:schemeClr val="accent2">
                    <a:lumMod val="75000"/>
                  </a:schemeClr>
                </a:solidFill>
                <a:latin typeface="Snap ITC" panose="04040A07060A02020202" pitchFamily="82" charset="0"/>
              </a:rPr>
              <a:t>2</a:t>
            </a:r>
            <a:r>
              <a:rPr lang="fa-IR" sz="1600" dirty="0">
                <a:solidFill>
                  <a:schemeClr val="tx1"/>
                </a:solidFill>
                <a:latin typeface="Snap ITC" panose="04040A07060A02020202" pitchFamily="82" charset="0"/>
              </a:rPr>
              <a:t>-با پهلوی سر (نه پیشانی) توپ معلق در فضا را هل دهید. این حرکت در سمت عضله کش امده باید تکرار شود و حرکت از ناحیه گردن باشد نه </a:t>
            </a:r>
            <a:r>
              <a:rPr lang="fa-IR" sz="1600" dirty="0" smtClean="0">
                <a:solidFill>
                  <a:schemeClr val="tx1"/>
                </a:solidFill>
                <a:latin typeface="Snap ITC" panose="04040A07060A02020202" pitchFamily="82" charset="0"/>
              </a:rPr>
              <a:t>تنه</a:t>
            </a:r>
            <a:r>
              <a:rPr lang="fa-IR" dirty="0" smtClean="0">
                <a:solidFill>
                  <a:schemeClr val="accent2">
                    <a:lumMod val="75000"/>
                  </a:schemeClr>
                </a:solidFill>
                <a:latin typeface="Snap ITC" panose="04040A07060A02020202" pitchFamily="82" charset="0"/>
              </a:rPr>
              <a:t>.</a:t>
            </a:r>
            <a:endParaRPr lang="fa-IR" dirty="0">
              <a:solidFill>
                <a:schemeClr val="accent2">
                  <a:lumMod val="75000"/>
                </a:schemeClr>
              </a:solidFill>
              <a:latin typeface="Snap ITC" panose="04040A07060A020202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313" y="1519708"/>
            <a:ext cx="8538693" cy="4584878"/>
          </a:xfrm>
          <a:prstGeom prst="rect">
            <a:avLst/>
          </a:prstGeom>
        </p:spPr>
      </p:pic>
    </p:spTree>
    <p:extLst>
      <p:ext uri="{BB962C8B-B14F-4D97-AF65-F5344CB8AC3E}">
        <p14:creationId xmlns:p14="http://schemas.microsoft.com/office/powerpoint/2010/main" val="2546518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9094" y="450761"/>
            <a:ext cx="10122794" cy="5821250"/>
          </a:xfrm>
        </p:spPr>
        <p:txBody>
          <a:bodyPr/>
          <a:lstStyle/>
          <a:p>
            <a:pPr algn="just"/>
            <a:r>
              <a:rPr lang="en-US" sz="2400" dirty="0" smtClean="0">
                <a:solidFill>
                  <a:schemeClr val="accent2">
                    <a:lumMod val="75000"/>
                  </a:schemeClr>
                </a:solidFill>
                <a:latin typeface="Snap ITC" panose="04040A07060A02020202" pitchFamily="82" charset="0"/>
              </a:rPr>
              <a:t>3</a:t>
            </a:r>
            <a:r>
              <a:rPr lang="fa-IR" sz="1600" dirty="0">
                <a:solidFill>
                  <a:schemeClr val="tx1"/>
                </a:solidFill>
                <a:latin typeface="Snap ITC" panose="04040A07060A02020202" pitchFamily="82" charset="0"/>
              </a:rPr>
              <a:t>-کف دست خود را در پهلوی سر در طرفی که عضله کش امده قرار دهید تا از این طریق مقاومتی ایجاد کنید با فشار سر به دست بکوشید تا سر را به شانه نزدیک </a:t>
            </a:r>
            <a:r>
              <a:rPr lang="fa-IR" sz="1600" dirty="0" smtClean="0">
                <a:solidFill>
                  <a:schemeClr val="tx1"/>
                </a:solidFill>
                <a:latin typeface="Snap ITC" panose="04040A07060A02020202" pitchFamily="82" charset="0"/>
              </a:rPr>
              <a:t>کنید.</a:t>
            </a:r>
            <a:endParaRPr lang="fa-IR" sz="1600" dirty="0">
              <a:solidFill>
                <a:schemeClr val="tx1"/>
              </a:solidFill>
              <a:latin typeface="Snap ITC" panose="04040A07060A02020202" pitchFamily="82" charset="0"/>
            </a:endParaRPr>
          </a:p>
          <a:p>
            <a:endParaRPr lang="fa-IR" dirty="0">
              <a:solidFill>
                <a:schemeClr val="accent2">
                  <a:lumMod val="75000"/>
                </a:schemeClr>
              </a:solidFill>
              <a:latin typeface="Snap ITC" panose="04040A07060A02020202" pitchFamily="82" charset="0"/>
            </a:endParaRPr>
          </a:p>
        </p:txBody>
      </p:sp>
      <p:pic>
        <p:nvPicPr>
          <p:cNvPr id="4" name="Picture 3"/>
          <p:cNvPicPr>
            <a:picLocks noChangeAspect="1"/>
          </p:cNvPicPr>
          <p:nvPr/>
        </p:nvPicPr>
        <p:blipFill>
          <a:blip r:embed="rId2"/>
          <a:stretch>
            <a:fillRect/>
          </a:stretch>
        </p:blipFill>
        <p:spPr>
          <a:xfrm>
            <a:off x="1352283" y="1442433"/>
            <a:ext cx="8190962" cy="4829577"/>
          </a:xfrm>
          <a:prstGeom prst="rect">
            <a:avLst/>
          </a:prstGeom>
        </p:spPr>
      </p:pic>
    </p:spTree>
    <p:extLst>
      <p:ext uri="{BB962C8B-B14F-4D97-AF65-F5344CB8AC3E}">
        <p14:creationId xmlns:p14="http://schemas.microsoft.com/office/powerpoint/2010/main" val="2899567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8997" y="2551974"/>
            <a:ext cx="9404723" cy="1400530"/>
          </a:xfrm>
        </p:spPr>
        <p:txBody>
          <a:bodyPr/>
          <a:lstStyle/>
          <a:p>
            <a:pPr algn="ctr"/>
            <a:r>
              <a:rPr lang="fa-IR" sz="6000" dirty="0">
                <a:solidFill>
                  <a:srgbClr val="FF0000"/>
                </a:solidFill>
              </a:rPr>
              <a:t>تهیه کننده : زینب هادوی</a:t>
            </a:r>
            <a:endParaRPr lang="en-US" sz="6000" dirty="0">
              <a:solidFill>
                <a:srgbClr val="FF0000"/>
              </a:solidFill>
            </a:endParaRPr>
          </a:p>
        </p:txBody>
      </p:sp>
    </p:spTree>
    <p:extLst>
      <p:ext uri="{BB962C8B-B14F-4D97-AF65-F5344CB8AC3E}">
        <p14:creationId xmlns:p14="http://schemas.microsoft.com/office/powerpoint/2010/main" val="1279778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6436" y="45076"/>
            <a:ext cx="3994240" cy="585989"/>
          </a:xfrm>
        </p:spPr>
        <p:txBody>
          <a:bodyPr>
            <a:noAutofit/>
          </a:bodyPr>
          <a:lstStyle/>
          <a:p>
            <a:pPr algn="r"/>
            <a:r>
              <a:rPr lang="fa-IR" sz="3600" dirty="0" smtClean="0">
                <a:cs typeface="B Davat" panose="00000400000000000000" pitchFamily="2" charset="-78"/>
              </a:rPr>
              <a:t>ساختار اسکلتی گردن:</a:t>
            </a:r>
            <a:endParaRPr lang="fa-IR" sz="3600" dirty="0">
              <a:cs typeface="B Davat" panose="00000400000000000000" pitchFamily="2" charset="-78"/>
            </a:endParaRPr>
          </a:p>
        </p:txBody>
      </p:sp>
      <p:sp>
        <p:nvSpPr>
          <p:cNvPr id="3" name="Text Placeholder 2"/>
          <p:cNvSpPr>
            <a:spLocks noGrp="1"/>
          </p:cNvSpPr>
          <p:nvPr>
            <p:ph type="body" idx="1"/>
          </p:nvPr>
        </p:nvSpPr>
        <p:spPr>
          <a:xfrm>
            <a:off x="257575" y="631065"/>
            <a:ext cx="10740983" cy="6027312"/>
          </a:xfrm>
        </p:spPr>
        <p:txBody>
          <a:bodyPr>
            <a:normAutofit/>
          </a:bodyPr>
          <a:lstStyle/>
          <a:p>
            <a:pPr algn="r"/>
            <a:r>
              <a:rPr lang="fa-IR" sz="1600" dirty="0" smtClean="0">
                <a:solidFill>
                  <a:schemeClr val="accent2">
                    <a:lumMod val="75000"/>
                  </a:schemeClr>
                </a:solidFill>
              </a:rPr>
              <a:t>«»</a:t>
            </a:r>
            <a:r>
              <a:rPr lang="fa-IR" sz="1600" dirty="0" smtClean="0">
                <a:solidFill>
                  <a:schemeClr val="tx1"/>
                </a:solidFill>
              </a:rPr>
              <a:t>یكی </a:t>
            </a:r>
            <a:r>
              <a:rPr lang="fa-IR" sz="1600" dirty="0">
                <a:solidFill>
                  <a:schemeClr val="tx1"/>
                </a:solidFill>
              </a:rPr>
              <a:t>از انعطاف‌پذیرترین نواحی در ستون فقرات، ناحیه گردنی (سرویكال) است</a:t>
            </a:r>
            <a:r>
              <a:rPr lang="fa-IR" sz="1600" dirty="0" smtClean="0">
                <a:solidFill>
                  <a:schemeClr val="tx1"/>
                </a:solidFill>
              </a:rPr>
              <a:t>.</a:t>
            </a:r>
          </a:p>
          <a:p>
            <a:pPr algn="r"/>
            <a:r>
              <a:rPr lang="fa-IR" sz="1600" dirty="0" smtClean="0">
                <a:solidFill>
                  <a:schemeClr val="accent2">
                    <a:lumMod val="75000"/>
                  </a:schemeClr>
                </a:solidFill>
              </a:rPr>
              <a:t>«»</a:t>
            </a:r>
            <a:r>
              <a:rPr lang="fa-IR" sz="1600" dirty="0" smtClean="0">
                <a:solidFill>
                  <a:schemeClr val="tx1"/>
                </a:solidFill>
              </a:rPr>
              <a:t>ستون فقرات گردنی شامل هفت مهره از سي و سه مهره و ديسکهای بين مهره ای است.</a:t>
            </a:r>
          </a:p>
          <a:p>
            <a:pPr algn="r"/>
            <a:r>
              <a:rPr lang="fa-IR" sz="1600" dirty="0" smtClean="0">
                <a:solidFill>
                  <a:schemeClr val="accent2">
                    <a:lumMod val="75000"/>
                  </a:schemeClr>
                </a:solidFill>
              </a:rPr>
              <a:t>«»</a:t>
            </a:r>
            <a:r>
              <a:rPr lang="fa-IR" sz="1600" dirty="0" smtClean="0">
                <a:solidFill>
                  <a:schemeClr val="tx1"/>
                </a:solidFill>
              </a:rPr>
              <a:t>در مهره هاي گردن اولين مهره ، اطلس نام دارد که داراي جسم مهره اي نمي باشد و به صورت يک حلقه استخواني است.</a:t>
            </a:r>
          </a:p>
          <a:p>
            <a:pPr algn="r"/>
            <a:r>
              <a:rPr lang="fa-IR" sz="1600" dirty="0" smtClean="0">
                <a:solidFill>
                  <a:schemeClr val="accent2">
                    <a:lumMod val="75000"/>
                  </a:schemeClr>
                </a:solidFill>
              </a:rPr>
              <a:t>«»</a:t>
            </a:r>
            <a:r>
              <a:rPr lang="fa-IR" sz="1600" dirty="0" smtClean="0">
                <a:solidFill>
                  <a:schemeClr val="tx1"/>
                </a:solidFill>
              </a:rPr>
              <a:t>دومين مهره به نام اکسيس که به مهره اول متصل شده و موجب حرکات چرخش سر به چپ و راست مي شود.</a:t>
            </a:r>
          </a:p>
          <a:p>
            <a:pPr algn="r"/>
            <a:r>
              <a:rPr lang="fa-IR" sz="1600" dirty="0" smtClean="0">
                <a:solidFill>
                  <a:schemeClr val="accent2">
                    <a:lumMod val="75000"/>
                  </a:schemeClr>
                </a:solidFill>
              </a:rPr>
              <a:t>«»</a:t>
            </a:r>
            <a:r>
              <a:rPr lang="fa-IR" sz="1600" dirty="0" smtClean="0">
                <a:solidFill>
                  <a:schemeClr val="tx1"/>
                </a:solidFill>
              </a:rPr>
              <a:t>مهره </a:t>
            </a:r>
            <a:r>
              <a:rPr lang="fa-IR" sz="1600" dirty="0">
                <a:solidFill>
                  <a:schemeClr val="tx1"/>
                </a:solidFill>
              </a:rPr>
              <a:t>هفتم گردني داراي بلند ترين زائده شوکي بوده و از بقيه مهره هاي گردن بلند تر </a:t>
            </a:r>
            <a:r>
              <a:rPr lang="fa-IR" sz="1600" dirty="0" smtClean="0">
                <a:solidFill>
                  <a:schemeClr val="tx1"/>
                </a:solidFill>
              </a:rPr>
              <a:t>است.در </a:t>
            </a:r>
            <a:r>
              <a:rPr lang="fa-IR" sz="1600" dirty="0">
                <a:solidFill>
                  <a:schemeClr val="tx1"/>
                </a:solidFill>
              </a:rPr>
              <a:t>بخش خلفي گردن قابل لمس مي باشد و در ضمن متمايز کننده مهره هاي گردني يا پشتي است</a:t>
            </a:r>
            <a:r>
              <a:rPr lang="fa-IR" sz="1600" dirty="0">
                <a:solidFill>
                  <a:schemeClr val="accent2">
                    <a:lumMod val="75000"/>
                  </a:schemeClr>
                </a:solidFill>
              </a:rPr>
              <a:t>.</a:t>
            </a:r>
          </a:p>
          <a:p>
            <a:pPr algn="r"/>
            <a:r>
              <a:rPr lang="fa-IR" sz="1600" dirty="0" smtClean="0">
                <a:solidFill>
                  <a:schemeClr val="accent2">
                    <a:lumMod val="75000"/>
                  </a:schemeClr>
                </a:solidFill>
              </a:rPr>
              <a:t>«»</a:t>
            </a:r>
            <a:r>
              <a:rPr lang="fa-IR" sz="1600" dirty="0" smtClean="0">
                <a:solidFill>
                  <a:schemeClr val="tx1"/>
                </a:solidFill>
              </a:rPr>
              <a:t>دیسک </a:t>
            </a:r>
            <a:r>
              <a:rPr lang="fa-IR" sz="1600" dirty="0">
                <a:solidFill>
                  <a:schemeClr val="tx1"/>
                </a:solidFill>
              </a:rPr>
              <a:t>های بین مهره ای که مهره های گردن را از هم جدا می کنند و ضربات ناشی از حرکات گردن را جذب می کنند</a:t>
            </a:r>
            <a:r>
              <a:rPr lang="fa-IR" sz="1600" dirty="0" smtClean="0">
                <a:solidFill>
                  <a:schemeClr val="tx1"/>
                </a:solidFill>
              </a:rPr>
              <a:t>.</a:t>
            </a:r>
          </a:p>
          <a:p>
            <a:pPr algn="r"/>
            <a:r>
              <a:rPr lang="fa-IR" sz="1600" dirty="0" smtClean="0">
                <a:solidFill>
                  <a:schemeClr val="accent2">
                    <a:lumMod val="75000"/>
                  </a:schemeClr>
                </a:solidFill>
              </a:rPr>
              <a:t>«»</a:t>
            </a:r>
            <a:r>
              <a:rPr lang="fa-IR" sz="1600" dirty="0" smtClean="0">
                <a:solidFill>
                  <a:schemeClr val="tx1"/>
                </a:solidFill>
              </a:rPr>
              <a:t>مهره های گردنی از نظر عملکردی مهم هستند چون این مهره ها وزن سر را تحمل میکنند.</a:t>
            </a:r>
            <a:endParaRPr lang="fa-IR" sz="1600" dirty="0">
              <a:solidFill>
                <a:schemeClr val="accent2">
                  <a:lumMod val="75000"/>
                </a:schemeClr>
              </a:solidFill>
            </a:endParaRPr>
          </a:p>
          <a:p>
            <a:pPr algn="r"/>
            <a:endParaRPr lang="fa-IR" sz="1600" dirty="0">
              <a:solidFill>
                <a:schemeClr val="accent2">
                  <a:lumMod val="75000"/>
                </a:schemeClr>
              </a:solidFill>
            </a:endParaRPr>
          </a:p>
          <a:p>
            <a:pPr algn="r"/>
            <a:endParaRPr lang="fa-IR" sz="1600" dirty="0">
              <a:solidFill>
                <a:schemeClr val="tx1"/>
              </a:solidFill>
            </a:endParaRPr>
          </a:p>
          <a:p>
            <a:pPr algn="r"/>
            <a:endParaRPr lang="fa-IR" sz="1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871989" cy="205418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44344"/>
            <a:ext cx="2301463" cy="301365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0745" y="4404575"/>
            <a:ext cx="2331077" cy="24534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06264" y="3966693"/>
            <a:ext cx="2385736" cy="2891307"/>
          </a:xfrm>
          <a:prstGeom prst="rect">
            <a:avLst/>
          </a:prstGeom>
        </p:spPr>
      </p:pic>
    </p:spTree>
    <p:extLst>
      <p:ext uri="{BB962C8B-B14F-4D97-AF65-F5344CB8AC3E}">
        <p14:creationId xmlns:p14="http://schemas.microsoft.com/office/powerpoint/2010/main" val="39899788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62918" y="0"/>
            <a:ext cx="4790941" cy="650810"/>
          </a:xfrm>
        </p:spPr>
        <p:txBody>
          <a:bodyPr/>
          <a:lstStyle/>
          <a:p>
            <a:pPr algn="r"/>
            <a:r>
              <a:rPr lang="fa-IR" sz="3600" dirty="0" smtClean="0">
                <a:cs typeface="B Davat" panose="00000400000000000000" pitchFamily="2" charset="-78"/>
              </a:rPr>
              <a:t>ساختار عضلانی گردن:</a:t>
            </a:r>
            <a:endParaRPr lang="fa-IR" sz="3600" dirty="0">
              <a:cs typeface="B Davat" panose="00000400000000000000" pitchFamily="2" charset="-78"/>
            </a:endParaRPr>
          </a:p>
        </p:txBody>
      </p:sp>
      <p:sp>
        <p:nvSpPr>
          <p:cNvPr id="3" name="Subtitle 2"/>
          <p:cNvSpPr>
            <a:spLocks noGrp="1"/>
          </p:cNvSpPr>
          <p:nvPr>
            <p:ph type="subTitle" idx="1"/>
          </p:nvPr>
        </p:nvSpPr>
        <p:spPr>
          <a:xfrm>
            <a:off x="721218" y="502276"/>
            <a:ext cx="10393250" cy="6156101"/>
          </a:xfrm>
        </p:spPr>
        <p:txBody>
          <a:bodyPr/>
          <a:lstStyle/>
          <a:p>
            <a:pPr algn="just">
              <a:lnSpc>
                <a:spcPct val="200000"/>
              </a:lnSpc>
            </a:pPr>
            <a:r>
              <a:rPr lang="fa-IR" dirty="0" smtClean="0">
                <a:solidFill>
                  <a:schemeClr val="accent2">
                    <a:lumMod val="75000"/>
                  </a:schemeClr>
                </a:solidFill>
                <a:latin typeface="Snap ITC" panose="04040A07060A02020202" pitchFamily="82" charset="0"/>
              </a:rPr>
              <a:t>«»</a:t>
            </a:r>
            <a:r>
              <a:rPr lang="fa-IR" sz="1600" dirty="0" smtClean="0">
                <a:solidFill>
                  <a:schemeClr val="tx1"/>
                </a:solidFill>
                <a:latin typeface="Snap ITC" panose="04040A07060A02020202" pitchFamily="82" charset="0"/>
              </a:rPr>
              <a:t>عضلات بسیاری در ناحیه گردن وجود دارند. بعضی از آنها از ناحیه پس سری تا مهره‌های سینه‌ای کشیده شده‌اند.</a:t>
            </a:r>
          </a:p>
          <a:p>
            <a:pPr algn="just">
              <a:lnSpc>
                <a:spcPct val="200000"/>
              </a:lnSpc>
            </a:pPr>
            <a:r>
              <a:rPr lang="fa-IR" sz="1600" dirty="0" smtClean="0">
                <a:solidFill>
                  <a:schemeClr val="accent2">
                    <a:lumMod val="75000"/>
                  </a:schemeClr>
                </a:solidFill>
                <a:latin typeface="Snap ITC" panose="04040A07060A02020202" pitchFamily="82" charset="0"/>
              </a:rPr>
              <a:t>«»</a:t>
            </a:r>
            <a:r>
              <a:rPr lang="fa-IR" sz="1600" dirty="0" smtClean="0">
                <a:solidFill>
                  <a:schemeClr val="tx1"/>
                </a:solidFill>
                <a:latin typeface="Snap ITC" panose="04040A07060A02020202" pitchFamily="82" charset="0"/>
              </a:rPr>
              <a:t>عضلات </a:t>
            </a:r>
            <a:r>
              <a:rPr lang="fa-IR" sz="1600" dirty="0">
                <a:solidFill>
                  <a:schemeClr val="tx1"/>
                </a:solidFill>
                <a:latin typeface="Snap ITC" panose="04040A07060A02020202" pitchFamily="82" charset="0"/>
              </a:rPr>
              <a:t>گردن روی یك ساختمان كلی (نظیر جمجمه یا مهره‌های گردن) فعالیت می‌كنند</a:t>
            </a:r>
            <a:r>
              <a:rPr lang="fa-IR" sz="1600" dirty="0" smtClean="0">
                <a:solidFill>
                  <a:schemeClr val="tx1"/>
                </a:solidFill>
                <a:latin typeface="Snap ITC" panose="04040A07060A02020202" pitchFamily="82" charset="0"/>
              </a:rPr>
              <a:t>.</a:t>
            </a:r>
          </a:p>
          <a:p>
            <a:pPr algn="just">
              <a:lnSpc>
                <a:spcPct val="200000"/>
              </a:lnSpc>
            </a:pPr>
            <a:r>
              <a:rPr lang="fa-IR" sz="1600" dirty="0" smtClean="0">
                <a:solidFill>
                  <a:schemeClr val="accent2">
                    <a:lumMod val="75000"/>
                  </a:schemeClr>
                </a:solidFill>
                <a:latin typeface="Snap ITC" panose="04040A07060A02020202" pitchFamily="82" charset="0"/>
              </a:rPr>
              <a:t>«»</a:t>
            </a:r>
            <a:r>
              <a:rPr lang="fa-IR" sz="1600" dirty="0" smtClean="0">
                <a:solidFill>
                  <a:schemeClr val="tx1"/>
                </a:solidFill>
                <a:latin typeface="Snap ITC" panose="04040A07060A02020202" pitchFamily="82" charset="0"/>
              </a:rPr>
              <a:t>گردن </a:t>
            </a:r>
            <a:r>
              <a:rPr lang="fa-IR" sz="1600" dirty="0">
                <a:solidFill>
                  <a:schemeClr val="tx1"/>
                </a:solidFill>
                <a:latin typeface="Snap ITC" panose="04040A07060A02020202" pitchFamily="82" charset="0"/>
              </a:rPr>
              <a:t>مركب از چند عضله مختلف است. اما فقط چند تا از آنها به تنهایی روی مهره‌ها فعالیت </a:t>
            </a:r>
            <a:r>
              <a:rPr lang="fa-IR" sz="1600" dirty="0" smtClean="0">
                <a:solidFill>
                  <a:schemeClr val="tx1"/>
                </a:solidFill>
                <a:latin typeface="Snap ITC" panose="04040A07060A02020202" pitchFamily="82" charset="0"/>
              </a:rPr>
              <a:t>می‌كنند.</a:t>
            </a:r>
          </a:p>
          <a:p>
            <a:pPr algn="just">
              <a:lnSpc>
                <a:spcPct val="200000"/>
              </a:lnSpc>
            </a:pPr>
            <a:r>
              <a:rPr lang="fa-IR" sz="1600" dirty="0" smtClean="0">
                <a:solidFill>
                  <a:schemeClr val="accent2">
                    <a:lumMod val="75000"/>
                  </a:schemeClr>
                </a:solidFill>
                <a:latin typeface="Snap ITC" panose="04040A07060A02020202" pitchFamily="82" charset="0"/>
              </a:rPr>
              <a:t>«»</a:t>
            </a:r>
            <a:r>
              <a:rPr lang="fa-IR" sz="1600" dirty="0" smtClean="0">
                <a:solidFill>
                  <a:schemeClr val="tx1"/>
                </a:solidFill>
                <a:latin typeface="Snap ITC" panose="04040A07060A02020202" pitchFamily="82" charset="0"/>
              </a:rPr>
              <a:t>عضلات </a:t>
            </a:r>
            <a:r>
              <a:rPr lang="fa-IR" sz="1600" dirty="0">
                <a:solidFill>
                  <a:schemeClr val="tx1"/>
                </a:solidFill>
                <a:latin typeface="Snap ITC" panose="04040A07060A02020202" pitchFamily="82" charset="0"/>
              </a:rPr>
              <a:t>طرفین گردن طوری قرار گرفته‌اند كه یك عضله در هر طرف گردن وجود </a:t>
            </a:r>
            <a:r>
              <a:rPr lang="fa-IR" sz="1600" dirty="0" smtClean="0">
                <a:solidFill>
                  <a:schemeClr val="tx1"/>
                </a:solidFill>
                <a:latin typeface="Snap ITC" panose="04040A07060A02020202" pitchFamily="82" charset="0"/>
              </a:rPr>
              <a:t>دارد.</a:t>
            </a:r>
            <a:endParaRPr lang="fa-IR" sz="1600" dirty="0">
              <a:solidFill>
                <a:schemeClr val="tx1"/>
              </a:solidFill>
              <a:latin typeface="Snap ITC" panose="04040A07060A020202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2691686" cy="31939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79572"/>
            <a:ext cx="3129568" cy="28784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7792" y="3889420"/>
            <a:ext cx="2494208" cy="2968581"/>
          </a:xfrm>
          <a:prstGeom prst="rect">
            <a:avLst/>
          </a:prstGeom>
        </p:spPr>
      </p:pic>
    </p:spTree>
    <p:extLst>
      <p:ext uri="{BB962C8B-B14F-4D97-AF65-F5344CB8AC3E}">
        <p14:creationId xmlns:p14="http://schemas.microsoft.com/office/powerpoint/2010/main" val="23734239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04586" y="25759"/>
            <a:ext cx="4275786" cy="592429"/>
          </a:xfrm>
        </p:spPr>
        <p:txBody>
          <a:bodyPr/>
          <a:lstStyle/>
          <a:p>
            <a:pPr algn="r"/>
            <a:r>
              <a:rPr lang="fa-IR" sz="3600" dirty="0" smtClean="0">
                <a:cs typeface="B Davat" panose="00000400000000000000" pitchFamily="2" charset="-78"/>
              </a:rPr>
              <a:t>عضلات قدامی گردن:</a:t>
            </a:r>
            <a:endParaRPr lang="fa-IR" sz="3600" dirty="0">
              <a:cs typeface="B Davat" panose="00000400000000000000" pitchFamily="2" charset="-78"/>
            </a:endParaRPr>
          </a:p>
        </p:txBody>
      </p:sp>
      <p:sp>
        <p:nvSpPr>
          <p:cNvPr id="3" name="Subtitle 2"/>
          <p:cNvSpPr>
            <a:spLocks noGrp="1"/>
          </p:cNvSpPr>
          <p:nvPr>
            <p:ph type="subTitle" idx="1"/>
          </p:nvPr>
        </p:nvSpPr>
        <p:spPr>
          <a:xfrm>
            <a:off x="785611" y="618188"/>
            <a:ext cx="9903854" cy="6027312"/>
          </a:xfrm>
        </p:spPr>
        <p:txBody>
          <a:bodyPr/>
          <a:lstStyle/>
          <a:p>
            <a:pPr algn="r"/>
            <a:r>
              <a:rPr lang="en-US" dirty="0" smtClean="0">
                <a:solidFill>
                  <a:schemeClr val="accent2">
                    <a:lumMod val="75000"/>
                  </a:schemeClr>
                </a:solidFill>
                <a:latin typeface="Snap ITC" panose="04040A07060A02020202" pitchFamily="82" charset="0"/>
              </a:rPr>
              <a:t>1</a:t>
            </a:r>
            <a:r>
              <a:rPr lang="fa-IR" sz="1600" dirty="0" smtClean="0">
                <a:solidFill>
                  <a:schemeClr val="accent2">
                    <a:lumMod val="75000"/>
                  </a:schemeClr>
                </a:solidFill>
                <a:latin typeface="Snap ITC" panose="04040A07060A02020202" pitchFamily="82" charset="0"/>
              </a:rPr>
              <a:t>-</a:t>
            </a:r>
            <a:r>
              <a:rPr lang="fa-IR" sz="1600" dirty="0" smtClean="0">
                <a:solidFill>
                  <a:schemeClr val="tx1"/>
                </a:solidFill>
                <a:latin typeface="Snap ITC" panose="04040A07060A02020202" pitchFamily="82" charset="0"/>
              </a:rPr>
              <a:t>راست راسی خارجی</a:t>
            </a:r>
            <a:r>
              <a:rPr lang="fa-IR" sz="1600" dirty="0" smtClean="0">
                <a:solidFill>
                  <a:schemeClr val="accent2">
                    <a:lumMod val="75000"/>
                  </a:schemeClr>
                </a:solidFill>
                <a:latin typeface="Snap ITC" panose="04040A07060A02020202" pitchFamily="82" charset="0"/>
              </a:rPr>
              <a:t>(</a:t>
            </a:r>
            <a:r>
              <a:rPr lang="en-US" dirty="0" smtClean="0">
                <a:solidFill>
                  <a:schemeClr val="accent2">
                    <a:lumMod val="75000"/>
                  </a:schemeClr>
                </a:solidFill>
                <a:latin typeface="Bodoni MT" panose="02070603080606020203" pitchFamily="18" charset="0"/>
              </a:rPr>
              <a:t>rectus </a:t>
            </a:r>
            <a:r>
              <a:rPr lang="en-US" dirty="0" err="1" smtClean="0">
                <a:solidFill>
                  <a:schemeClr val="accent2">
                    <a:lumMod val="75000"/>
                  </a:schemeClr>
                </a:solidFill>
                <a:latin typeface="Bodoni MT" panose="02070603080606020203" pitchFamily="18" charset="0"/>
              </a:rPr>
              <a:t>capitis</a:t>
            </a:r>
            <a:r>
              <a:rPr lang="en-US" dirty="0" smtClean="0">
                <a:solidFill>
                  <a:schemeClr val="accent2">
                    <a:lumMod val="75000"/>
                  </a:schemeClr>
                </a:solidFill>
                <a:latin typeface="Bodoni MT" panose="02070603080606020203" pitchFamily="18" charset="0"/>
              </a:rPr>
              <a:t> </a:t>
            </a:r>
            <a:r>
              <a:rPr lang="en-US" dirty="0" err="1" smtClean="0">
                <a:solidFill>
                  <a:schemeClr val="accent2">
                    <a:lumMod val="75000"/>
                  </a:schemeClr>
                </a:solidFill>
                <a:latin typeface="Bodoni MT" panose="02070603080606020203" pitchFamily="18" charset="0"/>
              </a:rPr>
              <a:t>lateralis</a:t>
            </a:r>
            <a:r>
              <a:rPr lang="fa-IR" sz="1600" dirty="0" smtClean="0">
                <a:solidFill>
                  <a:schemeClr val="accent2">
                    <a:lumMod val="75000"/>
                  </a:schemeClr>
                </a:solidFill>
                <a:latin typeface="Snap ITC" panose="04040A07060A02020202" pitchFamily="82" charset="0"/>
              </a:rPr>
              <a:t>)</a:t>
            </a:r>
            <a:endParaRPr lang="fa-IR" sz="1600" dirty="0" smtClean="0">
              <a:solidFill>
                <a:schemeClr val="tx1"/>
              </a:solidFill>
              <a:latin typeface="Snap ITC" panose="04040A07060A02020202" pitchFamily="82" charset="0"/>
            </a:endParaRPr>
          </a:p>
          <a:p>
            <a:pPr algn="r"/>
            <a:r>
              <a:rPr lang="fa-IR" sz="1600" dirty="0" smtClean="0">
                <a:solidFill>
                  <a:schemeClr val="tx1"/>
                </a:solidFill>
                <a:latin typeface="Snap ITC" panose="04040A07060A02020202" pitchFamily="82" charset="0"/>
              </a:rPr>
              <a:t>راست راسی قدامی</a:t>
            </a:r>
            <a:r>
              <a:rPr lang="fa-IR" sz="1600" dirty="0" smtClean="0">
                <a:solidFill>
                  <a:schemeClr val="accent2">
                    <a:lumMod val="75000"/>
                  </a:schemeClr>
                </a:solidFill>
                <a:latin typeface="Snap ITC" panose="04040A07060A02020202" pitchFamily="82" charset="0"/>
              </a:rPr>
              <a:t>(</a:t>
            </a:r>
            <a:r>
              <a:rPr lang="en-US" dirty="0" err="1" smtClean="0">
                <a:solidFill>
                  <a:schemeClr val="accent2">
                    <a:lumMod val="75000"/>
                  </a:schemeClr>
                </a:solidFill>
                <a:latin typeface="Bodoni MT" panose="02070603080606020203" pitchFamily="18" charset="0"/>
              </a:rPr>
              <a:t>rectuc</a:t>
            </a:r>
            <a:r>
              <a:rPr lang="en-US" dirty="0" smtClean="0">
                <a:solidFill>
                  <a:schemeClr val="accent2">
                    <a:lumMod val="75000"/>
                  </a:schemeClr>
                </a:solidFill>
                <a:latin typeface="Bodoni MT" panose="02070603080606020203" pitchFamily="18" charset="0"/>
              </a:rPr>
              <a:t> </a:t>
            </a:r>
            <a:r>
              <a:rPr lang="en-US" dirty="0" err="1" smtClean="0">
                <a:solidFill>
                  <a:schemeClr val="accent2">
                    <a:lumMod val="75000"/>
                  </a:schemeClr>
                </a:solidFill>
                <a:latin typeface="Bodoni MT" panose="02070603080606020203" pitchFamily="18" charset="0"/>
              </a:rPr>
              <a:t>capitis</a:t>
            </a:r>
            <a:r>
              <a:rPr lang="en-US" dirty="0" smtClean="0">
                <a:solidFill>
                  <a:schemeClr val="accent2">
                    <a:lumMod val="75000"/>
                  </a:schemeClr>
                </a:solidFill>
                <a:latin typeface="Bodoni MT" panose="02070603080606020203" pitchFamily="18" charset="0"/>
              </a:rPr>
              <a:t> anterior</a:t>
            </a:r>
            <a:r>
              <a:rPr lang="fa-IR" sz="1600" dirty="0" smtClean="0">
                <a:solidFill>
                  <a:schemeClr val="accent2">
                    <a:lumMod val="75000"/>
                  </a:schemeClr>
                </a:solidFill>
                <a:latin typeface="Snap ITC" panose="04040A07060A02020202" pitchFamily="82" charset="0"/>
              </a:rPr>
              <a:t>)</a:t>
            </a:r>
            <a:endParaRPr lang="fa-IR" sz="1600" dirty="0" smtClean="0">
              <a:solidFill>
                <a:schemeClr val="tx1"/>
              </a:solidFill>
              <a:latin typeface="Snap ITC" panose="04040A07060A02020202" pitchFamily="82" charset="0"/>
            </a:endParaRPr>
          </a:p>
          <a:p>
            <a:pPr algn="r"/>
            <a:r>
              <a:rPr lang="fa-IR" sz="1600" dirty="0" smtClean="0">
                <a:solidFill>
                  <a:schemeClr val="tx1"/>
                </a:solidFill>
                <a:latin typeface="Snap ITC" panose="04040A07060A02020202" pitchFamily="82" charset="0"/>
              </a:rPr>
              <a:t>طویل راسی</a:t>
            </a:r>
            <a:r>
              <a:rPr lang="fa-IR" sz="1600" dirty="0" smtClean="0">
                <a:solidFill>
                  <a:schemeClr val="accent2">
                    <a:lumMod val="75000"/>
                  </a:schemeClr>
                </a:solidFill>
                <a:latin typeface="Snap ITC" panose="04040A07060A02020202" pitchFamily="82" charset="0"/>
              </a:rPr>
              <a:t>(</a:t>
            </a:r>
            <a:r>
              <a:rPr lang="en-US" dirty="0" err="1" smtClean="0">
                <a:solidFill>
                  <a:schemeClr val="accent2">
                    <a:lumMod val="75000"/>
                  </a:schemeClr>
                </a:solidFill>
                <a:latin typeface="Bodoni MT" panose="02070603080606020203" pitchFamily="18" charset="0"/>
              </a:rPr>
              <a:t>longus</a:t>
            </a:r>
            <a:r>
              <a:rPr lang="en-US" dirty="0" smtClean="0">
                <a:solidFill>
                  <a:schemeClr val="accent2">
                    <a:lumMod val="75000"/>
                  </a:schemeClr>
                </a:solidFill>
                <a:latin typeface="Bodoni MT" panose="02070603080606020203" pitchFamily="18" charset="0"/>
              </a:rPr>
              <a:t> </a:t>
            </a:r>
            <a:r>
              <a:rPr lang="en-US" dirty="0" err="1" smtClean="0">
                <a:solidFill>
                  <a:schemeClr val="accent2">
                    <a:lumMod val="75000"/>
                  </a:schemeClr>
                </a:solidFill>
                <a:latin typeface="Bodoni MT" panose="02070603080606020203" pitchFamily="18" charset="0"/>
              </a:rPr>
              <a:t>capitis</a:t>
            </a:r>
            <a:r>
              <a:rPr lang="fa-IR" sz="1600" dirty="0" smtClean="0">
                <a:solidFill>
                  <a:schemeClr val="accent2">
                    <a:lumMod val="75000"/>
                  </a:schemeClr>
                </a:solidFill>
                <a:latin typeface="Snap ITC" panose="04040A07060A02020202" pitchFamily="82" charset="0"/>
              </a:rPr>
              <a:t>)</a:t>
            </a:r>
            <a:r>
              <a:rPr lang="fa-IR" sz="1600" dirty="0" smtClean="0">
                <a:solidFill>
                  <a:schemeClr val="tx1"/>
                </a:solidFill>
                <a:latin typeface="Snap ITC" panose="04040A07060A02020202" pitchFamily="82" charset="0"/>
              </a:rPr>
              <a:t> </a:t>
            </a:r>
          </a:p>
          <a:p>
            <a:pPr algn="r"/>
            <a:r>
              <a:rPr lang="fa-IR" sz="1600" dirty="0" smtClean="0">
                <a:solidFill>
                  <a:schemeClr val="tx1"/>
                </a:solidFill>
                <a:latin typeface="Snap ITC" panose="04040A07060A02020202" pitchFamily="82" charset="0"/>
              </a:rPr>
              <a:t>طویل گردنی</a:t>
            </a:r>
            <a:r>
              <a:rPr lang="fa-IR" sz="1600" dirty="0" smtClean="0">
                <a:solidFill>
                  <a:schemeClr val="accent2">
                    <a:lumMod val="75000"/>
                  </a:schemeClr>
                </a:solidFill>
                <a:latin typeface="Snap ITC" panose="04040A07060A02020202" pitchFamily="82" charset="0"/>
              </a:rPr>
              <a:t>(</a:t>
            </a:r>
            <a:r>
              <a:rPr lang="en-US" dirty="0" err="1" smtClean="0">
                <a:solidFill>
                  <a:schemeClr val="accent2">
                    <a:lumMod val="75000"/>
                  </a:schemeClr>
                </a:solidFill>
                <a:latin typeface="Bodoni MT" panose="02070603080606020203" pitchFamily="18" charset="0"/>
              </a:rPr>
              <a:t>longus</a:t>
            </a:r>
            <a:r>
              <a:rPr lang="en-US" dirty="0" smtClean="0">
                <a:solidFill>
                  <a:schemeClr val="accent2">
                    <a:lumMod val="75000"/>
                  </a:schemeClr>
                </a:solidFill>
                <a:latin typeface="Bodoni MT" panose="02070603080606020203" pitchFamily="18" charset="0"/>
              </a:rPr>
              <a:t> </a:t>
            </a:r>
            <a:r>
              <a:rPr lang="en-US" dirty="0" err="1" smtClean="0">
                <a:solidFill>
                  <a:schemeClr val="accent2">
                    <a:lumMod val="75000"/>
                  </a:schemeClr>
                </a:solidFill>
                <a:latin typeface="Bodoni MT" panose="02070603080606020203" pitchFamily="18" charset="0"/>
              </a:rPr>
              <a:t>colli</a:t>
            </a:r>
            <a:r>
              <a:rPr lang="fa-IR" sz="1600" dirty="0" smtClean="0">
                <a:solidFill>
                  <a:schemeClr val="accent2">
                    <a:lumMod val="75000"/>
                  </a:schemeClr>
                </a:solidFill>
                <a:latin typeface="Snap ITC" panose="04040A07060A02020202" pitchFamily="82" charset="0"/>
              </a:rPr>
              <a:t>)</a:t>
            </a:r>
          </a:p>
          <a:p>
            <a:pPr algn="r"/>
            <a:r>
              <a:rPr lang="fa-IR" sz="1600" dirty="0" smtClean="0">
                <a:solidFill>
                  <a:schemeClr val="tx1"/>
                </a:solidFill>
                <a:latin typeface="Snap ITC" panose="04040A07060A02020202" pitchFamily="82" charset="0"/>
              </a:rPr>
              <a:t>سر ثابت:سطح قدامی تمام مهره های گردنی و سه مهره پشتی</a:t>
            </a:r>
          </a:p>
          <a:p>
            <a:pPr algn="r"/>
            <a:r>
              <a:rPr lang="fa-IR" sz="1600" dirty="0" smtClean="0">
                <a:solidFill>
                  <a:schemeClr val="tx1"/>
                </a:solidFill>
                <a:latin typeface="Snap ITC" panose="04040A07060A02020202" pitchFamily="82" charset="0"/>
              </a:rPr>
              <a:t>سر متحرک:سطح قدامی استخوان پس سری و مهره های گردنی</a:t>
            </a:r>
          </a:p>
          <a:p>
            <a:pPr algn="r"/>
            <a:r>
              <a:rPr lang="fa-IR" sz="1600" dirty="0" smtClean="0">
                <a:solidFill>
                  <a:schemeClr val="tx1"/>
                </a:solidFill>
                <a:latin typeface="Snap ITC" panose="04040A07060A02020202" pitchFamily="82" charset="0"/>
              </a:rPr>
              <a:t>عمل:فلکشن و فلکشن جانبی</a:t>
            </a:r>
          </a:p>
          <a:p>
            <a:pPr algn="r"/>
            <a:endParaRPr lang="fa-IR" sz="1600" dirty="0" smtClean="0">
              <a:solidFill>
                <a:schemeClr val="tx1"/>
              </a:solidFill>
              <a:latin typeface="Snap ITC" panose="04040A07060A02020202" pitchFamily="82" charset="0"/>
            </a:endParaRPr>
          </a:p>
          <a:p>
            <a:pPr algn="r"/>
            <a:r>
              <a:rPr lang="en-US" sz="1600" dirty="0">
                <a:solidFill>
                  <a:schemeClr val="accent2">
                    <a:lumMod val="75000"/>
                  </a:schemeClr>
                </a:solidFill>
                <a:latin typeface="Snap ITC" panose="04040A07060A02020202" pitchFamily="82" charset="0"/>
              </a:rPr>
              <a:t>2</a:t>
            </a:r>
            <a:r>
              <a:rPr lang="fa-IR" sz="1600" dirty="0" smtClean="0">
                <a:solidFill>
                  <a:schemeClr val="tx1"/>
                </a:solidFill>
                <a:latin typeface="Snap ITC" panose="04040A07060A02020202" pitchFamily="82" charset="0"/>
              </a:rPr>
              <a:t>-عضله </a:t>
            </a:r>
            <a:r>
              <a:rPr lang="fa-IR" sz="1600" dirty="0">
                <a:solidFill>
                  <a:schemeClr val="tx1"/>
                </a:solidFill>
                <a:latin typeface="Snap ITC" panose="04040A07060A02020202" pitchFamily="82" charset="0"/>
              </a:rPr>
              <a:t>جناغی چنبری </a:t>
            </a:r>
            <a:r>
              <a:rPr lang="fa-IR" sz="1600" dirty="0" smtClean="0">
                <a:solidFill>
                  <a:schemeClr val="tx1"/>
                </a:solidFill>
                <a:latin typeface="Snap ITC" panose="04040A07060A02020202" pitchFamily="82" charset="0"/>
              </a:rPr>
              <a:t>پستانی</a:t>
            </a:r>
            <a:r>
              <a:rPr lang="fa-IR" sz="1600" dirty="0" smtClean="0">
                <a:solidFill>
                  <a:schemeClr val="accent2">
                    <a:lumMod val="75000"/>
                  </a:schemeClr>
                </a:solidFill>
                <a:latin typeface="Snap ITC" panose="04040A07060A02020202" pitchFamily="82" charset="0"/>
              </a:rPr>
              <a:t>(</a:t>
            </a:r>
            <a:r>
              <a:rPr lang="en-US" dirty="0" smtClean="0">
                <a:solidFill>
                  <a:schemeClr val="accent2">
                    <a:lumMod val="75000"/>
                  </a:schemeClr>
                </a:solidFill>
                <a:latin typeface="Bodoni MT" panose="02070603080606020203" pitchFamily="18" charset="0"/>
              </a:rPr>
              <a:t>sternocleidomastoid</a:t>
            </a:r>
            <a:r>
              <a:rPr lang="fa-IR" dirty="0" smtClean="0">
                <a:solidFill>
                  <a:schemeClr val="accent2">
                    <a:lumMod val="75000"/>
                  </a:schemeClr>
                </a:solidFill>
                <a:latin typeface="Bodoni MT" panose="02070603080606020203" pitchFamily="18" charset="0"/>
              </a:rPr>
              <a:t>)</a:t>
            </a:r>
            <a:endParaRPr lang="en-US" sz="1600" dirty="0">
              <a:solidFill>
                <a:schemeClr val="tx1"/>
              </a:solidFill>
              <a:latin typeface="Snap ITC" panose="04040A07060A02020202" pitchFamily="82" charset="0"/>
            </a:endParaRPr>
          </a:p>
          <a:p>
            <a:pPr algn="r"/>
            <a:r>
              <a:rPr lang="fa-IR" sz="1600" dirty="0">
                <a:solidFill>
                  <a:schemeClr val="tx1"/>
                </a:solidFill>
                <a:latin typeface="Snap ITC" panose="04040A07060A02020202" pitchFamily="82" charset="0"/>
              </a:rPr>
              <a:t>سرثابت:روی استخوان جناغ و ترقوه</a:t>
            </a:r>
          </a:p>
          <a:p>
            <a:pPr algn="r"/>
            <a:r>
              <a:rPr lang="fa-IR" sz="1600" dirty="0">
                <a:solidFill>
                  <a:schemeClr val="tx1"/>
                </a:solidFill>
                <a:latin typeface="Snap ITC" panose="04040A07060A02020202" pitchFamily="82" charset="0"/>
              </a:rPr>
              <a:t>سر متحرک:زایده پستانی استخوان گیجگاهی</a:t>
            </a:r>
          </a:p>
          <a:p>
            <a:pPr algn="r"/>
            <a:r>
              <a:rPr lang="fa-IR" sz="1600" dirty="0">
                <a:solidFill>
                  <a:schemeClr val="tx1"/>
                </a:solidFill>
                <a:latin typeface="Snap ITC" panose="04040A07060A02020202" pitchFamily="82" charset="0"/>
              </a:rPr>
              <a:t>عمل:فلکشن و فلکشن جانبی</a:t>
            </a:r>
          </a:p>
          <a:p>
            <a:pPr algn="r"/>
            <a:endParaRPr lang="fa-IR" sz="1600" dirty="0">
              <a:solidFill>
                <a:schemeClr val="tx1"/>
              </a:solidFill>
              <a:latin typeface="Snap ITC" panose="04040A07060A020202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665927" cy="28977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979572"/>
            <a:ext cx="2665927" cy="2878428"/>
          </a:xfrm>
          <a:prstGeom prst="rect">
            <a:avLst/>
          </a:prstGeom>
        </p:spPr>
      </p:pic>
    </p:spTree>
    <p:extLst>
      <p:ext uri="{BB962C8B-B14F-4D97-AF65-F5344CB8AC3E}">
        <p14:creationId xmlns:p14="http://schemas.microsoft.com/office/powerpoint/2010/main" val="2228706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62885" y="277323"/>
            <a:ext cx="9942490" cy="6174991"/>
          </a:xfrm>
        </p:spPr>
        <p:txBody>
          <a:bodyPr/>
          <a:lstStyle/>
          <a:p>
            <a:pPr algn="r"/>
            <a:r>
              <a:rPr lang="en-US" sz="1600" dirty="0" smtClean="0">
                <a:solidFill>
                  <a:schemeClr val="accent2">
                    <a:lumMod val="75000"/>
                  </a:schemeClr>
                </a:solidFill>
                <a:latin typeface="Snap ITC" panose="04040A07060A02020202" pitchFamily="82" charset="0"/>
              </a:rPr>
              <a:t>-3</a:t>
            </a:r>
            <a:r>
              <a:rPr lang="fa-IR" sz="1600" dirty="0" smtClean="0">
                <a:solidFill>
                  <a:schemeClr val="tx1"/>
                </a:solidFill>
                <a:latin typeface="Snap ITC" panose="04040A07060A02020202" pitchFamily="82" charset="0"/>
              </a:rPr>
              <a:t>عضلات نردبانی</a:t>
            </a:r>
            <a:r>
              <a:rPr lang="fa-IR" sz="1600" dirty="0" smtClean="0">
                <a:solidFill>
                  <a:schemeClr val="accent2">
                    <a:lumMod val="75000"/>
                  </a:schemeClr>
                </a:solidFill>
                <a:latin typeface="Snap ITC" panose="04040A07060A02020202" pitchFamily="82" charset="0"/>
              </a:rPr>
              <a:t>(</a:t>
            </a:r>
            <a:r>
              <a:rPr lang="en-US" dirty="0" smtClean="0">
                <a:solidFill>
                  <a:schemeClr val="accent2">
                    <a:lumMod val="75000"/>
                  </a:schemeClr>
                </a:solidFill>
                <a:latin typeface="Bodoni MT" panose="02070603080606020203" pitchFamily="18" charset="0"/>
              </a:rPr>
              <a:t>the </a:t>
            </a:r>
            <a:r>
              <a:rPr lang="en-US" dirty="0" err="1" smtClean="0">
                <a:solidFill>
                  <a:schemeClr val="accent2">
                    <a:lumMod val="75000"/>
                  </a:schemeClr>
                </a:solidFill>
                <a:latin typeface="Bodoni MT" panose="02070603080606020203" pitchFamily="18" charset="0"/>
              </a:rPr>
              <a:t>scalenes</a:t>
            </a:r>
            <a:r>
              <a:rPr lang="fa-IR" sz="1600" dirty="0" smtClean="0">
                <a:solidFill>
                  <a:schemeClr val="accent2">
                    <a:lumMod val="75000"/>
                  </a:schemeClr>
                </a:solidFill>
                <a:latin typeface="Snap ITC" panose="04040A07060A02020202" pitchFamily="82" charset="0"/>
              </a:rPr>
              <a:t>)</a:t>
            </a:r>
          </a:p>
          <a:p>
            <a:pPr algn="r"/>
            <a:r>
              <a:rPr lang="fa-IR" sz="1600" dirty="0" smtClean="0">
                <a:solidFill>
                  <a:schemeClr val="tx1"/>
                </a:solidFill>
                <a:latin typeface="Snap ITC" panose="04040A07060A02020202" pitchFamily="82" charset="0"/>
              </a:rPr>
              <a:t>نردبانی قدامی(از دنده اول به زایده عرضی مهره های گردن)</a:t>
            </a:r>
          </a:p>
          <a:p>
            <a:pPr algn="r"/>
            <a:r>
              <a:rPr lang="fa-IR" sz="1600" dirty="0" smtClean="0">
                <a:solidFill>
                  <a:schemeClr val="tx1"/>
                </a:solidFill>
                <a:latin typeface="Snap ITC" panose="04040A07060A02020202" pitchFamily="82" charset="0"/>
              </a:rPr>
              <a:t>(زایده های عرضی سومین تا ششمین مهره)</a:t>
            </a:r>
          </a:p>
          <a:p>
            <a:pPr algn="r"/>
            <a:endParaRPr lang="fa-IR" sz="1600" dirty="0" smtClean="0">
              <a:solidFill>
                <a:schemeClr val="tx1"/>
              </a:solidFill>
              <a:latin typeface="Snap ITC" panose="04040A07060A02020202" pitchFamily="82" charset="0"/>
            </a:endParaRPr>
          </a:p>
          <a:p>
            <a:pPr algn="r"/>
            <a:r>
              <a:rPr lang="fa-IR" sz="1600" dirty="0" smtClean="0">
                <a:solidFill>
                  <a:schemeClr val="tx1"/>
                </a:solidFill>
                <a:latin typeface="Snap ITC" panose="04040A07060A02020202" pitchFamily="82" charset="0"/>
              </a:rPr>
              <a:t>نردبانی میانی(از دنده اول به زایده عرضی مهره های گردن)</a:t>
            </a:r>
          </a:p>
          <a:p>
            <a:pPr algn="r"/>
            <a:r>
              <a:rPr lang="fa-IR" sz="1600" dirty="0" smtClean="0">
                <a:solidFill>
                  <a:schemeClr val="tx1"/>
                </a:solidFill>
                <a:latin typeface="Snap ITC" panose="04040A07060A02020202" pitchFamily="82" charset="0"/>
              </a:rPr>
              <a:t>(زایده های عرضی دومین تا ششمین مهره) </a:t>
            </a:r>
          </a:p>
          <a:p>
            <a:pPr algn="r"/>
            <a:endParaRPr lang="fa-IR" sz="1600" dirty="0" smtClean="0">
              <a:solidFill>
                <a:schemeClr val="tx1"/>
              </a:solidFill>
              <a:latin typeface="Snap ITC" panose="04040A07060A02020202" pitchFamily="82" charset="0"/>
            </a:endParaRPr>
          </a:p>
          <a:p>
            <a:pPr algn="r"/>
            <a:r>
              <a:rPr lang="fa-IR" sz="1600" dirty="0" smtClean="0">
                <a:solidFill>
                  <a:schemeClr val="tx1"/>
                </a:solidFill>
                <a:latin typeface="Snap ITC" panose="04040A07060A02020202" pitchFamily="82" charset="0"/>
              </a:rPr>
              <a:t>نردبانی خلفی(از دنده دوم  به زایده های عرضی مهره های گردن)</a:t>
            </a:r>
          </a:p>
          <a:p>
            <a:pPr algn="r"/>
            <a:r>
              <a:rPr lang="fa-IR" sz="1600" dirty="0" smtClean="0">
                <a:solidFill>
                  <a:schemeClr val="tx1"/>
                </a:solidFill>
                <a:latin typeface="Snap ITC" panose="04040A07060A02020202" pitchFamily="82" charset="0"/>
              </a:rPr>
              <a:t>(زایده های عرضی چهارمین تا ششمین مهره)</a:t>
            </a:r>
          </a:p>
          <a:p>
            <a:pPr algn="r"/>
            <a:endParaRPr lang="fa-IR" sz="1600" dirty="0" smtClean="0">
              <a:solidFill>
                <a:schemeClr val="tx1"/>
              </a:solidFill>
              <a:latin typeface="Snap ITC" panose="04040A07060A02020202" pitchFamily="82" charset="0"/>
            </a:endParaRPr>
          </a:p>
          <a:p>
            <a:pPr algn="r"/>
            <a:r>
              <a:rPr lang="fa-IR" sz="1600" dirty="0" smtClean="0">
                <a:solidFill>
                  <a:schemeClr val="tx1"/>
                </a:solidFill>
                <a:latin typeface="Snap ITC" panose="04040A07060A02020202" pitchFamily="82" charset="0"/>
              </a:rPr>
              <a:t>عمل:فلکشن و فلکشن جانبی</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85611"/>
            <a:ext cx="4301544" cy="4893972"/>
          </a:xfrm>
          <a:prstGeom prst="rect">
            <a:avLst/>
          </a:prstGeom>
        </p:spPr>
      </p:pic>
    </p:spTree>
    <p:extLst>
      <p:ext uri="{BB962C8B-B14F-4D97-AF65-F5344CB8AC3E}">
        <p14:creationId xmlns:p14="http://schemas.microsoft.com/office/powerpoint/2010/main" val="1253731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97771" y="0"/>
            <a:ext cx="4301542" cy="650813"/>
          </a:xfrm>
        </p:spPr>
        <p:txBody>
          <a:bodyPr/>
          <a:lstStyle/>
          <a:p>
            <a:pPr algn="r"/>
            <a:r>
              <a:rPr lang="fa-IR" sz="3600" dirty="0" smtClean="0">
                <a:cs typeface="B Davat" panose="00000400000000000000" pitchFamily="2" charset="-78"/>
              </a:rPr>
              <a:t>عضلات خلفی گردن:</a:t>
            </a:r>
            <a:endParaRPr lang="fa-IR" sz="3600" dirty="0">
              <a:cs typeface="B Davat" panose="00000400000000000000" pitchFamily="2" charset="-78"/>
            </a:endParaRPr>
          </a:p>
        </p:txBody>
      </p:sp>
      <p:sp>
        <p:nvSpPr>
          <p:cNvPr id="3" name="Subtitle 2"/>
          <p:cNvSpPr>
            <a:spLocks noGrp="1"/>
          </p:cNvSpPr>
          <p:nvPr>
            <p:ph type="subTitle" idx="1"/>
          </p:nvPr>
        </p:nvSpPr>
        <p:spPr>
          <a:xfrm>
            <a:off x="656823" y="650813"/>
            <a:ext cx="10303098" cy="5917412"/>
          </a:xfrm>
        </p:spPr>
        <p:txBody>
          <a:bodyPr/>
          <a:lstStyle/>
          <a:p>
            <a:pPr algn="r"/>
            <a:r>
              <a:rPr lang="en-US" dirty="0" smtClean="0">
                <a:solidFill>
                  <a:schemeClr val="accent2">
                    <a:lumMod val="75000"/>
                  </a:schemeClr>
                </a:solidFill>
                <a:latin typeface="Snap ITC" panose="04040A07060A02020202" pitchFamily="82" charset="0"/>
              </a:rPr>
              <a:t>1</a:t>
            </a:r>
            <a:r>
              <a:rPr lang="fa-IR" dirty="0" smtClean="0">
                <a:solidFill>
                  <a:schemeClr val="accent2">
                    <a:lumMod val="75000"/>
                  </a:schemeClr>
                </a:solidFill>
                <a:latin typeface="Snap ITC" panose="04040A07060A02020202" pitchFamily="82" charset="0"/>
              </a:rPr>
              <a:t>-</a:t>
            </a:r>
            <a:r>
              <a:rPr lang="fa-IR" sz="1600" dirty="0" smtClean="0">
                <a:solidFill>
                  <a:schemeClr val="tx1"/>
                </a:solidFill>
                <a:latin typeface="Snap ITC" panose="04040A07060A02020202" pitchFamily="82" charset="0"/>
              </a:rPr>
              <a:t>عضله </a:t>
            </a:r>
            <a:r>
              <a:rPr lang="fa-IR" sz="1600" dirty="0">
                <a:solidFill>
                  <a:schemeClr val="tx1"/>
                </a:solidFill>
                <a:latin typeface="Snap ITC" panose="04040A07060A02020202" pitchFamily="82" charset="0"/>
              </a:rPr>
              <a:t>گوشه </a:t>
            </a:r>
            <a:r>
              <a:rPr lang="fa-IR" sz="1600" dirty="0" smtClean="0">
                <a:solidFill>
                  <a:schemeClr val="tx1"/>
                </a:solidFill>
                <a:latin typeface="Snap ITC" panose="04040A07060A02020202" pitchFamily="82" charset="0"/>
              </a:rPr>
              <a:t>ای</a:t>
            </a:r>
            <a:r>
              <a:rPr lang="fa-IR" sz="1600" dirty="0" smtClean="0">
                <a:solidFill>
                  <a:schemeClr val="accent2">
                    <a:lumMod val="75000"/>
                  </a:schemeClr>
                </a:solidFill>
                <a:latin typeface="Snap ITC" panose="04040A07060A02020202" pitchFamily="82" charset="0"/>
              </a:rPr>
              <a:t>(</a:t>
            </a:r>
            <a:r>
              <a:rPr lang="en-US" dirty="0" err="1" smtClean="0">
                <a:solidFill>
                  <a:schemeClr val="accent2">
                    <a:lumMod val="75000"/>
                  </a:schemeClr>
                </a:solidFill>
                <a:latin typeface="Bodoni MT" panose="02070603080606020203" pitchFamily="18" charset="0"/>
              </a:rPr>
              <a:t>levator</a:t>
            </a:r>
            <a:r>
              <a:rPr lang="en-US" dirty="0" smtClean="0">
                <a:solidFill>
                  <a:schemeClr val="accent2">
                    <a:lumMod val="75000"/>
                  </a:schemeClr>
                </a:solidFill>
                <a:latin typeface="Bodoni MT" panose="02070603080606020203" pitchFamily="18" charset="0"/>
              </a:rPr>
              <a:t> scapulae</a:t>
            </a:r>
            <a:r>
              <a:rPr lang="fa-IR" dirty="0" smtClean="0">
                <a:solidFill>
                  <a:schemeClr val="accent2">
                    <a:lumMod val="75000"/>
                  </a:schemeClr>
                </a:solidFill>
                <a:latin typeface="Snap ITC" panose="04040A07060A02020202" pitchFamily="82" charset="0"/>
              </a:rPr>
              <a:t>)</a:t>
            </a:r>
            <a:endParaRPr lang="en-US" dirty="0">
              <a:solidFill>
                <a:schemeClr val="accent2">
                  <a:lumMod val="75000"/>
                </a:schemeClr>
              </a:solidFill>
              <a:latin typeface="Snap ITC" panose="04040A07060A02020202" pitchFamily="82" charset="0"/>
            </a:endParaRPr>
          </a:p>
          <a:p>
            <a:pPr algn="r"/>
            <a:r>
              <a:rPr lang="fa-IR" sz="1600" dirty="0">
                <a:solidFill>
                  <a:schemeClr val="tx1"/>
                </a:solidFill>
                <a:latin typeface="Snap ITC" panose="04040A07060A02020202" pitchFamily="82" charset="0"/>
              </a:rPr>
              <a:t>سر ثابت:لبه داخلی کتف</a:t>
            </a:r>
          </a:p>
          <a:p>
            <a:pPr algn="r"/>
            <a:r>
              <a:rPr lang="fa-IR" sz="1600" dirty="0">
                <a:solidFill>
                  <a:schemeClr val="tx1"/>
                </a:solidFill>
                <a:latin typeface="Snap ITC" panose="04040A07060A02020202" pitchFamily="82" charset="0"/>
              </a:rPr>
              <a:t>سر متحرک:زایده های عرضی چهار مهره گردنی</a:t>
            </a:r>
          </a:p>
          <a:p>
            <a:pPr algn="r"/>
            <a:r>
              <a:rPr lang="fa-IR" sz="1600" dirty="0">
                <a:solidFill>
                  <a:schemeClr val="tx1"/>
                </a:solidFill>
                <a:latin typeface="Snap ITC" panose="04040A07060A02020202" pitchFamily="82" charset="0"/>
              </a:rPr>
              <a:t>عمل:فلکشن جانبی گردن و بالا کشیدن استخوان </a:t>
            </a:r>
            <a:r>
              <a:rPr lang="fa-IR" sz="1600" dirty="0" smtClean="0">
                <a:solidFill>
                  <a:schemeClr val="tx1"/>
                </a:solidFill>
                <a:latin typeface="Snap ITC" panose="04040A07060A02020202" pitchFamily="82" charset="0"/>
              </a:rPr>
              <a:t>کتف</a:t>
            </a:r>
          </a:p>
          <a:p>
            <a:pPr algn="r"/>
            <a:endParaRPr lang="fa-IR" sz="1600" dirty="0" smtClean="0">
              <a:solidFill>
                <a:schemeClr val="tx1"/>
              </a:solidFill>
              <a:latin typeface="Snap ITC" panose="04040A07060A02020202" pitchFamily="82" charset="0"/>
            </a:endParaRPr>
          </a:p>
          <a:p>
            <a:pPr algn="r"/>
            <a:r>
              <a:rPr lang="en-US" sz="1600" dirty="0" smtClean="0">
                <a:solidFill>
                  <a:schemeClr val="accent2">
                    <a:lumMod val="75000"/>
                  </a:schemeClr>
                </a:solidFill>
                <a:latin typeface="Snap ITC" panose="04040A07060A02020202" pitchFamily="82" charset="0"/>
              </a:rPr>
              <a:t>2</a:t>
            </a:r>
            <a:r>
              <a:rPr lang="fa-IR" sz="1600" dirty="0" smtClean="0">
                <a:solidFill>
                  <a:schemeClr val="tx1"/>
                </a:solidFill>
                <a:latin typeface="Snap ITC" panose="04040A07060A02020202" pitchFamily="82" charset="0"/>
              </a:rPr>
              <a:t>-عضلات مهره ای</a:t>
            </a:r>
            <a:r>
              <a:rPr lang="fa-IR" sz="1600" dirty="0" smtClean="0">
                <a:solidFill>
                  <a:schemeClr val="accent2">
                    <a:lumMod val="75000"/>
                  </a:schemeClr>
                </a:solidFill>
                <a:latin typeface="Snap ITC" panose="04040A07060A02020202" pitchFamily="82" charset="0"/>
              </a:rPr>
              <a:t>(</a:t>
            </a:r>
            <a:r>
              <a:rPr lang="en-US" dirty="0" smtClean="0">
                <a:solidFill>
                  <a:schemeClr val="accent2">
                    <a:lumMod val="75000"/>
                  </a:schemeClr>
                </a:solidFill>
                <a:latin typeface="Bodoni MT" panose="02070603080606020203" pitchFamily="18" charset="0"/>
              </a:rPr>
              <a:t>splenius muscles</a:t>
            </a:r>
            <a:r>
              <a:rPr lang="fa-IR" sz="1600" dirty="0" smtClean="0">
                <a:solidFill>
                  <a:schemeClr val="accent2">
                    <a:lumMod val="75000"/>
                  </a:schemeClr>
                </a:solidFill>
                <a:latin typeface="Snap ITC" panose="04040A07060A02020202" pitchFamily="82" charset="0"/>
              </a:rPr>
              <a:t>)</a:t>
            </a:r>
          </a:p>
          <a:p>
            <a:pPr algn="r"/>
            <a:r>
              <a:rPr lang="fa-IR" sz="1600" dirty="0" smtClean="0">
                <a:solidFill>
                  <a:schemeClr val="tx1"/>
                </a:solidFill>
                <a:latin typeface="Snap ITC" panose="04040A07060A02020202" pitchFamily="82" charset="0"/>
              </a:rPr>
              <a:t>مهره ای راسی</a:t>
            </a:r>
            <a:r>
              <a:rPr lang="fa-IR" sz="1600" dirty="0" smtClean="0">
                <a:solidFill>
                  <a:schemeClr val="accent2">
                    <a:lumMod val="75000"/>
                  </a:schemeClr>
                </a:solidFill>
                <a:latin typeface="Snap ITC" panose="04040A07060A02020202" pitchFamily="82" charset="0"/>
              </a:rPr>
              <a:t>(</a:t>
            </a:r>
            <a:r>
              <a:rPr lang="en-US" dirty="0" smtClean="0">
                <a:solidFill>
                  <a:schemeClr val="accent2">
                    <a:lumMod val="75000"/>
                  </a:schemeClr>
                </a:solidFill>
                <a:latin typeface="Bodoni MT" panose="02070603080606020203" pitchFamily="18" charset="0"/>
              </a:rPr>
              <a:t>splenius </a:t>
            </a:r>
            <a:r>
              <a:rPr lang="en-US" dirty="0" err="1" smtClean="0">
                <a:solidFill>
                  <a:schemeClr val="accent2">
                    <a:lumMod val="75000"/>
                  </a:schemeClr>
                </a:solidFill>
                <a:latin typeface="Bodoni MT" panose="02070603080606020203" pitchFamily="18" charset="0"/>
              </a:rPr>
              <a:t>capitis</a:t>
            </a:r>
            <a:r>
              <a:rPr lang="fa-IR" sz="1600" dirty="0" smtClean="0">
                <a:solidFill>
                  <a:schemeClr val="accent2">
                    <a:lumMod val="75000"/>
                  </a:schemeClr>
                </a:solidFill>
                <a:latin typeface="Snap ITC" panose="04040A07060A02020202" pitchFamily="82" charset="0"/>
              </a:rPr>
              <a:t>)</a:t>
            </a:r>
          </a:p>
          <a:p>
            <a:pPr algn="r"/>
            <a:r>
              <a:rPr lang="fa-IR" sz="1600" dirty="0" smtClean="0">
                <a:solidFill>
                  <a:schemeClr val="tx1"/>
                </a:solidFill>
                <a:latin typeface="Snap ITC" panose="04040A07060A02020202" pitchFamily="82" charset="0"/>
              </a:rPr>
              <a:t>مهره ای گردنی</a:t>
            </a:r>
            <a:r>
              <a:rPr lang="fa-IR" sz="1600" dirty="0" smtClean="0">
                <a:solidFill>
                  <a:schemeClr val="accent2">
                    <a:lumMod val="75000"/>
                  </a:schemeClr>
                </a:solidFill>
                <a:latin typeface="Snap ITC" panose="04040A07060A02020202" pitchFamily="82" charset="0"/>
              </a:rPr>
              <a:t>(</a:t>
            </a:r>
            <a:r>
              <a:rPr lang="en-US" dirty="0" smtClean="0">
                <a:solidFill>
                  <a:schemeClr val="accent2">
                    <a:lumMod val="75000"/>
                  </a:schemeClr>
                </a:solidFill>
                <a:latin typeface="Bodoni MT" panose="02070603080606020203" pitchFamily="18" charset="0"/>
              </a:rPr>
              <a:t>splenius </a:t>
            </a:r>
            <a:r>
              <a:rPr lang="en-US" dirty="0" err="1" smtClean="0">
                <a:solidFill>
                  <a:schemeClr val="accent2">
                    <a:lumMod val="75000"/>
                  </a:schemeClr>
                </a:solidFill>
                <a:latin typeface="Bodoni MT" panose="02070603080606020203" pitchFamily="18" charset="0"/>
              </a:rPr>
              <a:t>cervisis</a:t>
            </a:r>
            <a:r>
              <a:rPr lang="fa-IR" sz="1600" dirty="0" smtClean="0">
                <a:solidFill>
                  <a:schemeClr val="accent2">
                    <a:lumMod val="75000"/>
                  </a:schemeClr>
                </a:solidFill>
                <a:latin typeface="Snap ITC" panose="04040A07060A02020202" pitchFamily="82" charset="0"/>
              </a:rPr>
              <a:t>)</a:t>
            </a:r>
            <a:endParaRPr lang="fa-IR" sz="1600" dirty="0" smtClean="0">
              <a:solidFill>
                <a:schemeClr val="tx1"/>
              </a:solidFill>
              <a:latin typeface="Snap ITC" panose="04040A07060A02020202" pitchFamily="82" charset="0"/>
            </a:endParaRPr>
          </a:p>
          <a:p>
            <a:pPr algn="r"/>
            <a:r>
              <a:rPr lang="fa-IR" sz="1600" dirty="0" smtClean="0">
                <a:solidFill>
                  <a:schemeClr val="tx1"/>
                </a:solidFill>
                <a:latin typeface="Snap ITC" panose="04040A07060A02020202" pitchFamily="82" charset="0"/>
              </a:rPr>
              <a:t>سر ثابت:زایده شوکی هفتمین مهره گردنی و شش مهره اول پشتی</a:t>
            </a:r>
          </a:p>
          <a:p>
            <a:pPr algn="r"/>
            <a:r>
              <a:rPr lang="fa-IR" sz="1600" dirty="0" smtClean="0">
                <a:solidFill>
                  <a:schemeClr val="tx1"/>
                </a:solidFill>
                <a:latin typeface="Snap ITC" panose="04040A07060A02020202" pitchFamily="82" charset="0"/>
              </a:rPr>
              <a:t>سر متحرک:زایده پستانی استخوان گیجگاهی و زایده های عزضی مهره های اول تا سوم گردنی</a:t>
            </a:r>
          </a:p>
          <a:p>
            <a:pPr algn="r"/>
            <a:r>
              <a:rPr lang="fa-IR" sz="1600" dirty="0" smtClean="0">
                <a:solidFill>
                  <a:schemeClr val="tx1"/>
                </a:solidFill>
                <a:latin typeface="Snap ITC" panose="04040A07060A02020202" pitchFamily="82" charset="0"/>
              </a:rPr>
              <a:t>عمل:اکستنشن و هایپراکستنشن</a:t>
            </a:r>
            <a:endParaRPr lang="fa-IR" sz="1600" dirty="0">
              <a:solidFill>
                <a:schemeClr val="tx1"/>
              </a:solidFill>
              <a:latin typeface="Snap ITC" panose="04040A07060A020202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05331"/>
            <a:ext cx="3026536" cy="285267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828256" cy="2800401"/>
          </a:xfrm>
          <a:prstGeom prst="rect">
            <a:avLst/>
          </a:prstGeom>
        </p:spPr>
      </p:pic>
    </p:spTree>
    <p:extLst>
      <p:ext uri="{BB962C8B-B14F-4D97-AF65-F5344CB8AC3E}">
        <p14:creationId xmlns:p14="http://schemas.microsoft.com/office/powerpoint/2010/main" val="332954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00811" y="0"/>
            <a:ext cx="2794716" cy="643943"/>
          </a:xfrm>
        </p:spPr>
        <p:txBody>
          <a:bodyPr/>
          <a:lstStyle/>
          <a:p>
            <a:pPr algn="r"/>
            <a:r>
              <a:rPr lang="fa-IR" sz="3600" dirty="0" smtClean="0">
                <a:cs typeface="B Davat" panose="00000400000000000000" pitchFamily="2" charset="-78"/>
              </a:rPr>
              <a:t>تعریف:</a:t>
            </a:r>
            <a:endParaRPr lang="fa-IR" sz="3600" dirty="0">
              <a:cs typeface="B Davat" panose="00000400000000000000" pitchFamily="2" charset="-78"/>
            </a:endParaRPr>
          </a:p>
        </p:txBody>
      </p:sp>
      <p:sp>
        <p:nvSpPr>
          <p:cNvPr id="3" name="Subtitle 2"/>
          <p:cNvSpPr>
            <a:spLocks noGrp="1"/>
          </p:cNvSpPr>
          <p:nvPr>
            <p:ph type="subTitle" idx="1"/>
          </p:nvPr>
        </p:nvSpPr>
        <p:spPr>
          <a:xfrm>
            <a:off x="824248" y="643943"/>
            <a:ext cx="10393251" cy="5962919"/>
          </a:xfrm>
        </p:spPr>
        <p:txBody>
          <a:bodyPr/>
          <a:lstStyle/>
          <a:p>
            <a:pPr algn="r"/>
            <a:r>
              <a:rPr lang="fa-IR" dirty="0" smtClean="0">
                <a:solidFill>
                  <a:schemeClr val="accent2">
                    <a:lumMod val="75000"/>
                  </a:schemeClr>
                </a:solidFill>
              </a:rPr>
              <a:t>«»</a:t>
            </a:r>
            <a:r>
              <a:rPr lang="fa-IR" sz="1600" dirty="0" smtClean="0">
                <a:solidFill>
                  <a:schemeClr val="tx1"/>
                </a:solidFill>
              </a:rPr>
              <a:t>عارضه </a:t>
            </a:r>
            <a:r>
              <a:rPr lang="fa-IR" sz="1600" dirty="0">
                <a:solidFill>
                  <a:schemeClr val="tx1"/>
                </a:solidFill>
              </a:rPr>
              <a:t>ای است که در ان مهره های گردنی به یک سمت منحرف می شوند و چانه به سمت مقابل می </a:t>
            </a:r>
            <a:r>
              <a:rPr lang="fa-IR" sz="1600" dirty="0" smtClean="0">
                <a:solidFill>
                  <a:schemeClr val="tx1"/>
                </a:solidFill>
              </a:rPr>
              <a:t>چرخد.</a:t>
            </a:r>
          </a:p>
          <a:p>
            <a:pPr algn="r"/>
            <a:r>
              <a:rPr lang="fa-IR" sz="1600" dirty="0" smtClean="0">
                <a:solidFill>
                  <a:schemeClr val="accent2">
                    <a:lumMod val="75000"/>
                  </a:schemeClr>
                </a:solidFill>
              </a:rPr>
              <a:t>«»</a:t>
            </a:r>
            <a:r>
              <a:rPr lang="fa-IR" sz="1600" dirty="0" smtClean="0">
                <a:solidFill>
                  <a:schemeClr val="tx1"/>
                </a:solidFill>
              </a:rPr>
              <a:t>علت </a:t>
            </a:r>
            <a:r>
              <a:rPr lang="fa-IR" sz="1600" dirty="0">
                <a:solidFill>
                  <a:schemeClr val="tx1"/>
                </a:solidFill>
              </a:rPr>
              <a:t>این عارضه ممکن است به دلیل ضعف یا فلجی و کوتاهی عضله جناغی چنبری سینه ای </a:t>
            </a:r>
            <a:r>
              <a:rPr lang="fa-IR" sz="1600" dirty="0" smtClean="0">
                <a:solidFill>
                  <a:schemeClr val="tx1"/>
                </a:solidFill>
              </a:rPr>
              <a:t>باشد</a:t>
            </a:r>
            <a:r>
              <a:rPr lang="fa-IR" sz="1600" dirty="0" smtClean="0">
                <a:solidFill>
                  <a:schemeClr val="accent2">
                    <a:lumMod val="75000"/>
                  </a:schemeClr>
                </a:solidFill>
              </a:rPr>
              <a:t>.</a:t>
            </a:r>
          </a:p>
          <a:p>
            <a:pPr algn="r"/>
            <a:r>
              <a:rPr lang="fa-IR" sz="1600" dirty="0" smtClean="0">
                <a:solidFill>
                  <a:schemeClr val="accent2">
                    <a:lumMod val="75000"/>
                  </a:schemeClr>
                </a:solidFill>
              </a:rPr>
              <a:t>«»</a:t>
            </a:r>
            <a:r>
              <a:rPr lang="fa-IR" sz="1600" dirty="0" smtClean="0">
                <a:solidFill>
                  <a:schemeClr val="tx1"/>
                </a:solidFill>
              </a:rPr>
              <a:t>به </a:t>
            </a:r>
            <a:r>
              <a:rPr lang="fa-IR" sz="1600" dirty="0">
                <a:solidFill>
                  <a:schemeClr val="tx1"/>
                </a:solidFill>
              </a:rPr>
              <a:t>این عارضه </a:t>
            </a:r>
            <a:r>
              <a:rPr lang="fa-IR" sz="1600" dirty="0">
                <a:solidFill>
                  <a:schemeClr val="accent2">
                    <a:lumMod val="75000"/>
                  </a:schemeClr>
                </a:solidFill>
              </a:rPr>
              <a:t>اسکلیوز گردنی </a:t>
            </a:r>
            <a:r>
              <a:rPr lang="fa-IR" sz="1600" dirty="0" smtClean="0">
                <a:solidFill>
                  <a:schemeClr val="tx1"/>
                </a:solidFill>
              </a:rPr>
              <a:t>نیزمی گویند</a:t>
            </a:r>
            <a:r>
              <a:rPr lang="fa-IR" sz="1600" dirty="0" smtClean="0">
                <a:solidFill>
                  <a:schemeClr val="accent2">
                    <a:lumMod val="75000"/>
                  </a:schemeClr>
                </a:solidFill>
              </a:rPr>
              <a:t>.</a:t>
            </a:r>
          </a:p>
          <a:p>
            <a:pPr algn="r"/>
            <a:r>
              <a:rPr lang="fa-IR" sz="1600" dirty="0" smtClean="0">
                <a:solidFill>
                  <a:schemeClr val="accent2">
                    <a:lumMod val="75000"/>
                  </a:schemeClr>
                </a:solidFill>
              </a:rPr>
              <a:t>«»</a:t>
            </a:r>
            <a:r>
              <a:rPr lang="fa-IR" sz="1600" dirty="0" smtClean="0">
                <a:solidFill>
                  <a:schemeClr val="tx1"/>
                </a:solidFill>
              </a:rPr>
              <a:t>شایع ترین ناهنجاری کج گردنی نوع </a:t>
            </a:r>
            <a:r>
              <a:rPr lang="fa-IR" sz="1600" dirty="0" smtClean="0">
                <a:solidFill>
                  <a:schemeClr val="accent2">
                    <a:lumMod val="75000"/>
                  </a:schemeClr>
                </a:solidFill>
              </a:rPr>
              <a:t>عضلانی مادرزادی شیرخوار </a:t>
            </a:r>
            <a:r>
              <a:rPr lang="fa-IR" sz="1600" dirty="0" smtClean="0">
                <a:solidFill>
                  <a:schemeClr val="tx1"/>
                </a:solidFill>
              </a:rPr>
              <a:t>است که در اثر کوتاهی عضله</a:t>
            </a:r>
          </a:p>
          <a:p>
            <a:pPr algn="r"/>
            <a:r>
              <a:rPr lang="fa-IR" sz="1600" dirty="0" smtClean="0">
                <a:solidFill>
                  <a:schemeClr val="tx1"/>
                </a:solidFill>
              </a:rPr>
              <a:t>جناغی چنبری پستانی است.</a:t>
            </a:r>
          </a:p>
          <a:p>
            <a:pPr algn="r"/>
            <a:r>
              <a:rPr lang="fa-IR" sz="1600" dirty="0" smtClean="0">
                <a:solidFill>
                  <a:schemeClr val="accent2">
                    <a:lumMod val="75000"/>
                  </a:schemeClr>
                </a:solidFill>
              </a:rPr>
              <a:t>«»</a:t>
            </a:r>
            <a:r>
              <a:rPr lang="fa-IR" sz="1600" dirty="0" smtClean="0">
                <a:solidFill>
                  <a:schemeClr val="tx1"/>
                </a:solidFill>
              </a:rPr>
              <a:t>کج گردنی ممکن است مادرزادی اکتسابی حاد موقت یا مزمن باشد.</a:t>
            </a:r>
            <a:endParaRPr lang="fa-IR" sz="1600" dirty="0" smtClean="0">
              <a:solidFill>
                <a:schemeClr val="accent2">
                  <a:lumMod val="75000"/>
                </a:schemeClr>
              </a:solidFill>
            </a:endParaRPr>
          </a:p>
          <a:p>
            <a:pPr algn="r"/>
            <a:endParaRPr lang="fa-IR" sz="1600" dirty="0" smtClean="0">
              <a:solidFill>
                <a:schemeClr val="tx1"/>
              </a:solidFill>
            </a:endParaRPr>
          </a:p>
          <a:p>
            <a:pPr algn="r"/>
            <a:endParaRPr lang="fa-IR" sz="16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36"/>
            <a:ext cx="3285231" cy="305723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1239"/>
            <a:ext cx="3285231" cy="2736761"/>
          </a:xfrm>
          <a:prstGeom prst="rect">
            <a:avLst/>
          </a:prstGeom>
        </p:spPr>
      </p:pic>
      <p:sp>
        <p:nvSpPr>
          <p:cNvPr id="8" name="AutoShape 2" descr="Image result for torticoll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a-IR"/>
          </a:p>
        </p:txBody>
      </p:sp>
    </p:spTree>
    <p:extLst>
      <p:ext uri="{BB962C8B-B14F-4D97-AF65-F5344CB8AC3E}">
        <p14:creationId xmlns:p14="http://schemas.microsoft.com/office/powerpoint/2010/main" val="1508795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20496" y="0"/>
            <a:ext cx="4481848" cy="663692"/>
          </a:xfrm>
        </p:spPr>
        <p:txBody>
          <a:bodyPr/>
          <a:lstStyle/>
          <a:p>
            <a:pPr algn="r"/>
            <a:r>
              <a:rPr lang="fa-IR" sz="3600" dirty="0" smtClean="0">
                <a:cs typeface="B Davat" panose="00000400000000000000" pitchFamily="2" charset="-78"/>
              </a:rPr>
              <a:t>کج گردنی مادرزادی:</a:t>
            </a:r>
            <a:endParaRPr lang="fa-IR" sz="3600" dirty="0">
              <a:cs typeface="B Davat" panose="00000400000000000000" pitchFamily="2" charset="-78"/>
            </a:endParaRPr>
          </a:p>
        </p:txBody>
      </p:sp>
      <p:sp>
        <p:nvSpPr>
          <p:cNvPr id="3" name="Subtitle 2"/>
          <p:cNvSpPr>
            <a:spLocks noGrp="1"/>
          </p:cNvSpPr>
          <p:nvPr>
            <p:ph type="subTitle" idx="1"/>
          </p:nvPr>
        </p:nvSpPr>
        <p:spPr>
          <a:xfrm>
            <a:off x="669701" y="663692"/>
            <a:ext cx="10547798" cy="5968928"/>
          </a:xfrm>
        </p:spPr>
        <p:txBody>
          <a:bodyPr/>
          <a:lstStyle/>
          <a:p>
            <a:pPr algn="r"/>
            <a:r>
              <a:rPr lang="fa-IR" dirty="0" smtClean="0">
                <a:solidFill>
                  <a:schemeClr val="accent2">
                    <a:lumMod val="75000"/>
                  </a:schemeClr>
                </a:solidFill>
              </a:rPr>
              <a:t>«»</a:t>
            </a:r>
            <a:r>
              <a:rPr lang="fa-IR" sz="1600" dirty="0" smtClean="0">
                <a:solidFill>
                  <a:schemeClr val="tx1"/>
                </a:solidFill>
              </a:rPr>
              <a:t>قرار گرفتن نامناسب جنین در رحم مادر یا استفاده از انبرک یا دستگاه های وکیوم برای به دنیا اوردن نوزادان به ایجاد تورتیکولی مربوط باشد.</a:t>
            </a:r>
          </a:p>
          <a:p>
            <a:pPr algn="r"/>
            <a:r>
              <a:rPr lang="fa-IR" sz="1600" dirty="0" smtClean="0">
                <a:solidFill>
                  <a:schemeClr val="tx1"/>
                </a:solidFill>
              </a:rPr>
              <a:t>تورتیکولی در نوزادان شایع است ممکن است در هنگام تولد یا دو سه هفته بعد از تولد ایجاد شود</a:t>
            </a:r>
            <a:r>
              <a:rPr lang="fa-IR" dirty="0" smtClean="0">
                <a:solidFill>
                  <a:schemeClr val="tx1"/>
                </a:solidFill>
              </a:rPr>
              <a:t>.</a:t>
            </a:r>
          </a:p>
          <a:p>
            <a:pPr algn="r"/>
            <a:endParaRPr lang="fa-IR" dirty="0" smtClean="0">
              <a:solidFill>
                <a:schemeClr val="accent2">
                  <a:lumMod val="75000"/>
                </a:schemeClr>
              </a:solidFill>
            </a:endParaRPr>
          </a:p>
          <a:p>
            <a:pPr algn="r"/>
            <a:r>
              <a:rPr lang="fa-IR" sz="1600" dirty="0" smtClean="0">
                <a:solidFill>
                  <a:schemeClr val="tx1"/>
                </a:solidFill>
              </a:rPr>
              <a:t>علایم:</a:t>
            </a:r>
          </a:p>
          <a:p>
            <a:pPr algn="r"/>
            <a:r>
              <a:rPr lang="fa-IR" sz="1600" dirty="0" smtClean="0">
                <a:solidFill>
                  <a:schemeClr val="tx1"/>
                </a:solidFill>
              </a:rPr>
              <a:t>نوزاد سر را به یک جهت می چرخاند.</a:t>
            </a:r>
          </a:p>
          <a:p>
            <a:pPr algn="r"/>
            <a:r>
              <a:rPr lang="fa-IR" sz="1600" dirty="0" smtClean="0">
                <a:solidFill>
                  <a:schemeClr val="tx1"/>
                </a:solidFill>
              </a:rPr>
              <a:t>ترجیح می دهد از یک </a:t>
            </a:r>
            <a:r>
              <a:rPr lang="fa-IR" sz="1600" smtClean="0">
                <a:solidFill>
                  <a:schemeClr val="tx1"/>
                </a:solidFill>
              </a:rPr>
              <a:t>سمت  </a:t>
            </a:r>
            <a:r>
              <a:rPr lang="fa-IR" sz="1600" dirty="0" smtClean="0">
                <a:solidFill>
                  <a:schemeClr val="tx1"/>
                </a:solidFill>
              </a:rPr>
              <a:t>نگاه کند.</a:t>
            </a:r>
          </a:p>
          <a:p>
            <a:pPr algn="r"/>
            <a:r>
              <a:rPr lang="fa-IR" sz="1600" dirty="0" smtClean="0">
                <a:solidFill>
                  <a:schemeClr val="tx1"/>
                </a:solidFill>
              </a:rPr>
              <a:t>یک تومور فیبروزی در داخل عضله جناغی چنبری سینه ای قابل لمس است.</a:t>
            </a:r>
          </a:p>
          <a:p>
            <a:pPr algn="r"/>
            <a:endParaRPr lang="fa-IR" sz="1600" dirty="0" smtClean="0">
              <a:solidFill>
                <a:schemeClr val="tx1"/>
              </a:solidFill>
            </a:endParaRPr>
          </a:p>
          <a:p>
            <a:pPr algn="r"/>
            <a:r>
              <a:rPr lang="fa-IR" sz="1600" dirty="0" smtClean="0">
                <a:solidFill>
                  <a:schemeClr val="tx1"/>
                </a:solidFill>
              </a:rPr>
              <a:t>درمان:</a:t>
            </a:r>
          </a:p>
          <a:p>
            <a:pPr algn="r"/>
            <a:r>
              <a:rPr lang="fa-IR" sz="1600" dirty="0" smtClean="0">
                <a:solidFill>
                  <a:schemeClr val="tx1"/>
                </a:solidFill>
              </a:rPr>
              <a:t>درمان باید بعد از تولد هرچه سریع تر انجام شود مانندماساژ(استروکینگ نیدلینگ با انگشتان ماساژ اصطحکاکی</a:t>
            </a:r>
            <a:r>
              <a:rPr lang="fa-IR" dirty="0" smtClean="0">
                <a:solidFill>
                  <a:schemeClr val="accent2">
                    <a:lumMod val="75000"/>
                  </a:schemeClr>
                </a:solidFill>
              </a:rPr>
              <a:t>)</a:t>
            </a:r>
            <a:endParaRPr lang="fa-IR" dirty="0" smtClean="0">
              <a:solidFill>
                <a:schemeClr val="tx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3921"/>
            <a:ext cx="2756079" cy="19086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5385"/>
            <a:ext cx="3181082" cy="209261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1724" y="5151549"/>
            <a:ext cx="3550276" cy="1706451"/>
          </a:xfrm>
          <a:prstGeom prst="rect">
            <a:avLst/>
          </a:prstGeom>
        </p:spPr>
      </p:pic>
    </p:spTree>
    <p:extLst>
      <p:ext uri="{BB962C8B-B14F-4D97-AF65-F5344CB8AC3E}">
        <p14:creationId xmlns:p14="http://schemas.microsoft.com/office/powerpoint/2010/main" val="38937154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1372</TotalTime>
  <Words>1374</Words>
  <Application>Microsoft Office PowerPoint</Application>
  <PresentationFormat>Widescreen</PresentationFormat>
  <Paragraphs>139</Paragraphs>
  <Slides>23</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Andalus</vt:lpstr>
      <vt:lpstr>Arial</vt:lpstr>
      <vt:lpstr>B Davat</vt:lpstr>
      <vt:lpstr>B Nazanin</vt:lpstr>
      <vt:lpstr>B Titr</vt:lpstr>
      <vt:lpstr>Bodoni MT</vt:lpstr>
      <vt:lpstr>Century Gothic</vt:lpstr>
      <vt:lpstr>Poor Richard</vt:lpstr>
      <vt:lpstr>Snap ITC</vt:lpstr>
      <vt:lpstr>Times New Roman</vt:lpstr>
      <vt:lpstr>Wingdings 3</vt:lpstr>
      <vt:lpstr>Ion</vt:lpstr>
      <vt:lpstr>بسم الله الرحمن الرحیم</vt:lpstr>
      <vt:lpstr>Torticolli  کج گردنی  ناهنجاری در گردن</vt:lpstr>
      <vt:lpstr>ساختار اسکلتی گردن:</vt:lpstr>
      <vt:lpstr>ساختار عضلانی گردن:</vt:lpstr>
      <vt:lpstr>عضلات قدامی گردن:</vt:lpstr>
      <vt:lpstr>PowerPoint Presentation</vt:lpstr>
      <vt:lpstr>عضلات خلفی گردن:</vt:lpstr>
      <vt:lpstr>تعریف:</vt:lpstr>
      <vt:lpstr>کج گردنی مادرزادی:</vt:lpstr>
      <vt:lpstr>شیوع کج گردنی:</vt:lpstr>
      <vt:lpstr>علل:</vt:lpstr>
      <vt:lpstr>PowerPoint Presentation</vt:lpstr>
      <vt:lpstr>عوارض:</vt:lpstr>
      <vt:lpstr>شیوه پیشگیری:</vt:lpstr>
      <vt:lpstr>شیوه تشخیص:</vt:lpstr>
      <vt:lpstr>ابزارتشخیص:</vt:lpstr>
      <vt:lpstr>تمرینات اصلاحی:</vt:lpstr>
      <vt:lpstr>PowerPoint Presentation</vt:lpstr>
      <vt:lpstr>PowerPoint Presentation</vt:lpstr>
      <vt:lpstr>تمرینات مقاومتی:</vt:lpstr>
      <vt:lpstr>PowerPoint Presentation</vt:lpstr>
      <vt:lpstr>PowerPoint Presentation</vt:lpstr>
      <vt:lpstr>تهیه کننده : زینب هادوی</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Torticolli</dc:title>
  <dc:creator>SEVEN</dc:creator>
  <cp:lastModifiedBy>Admin</cp:lastModifiedBy>
  <cp:revision>126</cp:revision>
  <dcterms:created xsi:type="dcterms:W3CDTF">2015-10-08T11:08:26Z</dcterms:created>
  <dcterms:modified xsi:type="dcterms:W3CDTF">2020-04-05T17:57:30Z</dcterms:modified>
</cp:coreProperties>
</file>