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fa-IR" altLang="en-US" sz="8000" b="1">
                <a:solidFill>
                  <a:srgbClr val="FF0000"/>
                </a:solidFill>
              </a:rPr>
              <a:t>بسم الله الرحمن الرحیم</a:t>
            </a:r>
            <a:endParaRPr lang="en-US" altLang="en-US" sz="8000" b="1">
              <a:solidFill>
                <a:srgbClr val="FF0000"/>
              </a:solidFill>
            </a:endParaRPr>
          </a:p>
        </p:txBody>
      </p:sp>
    </p:spTree>
    <p:extLst>
      <p:ext uri="{BB962C8B-B14F-4D97-AF65-F5344CB8AC3E}">
        <p14:creationId xmlns:p14="http://schemas.microsoft.com/office/powerpoint/2010/main" val="3271014667"/>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5" y="260648"/>
            <a:ext cx="7480715" cy="5785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504737"/>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1269" name="Picture 5" descr="F:\شانه ای.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23992" y="234405"/>
            <a:ext cx="1296144" cy="5880654"/>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11270" name="Picture 6" descr="F:\خیاته(شکل چپ بزرگ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5" y="206401"/>
            <a:ext cx="3220359" cy="5908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273" name="Picture 9" descr="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206400"/>
            <a:ext cx="2765374" cy="5814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98842986"/>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92313" y="0"/>
            <a:ext cx="8229600" cy="1143000"/>
          </a:xfrm>
        </p:spPr>
        <p:txBody>
          <a:bodyPr/>
          <a:lstStyle/>
          <a:p>
            <a:r>
              <a:rPr lang="en-US" altLang="en-US" smtClean="0">
                <a:solidFill>
                  <a:srgbClr val="FFC000"/>
                </a:solidFill>
              </a:rPr>
              <a:t>Anteversion</a:t>
            </a:r>
          </a:p>
        </p:txBody>
      </p:sp>
      <p:sp>
        <p:nvSpPr>
          <p:cNvPr id="12291" name="Content Placeholder 2"/>
          <p:cNvSpPr>
            <a:spLocks noGrp="1"/>
          </p:cNvSpPr>
          <p:nvPr>
            <p:ph idx="4294967295"/>
          </p:nvPr>
        </p:nvSpPr>
        <p:spPr>
          <a:xfrm>
            <a:off x="1992313" y="1125538"/>
            <a:ext cx="8229600" cy="4525962"/>
          </a:xfrm>
          <a:prstGeom prst="rect">
            <a:avLst/>
          </a:prstGeom>
        </p:spPr>
        <p:txBody>
          <a:bodyPr/>
          <a:lstStyle/>
          <a:p>
            <a:pPr marL="0" indent="0" algn="r" rtl="1">
              <a:lnSpc>
                <a:spcPct val="200000"/>
              </a:lnSpc>
              <a:buNone/>
              <a:defRPr/>
            </a:pPr>
            <a:r>
              <a:rPr lang="fa-IR" altLang="en-US" sz="1800" dirty="0">
                <a:solidFill>
                  <a:srgbClr val="FF0000"/>
                </a:solidFill>
              </a:rPr>
              <a:t>زاویه سر گردن و استخوان ران بیشتر از 15 درجه به طرف جلو می چرخدو ممکن است افزایش چرخش داخلی ران و پای پرانتزی در افرادی که دارای چرخش قدامی هستند،مشاهده شود.</a:t>
            </a:r>
            <a:r>
              <a:rPr lang="fa-IR" altLang="en-US" sz="1800" b="1" dirty="0">
                <a:solidFill>
                  <a:srgbClr val="FF0000"/>
                </a:solidFill>
                <a:cs typeface="B Nazanin" pitchFamily="2" charset="-78"/>
              </a:rPr>
              <a:t> علت این ناهنجاری چرخیده بودن استخوان ران به داخل در زمان جنینی است. چون استخوان ران به داخل چرخیده است، زانو و بدنبال آن ساق و بدنبال آن مچ وکف پا هم به طرف داخل میچرخند.مقصود از آنته ورژن، تمایل گردن استخوان ران به عقب است.</a:t>
            </a:r>
            <a:r>
              <a:rPr lang="ar-SA" altLang="en-US" sz="1800" b="1" dirty="0">
                <a:solidFill>
                  <a:srgbClr val="FF0000"/>
                </a:solidFill>
                <a:cs typeface="B Nazanin" pitchFamily="2" charset="-78"/>
              </a:rPr>
              <a:t/>
            </a:r>
            <a:br>
              <a:rPr lang="ar-SA" altLang="en-US" sz="1800" b="1" dirty="0">
                <a:solidFill>
                  <a:srgbClr val="FF0000"/>
                </a:solidFill>
                <a:cs typeface="B Nazanin" pitchFamily="2" charset="-78"/>
              </a:rPr>
            </a:br>
            <a:endParaRPr lang="en-US" altLang="en-US" sz="1800" dirty="0">
              <a:solidFill>
                <a:srgbClr val="FF0000"/>
              </a:solidFill>
            </a:endParaRPr>
          </a:p>
          <a:p>
            <a:pPr>
              <a:defRPr/>
            </a:pPr>
            <a:endParaRPr lang="en-US" altLang="en-US" sz="1800" dirty="0"/>
          </a:p>
        </p:txBody>
      </p:sp>
      <p:pic>
        <p:nvPicPr>
          <p:cNvPr id="18436" name="Picture 4" descr="G:\corrective\pic\Fig2b-excessive-femoral-antever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970" y="3356992"/>
            <a:ext cx="3331990"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52440461"/>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2208213" y="271463"/>
            <a:ext cx="8229600" cy="4525962"/>
          </a:xfrm>
          <a:prstGeom prst="rect">
            <a:avLst/>
          </a:prstGeom>
        </p:spPr>
        <p:txBody>
          <a:bodyPr/>
          <a:lstStyle/>
          <a:p>
            <a:pPr algn="r" rtl="1"/>
            <a:r>
              <a:rPr lang="fa-IR" altLang="en-US" sz="1800" b="1">
                <a:solidFill>
                  <a:srgbClr val="FF0000"/>
                </a:solidFill>
                <a:cs typeface="B Nazanin" panose="00000400000000000000" pitchFamily="2" charset="-78"/>
              </a:rPr>
              <a:t> این تغییر شکل، شایعترین علت به داخل گذاشتن پا در بچه های بالاتر از سه سال است و والدین بیشتر وقتی بچه در سنین ۶-۴ سالگی است متوجه آن میشوند. این تغییر شکل استخوانی در دختران دو برابر پسران شیوع دارد.</a:t>
            </a:r>
            <a:r>
              <a:rPr lang="ar-SA" altLang="en-US" sz="1800" b="1">
                <a:solidFill>
                  <a:srgbClr val="FF0000"/>
                </a:solidFill>
                <a:cs typeface="B Nazanin" panose="00000400000000000000" pitchFamily="2" charset="-78"/>
              </a:rPr>
              <a:t>این بچه ها موقع نشستن روی زمین ساق هایشان را در دو طرف بدن قرار میدهند و به اصطلاح به شکل </a:t>
            </a:r>
            <a:r>
              <a:rPr lang="en-US" altLang="en-US" sz="1800" b="1">
                <a:solidFill>
                  <a:srgbClr val="FF0000"/>
                </a:solidFill>
                <a:cs typeface="B Nazanin" panose="00000400000000000000" pitchFamily="2" charset="-78"/>
              </a:rPr>
              <a:t>W</a:t>
            </a:r>
            <a:r>
              <a:rPr lang="ar-SA" altLang="en-US" sz="1800" b="1">
                <a:solidFill>
                  <a:srgbClr val="FF0000"/>
                </a:solidFill>
                <a:cs typeface="B Nazanin" panose="00000400000000000000" pitchFamily="2" charset="-78"/>
              </a:rPr>
              <a:t> یا قورباغه مینشینند. </a:t>
            </a:r>
            <a:endParaRPr lang="en-US" altLang="en-US" sz="1800"/>
          </a:p>
          <a:p>
            <a:pPr algn="r" rtl="1"/>
            <a:endParaRPr lang="en-US" altLang="en-US" sz="1800"/>
          </a:p>
        </p:txBody>
      </p:sp>
      <p:pic>
        <p:nvPicPr>
          <p:cNvPr id="4" name="Picture 2" descr="J:\0Jp47BYH43takvDmozCkhg_m[1].png"/>
          <p:cNvPicPr>
            <a:picLocks noChangeAspect="1" noChangeArrowheads="1"/>
          </p:cNvPicPr>
          <p:nvPr/>
        </p:nvPicPr>
        <p:blipFill>
          <a:blip r:embed="rId2"/>
          <a:srcRect/>
          <a:stretch>
            <a:fillRect/>
          </a:stretch>
        </p:blipFill>
        <p:spPr bwMode="auto">
          <a:xfrm>
            <a:off x="4295800" y="1772816"/>
            <a:ext cx="4141694"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27331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63750" y="-100013"/>
            <a:ext cx="8229600" cy="1143001"/>
          </a:xfrm>
        </p:spPr>
        <p:txBody>
          <a:bodyPr/>
          <a:lstStyle/>
          <a:p>
            <a:r>
              <a:rPr lang="en-US" altLang="en-US" smtClean="0">
                <a:solidFill>
                  <a:srgbClr val="FFC000"/>
                </a:solidFill>
              </a:rPr>
              <a:t>Retroversion</a:t>
            </a:r>
          </a:p>
        </p:txBody>
      </p:sp>
      <p:sp>
        <p:nvSpPr>
          <p:cNvPr id="12291" name="Content Placeholder 2"/>
          <p:cNvSpPr>
            <a:spLocks noGrp="1"/>
          </p:cNvSpPr>
          <p:nvPr>
            <p:ph idx="4294967295"/>
          </p:nvPr>
        </p:nvSpPr>
        <p:spPr>
          <a:xfrm>
            <a:off x="2208213" y="836613"/>
            <a:ext cx="8229600" cy="4525962"/>
          </a:xfrm>
          <a:prstGeom prst="rect">
            <a:avLst/>
          </a:prstGeom>
        </p:spPr>
        <p:txBody>
          <a:bodyPr/>
          <a:lstStyle/>
          <a:p>
            <a:pPr algn="r" rtl="1">
              <a:lnSpc>
                <a:spcPct val="200000"/>
              </a:lnSpc>
              <a:buClr>
                <a:prstClr val="white">
                  <a:shade val="95000"/>
                </a:prstClr>
              </a:buClr>
              <a:defRPr/>
            </a:pPr>
            <a:r>
              <a:rPr lang="fa-IR" altLang="en-US" sz="1800" dirty="0">
                <a:solidFill>
                  <a:srgbClr val="FF0000"/>
                </a:solidFill>
              </a:rPr>
              <a:t>زلویه سر گردن استخوان ران نسبت به تنه به عقب چرخیده است.دامنه چرخش داخلی محدود شده و چرخش خارجی افزایش می یابد .</a:t>
            </a:r>
            <a:r>
              <a:rPr lang="fa-IR" sz="1800" b="1" dirty="0">
                <a:solidFill>
                  <a:srgbClr val="FF0000"/>
                </a:solidFill>
                <a:cs typeface="B Nazanin" pitchFamily="2" charset="-78"/>
              </a:rPr>
              <a:t> علت این بیماری چرخیده بودن استخوان ران به خارج است. چون استخوان ران به خارج چرخیده است، زانو و بدنبال آن ساق و بدنبال آن مچ و کف پا هم به طرف خارج میچرخند.مقصود از رترو ورژن، تمایل گردن استخوان ران به جلو است.</a:t>
            </a:r>
          </a:p>
          <a:p>
            <a:pPr algn="r" rtl="1">
              <a:lnSpc>
                <a:spcPct val="200000"/>
              </a:lnSpc>
              <a:defRPr/>
            </a:pPr>
            <a:endParaRPr lang="fa-IR" sz="1800" b="1" dirty="0">
              <a:solidFill>
                <a:srgbClr val="FF0000"/>
              </a:solidFill>
              <a:cs typeface="B Nazanin" pitchFamily="2" charset="-78"/>
            </a:endParaRPr>
          </a:p>
          <a:p>
            <a:pPr marL="0" indent="0" algn="r" rtl="1">
              <a:buNone/>
              <a:defRPr/>
            </a:pPr>
            <a:endParaRPr lang="en-US" altLang="en-US" sz="1800" dirty="0">
              <a:solidFill>
                <a:srgbClr val="FF0000"/>
              </a:solidFill>
            </a:endParaRPr>
          </a:p>
        </p:txBody>
      </p:sp>
      <p:pic>
        <p:nvPicPr>
          <p:cNvPr id="19458" name="Picture 2" descr="G:\corrective\pic\Fig2c-femoral-retrover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3140969"/>
            <a:ext cx="3888432" cy="3318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98222925"/>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92313" y="0"/>
            <a:ext cx="8229600" cy="1143000"/>
          </a:xfrm>
        </p:spPr>
        <p:txBody>
          <a:bodyPr/>
          <a:lstStyle/>
          <a:p>
            <a:r>
              <a:rPr lang="fa-IR" altLang="en-US" smtClean="0">
                <a:solidFill>
                  <a:srgbClr val="FFC000"/>
                </a:solidFill>
              </a:rPr>
              <a:t>روش ارزیابی</a:t>
            </a:r>
            <a:endParaRPr lang="en-US" altLang="en-US" smtClean="0">
              <a:solidFill>
                <a:srgbClr val="FFC000"/>
              </a:solidFill>
            </a:endParaRPr>
          </a:p>
        </p:txBody>
      </p:sp>
      <p:sp>
        <p:nvSpPr>
          <p:cNvPr id="17411" name="Content Placeholder 2"/>
          <p:cNvSpPr>
            <a:spLocks noGrp="1"/>
          </p:cNvSpPr>
          <p:nvPr>
            <p:ph idx="4294967295"/>
          </p:nvPr>
        </p:nvSpPr>
        <p:spPr>
          <a:xfrm>
            <a:off x="2351088" y="765176"/>
            <a:ext cx="8229600" cy="4525963"/>
          </a:xfrm>
          <a:prstGeom prst="rect">
            <a:avLst/>
          </a:prstGeom>
        </p:spPr>
        <p:txBody>
          <a:bodyPr/>
          <a:lstStyle/>
          <a:p>
            <a:pPr marL="0" indent="0" algn="r" rtl="1">
              <a:buNone/>
              <a:defRPr/>
            </a:pPr>
            <a:endParaRPr lang="fa-IR" altLang="en-US" dirty="0" smtClean="0">
              <a:solidFill>
                <a:srgbClr val="FF0000"/>
              </a:solidFill>
            </a:endParaRPr>
          </a:p>
          <a:p>
            <a:pPr algn="r" rtl="1">
              <a:defRPr/>
            </a:pPr>
            <a:r>
              <a:rPr lang="fa-IR" altLang="en-US" dirty="0" smtClean="0">
                <a:solidFill>
                  <a:srgbClr val="FF0000"/>
                </a:solidFill>
              </a:rPr>
              <a:t>تست گریز</a:t>
            </a:r>
          </a:p>
          <a:p>
            <a:pPr algn="r" rtl="1">
              <a:defRPr/>
            </a:pPr>
            <a:endParaRPr lang="fa-IR" altLang="en-US" dirty="0" smtClean="0">
              <a:solidFill>
                <a:srgbClr val="FF0000"/>
              </a:solidFill>
            </a:endParaRPr>
          </a:p>
          <a:p>
            <a:pPr algn="r" rtl="1">
              <a:defRPr/>
            </a:pPr>
            <a:r>
              <a:rPr lang="fa-IR" altLang="en-US" dirty="0" smtClean="0">
                <a:solidFill>
                  <a:srgbClr val="FF0000"/>
                </a:solidFill>
              </a:rPr>
              <a:t>خط شاقولی</a:t>
            </a:r>
          </a:p>
          <a:p>
            <a:pPr algn="r" rtl="1">
              <a:defRPr/>
            </a:pPr>
            <a:endParaRPr lang="fa-IR" altLang="en-US" dirty="0" smtClean="0">
              <a:solidFill>
                <a:srgbClr val="FF0000"/>
              </a:solidFill>
            </a:endParaRPr>
          </a:p>
          <a:p>
            <a:pPr algn="r" rtl="1">
              <a:defRPr/>
            </a:pPr>
            <a:r>
              <a:rPr lang="fa-IR" altLang="en-US" dirty="0" smtClean="0">
                <a:solidFill>
                  <a:srgbClr val="FF0000"/>
                </a:solidFill>
              </a:rPr>
              <a:t>آزمون سریاگ(</a:t>
            </a:r>
            <a:r>
              <a:rPr lang="en-US" altLang="en-US" dirty="0" err="1" smtClean="0">
                <a:solidFill>
                  <a:srgbClr val="FF0000"/>
                </a:solidFill>
              </a:rPr>
              <a:t>craig</a:t>
            </a:r>
            <a:r>
              <a:rPr lang="en-US" altLang="en-US" dirty="0" smtClean="0">
                <a:solidFill>
                  <a:srgbClr val="FF0000"/>
                </a:solidFill>
              </a:rPr>
              <a:t> test</a:t>
            </a:r>
            <a:r>
              <a:rPr lang="fa-IR" altLang="en-US" dirty="0" smtClean="0">
                <a:solidFill>
                  <a:srgbClr val="FF0000"/>
                </a:solidFill>
              </a:rPr>
              <a:t>)</a:t>
            </a:r>
          </a:p>
          <a:p>
            <a:pPr algn="r" rtl="1">
              <a:defRPr/>
            </a:pPr>
            <a:endParaRPr lang="fa-IR" altLang="en-US" dirty="0">
              <a:solidFill>
                <a:srgbClr val="FF0000"/>
              </a:solidFill>
            </a:endParaRPr>
          </a:p>
          <a:p>
            <a:pPr algn="r" rtl="1">
              <a:defRPr/>
            </a:pPr>
            <a:r>
              <a:rPr lang="fa-IR" altLang="en-US" dirty="0" smtClean="0">
                <a:solidFill>
                  <a:srgbClr val="FF0000"/>
                </a:solidFill>
              </a:rPr>
              <a:t>روش رایدر </a:t>
            </a:r>
          </a:p>
          <a:p>
            <a:pPr marL="0" indent="0" algn="r" rtl="1">
              <a:buNone/>
              <a:defRPr/>
            </a:pPr>
            <a:endParaRPr lang="fa-IR" altLang="en-US" dirty="0" smtClean="0">
              <a:solidFill>
                <a:srgbClr val="FF0000"/>
              </a:solidFill>
            </a:endParaRPr>
          </a:p>
          <a:p>
            <a:pPr algn="r" rtl="1">
              <a:defRPr/>
            </a:pPr>
            <a:endParaRPr lang="en-US" altLang="en-US" dirty="0" smtClean="0">
              <a:solidFill>
                <a:srgbClr val="FF0000"/>
              </a:solidFill>
            </a:endParaRPr>
          </a:p>
        </p:txBody>
      </p:sp>
      <p:pic>
        <p:nvPicPr>
          <p:cNvPr id="4" name="Picture 2" descr="G:\corrective\pic\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1700809"/>
            <a:ext cx="3096344" cy="4279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002902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63750" y="3175"/>
            <a:ext cx="8229600" cy="1143000"/>
          </a:xfrm>
        </p:spPr>
        <p:txBody>
          <a:bodyPr/>
          <a:lstStyle/>
          <a:p>
            <a:r>
              <a:rPr lang="fa-IR" altLang="en-US" smtClean="0">
                <a:solidFill>
                  <a:srgbClr val="FFC000"/>
                </a:solidFill>
              </a:rPr>
              <a:t>تست گریز</a:t>
            </a:r>
            <a:endParaRPr lang="en-US" altLang="en-US" smtClean="0">
              <a:solidFill>
                <a:srgbClr val="FFC000"/>
              </a:solidFill>
            </a:endParaRPr>
          </a:p>
        </p:txBody>
      </p:sp>
      <p:sp>
        <p:nvSpPr>
          <p:cNvPr id="17411" name="Content Placeholder 2"/>
          <p:cNvSpPr>
            <a:spLocks noGrp="1"/>
          </p:cNvSpPr>
          <p:nvPr>
            <p:ph idx="4294967295"/>
          </p:nvPr>
        </p:nvSpPr>
        <p:spPr>
          <a:xfrm>
            <a:off x="2640013" y="1268413"/>
            <a:ext cx="7848600" cy="4525962"/>
          </a:xfrm>
          <a:prstGeom prst="rect">
            <a:avLst/>
          </a:prstGeom>
        </p:spPr>
        <p:txBody>
          <a:bodyPr/>
          <a:lstStyle/>
          <a:p>
            <a:pPr algn="r" rtl="1"/>
            <a:r>
              <a:rPr lang="fa-IR" altLang="en-US">
                <a:solidFill>
                  <a:srgbClr val="FF0000"/>
                </a:solidFill>
              </a:rPr>
              <a:t>آزمودنی به شکم می خوابد در حالی که زانوی او در وضعیت فلکشن 90 درجه قرار دارد،آزمونگر بخش خلفی تروکانتر بزرگ ران آزمودنی را لمس کرده سپس به صورت پاسیو ران آزمودنی را چرخش می دهد تا زمانی که برجسته ترین بخش تروکانتر بزرگ با میز معاینه موازی شود(در این وضعیت گردن ران با سطح موازی است) زاویه بین خط عمود و شفت درشت نی زاویه آنتی ورژن نامیده می شود.</a:t>
            </a:r>
            <a:endParaRPr lang="en-US" altLang="en-US">
              <a:solidFill>
                <a:srgbClr val="FF0000"/>
              </a:solidFill>
            </a:endParaRPr>
          </a:p>
        </p:txBody>
      </p:sp>
      <p:pic>
        <p:nvPicPr>
          <p:cNvPr id="19460" name="Picture 4" descr="G:\corrective\pic\DSC_0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3356992"/>
            <a:ext cx="5904656" cy="2665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40805144"/>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fa-IR" altLang="en-US" smtClean="0">
                <a:solidFill>
                  <a:srgbClr val="FFC000"/>
                </a:solidFill>
              </a:rPr>
              <a:t>خط شاقولی</a:t>
            </a:r>
            <a:endParaRPr lang="en-US" altLang="en-US" smtClean="0">
              <a:solidFill>
                <a:srgbClr val="FFC000"/>
              </a:solidFill>
            </a:endParaRPr>
          </a:p>
        </p:txBody>
      </p:sp>
      <p:sp>
        <p:nvSpPr>
          <p:cNvPr id="18435" name="Content Placeholder 2"/>
          <p:cNvSpPr>
            <a:spLocks noGrp="1"/>
          </p:cNvSpPr>
          <p:nvPr>
            <p:ph idx="4294967295"/>
          </p:nvPr>
        </p:nvSpPr>
        <p:spPr>
          <a:xfrm>
            <a:off x="1981200" y="1600201"/>
            <a:ext cx="8229600" cy="4525963"/>
          </a:xfrm>
          <a:prstGeom prst="rect">
            <a:avLst/>
          </a:prstGeom>
        </p:spPr>
        <p:txBody>
          <a:bodyPr/>
          <a:lstStyle/>
          <a:p>
            <a:pPr algn="r" rtl="1"/>
            <a:r>
              <a:rPr lang="fa-IR" altLang="en-US" sz="1800">
                <a:solidFill>
                  <a:srgbClr val="FF0000"/>
                </a:solidFill>
              </a:rPr>
              <a:t>در حالت طبیعی ایستاده، خط شاقولی از وسط کشکک عبور میکند و از بین دو انگشت اول و دوم به زمین می رسد. اگر پیچش ران به قدام را داشته باشیم،خط شاقولی از قسمت خارج کشکک عبور خواهد کرد،برعکس اگر پیچش ران را به خلف داشته باشیم،خط شاقولی از قسمت داخلی کشکک عبور خواهد کرد.</a:t>
            </a:r>
            <a:endParaRPr lang="en-US" altLang="en-US" sz="1800">
              <a:solidFill>
                <a:srgbClr val="FF0000"/>
              </a:solidFill>
            </a:endParaRPr>
          </a:p>
        </p:txBody>
      </p:sp>
      <p:pic>
        <p:nvPicPr>
          <p:cNvPr id="20484" name="Picture 4" descr="G:\corrective\pic\DSC_02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7648" y="2924944"/>
            <a:ext cx="6699374" cy="2880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9060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fa-IR" altLang="en-US" smtClean="0">
                <a:solidFill>
                  <a:srgbClr val="FFC000"/>
                </a:solidFill>
              </a:rPr>
              <a:t>آزمون سریاگ</a:t>
            </a:r>
            <a:endParaRPr lang="en-US" altLang="en-US" smtClean="0">
              <a:solidFill>
                <a:srgbClr val="FFC000"/>
              </a:solidFill>
            </a:endParaRPr>
          </a:p>
        </p:txBody>
      </p:sp>
      <p:sp>
        <p:nvSpPr>
          <p:cNvPr id="19459" name="Content Placeholder 2"/>
          <p:cNvSpPr>
            <a:spLocks noGrp="1"/>
          </p:cNvSpPr>
          <p:nvPr>
            <p:ph idx="4294967295"/>
          </p:nvPr>
        </p:nvSpPr>
        <p:spPr>
          <a:xfrm>
            <a:off x="1981200" y="1600201"/>
            <a:ext cx="8229600" cy="4525963"/>
          </a:xfrm>
          <a:prstGeom prst="rect">
            <a:avLst/>
          </a:prstGeom>
        </p:spPr>
        <p:txBody>
          <a:bodyPr/>
          <a:lstStyle/>
          <a:p>
            <a:pPr algn="r" rtl="1"/>
            <a:r>
              <a:rPr lang="fa-IR" altLang="en-US">
                <a:solidFill>
                  <a:srgbClr val="FF0000"/>
                </a:solidFill>
              </a:rPr>
              <a:t>فرد به شکم خوابیده و یکی از زانو ها را 90 درجه خم میکند.درمانگر پا را از مفصل ران به داخل و خارج می چرخاند وتروکانتر بزرگ ران را لمس میکند.</a:t>
            </a:r>
          </a:p>
          <a:p>
            <a:pPr algn="r" rtl="1"/>
            <a:r>
              <a:rPr lang="fa-IR" altLang="en-US">
                <a:solidFill>
                  <a:srgbClr val="FF0000"/>
                </a:solidFill>
              </a:rPr>
              <a:t>نتیجه:وضعیتی که در آن تروکانتر برجسته ترین خود را دارد،حالتی است که سر استخوان ران کاملا در حفره حقه ای قرار گرفته است.اگر این زاویه نسبت به خط عمودی در حالت چرخش داخلی مفصل ران بیش از15 درجه باشد،ران در حالت آنتی تورشن (چرخش خارجی) قرار دارد. </a:t>
            </a:r>
            <a:endParaRPr lang="en-US" altLang="en-US">
              <a:solidFill>
                <a:srgbClr val="FF0000"/>
              </a:solidFill>
            </a:endParaRPr>
          </a:p>
        </p:txBody>
      </p:sp>
      <p:pic>
        <p:nvPicPr>
          <p:cNvPr id="21508" name="Picture 4" descr="G:\corrective\pic\DSC_02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816" y="3429000"/>
            <a:ext cx="338437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78416816"/>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fa-IR" altLang="en-US" smtClean="0">
                <a:solidFill>
                  <a:srgbClr val="FFC000"/>
                </a:solidFill>
              </a:rPr>
              <a:t>روش رایدر</a:t>
            </a:r>
            <a:endParaRPr lang="en-US" altLang="en-US" smtClean="0">
              <a:solidFill>
                <a:srgbClr val="FFC000"/>
              </a:solidFill>
            </a:endParaRPr>
          </a:p>
        </p:txBody>
      </p:sp>
      <p:sp>
        <p:nvSpPr>
          <p:cNvPr id="20483" name="Content Placeholder 2"/>
          <p:cNvSpPr>
            <a:spLocks noGrp="1"/>
          </p:cNvSpPr>
          <p:nvPr>
            <p:ph idx="4294967295"/>
          </p:nvPr>
        </p:nvSpPr>
        <p:spPr>
          <a:xfrm>
            <a:off x="1981200" y="1600201"/>
            <a:ext cx="8229600" cy="4525963"/>
          </a:xfrm>
          <a:prstGeom prst="rect">
            <a:avLst/>
          </a:prstGeom>
        </p:spPr>
        <p:txBody>
          <a:bodyPr/>
          <a:lstStyle/>
          <a:p>
            <a:pPr algn="r" rtl="1"/>
            <a:r>
              <a:rPr lang="fa-IR" altLang="en-US" sz="1800">
                <a:solidFill>
                  <a:srgbClr val="FF0000"/>
                </a:solidFill>
              </a:rPr>
              <a:t>در ارزیابی بالینی چرخش ران به شرح زیر است:</a:t>
            </a:r>
            <a:endParaRPr lang="en-US" altLang="en-US" sz="1800">
              <a:solidFill>
                <a:srgbClr val="FF0000"/>
              </a:solidFill>
            </a:endParaRPr>
          </a:p>
          <a:p>
            <a:pPr algn="r" rtl="1"/>
            <a:r>
              <a:rPr lang="fa-IR" altLang="en-US" sz="1800">
                <a:solidFill>
                  <a:srgbClr val="FF0000"/>
                </a:solidFill>
              </a:rPr>
              <a:t>ابتدا برجستگی بزرگ استخوان ران لمس می شود.</a:t>
            </a:r>
            <a:endParaRPr lang="en-US" altLang="en-US" sz="1800">
              <a:solidFill>
                <a:srgbClr val="FF0000"/>
              </a:solidFill>
            </a:endParaRPr>
          </a:p>
          <a:p>
            <a:pPr algn="r" rtl="1"/>
            <a:r>
              <a:rPr lang="fa-IR" altLang="en-US" sz="1800">
                <a:solidFill>
                  <a:srgbClr val="FF0000"/>
                </a:solidFill>
              </a:rPr>
              <a:t>اندام تحتانی به سمت خارج می چرخد تا برجستگی بزرگ ران به بیشترین وضعیت خارجی خود برسد.</a:t>
            </a:r>
            <a:endParaRPr lang="en-US" altLang="en-US" sz="1800">
              <a:solidFill>
                <a:srgbClr val="FF0000"/>
              </a:solidFill>
            </a:endParaRPr>
          </a:p>
          <a:p>
            <a:pPr algn="r" rtl="1"/>
            <a:r>
              <a:rPr lang="fa-IR" altLang="en-US" sz="1800">
                <a:solidFill>
                  <a:srgbClr val="FF0000"/>
                </a:solidFill>
              </a:rPr>
              <a:t>میزان صفحه بین دو کندیل استخوان ران از میزان طبیعی(صرف درجه)تخمین زده می شود.این زاویه،زاویه پیچش استخوان ران است</a:t>
            </a:r>
            <a:endParaRPr lang="en-US" altLang="en-US" sz="1800">
              <a:solidFill>
                <a:srgbClr val="FF0000"/>
              </a:solidFill>
            </a:endParaRPr>
          </a:p>
        </p:txBody>
      </p:sp>
    </p:spTree>
    <p:extLst>
      <p:ext uri="{BB962C8B-B14F-4D97-AF65-F5344CB8AC3E}">
        <p14:creationId xmlns:p14="http://schemas.microsoft.com/office/powerpoint/2010/main" val="322050360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63750" y="188914"/>
            <a:ext cx="8229600" cy="981075"/>
          </a:xfrm>
        </p:spPr>
        <p:txBody>
          <a:bodyPr>
            <a:normAutofit fontScale="90000"/>
          </a:bodyPr>
          <a:lstStyle/>
          <a:p>
            <a:pPr eaLnBrk="1" hangingPunct="1"/>
            <a:r>
              <a:rPr lang="en-US" altLang="en-US" sz="6600">
                <a:solidFill>
                  <a:srgbClr val="FFC000"/>
                </a:solidFill>
              </a:rPr>
              <a:t>Angle of torsion</a:t>
            </a:r>
          </a:p>
        </p:txBody>
      </p:sp>
      <p:sp>
        <p:nvSpPr>
          <p:cNvPr id="3075" name="Rectangle 3"/>
          <p:cNvSpPr>
            <a:spLocks noGrp="1" noChangeArrowheads="1"/>
          </p:cNvSpPr>
          <p:nvPr>
            <p:ph type="body" idx="4294967295"/>
          </p:nvPr>
        </p:nvSpPr>
        <p:spPr>
          <a:xfrm>
            <a:off x="1981200" y="1855788"/>
            <a:ext cx="8229600" cy="4525962"/>
          </a:xfrm>
          <a:prstGeom prst="rect">
            <a:avLst/>
          </a:prstGeom>
        </p:spPr>
        <p:txBody>
          <a:bodyPr/>
          <a:lstStyle/>
          <a:p>
            <a:pPr marL="0" indent="0" algn="ctr" rtl="1">
              <a:buNone/>
              <a:defRPr/>
            </a:pPr>
            <a:r>
              <a:rPr lang="fa-IR" altLang="en-US" sz="4800" dirty="0">
                <a:solidFill>
                  <a:srgbClr val="FF0000"/>
                </a:solidFill>
              </a:rPr>
              <a:t>تهیه کننده:زینب هادوی</a:t>
            </a:r>
          </a:p>
          <a:p>
            <a:pPr marL="0" indent="0" algn="ctr" rtl="1">
              <a:buNone/>
              <a:defRPr/>
            </a:pPr>
            <a:endParaRPr lang="fa-IR" altLang="en-US" sz="4800" dirty="0">
              <a:solidFill>
                <a:srgbClr val="FF0000"/>
              </a:solidFill>
            </a:endParaRPr>
          </a:p>
          <a:p>
            <a:pPr marL="0" indent="0" algn="ctr" rtl="1">
              <a:buNone/>
              <a:defRPr/>
            </a:pPr>
            <a:endParaRPr lang="en-US" altLang="en-US" sz="4800" dirty="0">
              <a:solidFill>
                <a:srgbClr val="FF0000"/>
              </a:solidFill>
            </a:endParaRPr>
          </a:p>
          <a:p>
            <a:pPr eaLnBrk="1" hangingPunct="1">
              <a:defRPr/>
            </a:pPr>
            <a:endParaRPr lang="en-US" altLang="en-US" sz="4800" dirty="0">
              <a:solidFill>
                <a:srgbClr val="FF0000"/>
              </a:solidFill>
            </a:endParaRPr>
          </a:p>
        </p:txBody>
      </p:sp>
    </p:spTree>
    <p:extLst>
      <p:ext uri="{BB962C8B-B14F-4D97-AF65-F5344CB8AC3E}">
        <p14:creationId xmlns:p14="http://schemas.microsoft.com/office/powerpoint/2010/main" val="285058113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fa-IR" altLang="en-US" smtClean="0">
                <a:solidFill>
                  <a:srgbClr val="FFC000"/>
                </a:solidFill>
              </a:rPr>
              <a:t>عضلات کوتاه شده چرخاننده خارج ران</a:t>
            </a:r>
            <a:endParaRPr lang="en-US" altLang="en-US" smtClean="0">
              <a:solidFill>
                <a:srgbClr val="FFC000"/>
              </a:solidFill>
            </a:endParaRPr>
          </a:p>
        </p:txBody>
      </p:sp>
      <p:sp>
        <p:nvSpPr>
          <p:cNvPr id="21507" name="Content Placeholder 2"/>
          <p:cNvSpPr>
            <a:spLocks noGrp="1"/>
          </p:cNvSpPr>
          <p:nvPr>
            <p:ph idx="4294967295"/>
          </p:nvPr>
        </p:nvSpPr>
        <p:spPr>
          <a:xfrm>
            <a:off x="1981200" y="1600201"/>
            <a:ext cx="8229600" cy="4525963"/>
          </a:xfrm>
          <a:prstGeom prst="rect">
            <a:avLst/>
          </a:prstGeom>
        </p:spPr>
        <p:txBody>
          <a:bodyPr/>
          <a:lstStyle/>
          <a:p>
            <a:pPr marL="0" indent="0" algn="r" rtl="1">
              <a:buNone/>
            </a:pPr>
            <a:r>
              <a:rPr lang="fa-IR" altLang="en-US" sz="2400">
                <a:solidFill>
                  <a:srgbClr val="FF0000"/>
                </a:solidFill>
              </a:rPr>
              <a:t>سرینی بزرگ</a:t>
            </a:r>
          </a:p>
          <a:p>
            <a:pPr marL="0" indent="0" algn="r" rtl="1">
              <a:buNone/>
            </a:pPr>
            <a:r>
              <a:rPr lang="fa-IR" altLang="en-US" sz="2400">
                <a:solidFill>
                  <a:srgbClr val="FF0000"/>
                </a:solidFill>
              </a:rPr>
              <a:t>خیاطه</a:t>
            </a:r>
          </a:p>
          <a:p>
            <a:pPr marL="0" indent="0" algn="r" rtl="1">
              <a:buNone/>
            </a:pPr>
            <a:r>
              <a:rPr lang="fa-IR" altLang="en-US" sz="2400">
                <a:solidFill>
                  <a:srgbClr val="FF0000"/>
                </a:solidFill>
              </a:rPr>
              <a:t>گروه عضلات چرخاننده های خارجی فیبرهای پشتی عضله سرینی میانی</a:t>
            </a:r>
            <a:endParaRPr lang="en-US" altLang="en-US" sz="2400">
              <a:solidFill>
                <a:srgbClr val="FF0000"/>
              </a:solidFill>
            </a:endParaRPr>
          </a:p>
        </p:txBody>
      </p:sp>
    </p:spTree>
    <p:extLst>
      <p:ext uri="{BB962C8B-B14F-4D97-AF65-F5344CB8AC3E}">
        <p14:creationId xmlns:p14="http://schemas.microsoft.com/office/powerpoint/2010/main" val="2482757642"/>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a-IR" altLang="en-US" smtClean="0">
                <a:solidFill>
                  <a:srgbClr val="FFC000"/>
                </a:solidFill>
              </a:rPr>
              <a:t>سرینی بزرگ</a:t>
            </a:r>
            <a:endParaRPr lang="en-US" altLang="en-US" smtClean="0">
              <a:solidFill>
                <a:srgbClr val="FFC000"/>
              </a:solidFill>
            </a:endParaRPr>
          </a:p>
        </p:txBody>
      </p:sp>
      <p:sp>
        <p:nvSpPr>
          <p:cNvPr id="22531" name="Content Placeholder 2"/>
          <p:cNvSpPr>
            <a:spLocks noGrp="1"/>
          </p:cNvSpPr>
          <p:nvPr>
            <p:ph idx="4294967295"/>
          </p:nvPr>
        </p:nvSpPr>
        <p:spPr>
          <a:xfrm>
            <a:off x="2128838" y="1454151"/>
            <a:ext cx="8229600" cy="4525963"/>
          </a:xfrm>
          <a:prstGeom prst="rect">
            <a:avLst/>
          </a:prstGeom>
        </p:spPr>
        <p:txBody>
          <a:bodyPr/>
          <a:lstStyle/>
          <a:p>
            <a:pPr algn="r" rtl="1"/>
            <a:r>
              <a:rPr lang="fa-IR" altLang="en-US" sz="2400">
                <a:solidFill>
                  <a:srgbClr val="FF0000"/>
                </a:solidFill>
              </a:rPr>
              <a:t>فرد با زانوی 90 درجه خم به شکم خوابیده است. درمانگر استخوان خاجی را ثابت می کند.</a:t>
            </a:r>
          </a:p>
          <a:p>
            <a:pPr algn="r" rtl="1"/>
            <a:r>
              <a:rPr lang="fa-IR" altLang="en-US" sz="2400">
                <a:solidFill>
                  <a:srgbClr val="FF0000"/>
                </a:solidFill>
              </a:rPr>
              <a:t>ران باز و زانو خم می شود.در این حالت فشار به قسمت خلفی ران در جهت خم کردن مفصل ران اعمال می شود</a:t>
            </a:r>
            <a:r>
              <a:rPr lang="en-US" altLang="en-US" sz="2400">
                <a:solidFill>
                  <a:srgbClr val="FF0000"/>
                </a:solidFill>
              </a:rPr>
              <a:t>. </a:t>
            </a:r>
            <a:r>
              <a:rPr lang="fa-IR" altLang="en-US" sz="2400">
                <a:solidFill>
                  <a:srgbClr val="FF0000"/>
                </a:solidFill>
              </a:rPr>
              <a:t> فرد باید هایپراکستشن ران انجام دهد اگر نتوانست عضله ضعیف است</a:t>
            </a:r>
          </a:p>
        </p:txBody>
      </p:sp>
      <p:pic>
        <p:nvPicPr>
          <p:cNvPr id="23556" name="Picture 4" descr="G:\corrective\pic\DSC_0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720" y="3717033"/>
            <a:ext cx="5335780" cy="2855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0738168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92313" y="-100013"/>
            <a:ext cx="8229600" cy="1143001"/>
          </a:xfrm>
        </p:spPr>
        <p:txBody>
          <a:bodyPr/>
          <a:lstStyle/>
          <a:p>
            <a:r>
              <a:rPr lang="fa-IR" altLang="en-US" smtClean="0">
                <a:solidFill>
                  <a:srgbClr val="FFC000"/>
                </a:solidFill>
              </a:rPr>
              <a:t>خیاطه</a:t>
            </a:r>
            <a:endParaRPr lang="en-US" altLang="en-US" smtClean="0">
              <a:solidFill>
                <a:srgbClr val="FFC000"/>
              </a:solidFill>
            </a:endParaRPr>
          </a:p>
        </p:txBody>
      </p:sp>
      <p:sp>
        <p:nvSpPr>
          <p:cNvPr id="23555" name="Content Placeholder 2"/>
          <p:cNvSpPr>
            <a:spLocks noGrp="1"/>
          </p:cNvSpPr>
          <p:nvPr>
            <p:ph idx="4294967295"/>
          </p:nvPr>
        </p:nvSpPr>
        <p:spPr>
          <a:xfrm>
            <a:off x="2305050" y="1052513"/>
            <a:ext cx="8229600" cy="4525962"/>
          </a:xfrm>
          <a:prstGeom prst="rect">
            <a:avLst/>
          </a:prstGeom>
        </p:spPr>
        <p:txBody>
          <a:bodyPr/>
          <a:lstStyle/>
          <a:p>
            <a:pPr algn="r" rtl="1"/>
            <a:r>
              <a:rPr lang="fa-IR" altLang="en-US" sz="1800">
                <a:solidFill>
                  <a:srgbClr val="FF0000"/>
                </a:solidFill>
              </a:rPr>
              <a:t>فرد به پشت خوابیده در حالیکه زانو باز شده و ناحیه کمر و خاجی بر روی زمین باشد.قرار گرفتن ناحیه کمربر روی زمین ناشی از کوتاهی خم کننده های آن است.برای خم شدن ران ها،به اندازه ای که ناحیه پشت صاف شود،بالش کوچکی زیر بگذارید.</a:t>
            </a:r>
            <a:endParaRPr lang="en-US" altLang="en-US" sz="1800">
              <a:solidFill>
                <a:srgbClr val="FF0000"/>
              </a:solidFill>
            </a:endParaRPr>
          </a:p>
          <a:p>
            <a:pPr algn="r" rtl="1"/>
            <a:r>
              <a:rPr lang="fa-IR" altLang="en-US" sz="1800">
                <a:solidFill>
                  <a:srgbClr val="FF0000"/>
                </a:solidFill>
              </a:rPr>
              <a:t>درمانگر یک پا را ثابت و پای دیگر را با زانوی صاف و بدون فشار بالا می آورد. زاویه کمتر از 80 کوتاهی است.</a:t>
            </a:r>
            <a:endParaRPr lang="en-US" altLang="en-US" sz="1800">
              <a:solidFill>
                <a:srgbClr val="FF0000"/>
              </a:solidFill>
            </a:endParaRPr>
          </a:p>
        </p:txBody>
      </p:sp>
      <p:pic>
        <p:nvPicPr>
          <p:cNvPr id="24582" name="Picture 6" descr="G:\corrective\pic\DSC_02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664" y="2694232"/>
            <a:ext cx="6696744" cy="3663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17468763"/>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fa-IR" altLang="en-US" smtClean="0">
                <a:solidFill>
                  <a:srgbClr val="FFC000"/>
                </a:solidFill>
              </a:rPr>
              <a:t>چرخاننده های خارجی</a:t>
            </a:r>
            <a:endParaRPr lang="en-US" altLang="en-US" smtClean="0">
              <a:solidFill>
                <a:srgbClr val="FFC000"/>
              </a:solidFill>
            </a:endParaRPr>
          </a:p>
        </p:txBody>
      </p:sp>
      <p:sp>
        <p:nvSpPr>
          <p:cNvPr id="24579" name="Content Placeholder 2"/>
          <p:cNvSpPr>
            <a:spLocks noGrp="1"/>
          </p:cNvSpPr>
          <p:nvPr>
            <p:ph idx="4294967295"/>
          </p:nvPr>
        </p:nvSpPr>
        <p:spPr>
          <a:xfrm>
            <a:off x="1981200" y="1600201"/>
            <a:ext cx="8229600" cy="4525963"/>
          </a:xfrm>
          <a:prstGeom prst="rect">
            <a:avLst/>
          </a:prstGeom>
        </p:spPr>
        <p:txBody>
          <a:bodyPr/>
          <a:lstStyle/>
          <a:p>
            <a:pPr algn="r" rtl="1"/>
            <a:r>
              <a:rPr lang="fa-IR" altLang="en-US">
                <a:solidFill>
                  <a:srgbClr val="FF0000"/>
                </a:solidFill>
              </a:rPr>
              <a:t>فرد با زانو خم بر روی لبه میز نشسته است.</a:t>
            </a:r>
          </a:p>
          <a:p>
            <a:pPr algn="r" rtl="1"/>
            <a:r>
              <a:rPr lang="fa-IR" altLang="en-US">
                <a:solidFill>
                  <a:srgbClr val="FF0000"/>
                </a:solidFill>
              </a:rPr>
              <a:t>ران به خارج چرخیده و فشار دو سویه به قسمت خارجی و پایین ران و به همان اندازه به قسمت داخلی پایین پا اعمال می شود</a:t>
            </a:r>
            <a:endParaRPr lang="en-US" altLang="en-US">
              <a:solidFill>
                <a:srgbClr val="FF0000"/>
              </a:solidFill>
            </a:endParaRPr>
          </a:p>
        </p:txBody>
      </p:sp>
      <p:pic>
        <p:nvPicPr>
          <p:cNvPr id="36866" name="Picture 2" descr="G:\corrective\pic\DSC_02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832" y="2636912"/>
            <a:ext cx="3024336" cy="3960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6480710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a-IR" altLang="en-US" smtClean="0">
                <a:solidFill>
                  <a:srgbClr val="FFC000"/>
                </a:solidFill>
              </a:rPr>
              <a:t>عضلات کوتاه شده چرخاننده داخلی ران</a:t>
            </a:r>
            <a:endParaRPr lang="en-US" altLang="en-US" smtClean="0">
              <a:solidFill>
                <a:srgbClr val="FFC000"/>
              </a:solidFill>
            </a:endParaRPr>
          </a:p>
        </p:txBody>
      </p:sp>
      <p:sp>
        <p:nvSpPr>
          <p:cNvPr id="25603" name="Content Placeholder 2"/>
          <p:cNvSpPr>
            <a:spLocks noGrp="1"/>
          </p:cNvSpPr>
          <p:nvPr>
            <p:ph idx="4294967295"/>
          </p:nvPr>
        </p:nvSpPr>
        <p:spPr>
          <a:xfrm>
            <a:off x="1981200" y="1600201"/>
            <a:ext cx="8229600" cy="4525963"/>
          </a:xfrm>
          <a:prstGeom prst="rect">
            <a:avLst/>
          </a:prstGeom>
        </p:spPr>
        <p:txBody>
          <a:bodyPr/>
          <a:lstStyle/>
          <a:p>
            <a:pPr algn="r" rtl="1"/>
            <a:r>
              <a:rPr lang="fa-IR" altLang="en-US" sz="2800">
                <a:solidFill>
                  <a:srgbClr val="FF0000"/>
                </a:solidFill>
              </a:rPr>
              <a:t>فیبر های جلویی عضله سرینی میانی</a:t>
            </a:r>
          </a:p>
          <a:p>
            <a:pPr algn="r" rtl="1"/>
            <a:r>
              <a:rPr lang="fa-IR" altLang="en-US" sz="2800">
                <a:solidFill>
                  <a:srgbClr val="FF0000"/>
                </a:solidFill>
              </a:rPr>
              <a:t>سرینی کوچک</a:t>
            </a:r>
          </a:p>
          <a:p>
            <a:pPr algn="r" rtl="1"/>
            <a:r>
              <a:rPr lang="fa-IR" altLang="en-US" sz="2800">
                <a:solidFill>
                  <a:srgbClr val="FF0000"/>
                </a:solidFill>
              </a:rPr>
              <a:t>کشنده پهن نیام</a:t>
            </a:r>
            <a:endParaRPr lang="en-US" altLang="en-US" sz="2800">
              <a:solidFill>
                <a:srgbClr val="FF0000"/>
              </a:solidFill>
            </a:endParaRPr>
          </a:p>
        </p:txBody>
      </p:sp>
    </p:spTree>
    <p:extLst>
      <p:ext uri="{BB962C8B-B14F-4D97-AF65-F5344CB8AC3E}">
        <p14:creationId xmlns:p14="http://schemas.microsoft.com/office/powerpoint/2010/main" val="3715038623"/>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a-IR" altLang="en-US" smtClean="0">
                <a:solidFill>
                  <a:srgbClr val="FFC000"/>
                </a:solidFill>
              </a:rPr>
              <a:t>سرینی میانی</a:t>
            </a:r>
            <a:endParaRPr lang="en-US" altLang="en-US" smtClean="0">
              <a:solidFill>
                <a:srgbClr val="FFC000"/>
              </a:solidFill>
            </a:endParaRPr>
          </a:p>
        </p:txBody>
      </p:sp>
      <p:sp>
        <p:nvSpPr>
          <p:cNvPr id="26627" name="Content Placeholder 2"/>
          <p:cNvSpPr>
            <a:spLocks noGrp="1"/>
          </p:cNvSpPr>
          <p:nvPr>
            <p:ph idx="4294967295"/>
          </p:nvPr>
        </p:nvSpPr>
        <p:spPr>
          <a:xfrm>
            <a:off x="2063750" y="1341438"/>
            <a:ext cx="8229600" cy="4525962"/>
          </a:xfrm>
          <a:prstGeom prst="rect">
            <a:avLst/>
          </a:prstGeom>
        </p:spPr>
        <p:txBody>
          <a:bodyPr/>
          <a:lstStyle/>
          <a:p>
            <a:pPr algn="r" rtl="1"/>
            <a:r>
              <a:rPr lang="fa-IR" altLang="en-US" sz="2800">
                <a:solidFill>
                  <a:srgbClr val="FF0000"/>
                </a:solidFill>
              </a:rPr>
              <a:t>فرد با پای زیرین خم شده و به پهلو دراز می کشد در حالیکه لگن کمی به  سمت قدام چرخیده است.بالاترین قسمت تاج خاصره توسط درمانگر ثابت می شود.</a:t>
            </a:r>
          </a:p>
          <a:p>
            <a:pPr algn="r" rtl="1"/>
            <a:r>
              <a:rPr lang="fa-IR" altLang="en-US" sz="2800">
                <a:solidFill>
                  <a:srgbClr val="FF0000"/>
                </a:solidFill>
              </a:rPr>
              <a:t>هنگامی که زانو باز باشد ومفصل ران کمی به خارج چرخیده باشد فشار به قسمت خارجی پا در جهت نزدیک وخم شدن آن اعمال می شود.</a:t>
            </a:r>
            <a:endParaRPr lang="en-US" altLang="en-US" sz="2800">
              <a:solidFill>
                <a:srgbClr val="FF0000"/>
              </a:solidFill>
            </a:endParaRPr>
          </a:p>
        </p:txBody>
      </p:sp>
      <p:pic>
        <p:nvPicPr>
          <p:cNvPr id="38914" name="Picture 2" descr="G:\corrective\pic\DSC_0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9656" y="3865706"/>
            <a:ext cx="6120680" cy="2753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73183414"/>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fa-IR" altLang="en-US" smtClean="0">
                <a:solidFill>
                  <a:srgbClr val="FFC000"/>
                </a:solidFill>
              </a:rPr>
              <a:t>کشنده پهن نیام</a:t>
            </a:r>
            <a:endParaRPr lang="en-US" altLang="en-US" smtClean="0">
              <a:solidFill>
                <a:srgbClr val="FFC000"/>
              </a:solidFill>
            </a:endParaRPr>
          </a:p>
        </p:txBody>
      </p:sp>
      <p:sp>
        <p:nvSpPr>
          <p:cNvPr id="27651" name="Content Placeholder 2"/>
          <p:cNvSpPr>
            <a:spLocks noGrp="1"/>
          </p:cNvSpPr>
          <p:nvPr>
            <p:ph idx="4294967295"/>
          </p:nvPr>
        </p:nvSpPr>
        <p:spPr>
          <a:xfrm>
            <a:off x="1981200" y="1600201"/>
            <a:ext cx="8229600" cy="4525963"/>
          </a:xfrm>
          <a:prstGeom prst="rect">
            <a:avLst/>
          </a:prstGeom>
        </p:spPr>
        <p:txBody>
          <a:bodyPr/>
          <a:lstStyle/>
          <a:p>
            <a:pPr algn="r" rtl="1"/>
            <a:r>
              <a:rPr lang="fa-IR" altLang="en-US" sz="2800">
                <a:solidFill>
                  <a:srgbClr val="FF0000"/>
                </a:solidFill>
              </a:rPr>
              <a:t>فرد با پاهای صاف به پشت خوابیده است.</a:t>
            </a:r>
          </a:p>
          <a:p>
            <a:pPr algn="r" rtl="1"/>
            <a:r>
              <a:rPr lang="fa-IR" altLang="en-US" sz="2800">
                <a:solidFill>
                  <a:srgbClr val="FF0000"/>
                </a:solidFill>
              </a:rPr>
              <a:t>هنگامی که زانو صاف است،عمل دور وخم شدن و چرخش داخلی ران را انجام می دهیم.فشار در قسمت پایین پا و در جهت باز شدن و نزدیک شدن آن اعمال می شود.</a:t>
            </a:r>
            <a:endParaRPr lang="en-US" altLang="en-US" sz="2800">
              <a:solidFill>
                <a:srgbClr val="FF0000"/>
              </a:solidFill>
            </a:endParaRPr>
          </a:p>
        </p:txBody>
      </p:sp>
      <p:pic>
        <p:nvPicPr>
          <p:cNvPr id="37890" name="Picture 2" descr="G:\corrective\pic\DSC_02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720" y="3501008"/>
            <a:ext cx="6264696" cy="2853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01084317"/>
      </p:ext>
    </p:extLst>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92313" y="115888"/>
            <a:ext cx="8229600" cy="1143000"/>
          </a:xfrm>
        </p:spPr>
        <p:txBody>
          <a:bodyPr/>
          <a:lstStyle/>
          <a:p>
            <a:r>
              <a:rPr lang="fa-IR" altLang="en-US" smtClean="0">
                <a:solidFill>
                  <a:srgbClr val="FFC000"/>
                </a:solidFill>
              </a:rPr>
              <a:t>عوارض</a:t>
            </a:r>
            <a:endParaRPr lang="en-US" altLang="en-US" smtClean="0">
              <a:solidFill>
                <a:srgbClr val="FFC000"/>
              </a:solidFill>
            </a:endParaRPr>
          </a:p>
        </p:txBody>
      </p:sp>
      <p:sp>
        <p:nvSpPr>
          <p:cNvPr id="28675" name="Content Placeholder 2"/>
          <p:cNvSpPr>
            <a:spLocks noGrp="1"/>
          </p:cNvSpPr>
          <p:nvPr>
            <p:ph idx="4294967295"/>
          </p:nvPr>
        </p:nvSpPr>
        <p:spPr>
          <a:xfrm>
            <a:off x="2063750" y="1196976"/>
            <a:ext cx="8229600" cy="4525963"/>
          </a:xfrm>
          <a:prstGeom prst="rect">
            <a:avLst/>
          </a:prstGeom>
        </p:spPr>
        <p:txBody>
          <a:bodyPr/>
          <a:lstStyle/>
          <a:p>
            <a:pPr algn="r" rtl="1">
              <a:lnSpc>
                <a:spcPct val="200000"/>
              </a:lnSpc>
              <a:buFontTx/>
              <a:buNone/>
            </a:pPr>
            <a:r>
              <a:rPr lang="fa-IR" altLang="en-US" sz="1800" b="1">
                <a:solidFill>
                  <a:srgbClr val="FF0000"/>
                </a:solidFill>
                <a:cs typeface="B Nazanin" panose="00000400000000000000" pitchFamily="2" charset="-78"/>
              </a:rPr>
              <a:t>1- راه رفتن غیر طبیعی</a:t>
            </a:r>
          </a:p>
          <a:p>
            <a:pPr algn="r" rtl="1">
              <a:lnSpc>
                <a:spcPct val="200000"/>
              </a:lnSpc>
              <a:buFontTx/>
              <a:buNone/>
            </a:pPr>
            <a:r>
              <a:rPr lang="fa-IR" altLang="en-US" sz="1800" b="1">
                <a:solidFill>
                  <a:srgbClr val="FF0000"/>
                </a:solidFill>
                <a:cs typeface="B Nazanin" panose="00000400000000000000" pitchFamily="2" charset="-78"/>
              </a:rPr>
              <a:t>2- آرتروز زود رس در مفصل</a:t>
            </a:r>
          </a:p>
          <a:p>
            <a:pPr algn="r" rtl="1">
              <a:lnSpc>
                <a:spcPct val="200000"/>
              </a:lnSpc>
              <a:buFontTx/>
              <a:buNone/>
            </a:pPr>
            <a:r>
              <a:rPr lang="fa-IR" altLang="en-US" sz="1800" b="1">
                <a:solidFill>
                  <a:srgbClr val="FF0000"/>
                </a:solidFill>
                <a:cs typeface="B Nazanin" panose="00000400000000000000" pitchFamily="2" charset="-78"/>
              </a:rPr>
              <a:t>3- کوتاهی قد</a:t>
            </a:r>
          </a:p>
          <a:p>
            <a:pPr algn="r" rtl="1">
              <a:lnSpc>
                <a:spcPct val="200000"/>
              </a:lnSpc>
              <a:buFontTx/>
              <a:buNone/>
            </a:pPr>
            <a:r>
              <a:rPr lang="fa-IR" altLang="en-US" sz="1800" b="1">
                <a:solidFill>
                  <a:srgbClr val="FF0000"/>
                </a:solidFill>
                <a:cs typeface="B Nazanin" panose="00000400000000000000" pitchFamily="2" charset="-78"/>
              </a:rPr>
              <a:t>4- درد</a:t>
            </a:r>
          </a:p>
          <a:p>
            <a:pPr algn="r" rtl="1">
              <a:lnSpc>
                <a:spcPct val="200000"/>
              </a:lnSpc>
              <a:buFontTx/>
              <a:buNone/>
            </a:pPr>
            <a:r>
              <a:rPr lang="fa-IR" altLang="en-US" sz="1800" b="1">
                <a:solidFill>
                  <a:srgbClr val="FF0000"/>
                </a:solidFill>
                <a:cs typeface="B Nazanin" panose="00000400000000000000" pitchFamily="2" charset="-78"/>
              </a:rPr>
              <a:t>5- افزایش آسیب پذیری در مفصل</a:t>
            </a:r>
          </a:p>
          <a:p>
            <a:pPr algn="r" rtl="1">
              <a:lnSpc>
                <a:spcPct val="200000"/>
              </a:lnSpc>
              <a:buFontTx/>
              <a:buNone/>
            </a:pPr>
            <a:r>
              <a:rPr lang="fa-IR" altLang="en-US" sz="1800" b="1">
                <a:solidFill>
                  <a:srgbClr val="FF0000"/>
                </a:solidFill>
                <a:cs typeface="B Nazanin" panose="00000400000000000000" pitchFamily="2" charset="-78"/>
              </a:rPr>
              <a:t>6- تغییر محل مرکز ثقل</a:t>
            </a:r>
          </a:p>
          <a:p>
            <a:pPr algn="r" rtl="1">
              <a:lnSpc>
                <a:spcPct val="200000"/>
              </a:lnSpc>
              <a:buFontTx/>
              <a:buNone/>
            </a:pPr>
            <a:r>
              <a:rPr lang="fa-IR" altLang="en-US" sz="1800" b="1">
                <a:solidFill>
                  <a:srgbClr val="FF0000"/>
                </a:solidFill>
                <a:cs typeface="B Nazanin" panose="00000400000000000000" pitchFamily="2" charset="-78"/>
              </a:rPr>
              <a:t>7- در صورت ماندگار شدن این تغییر شکل، ممکن است احتمال ایجاد کندرومالاسی یا نرمی </a:t>
            </a:r>
          </a:p>
          <a:p>
            <a:pPr algn="r" rtl="1">
              <a:lnSpc>
                <a:spcPct val="200000"/>
              </a:lnSpc>
              <a:buFontTx/>
              <a:buNone/>
            </a:pPr>
            <a:r>
              <a:rPr lang="fa-IR" altLang="en-US" sz="1800" b="1">
                <a:solidFill>
                  <a:srgbClr val="FF0000"/>
                </a:solidFill>
                <a:cs typeface="B Nazanin" panose="00000400000000000000" pitchFamily="2" charset="-78"/>
              </a:rPr>
              <a:t>کشکک در سنین بالاتر بیش از معمول باشد.</a:t>
            </a:r>
          </a:p>
          <a:p>
            <a:pPr algn="r" rtl="1">
              <a:lnSpc>
                <a:spcPct val="200000"/>
              </a:lnSpc>
              <a:buFontTx/>
              <a:buNone/>
            </a:pPr>
            <a:endParaRPr lang="fa-IR" altLang="en-US" sz="1800" b="1">
              <a:solidFill>
                <a:srgbClr val="FF0000"/>
              </a:solidFill>
              <a:cs typeface="B Nazanin" panose="00000400000000000000" pitchFamily="2" charset="-78"/>
            </a:endParaRPr>
          </a:p>
          <a:p>
            <a:pPr algn="r" rtl="1"/>
            <a:endParaRPr lang="en-US" altLang="en-US" sz="1800">
              <a:solidFill>
                <a:srgbClr val="FF0000"/>
              </a:solidFill>
            </a:endParaRPr>
          </a:p>
        </p:txBody>
      </p:sp>
    </p:spTree>
    <p:extLst>
      <p:ext uri="{BB962C8B-B14F-4D97-AF65-F5344CB8AC3E}">
        <p14:creationId xmlns:p14="http://schemas.microsoft.com/office/powerpoint/2010/main" val="244064617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a-IR" altLang="en-US" smtClean="0">
                <a:solidFill>
                  <a:srgbClr val="FFC000"/>
                </a:solidFill>
              </a:rPr>
              <a:t>حرکات اصلاحی</a:t>
            </a:r>
            <a:endParaRPr lang="en-US" altLang="en-US" smtClean="0">
              <a:solidFill>
                <a:srgbClr val="FFC000"/>
              </a:solidFill>
            </a:endParaRPr>
          </a:p>
        </p:txBody>
      </p:sp>
      <p:sp>
        <p:nvSpPr>
          <p:cNvPr id="3" name="Content Placeholder 2"/>
          <p:cNvSpPr>
            <a:spLocks noGrp="1"/>
          </p:cNvSpPr>
          <p:nvPr>
            <p:ph idx="4294967295"/>
          </p:nvPr>
        </p:nvSpPr>
        <p:spPr>
          <a:xfrm>
            <a:off x="1981200" y="1600201"/>
            <a:ext cx="8229600" cy="4525963"/>
          </a:xfrm>
          <a:prstGeom prst="rect">
            <a:avLst/>
          </a:prstGeom>
        </p:spPr>
        <p:txBody>
          <a:bodyPr/>
          <a:lstStyle/>
          <a:p>
            <a:pPr marL="137160" indent="0" algn="r" rtl="1">
              <a:lnSpc>
                <a:spcPct val="200000"/>
              </a:lnSpc>
              <a:buNone/>
              <a:defRPr/>
            </a:pPr>
            <a:r>
              <a:rPr lang="fa-IR" sz="1800" b="1" dirty="0">
                <a:solidFill>
                  <a:srgbClr val="FF0000"/>
                </a:solidFill>
                <a:cs typeface="B Nazanin" pitchFamily="2" charset="-78"/>
              </a:rPr>
              <a:t>1- تلاش فرد در حفظ وضعیت صحیح در حین ایستادن و راه رفتن</a:t>
            </a:r>
          </a:p>
          <a:p>
            <a:pPr marL="137160" indent="0" algn="r" rtl="1">
              <a:lnSpc>
                <a:spcPct val="200000"/>
              </a:lnSpc>
              <a:buNone/>
              <a:defRPr/>
            </a:pPr>
            <a:r>
              <a:rPr lang="fa-IR" sz="1800" b="1" dirty="0">
                <a:solidFill>
                  <a:srgbClr val="FF0000"/>
                </a:solidFill>
                <a:cs typeface="B Nazanin" pitchFamily="2" charset="-78"/>
              </a:rPr>
              <a:t>2-در کوتاهی عضلات به داخل چرخاننده ران(فیبرهای جلویی عضله سرینی میانی،سرینی کوچک وکشنده پهن نیام) کشش عضلات به داخل چرخاننده و تقویت عضلات به خارج چرخاننده ران انجام می گیرد.</a:t>
            </a:r>
          </a:p>
          <a:p>
            <a:pPr marL="137160" indent="0" algn="r" rtl="1">
              <a:lnSpc>
                <a:spcPct val="200000"/>
              </a:lnSpc>
              <a:buNone/>
              <a:defRPr/>
            </a:pPr>
            <a:r>
              <a:rPr lang="fa-IR" sz="1800" b="1" dirty="0">
                <a:solidFill>
                  <a:srgbClr val="FF0000"/>
                </a:solidFill>
                <a:cs typeface="B Nazanin" pitchFamily="2" charset="-78"/>
              </a:rPr>
              <a:t>3-در کوتاهی عضلات به خارج چرخاننده ران(عضله سرینی بزرگ،عضله خیاطه،گروه عضلات چرخاننده های خارجی فیبرهای پشتی عضله سرینی میانی) کشش عضلات به خارج چرخاننده و تقویت عضلات به داخل چرخاننده ران انجام  می گیرد.</a:t>
            </a:r>
          </a:p>
          <a:p>
            <a:pPr algn="r" rtl="1">
              <a:defRPr/>
            </a:pPr>
            <a:endParaRPr lang="en-US" sz="1800" dirty="0">
              <a:solidFill>
                <a:srgbClr val="FF0000"/>
              </a:solidFill>
            </a:endParaRPr>
          </a:p>
        </p:txBody>
      </p:sp>
    </p:spTree>
    <p:extLst>
      <p:ext uri="{BB962C8B-B14F-4D97-AF65-F5344CB8AC3E}">
        <p14:creationId xmlns:p14="http://schemas.microsoft.com/office/powerpoint/2010/main" val="1455730396"/>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92313" y="188913"/>
            <a:ext cx="8229600" cy="1143000"/>
          </a:xfrm>
        </p:spPr>
        <p:txBody>
          <a:bodyPr/>
          <a:lstStyle/>
          <a:p>
            <a:r>
              <a:rPr lang="fa-IR" altLang="en-US">
                <a:solidFill>
                  <a:srgbClr val="FFC000"/>
                </a:solidFill>
              </a:rPr>
              <a:t>نرمش های کششی عضلات چرخاننده ران به خارج </a:t>
            </a:r>
            <a:endParaRPr lang="en-US" altLang="en-US">
              <a:solidFill>
                <a:srgbClr val="FFC000"/>
              </a:solidFill>
            </a:endParaRPr>
          </a:p>
        </p:txBody>
      </p:sp>
      <p:sp>
        <p:nvSpPr>
          <p:cNvPr id="3" name="Content Placeholder 2"/>
          <p:cNvSpPr>
            <a:spLocks noGrp="1"/>
          </p:cNvSpPr>
          <p:nvPr>
            <p:ph idx="4294967295"/>
          </p:nvPr>
        </p:nvSpPr>
        <p:spPr>
          <a:xfrm>
            <a:off x="2063750" y="1268413"/>
            <a:ext cx="8229600" cy="4525962"/>
          </a:xfrm>
          <a:prstGeom prst="rect">
            <a:avLst/>
          </a:prstGeom>
        </p:spPr>
        <p:txBody>
          <a:bodyPr/>
          <a:lstStyle/>
          <a:p>
            <a:pPr marL="0" indent="0" algn="just" rtl="1">
              <a:lnSpc>
                <a:spcPct val="150000"/>
              </a:lnSpc>
              <a:spcBef>
                <a:spcPts val="0"/>
              </a:spcBef>
              <a:buNone/>
              <a:defRPr/>
            </a:pPr>
            <a:r>
              <a:rPr lang="ar-SA" sz="1800" b="1" dirty="0">
                <a:solidFill>
                  <a:srgbClr val="FF0000"/>
                </a:solidFill>
                <a:latin typeface="Tahoma"/>
                <a:ea typeface="Times New Roman"/>
                <a:cs typeface="B Nazanin" pitchFamily="2" charset="-78"/>
              </a:rPr>
              <a:t>بیمار در حالت درازکش قرار گرفته و هر دو زانو را خم کرده و کف هر دو پا را بر روی زمین قرار میدهد. سپس مچ پای طرف مشکل دار را بر روی زانوی طرف سالم قرار داده و با هر دو دست ران طرف سالم را در بالای زانو گرفته و به سینه خود نزدیک میکند تا حدی که در عضلات پشت باسن احساس کشیدگی کند. اگر دست ها به ران نمیرسند میتوان یک ملحفه را از زیر آن عبور داده و دو سر آن را با دو دست گرفته و با کمک آن ران را به سینه نزدیک کرد.</a:t>
            </a:r>
            <a:endParaRPr lang="fa-IR" sz="1800" b="1" dirty="0">
              <a:solidFill>
                <a:srgbClr val="FF0000"/>
              </a:solidFill>
              <a:latin typeface="Tahoma"/>
              <a:ea typeface="Times New Roman"/>
              <a:cs typeface="B Nazanin" pitchFamily="2" charset="-78"/>
            </a:endParaRPr>
          </a:p>
          <a:p>
            <a:pPr marL="0" indent="0" algn="just" rtl="1">
              <a:lnSpc>
                <a:spcPct val="150000"/>
              </a:lnSpc>
              <a:spcBef>
                <a:spcPts val="0"/>
              </a:spcBef>
              <a:buNone/>
              <a:defRPr/>
            </a:pPr>
            <a:endParaRPr lang="en-US" sz="1800" b="1" dirty="0">
              <a:solidFill>
                <a:srgbClr val="FF0000"/>
              </a:solidFill>
              <a:latin typeface="Calibri"/>
              <a:ea typeface="Calibri"/>
              <a:cs typeface="B Nazanin" pitchFamily="2" charset="-78"/>
            </a:endParaRPr>
          </a:p>
          <a:p>
            <a:pPr marL="137160" indent="0" algn="r" rtl="1">
              <a:buNone/>
              <a:defRPr/>
            </a:pPr>
            <a:endParaRPr lang="en-US" sz="1800" b="1" dirty="0">
              <a:solidFill>
                <a:srgbClr val="FF0000"/>
              </a:solidFill>
              <a:cs typeface="B Nazanin" pitchFamily="2" charset="-78"/>
            </a:endParaRPr>
          </a:p>
          <a:p>
            <a:pPr algn="r" rtl="1">
              <a:defRPr/>
            </a:pPr>
            <a:endParaRPr lang="en-US" sz="1800" dirty="0">
              <a:solidFill>
                <a:srgbClr val="FF0000"/>
              </a:solidFill>
            </a:endParaRPr>
          </a:p>
        </p:txBody>
      </p:sp>
      <p:pic>
        <p:nvPicPr>
          <p:cNvPr id="4" name="Picture 3" descr="2079 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3508442"/>
            <a:ext cx="3240360" cy="2728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2079 6"/>
          <p:cNvPicPr/>
          <p:nvPr/>
        </p:nvPicPr>
        <p:blipFill>
          <a:blip r:embed="rId3">
            <a:extLst>
              <a:ext uri="{28A0092B-C50C-407E-A947-70E740481C1C}">
                <a14:useLocalDpi xmlns:a14="http://schemas.microsoft.com/office/drawing/2010/main" val="0"/>
              </a:ext>
            </a:extLst>
          </a:blip>
          <a:srcRect/>
          <a:stretch>
            <a:fillRect/>
          </a:stretch>
        </p:blipFill>
        <p:spPr bwMode="auto">
          <a:xfrm>
            <a:off x="6672064" y="3501008"/>
            <a:ext cx="345638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74909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92313" y="0"/>
            <a:ext cx="8229600" cy="1143000"/>
          </a:xfrm>
        </p:spPr>
        <p:txBody>
          <a:bodyPr/>
          <a:lstStyle/>
          <a:p>
            <a:r>
              <a:rPr lang="fa-IR" altLang="en-US" sz="5400">
                <a:solidFill>
                  <a:srgbClr val="FFC000"/>
                </a:solidFill>
              </a:rPr>
              <a:t>تعریف ناهنجاری</a:t>
            </a:r>
            <a:endParaRPr lang="en-US" altLang="en-US" sz="5400">
              <a:solidFill>
                <a:srgbClr val="FFC000"/>
              </a:solidFill>
            </a:endParaRPr>
          </a:p>
        </p:txBody>
      </p:sp>
      <p:sp>
        <p:nvSpPr>
          <p:cNvPr id="3" name="Content Placeholder 2"/>
          <p:cNvSpPr>
            <a:spLocks noGrp="1"/>
          </p:cNvSpPr>
          <p:nvPr>
            <p:ph idx="4294967295"/>
          </p:nvPr>
        </p:nvSpPr>
        <p:spPr>
          <a:xfrm>
            <a:off x="1992313" y="1196976"/>
            <a:ext cx="8229600" cy="4525963"/>
          </a:xfrm>
          <a:prstGeom prst="rect">
            <a:avLst/>
          </a:prstGeom>
        </p:spPr>
        <p:txBody>
          <a:bodyPr/>
          <a:lstStyle/>
          <a:p>
            <a:pPr marL="0" indent="0" algn="ctr" rtl="1">
              <a:lnSpc>
                <a:spcPct val="200000"/>
              </a:lnSpc>
              <a:buNone/>
              <a:defRPr/>
            </a:pPr>
            <a:r>
              <a:rPr lang="fa-IR" sz="2400" b="1" dirty="0">
                <a:solidFill>
                  <a:srgbClr val="FF0000"/>
                </a:solidFill>
                <a:cs typeface="B Nazanin" pitchFamily="2" charset="-78"/>
              </a:rPr>
              <a:t> چرخش ران(</a:t>
            </a:r>
            <a:r>
              <a:rPr lang="en-US" sz="2400" b="1" dirty="0">
                <a:solidFill>
                  <a:srgbClr val="FF0000"/>
                </a:solidFill>
                <a:cs typeface="B Nazanin" pitchFamily="2" charset="-78"/>
              </a:rPr>
              <a:t>femoral</a:t>
            </a:r>
            <a:r>
              <a:rPr lang="fa-IR" sz="2400" b="1" dirty="0">
                <a:solidFill>
                  <a:srgbClr val="FF0000"/>
                </a:solidFill>
                <a:cs typeface="B Nazanin" pitchFamily="2" charset="-78"/>
              </a:rPr>
              <a:t>) نام بیماری مادرزادیاست که در آن استخوان ران در طول خود و حول محور طولی چرخیده</a:t>
            </a:r>
            <a:r>
              <a:rPr lang="fa-IR" b="1" dirty="0">
                <a:solidFill>
                  <a:srgbClr val="FF0000"/>
                </a:solidFill>
                <a:cs typeface="B Nazanin" pitchFamily="2" charset="-78"/>
              </a:rPr>
              <a:t> </a:t>
            </a:r>
            <a:r>
              <a:rPr lang="fa-IR" sz="2400" b="1" dirty="0">
                <a:solidFill>
                  <a:srgbClr val="FF0000"/>
                </a:solidFill>
                <a:cs typeface="B Nazanin" pitchFamily="2" charset="-78"/>
              </a:rPr>
              <a:t>است. </a:t>
            </a:r>
          </a:p>
          <a:p>
            <a:pPr marL="0" indent="0" algn="ctr" rtl="1">
              <a:lnSpc>
                <a:spcPct val="200000"/>
              </a:lnSpc>
              <a:buNone/>
              <a:defRPr/>
            </a:pPr>
            <a:r>
              <a:rPr lang="fa-IR" sz="2400" b="1" dirty="0">
                <a:solidFill>
                  <a:srgbClr val="FF0000"/>
                </a:solidFill>
                <a:cs typeface="B Nazanin" pitchFamily="2" charset="-78"/>
              </a:rPr>
              <a:t>زاویه پیچش ران به ارتباط خط طولی گردن ران و خطی که کندیلهای ران را به هم متصل می کند.</a:t>
            </a:r>
          </a:p>
          <a:p>
            <a:pPr marL="0" indent="0" algn="ctr" rtl="1">
              <a:lnSpc>
                <a:spcPct val="200000"/>
              </a:lnSpc>
              <a:buNone/>
              <a:defRPr/>
            </a:pPr>
            <a:r>
              <a:rPr lang="fa-IR" sz="2400" b="1" dirty="0">
                <a:solidFill>
                  <a:srgbClr val="FF0000"/>
                </a:solidFill>
                <a:cs typeface="B Nazanin" pitchFamily="2" charset="-78"/>
              </a:rPr>
              <a:t>افزایش غیر طبیعی این زاویه را (</a:t>
            </a:r>
            <a:r>
              <a:rPr lang="en-US" sz="2400" b="1" dirty="0" err="1">
                <a:solidFill>
                  <a:srgbClr val="FF0000"/>
                </a:solidFill>
                <a:cs typeface="B Nazanin" pitchFamily="2" charset="-78"/>
              </a:rPr>
              <a:t>Anteversion</a:t>
            </a:r>
            <a:r>
              <a:rPr lang="fa-IR" sz="2400" b="1" dirty="0">
                <a:solidFill>
                  <a:srgbClr val="FF0000"/>
                </a:solidFill>
                <a:cs typeface="B Nazanin" pitchFamily="2" charset="-78"/>
              </a:rPr>
              <a:t>) چرخش به قدام  و کاهش آن را تحت عنوان(</a:t>
            </a:r>
            <a:r>
              <a:rPr lang="en-US" sz="2400" b="1" dirty="0">
                <a:solidFill>
                  <a:srgbClr val="FF0000"/>
                </a:solidFill>
                <a:cs typeface="B Nazanin" pitchFamily="2" charset="-78"/>
              </a:rPr>
              <a:t>Retroversion</a:t>
            </a:r>
            <a:r>
              <a:rPr lang="fa-IR" sz="2400" b="1" dirty="0">
                <a:solidFill>
                  <a:srgbClr val="FF0000"/>
                </a:solidFill>
                <a:cs typeface="B Nazanin" pitchFamily="2" charset="-78"/>
              </a:rPr>
              <a:t>) چرخش به خلف می نامند.</a:t>
            </a:r>
          </a:p>
          <a:p>
            <a:pPr algn="ctr">
              <a:lnSpc>
                <a:spcPct val="200000"/>
              </a:lnSpc>
              <a:buClr>
                <a:prstClr val="white">
                  <a:shade val="95000"/>
                </a:prstClr>
              </a:buClr>
              <a:defRPr/>
            </a:pPr>
            <a:endParaRPr lang="fa-IR" sz="2400" b="1" dirty="0">
              <a:solidFill>
                <a:srgbClr val="FF0000"/>
              </a:solidFill>
              <a:cs typeface="B Nazanin" pitchFamily="2" charset="-78"/>
            </a:endParaRPr>
          </a:p>
          <a:p>
            <a:pPr algn="ctr">
              <a:lnSpc>
                <a:spcPct val="200000"/>
              </a:lnSpc>
              <a:buClr>
                <a:prstClr val="white">
                  <a:shade val="95000"/>
                </a:prstClr>
              </a:buClr>
              <a:defRPr/>
            </a:pPr>
            <a:endParaRPr lang="fa-IR" sz="2400" b="1" dirty="0">
              <a:solidFill>
                <a:srgbClr val="FF0000"/>
              </a:solidFill>
              <a:cs typeface="B Nazanin" pitchFamily="2" charset="-78"/>
            </a:endParaRPr>
          </a:p>
          <a:p>
            <a:pPr algn="ctr">
              <a:lnSpc>
                <a:spcPct val="200000"/>
              </a:lnSpc>
              <a:defRPr/>
            </a:pPr>
            <a:endParaRPr lang="fa-IR" sz="2400" b="1" dirty="0">
              <a:solidFill>
                <a:srgbClr val="FF0000"/>
              </a:solidFill>
              <a:cs typeface="B Nazanin" pitchFamily="2" charset="-78"/>
            </a:endParaRPr>
          </a:p>
          <a:p>
            <a:pPr marL="0" indent="0" algn="ctr" rtl="1">
              <a:lnSpc>
                <a:spcPct val="200000"/>
              </a:lnSpc>
              <a:buNone/>
              <a:defRPr/>
            </a:pPr>
            <a:endParaRPr lang="en-US" sz="2400" dirty="0">
              <a:solidFill>
                <a:srgbClr val="FF0000"/>
              </a:solidFill>
            </a:endParaRPr>
          </a:p>
        </p:txBody>
      </p:sp>
    </p:spTree>
    <p:extLst>
      <p:ext uri="{BB962C8B-B14F-4D97-AF65-F5344CB8AC3E}">
        <p14:creationId xmlns:p14="http://schemas.microsoft.com/office/powerpoint/2010/main" val="94118656"/>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35188" y="404813"/>
            <a:ext cx="8229600" cy="4525962"/>
          </a:xfrm>
          <a:prstGeom prst="rect">
            <a:avLst/>
          </a:prstGeom>
        </p:spPr>
        <p:txBody>
          <a:bodyPr/>
          <a:lstStyle/>
          <a:p>
            <a:pPr marL="0" indent="0" algn="r" rtl="1">
              <a:lnSpc>
                <a:spcPct val="200000"/>
              </a:lnSpc>
              <a:spcBef>
                <a:spcPts val="0"/>
              </a:spcBef>
              <a:buNone/>
              <a:defRPr/>
            </a:pPr>
            <a:r>
              <a:rPr lang="ar-SA" sz="1800" b="1" dirty="0">
                <a:solidFill>
                  <a:srgbClr val="FF0000"/>
                </a:solidFill>
                <a:latin typeface="Tahoma"/>
                <a:ea typeface="Times New Roman"/>
                <a:cs typeface="B Nazanin" pitchFamily="2" charset="-78"/>
              </a:rPr>
              <a:t>بیمار بر روی صندلی نشسته و ساق طرف مشکل دار را بر روی ران سالم قرار میدهد. سپس تا حد ممکن تنه را به سمت جلو خم میکند تا جاییکه در عضلات پشت باست احساس کشیدگی کند.</a:t>
            </a:r>
            <a:endParaRPr lang="en-US" sz="1800" b="1" dirty="0">
              <a:solidFill>
                <a:srgbClr val="FF0000"/>
              </a:solidFill>
              <a:latin typeface="Calibri"/>
              <a:ea typeface="Calibri"/>
              <a:cs typeface="B Nazanin" pitchFamily="2" charset="-78"/>
            </a:endParaRPr>
          </a:p>
          <a:p>
            <a:pPr marL="137160" indent="0" algn="r" rtl="1">
              <a:buNone/>
              <a:defRPr/>
            </a:pPr>
            <a:endParaRPr lang="en-US" sz="1800" dirty="0">
              <a:solidFill>
                <a:srgbClr val="FF0000"/>
              </a:solidFill>
              <a:cs typeface="B Nazanin" pitchFamily="2" charset="-78"/>
            </a:endParaRPr>
          </a:p>
          <a:p>
            <a:pPr algn="r" rtl="1">
              <a:defRPr/>
            </a:pPr>
            <a:endParaRPr lang="en-US" sz="1800" dirty="0">
              <a:solidFill>
                <a:srgbClr val="FF0000"/>
              </a:solidFill>
            </a:endParaRPr>
          </a:p>
        </p:txBody>
      </p:sp>
      <p:pic>
        <p:nvPicPr>
          <p:cNvPr id="4" name="Picture 3" descr="2079 2"/>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132856"/>
            <a:ext cx="4824536"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000689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35188" y="404813"/>
            <a:ext cx="8229600" cy="4525962"/>
          </a:xfrm>
          <a:prstGeom prst="rect">
            <a:avLst/>
          </a:prstGeom>
        </p:spPr>
        <p:txBody>
          <a:bodyPr/>
          <a:lstStyle/>
          <a:p>
            <a:pPr marL="0" indent="0" algn="just" rtl="1">
              <a:lnSpc>
                <a:spcPct val="200000"/>
              </a:lnSpc>
              <a:spcBef>
                <a:spcPts val="0"/>
              </a:spcBef>
              <a:buNone/>
              <a:defRPr/>
            </a:pPr>
            <a:r>
              <a:rPr lang="ar-SA" sz="1800" b="1" dirty="0">
                <a:solidFill>
                  <a:srgbClr val="FF0000"/>
                </a:solidFill>
                <a:latin typeface="Tahoma"/>
                <a:ea typeface="Times New Roman"/>
                <a:cs typeface="B Nazanin" pitchFamily="2" charset="-78"/>
              </a:rPr>
              <a:t>بیمار بر روی زمین نشسته و هر دو پا را به جلو دراز میکند. سپس زانوی طرف مشکل دار را خم کرده و با کمک یک یا هر دو دست خود آن زانو را به طرف شانه مقابل میکشد تا حدی که در عضلات پشت باسن احساس کشیدگی کند.</a:t>
            </a:r>
            <a:endParaRPr lang="en-US" sz="1800" b="1" dirty="0">
              <a:solidFill>
                <a:srgbClr val="FF0000"/>
              </a:solidFill>
              <a:latin typeface="Calibri"/>
              <a:ea typeface="Calibri"/>
              <a:cs typeface="B Nazanin" pitchFamily="2" charset="-78"/>
            </a:endParaRPr>
          </a:p>
          <a:p>
            <a:pPr marL="137160" indent="0" algn="r" rtl="1">
              <a:buNone/>
              <a:defRPr/>
            </a:pPr>
            <a:endParaRPr lang="en-US" sz="1800" b="1" dirty="0">
              <a:solidFill>
                <a:srgbClr val="FF0000"/>
              </a:solidFill>
              <a:cs typeface="B Nazanin" pitchFamily="2" charset="-78"/>
            </a:endParaRPr>
          </a:p>
          <a:p>
            <a:pPr algn="r" rtl="1">
              <a:defRPr/>
            </a:pPr>
            <a:endParaRPr lang="en-US" sz="1800" dirty="0">
              <a:solidFill>
                <a:srgbClr val="FF0000"/>
              </a:solidFill>
            </a:endParaRPr>
          </a:p>
        </p:txBody>
      </p:sp>
      <p:pic>
        <p:nvPicPr>
          <p:cNvPr id="4" name="Picture 3" descr="2079 3"/>
          <p:cNvPicPr/>
          <p:nvPr/>
        </p:nvPicPr>
        <p:blipFill>
          <a:blip r:embed="rId2">
            <a:extLst>
              <a:ext uri="{28A0092B-C50C-407E-A947-70E740481C1C}">
                <a14:useLocalDpi xmlns:a14="http://schemas.microsoft.com/office/drawing/2010/main" val="0"/>
              </a:ext>
            </a:extLst>
          </a:blip>
          <a:srcRect/>
          <a:stretch>
            <a:fillRect/>
          </a:stretch>
        </p:blipFill>
        <p:spPr bwMode="auto">
          <a:xfrm>
            <a:off x="3935760" y="2348880"/>
            <a:ext cx="532859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0143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8213" y="404813"/>
            <a:ext cx="8229600" cy="4525962"/>
          </a:xfrm>
          <a:prstGeom prst="rect">
            <a:avLst/>
          </a:prstGeom>
        </p:spPr>
        <p:txBody>
          <a:bodyPr/>
          <a:lstStyle/>
          <a:p>
            <a:pPr marL="0" indent="0" algn="just" rtl="1">
              <a:lnSpc>
                <a:spcPct val="200000"/>
              </a:lnSpc>
              <a:spcBef>
                <a:spcPts val="0"/>
              </a:spcBef>
              <a:buNone/>
              <a:defRPr/>
            </a:pPr>
            <a:r>
              <a:rPr lang="ar-SA" sz="1800" b="1" dirty="0">
                <a:solidFill>
                  <a:srgbClr val="FF0000"/>
                </a:solidFill>
                <a:latin typeface="Tahoma"/>
                <a:ea typeface="Times New Roman"/>
                <a:cs typeface="B Nazanin" pitchFamily="2" charset="-78"/>
              </a:rPr>
              <a:t>بیمار در حالت درازکش قرار گرفته و هر دو زانو را خم کرده و کف هر دو پا را بر روی زمین قرار میدهد. سپس با دو دست خود ساق و زانوی طرف مشکل دار را گرفته و زانو را به طرف شانه مقابل کشیده و نزدیک میکند.</a:t>
            </a:r>
            <a:endParaRPr lang="en-US" sz="1800" b="1" dirty="0">
              <a:solidFill>
                <a:srgbClr val="FF0000"/>
              </a:solidFill>
              <a:latin typeface="Calibri"/>
              <a:ea typeface="Calibri"/>
              <a:cs typeface="B Nazanin" pitchFamily="2" charset="-78"/>
            </a:endParaRPr>
          </a:p>
          <a:p>
            <a:pPr marL="137160" indent="0" algn="r" rtl="1">
              <a:buNone/>
              <a:defRPr/>
            </a:pPr>
            <a:endParaRPr lang="en-US" sz="1800" dirty="0">
              <a:solidFill>
                <a:srgbClr val="FF0000"/>
              </a:solidFill>
            </a:endParaRPr>
          </a:p>
          <a:p>
            <a:pPr algn="r" rtl="1">
              <a:defRPr/>
            </a:pPr>
            <a:endParaRPr lang="en-US" sz="1800" dirty="0">
              <a:solidFill>
                <a:srgbClr val="FF0000"/>
              </a:solidFill>
            </a:endParaRPr>
          </a:p>
        </p:txBody>
      </p:sp>
      <p:pic>
        <p:nvPicPr>
          <p:cNvPr id="4" name="Picture 3" descr="2079 4"/>
          <p:cNvPicPr/>
          <p:nvPr/>
        </p:nvPicPr>
        <p:blipFill>
          <a:blip r:embed="rId2">
            <a:extLst>
              <a:ext uri="{28A0092B-C50C-407E-A947-70E740481C1C}">
                <a14:useLocalDpi xmlns:a14="http://schemas.microsoft.com/office/drawing/2010/main" val="0"/>
              </a:ext>
            </a:extLst>
          </a:blip>
          <a:srcRect/>
          <a:stretch>
            <a:fillRect/>
          </a:stretch>
        </p:blipFill>
        <p:spPr bwMode="auto">
          <a:xfrm>
            <a:off x="4295800" y="2345651"/>
            <a:ext cx="4464496"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9653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274638"/>
            <a:ext cx="8229600" cy="4667250"/>
          </a:xfrm>
        </p:spPr>
        <p:txBody>
          <a:bodyPr/>
          <a:lstStyle/>
          <a:p>
            <a:pPr algn="r" rtl="1">
              <a:lnSpc>
                <a:spcPct val="200000"/>
              </a:lnSpc>
            </a:pPr>
            <a:r>
              <a:rPr lang="ar-SA" altLang="en-US" sz="1800" b="1">
                <a:solidFill>
                  <a:srgbClr val="FF0000"/>
                </a:solidFill>
                <a:latin typeface="Tahoma" panose="020B0604030504040204" pitchFamily="34" charset="0"/>
                <a:ea typeface="Times New Roman" panose="02020603050405020304" pitchFamily="18" charset="0"/>
                <a:cs typeface="B Nazanin" panose="00000400000000000000" pitchFamily="2" charset="-78"/>
              </a:rPr>
              <a:t>بیمار ابتدا مینشیند. سپس ران طرف مشکل دار را به جلو و ران طرف سالم را به عقب میدهد. زانوی طرف مشکل دار را خم کرده و زانوی طرف سالم را باز میکند. سپس تنه خود را به سمت جلو خم میکند تا حدی که در عضلات پشت باسن طرف مشکل دار احساس کشیدگی کند.</a:t>
            </a:r>
            <a:r>
              <a:rPr lang="en-US" altLang="en-US" sz="1800" b="1">
                <a:solidFill>
                  <a:srgbClr val="FF0000"/>
                </a:solidFill>
                <a:latin typeface="Calibri" panose="020F0502020204030204" pitchFamily="34" charset="0"/>
                <a:ea typeface="Calibri" panose="020F0502020204030204" pitchFamily="34" charset="0"/>
                <a:cs typeface="B Nazanin" panose="00000400000000000000" pitchFamily="2" charset="-78"/>
              </a:rPr>
              <a:t/>
            </a:r>
            <a:br>
              <a:rPr lang="en-US" altLang="en-US" sz="1800" b="1">
                <a:solidFill>
                  <a:srgbClr val="FF0000"/>
                </a:solidFill>
                <a:latin typeface="Calibri" panose="020F0502020204030204" pitchFamily="34" charset="0"/>
                <a:ea typeface="Calibri" panose="020F0502020204030204" pitchFamily="34" charset="0"/>
                <a:cs typeface="B Nazanin" panose="00000400000000000000" pitchFamily="2" charset="-78"/>
              </a:rPr>
            </a:br>
            <a:r>
              <a:rPr lang="en-US" altLang="en-US" sz="1800" b="1">
                <a:solidFill>
                  <a:srgbClr val="FF0000"/>
                </a:solidFill>
                <a:cs typeface="B Nazanin" panose="00000400000000000000" pitchFamily="2" charset="-78"/>
              </a:rPr>
              <a:t/>
            </a:r>
            <a:br>
              <a:rPr lang="en-US" altLang="en-US" sz="1800" b="1">
                <a:solidFill>
                  <a:srgbClr val="FF0000"/>
                </a:solidFill>
                <a:cs typeface="B Nazanin" panose="00000400000000000000" pitchFamily="2" charset="-78"/>
              </a:rPr>
            </a:br>
            <a:endParaRPr lang="en-US" altLang="en-US" sz="1800">
              <a:solidFill>
                <a:srgbClr val="FF0000"/>
              </a:solidFill>
            </a:endParaRPr>
          </a:p>
        </p:txBody>
      </p:sp>
      <p:pic>
        <p:nvPicPr>
          <p:cNvPr id="4" name="Content Placeholder 3" descr="2079 5"/>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151784" y="3284984"/>
            <a:ext cx="5605214" cy="2802756"/>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13241695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a:r>
              <a:rPr lang="fa-IR" altLang="en-US">
                <a:solidFill>
                  <a:srgbClr val="FFC000"/>
                </a:solidFill>
              </a:rPr>
              <a:t> نرمش های کششی عضلات چرخاننده ران به داخل</a:t>
            </a:r>
            <a:endParaRPr lang="en-US" altLang="en-US">
              <a:solidFill>
                <a:srgbClr val="FFC000"/>
              </a:solidFill>
            </a:endParaRPr>
          </a:p>
        </p:txBody>
      </p:sp>
      <p:sp>
        <p:nvSpPr>
          <p:cNvPr id="3" name="Content Placeholder 2"/>
          <p:cNvSpPr>
            <a:spLocks noGrp="1"/>
          </p:cNvSpPr>
          <p:nvPr>
            <p:ph idx="4294967295"/>
          </p:nvPr>
        </p:nvSpPr>
        <p:spPr>
          <a:xfrm>
            <a:off x="1992313" y="1412876"/>
            <a:ext cx="8229600" cy="4525963"/>
          </a:xfrm>
          <a:prstGeom prst="rect">
            <a:avLst/>
          </a:prstGeom>
        </p:spPr>
        <p:txBody>
          <a:bodyPr/>
          <a:lstStyle/>
          <a:p>
            <a:pPr marL="137160" indent="0" algn="r" rtl="1">
              <a:lnSpc>
                <a:spcPct val="150000"/>
              </a:lnSpc>
              <a:buNone/>
              <a:defRPr/>
            </a:pPr>
            <a:r>
              <a:rPr lang="ar-SA" sz="1800" b="1" dirty="0">
                <a:solidFill>
                  <a:srgbClr val="FF0000"/>
                </a:solidFill>
                <a:cs typeface="B Nazanin" pitchFamily="2" charset="-78"/>
              </a:rPr>
              <a:t>بیمار بر روی شانه طرف سالم دراز کشیده و زانو و مفصل ران طرف مشکل دار را خم میکند. سپس در حالی که لبه پای طرف مشکل دار بر روی زمین ثابت قرار گرفته است زانوی آن را به سمت بالا میچرخاند تا از زمین فاصله بگیرد. پا را چند لحظه در بالا نگه داشته و سپس به آهستگی پایین میاورد. برای مشکل تر کردن نرمش و قویتر کردن عضلات میتوان زانوها را با یک حلقه کشی به هم بست تا زانو در حال بالا رفتن بجز جاذبه زمین بر علیه حلقه کشی هم نیرو اعمال کند.</a:t>
            </a:r>
            <a:endParaRPr lang="en-US" sz="1800" b="1" dirty="0">
              <a:solidFill>
                <a:srgbClr val="FF0000"/>
              </a:solidFill>
              <a:cs typeface="B Nazanin" pitchFamily="2" charset="-78"/>
            </a:endParaRPr>
          </a:p>
          <a:p>
            <a:pPr algn="r" rtl="1">
              <a:defRPr/>
            </a:pPr>
            <a:endParaRPr lang="en-US" sz="1800" dirty="0">
              <a:solidFill>
                <a:srgbClr val="FF0000"/>
              </a:solidFill>
            </a:endParaRPr>
          </a:p>
          <a:p>
            <a:pPr algn="r" rtl="1">
              <a:defRPr/>
            </a:pPr>
            <a:endParaRPr lang="en-US" sz="1800" dirty="0">
              <a:solidFill>
                <a:srgbClr val="FF0000"/>
              </a:solidFill>
            </a:endParaRPr>
          </a:p>
        </p:txBody>
      </p:sp>
      <p:pic>
        <p:nvPicPr>
          <p:cNvPr id="4" name="Picture 3" descr="2084"/>
          <p:cNvPicPr/>
          <p:nvPr/>
        </p:nvPicPr>
        <p:blipFill>
          <a:blip r:embed="rId2">
            <a:extLst>
              <a:ext uri="{28A0092B-C50C-407E-A947-70E740481C1C}">
                <a14:useLocalDpi xmlns:a14="http://schemas.microsoft.com/office/drawing/2010/main" val="0"/>
              </a:ext>
            </a:extLst>
          </a:blip>
          <a:srcRect/>
          <a:stretch>
            <a:fillRect/>
          </a:stretch>
        </p:blipFill>
        <p:spPr bwMode="auto">
          <a:xfrm>
            <a:off x="4007768" y="4005064"/>
            <a:ext cx="5544616"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670569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corrective\pic\DSC_0308.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2639617" y="315495"/>
            <a:ext cx="1911411" cy="2869779"/>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35844" name="Picture 4" descr="G:\corrective\pic\DSC_03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947" y="332657"/>
            <a:ext cx="1982237" cy="2934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5845" name="Picture 5" descr="G:\corrective\pic\DSC_03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3633" y="3270422"/>
            <a:ext cx="1756869" cy="2488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5846" name="Picture 6" descr="G:\corrective\pic\DSC_03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215" y="1412776"/>
            <a:ext cx="1800200" cy="2795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5847" name="Picture 7" descr="G:\corrective\pic\DSC_03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8584" y="3361855"/>
            <a:ext cx="2205169"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8082498" y="315494"/>
            <a:ext cx="133402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a-I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منابع</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p:txBody>
      </p:sp>
      <p:sp>
        <p:nvSpPr>
          <p:cNvPr id="36872" name="Rectangle 4"/>
          <p:cNvSpPr>
            <a:spLocks noChangeArrowheads="1"/>
          </p:cNvSpPr>
          <p:nvPr/>
        </p:nvSpPr>
        <p:spPr bwMode="auto">
          <a:xfrm>
            <a:off x="7183439" y="4827588"/>
            <a:ext cx="3532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solidFill>
                  <a:srgbClr val="FF0000"/>
                </a:solidFill>
              </a:rPr>
              <a:t>www.Athletics training.com</a:t>
            </a:r>
          </a:p>
        </p:txBody>
      </p:sp>
      <p:sp>
        <p:nvSpPr>
          <p:cNvPr id="2" name="Rectangle 1"/>
          <p:cNvSpPr/>
          <p:nvPr/>
        </p:nvSpPr>
        <p:spPr>
          <a:xfrm>
            <a:off x="7150448" y="4355159"/>
            <a:ext cx="362556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400" b="1" dirty="0">
                <a:ln w="11430"/>
                <a:solidFill>
                  <a:srgbClr val="FF0000"/>
                </a:solidFill>
                <a:effectLst>
                  <a:outerShdw blurRad="50800" dist="39000" dir="5460000" algn="tl">
                    <a:srgbClr val="000000">
                      <a:alpha val="38000"/>
                    </a:srgbClr>
                  </a:outerShdw>
                </a:effectLst>
                <a:latin typeface="Arial" charset="0"/>
                <a:cs typeface="Arial" charset="0"/>
              </a:rPr>
              <a:t>www.epainassist.com</a:t>
            </a:r>
          </a:p>
        </p:txBody>
      </p:sp>
      <p:sp>
        <p:nvSpPr>
          <p:cNvPr id="3" name="Rectangle 2"/>
          <p:cNvSpPr/>
          <p:nvPr/>
        </p:nvSpPr>
        <p:spPr>
          <a:xfrm>
            <a:off x="7404902" y="5237709"/>
            <a:ext cx="3089564"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dirty="0">
                <a:ln w="11430"/>
                <a:solidFill>
                  <a:srgbClr val="FF0000"/>
                </a:solidFill>
                <a:effectLst>
                  <a:outerShdw blurRad="50800" dist="39000" dir="5460000" algn="tl">
                    <a:srgbClr val="000000">
                      <a:alpha val="38000"/>
                    </a:srgbClr>
                  </a:outerShdw>
                </a:effectLst>
                <a:latin typeface="Arial" charset="0"/>
                <a:cs typeface="Arial" charset="0"/>
              </a:rPr>
              <a:t>http://www.iranorthoped.ir</a:t>
            </a:r>
          </a:p>
        </p:txBody>
      </p:sp>
    </p:spTree>
    <p:extLst>
      <p:ext uri="{BB962C8B-B14F-4D97-AF65-F5344CB8AC3E}">
        <p14:creationId xmlns:p14="http://schemas.microsoft.com/office/powerpoint/2010/main" val="1336911381"/>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1704" y="2420888"/>
            <a:ext cx="5840060" cy="186204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The end</a:t>
            </a:r>
          </a:p>
        </p:txBody>
      </p:sp>
    </p:spTree>
    <p:extLst>
      <p:ext uri="{BB962C8B-B14F-4D97-AF65-F5344CB8AC3E}">
        <p14:creationId xmlns:p14="http://schemas.microsoft.com/office/powerpoint/2010/main" val="3830021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New folder (2)\3265_femoral_version.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879976" y="188640"/>
            <a:ext cx="4505494" cy="3816424"/>
          </a:xfrm>
          <a:prstGeom prst="roundRect">
            <a:avLst>
              <a:gd name="adj" fmla="val 8594"/>
            </a:avLst>
          </a:prstGeom>
          <a:solidFill>
            <a:srgbClr val="FFFFFF">
              <a:shade val="85000"/>
            </a:srgbClr>
          </a:solidFill>
          <a:effectLst>
            <a:reflection blurRad="12700" stA="38000" endPos="28000" dist="5000" dir="5400000" sy="-100000" algn="bl" rotWithShape="0"/>
          </a:effectLst>
          <a:extLst/>
        </p:spPr>
      </p:pic>
      <p:pic>
        <p:nvPicPr>
          <p:cNvPr id="5123" name="Picture 3" descr="C:\Users\ASUS\Desktop\femoral-antev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3068961"/>
            <a:ext cx="4105639" cy="3079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7001180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92313" y="-23813"/>
            <a:ext cx="8229600" cy="1143001"/>
          </a:xfrm>
        </p:spPr>
        <p:txBody>
          <a:bodyPr/>
          <a:lstStyle/>
          <a:p>
            <a:r>
              <a:rPr lang="fa-IR" altLang="en-US" smtClean="0">
                <a:solidFill>
                  <a:srgbClr val="FFC000"/>
                </a:solidFill>
              </a:rPr>
              <a:t>ساختار اسکلتی</a:t>
            </a:r>
            <a:endParaRPr lang="en-US" altLang="en-US" smtClean="0">
              <a:solidFill>
                <a:srgbClr val="FFC000"/>
              </a:solidFill>
            </a:endParaRPr>
          </a:p>
        </p:txBody>
      </p:sp>
      <p:pic>
        <p:nvPicPr>
          <p:cNvPr id="15362" name="Picture 2" descr="G:\corrective\pic\Fig1ab-femur-hi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976" y="1268760"/>
            <a:ext cx="4680520"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Content Placeholder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03512" y="1120486"/>
            <a:ext cx="3960440" cy="5044819"/>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3903443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92313" y="549275"/>
            <a:ext cx="8229600" cy="1143000"/>
          </a:xfrm>
        </p:spPr>
        <p:txBody>
          <a:bodyPr/>
          <a:lstStyle/>
          <a:p>
            <a:r>
              <a:rPr lang="fa-IR" altLang="en-US" smtClean="0">
                <a:solidFill>
                  <a:srgbClr val="FFC000"/>
                </a:solidFill>
              </a:rPr>
              <a:t>آناتومی استخوان ران</a:t>
            </a:r>
            <a:endParaRPr lang="en-US" altLang="en-US" smtClean="0">
              <a:solidFill>
                <a:srgbClr val="FFC000"/>
              </a:solidFill>
            </a:endParaRPr>
          </a:p>
        </p:txBody>
      </p:sp>
      <p:sp>
        <p:nvSpPr>
          <p:cNvPr id="3" name="Content Placeholder 2"/>
          <p:cNvSpPr>
            <a:spLocks noGrp="1"/>
          </p:cNvSpPr>
          <p:nvPr>
            <p:ph idx="4294967295"/>
          </p:nvPr>
        </p:nvSpPr>
        <p:spPr>
          <a:xfrm>
            <a:off x="1992313" y="1844676"/>
            <a:ext cx="8229600" cy="4525963"/>
          </a:xfrm>
          <a:prstGeom prst="rect">
            <a:avLst/>
          </a:prstGeom>
        </p:spPr>
        <p:txBody>
          <a:bodyPr/>
          <a:lstStyle/>
          <a:p>
            <a:pPr algn="r" rtl="1">
              <a:lnSpc>
                <a:spcPct val="200000"/>
              </a:lnSpc>
              <a:defRPr/>
            </a:pPr>
            <a:r>
              <a:rPr lang="fa-IR" sz="2400" b="1" dirty="0">
                <a:solidFill>
                  <a:srgbClr val="FF0000"/>
                </a:solidFill>
                <a:cs typeface="B Nazanin" pitchFamily="2" charset="-78"/>
              </a:rPr>
              <a:t>استخوان ران یا فمور</a:t>
            </a:r>
            <a:r>
              <a:rPr lang="en-US" sz="2400" b="1" dirty="0">
                <a:solidFill>
                  <a:srgbClr val="FF0000"/>
                </a:solidFill>
                <a:cs typeface="B Nazanin" pitchFamily="2" charset="-78"/>
              </a:rPr>
              <a:t>Femoral </a:t>
            </a:r>
            <a:r>
              <a:rPr lang="fa-IR" sz="2400" b="1" dirty="0">
                <a:solidFill>
                  <a:srgbClr val="FF0000"/>
                </a:solidFill>
                <a:cs typeface="B Nazanin" pitchFamily="2" charset="-78"/>
              </a:rPr>
              <a:t> بزرگترین و بلندترین استخوان بدن است. طول استخوان ران یک انسان بالغ حدودا نیم متر وقطر آن در وسط</a:t>
            </a:r>
            <a:r>
              <a:rPr lang="fa-IR" sz="2400" b="1" dirty="0">
                <a:solidFill>
                  <a:srgbClr val="FF0000"/>
                </a:solidFill>
                <a:cs typeface="B Nazanin" pitchFamily="2" charset="-78"/>
              </a:rPr>
              <a:t> </a:t>
            </a:r>
            <a:r>
              <a:rPr lang="fa-IR" sz="2400" b="1" dirty="0">
                <a:solidFill>
                  <a:srgbClr val="FF0000"/>
                </a:solidFill>
                <a:cs typeface="B Nazanin" pitchFamily="2" charset="-78"/>
              </a:rPr>
              <a:t>حدود یک اینچ است. این استخوان توانایی تحمل  30 برابر وزن انسان را دارد. </a:t>
            </a:r>
          </a:p>
          <a:p>
            <a:pPr marL="137160" indent="0" algn="r" rtl="1">
              <a:lnSpc>
                <a:spcPct val="150000"/>
              </a:lnSpc>
              <a:buNone/>
              <a:defRPr/>
            </a:pPr>
            <a:r>
              <a:rPr lang="fa-IR" sz="2400" b="1" dirty="0">
                <a:solidFill>
                  <a:srgbClr val="FF0000"/>
                </a:solidFill>
                <a:cs typeface="B Nazanin" pitchFamily="2" charset="-78"/>
              </a:rPr>
              <a:t> </a:t>
            </a:r>
          </a:p>
          <a:p>
            <a:pPr algn="r" rtl="1">
              <a:defRPr/>
            </a:pPr>
            <a:endParaRPr lang="en-US" sz="2400" dirty="0">
              <a:solidFill>
                <a:srgbClr val="FF0000"/>
              </a:solidFill>
            </a:endParaRPr>
          </a:p>
        </p:txBody>
      </p:sp>
    </p:spTree>
    <p:extLst>
      <p:ext uri="{BB962C8B-B14F-4D97-AF65-F5344CB8AC3E}">
        <p14:creationId xmlns:p14="http://schemas.microsoft.com/office/powerpoint/2010/main" val="201556572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fa-IR" altLang="en-US" smtClean="0">
                <a:solidFill>
                  <a:srgbClr val="FFC000"/>
                </a:solidFill>
              </a:rPr>
              <a:t>قسمتهای تشکیل دهنده استخوان ران</a:t>
            </a:r>
            <a:endParaRPr lang="en-US" altLang="en-US" smtClean="0">
              <a:solidFill>
                <a:srgbClr val="FFC000"/>
              </a:solidFill>
            </a:endParaRPr>
          </a:p>
        </p:txBody>
      </p:sp>
      <p:sp>
        <p:nvSpPr>
          <p:cNvPr id="8195" name="Content Placeholder 2"/>
          <p:cNvSpPr>
            <a:spLocks noGrp="1"/>
          </p:cNvSpPr>
          <p:nvPr>
            <p:ph idx="4294967295"/>
          </p:nvPr>
        </p:nvSpPr>
        <p:spPr>
          <a:xfrm>
            <a:off x="1981200" y="1600201"/>
            <a:ext cx="8229600" cy="4525963"/>
          </a:xfrm>
          <a:prstGeom prst="rect">
            <a:avLst/>
          </a:prstGeom>
        </p:spPr>
        <p:txBody>
          <a:bodyPr/>
          <a:lstStyle/>
          <a:p>
            <a:pPr marL="136525" indent="0" algn="r" rtl="1">
              <a:lnSpc>
                <a:spcPct val="160000"/>
              </a:lnSpc>
              <a:buNone/>
            </a:pPr>
            <a:r>
              <a:rPr lang="fa-IR" altLang="en-US" sz="1800" b="1">
                <a:solidFill>
                  <a:srgbClr val="FF0000"/>
                </a:solidFill>
                <a:cs typeface="B Nazanin" panose="00000400000000000000" pitchFamily="2" charset="-78"/>
              </a:rPr>
              <a:t>1- قسمت بالای یا پرگزیمال </a:t>
            </a:r>
            <a:r>
              <a:rPr lang="en-US" altLang="en-US" sz="1800" b="1">
                <a:solidFill>
                  <a:srgbClr val="FF0000"/>
                </a:solidFill>
                <a:cs typeface="B Nazanin" panose="00000400000000000000" pitchFamily="2" charset="-78"/>
              </a:rPr>
              <a:t>Proximal </a:t>
            </a:r>
            <a:r>
              <a:rPr lang="fa-IR" altLang="en-US" sz="1800" b="1">
                <a:solidFill>
                  <a:srgbClr val="FF0000"/>
                </a:solidFill>
                <a:cs typeface="B Nazanin" panose="00000400000000000000" pitchFamily="2" charset="-78"/>
              </a:rPr>
              <a:t>استخوان ران که شامل سر استخوان ران، تروکانتر بزرگ و تروکانتر کوچک است. سر استخوان ران در تشکیل مفصل ران شرکت میکند.</a:t>
            </a:r>
          </a:p>
          <a:p>
            <a:pPr marL="136525" indent="0" algn="r" rtl="1">
              <a:lnSpc>
                <a:spcPct val="160000"/>
              </a:lnSpc>
              <a:buNone/>
            </a:pPr>
            <a:r>
              <a:rPr lang="fa-IR" altLang="en-US" sz="1800" b="1">
                <a:solidFill>
                  <a:srgbClr val="FF0000"/>
                </a:solidFill>
                <a:cs typeface="B Nazanin" panose="00000400000000000000" pitchFamily="2" charset="-78"/>
              </a:rPr>
              <a:t> 2- قسمت وسط یا شفت </a:t>
            </a:r>
            <a:r>
              <a:rPr lang="en-US" altLang="en-US" sz="1800" b="1">
                <a:solidFill>
                  <a:srgbClr val="FF0000"/>
                </a:solidFill>
                <a:cs typeface="B Nazanin" panose="00000400000000000000" pitchFamily="2" charset="-78"/>
              </a:rPr>
              <a:t>Shaft </a:t>
            </a:r>
            <a:r>
              <a:rPr lang="fa-IR" altLang="en-US" sz="1800" b="1">
                <a:solidFill>
                  <a:srgbClr val="FF0000"/>
                </a:solidFill>
                <a:cs typeface="B Nazanin" panose="00000400000000000000" pitchFamily="2" charset="-78"/>
              </a:rPr>
              <a:t>استخوان ران که بصورت سیلندری و لوله ای است. در سطح پشتی یا خلفی این قسمت از استخوان از بالا تا پایین، یک برجستگی طولی وجود دارد که به آن لینا آسپرا </a:t>
            </a:r>
            <a:r>
              <a:rPr lang="en-US" altLang="en-US" sz="1800" b="1">
                <a:solidFill>
                  <a:srgbClr val="FF0000"/>
                </a:solidFill>
                <a:cs typeface="B Nazanin" panose="00000400000000000000" pitchFamily="2" charset="-78"/>
              </a:rPr>
              <a:t>Linea aspera </a:t>
            </a:r>
            <a:r>
              <a:rPr lang="fa-IR" altLang="en-US" sz="1800" b="1">
                <a:solidFill>
                  <a:srgbClr val="FF0000"/>
                </a:solidFill>
                <a:cs typeface="B Nazanin" panose="00000400000000000000" pitchFamily="2" charset="-78"/>
              </a:rPr>
              <a:t>میگویند.</a:t>
            </a:r>
          </a:p>
          <a:p>
            <a:pPr marL="136525" indent="0" algn="r" rtl="1">
              <a:lnSpc>
                <a:spcPct val="160000"/>
              </a:lnSpc>
              <a:buNone/>
            </a:pPr>
            <a:r>
              <a:rPr lang="fa-IR" altLang="en-US" sz="1800" b="1">
                <a:solidFill>
                  <a:srgbClr val="FF0000"/>
                </a:solidFill>
                <a:cs typeface="B Nazanin" panose="00000400000000000000" pitchFamily="2" charset="-78"/>
              </a:rPr>
              <a:t> 3- قسمت پایین یا دیستال </a:t>
            </a:r>
            <a:r>
              <a:rPr lang="en-US" altLang="en-US" sz="1800" b="1">
                <a:solidFill>
                  <a:srgbClr val="FF0000"/>
                </a:solidFill>
                <a:cs typeface="B Nazanin" panose="00000400000000000000" pitchFamily="2" charset="-78"/>
              </a:rPr>
              <a:t>Distal </a:t>
            </a:r>
            <a:r>
              <a:rPr lang="fa-IR" altLang="en-US" sz="1800" b="1">
                <a:solidFill>
                  <a:srgbClr val="FF0000"/>
                </a:solidFill>
                <a:cs typeface="B Nazanin" panose="00000400000000000000" pitchFamily="2" charset="-78"/>
              </a:rPr>
              <a:t>استخوان ران که بصورت دو نیمکره داخلی و خارجی بنام های کندیل های ران است و در تشکیل مفصل زانو شرکت میکند.</a:t>
            </a:r>
          </a:p>
        </p:txBody>
      </p:sp>
    </p:spTree>
    <p:extLst>
      <p:ext uri="{BB962C8B-B14F-4D97-AF65-F5344CB8AC3E}">
        <p14:creationId xmlns:p14="http://schemas.microsoft.com/office/powerpoint/2010/main" val="3940740695"/>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92313" y="1588"/>
            <a:ext cx="8229600" cy="1143000"/>
          </a:xfrm>
        </p:spPr>
        <p:txBody>
          <a:bodyPr/>
          <a:lstStyle/>
          <a:p>
            <a:endParaRPr lang="en-US" altLang="en-US" smtClean="0"/>
          </a:p>
        </p:txBody>
      </p:sp>
      <p:graphicFrame>
        <p:nvGraphicFramePr>
          <p:cNvPr id="8" name="Content Placeholder 7"/>
          <p:cNvGraphicFramePr>
            <a:graphicFrameLocks noGrp="1"/>
          </p:cNvGraphicFramePr>
          <p:nvPr>
            <p:ph idx="4294967295"/>
          </p:nvPr>
        </p:nvGraphicFramePr>
        <p:xfrm>
          <a:off x="2351088" y="333375"/>
          <a:ext cx="7416800" cy="6186488"/>
        </p:xfrm>
        <a:graphic>
          <a:graphicData uri="http://schemas.openxmlformats.org/drawingml/2006/table">
            <a:tbl>
              <a:tblPr firstRow="1" bandRow="1">
                <a:tableStyleId>{5C22544A-7EE6-4342-B048-85BDC9FD1C3A}</a:tableStyleId>
              </a:tblPr>
              <a:tblGrid>
                <a:gridCol w="2472267"/>
                <a:gridCol w="2472267"/>
                <a:gridCol w="2472267"/>
              </a:tblGrid>
              <a:tr h="304706">
                <a:tc>
                  <a:txBody>
                    <a:bodyPr/>
                    <a:lstStyle/>
                    <a:p>
                      <a:pPr algn="ctr"/>
                      <a:r>
                        <a:rPr lang="fa-IR" sz="1400" b="1" dirty="0" smtClean="0">
                          <a:solidFill>
                            <a:schemeClr val="tx1">
                              <a:lumMod val="95000"/>
                              <a:lumOff val="5000"/>
                            </a:schemeClr>
                          </a:solidFill>
                        </a:rPr>
                        <a:t>عضلات موافق</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حرکت دهنده اصلی</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حرکت</a:t>
                      </a:r>
                      <a:endParaRPr lang="en-US" sz="1400" b="1" dirty="0">
                        <a:solidFill>
                          <a:schemeClr val="tx1">
                            <a:lumMod val="95000"/>
                            <a:lumOff val="5000"/>
                          </a:schemeClr>
                        </a:solidFill>
                      </a:endParaRPr>
                    </a:p>
                  </a:txBody>
                  <a:tcPr marT="45681" marB="45681">
                    <a:solidFill>
                      <a:srgbClr val="92D050"/>
                    </a:solidFill>
                  </a:tcPr>
                </a:tc>
              </a:tr>
              <a:tr h="1158084">
                <a:tc>
                  <a:txBody>
                    <a:bodyPr/>
                    <a:lstStyle/>
                    <a:p>
                      <a:pPr algn="ctr"/>
                      <a:r>
                        <a:rPr lang="fa-IR" sz="1400" b="1" dirty="0" smtClean="0">
                          <a:solidFill>
                            <a:schemeClr val="tx1">
                              <a:lumMod val="95000"/>
                              <a:lumOff val="5000"/>
                            </a:schemeClr>
                          </a:solidFill>
                        </a:rPr>
                        <a:t>خیاطه </a:t>
                      </a:r>
                    </a:p>
                    <a:p>
                      <a:pPr algn="ctr"/>
                      <a:r>
                        <a:rPr lang="fa-IR" sz="1400" b="1" dirty="0" smtClean="0">
                          <a:solidFill>
                            <a:schemeClr val="tx1">
                              <a:lumMod val="95000"/>
                              <a:lumOff val="5000"/>
                            </a:schemeClr>
                          </a:solidFill>
                        </a:rPr>
                        <a:t>نزدیک</a:t>
                      </a:r>
                      <a:r>
                        <a:rPr lang="fa-IR" sz="1400" b="1" baseline="0" dirty="0" smtClean="0">
                          <a:solidFill>
                            <a:schemeClr val="tx1">
                              <a:lumMod val="95000"/>
                              <a:lumOff val="5000"/>
                            </a:schemeClr>
                          </a:solidFill>
                        </a:rPr>
                        <a:t> کننده های طویل و کوتاه شانه ای</a:t>
                      </a:r>
                    </a:p>
                    <a:p>
                      <a:pPr algn="ctr"/>
                      <a:r>
                        <a:rPr lang="fa-IR" sz="1400" b="1" baseline="0" dirty="0" smtClean="0">
                          <a:solidFill>
                            <a:schemeClr val="tx1">
                              <a:lumMod val="95000"/>
                              <a:lumOff val="5000"/>
                            </a:schemeClr>
                          </a:solidFill>
                        </a:rPr>
                        <a:t>قسمت قدامی سرینی میانی </a:t>
                      </a:r>
                    </a:p>
                    <a:p>
                      <a:pPr algn="ctr"/>
                      <a:r>
                        <a:rPr lang="fa-IR" sz="1400" b="1" baseline="0" dirty="0" smtClean="0">
                          <a:solidFill>
                            <a:schemeClr val="tx1">
                              <a:lumMod val="95000"/>
                              <a:lumOff val="5000"/>
                            </a:schemeClr>
                          </a:solidFill>
                        </a:rPr>
                        <a:t>سرینی کوچک </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شانه ای</a:t>
                      </a:r>
                    </a:p>
                    <a:p>
                      <a:pPr algn="ctr"/>
                      <a:r>
                        <a:rPr lang="fa-IR" sz="1400" b="1" dirty="0" smtClean="0">
                          <a:solidFill>
                            <a:schemeClr val="tx1">
                              <a:lumMod val="95000"/>
                              <a:lumOff val="5000"/>
                            </a:schemeClr>
                          </a:solidFill>
                        </a:rPr>
                        <a:t>راست قدامی</a:t>
                      </a:r>
                    </a:p>
                    <a:p>
                      <a:pPr algn="ctr"/>
                      <a:r>
                        <a:rPr lang="fa-IR" sz="1400" b="1" dirty="0" smtClean="0">
                          <a:solidFill>
                            <a:schemeClr val="tx1">
                              <a:lumMod val="95000"/>
                              <a:lumOff val="5000"/>
                            </a:schemeClr>
                          </a:solidFill>
                        </a:rPr>
                        <a:t>کشنده پهن نیام</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تا شدن </a:t>
                      </a:r>
                      <a:endParaRPr lang="en-US" sz="1400" b="1" dirty="0">
                        <a:solidFill>
                          <a:schemeClr val="tx1">
                            <a:lumMod val="95000"/>
                            <a:lumOff val="5000"/>
                          </a:schemeClr>
                        </a:solidFill>
                      </a:endParaRPr>
                    </a:p>
                  </a:txBody>
                  <a:tcPr marT="45681" marB="45681">
                    <a:solidFill>
                      <a:srgbClr val="92D050"/>
                    </a:solidFill>
                  </a:tcPr>
                </a:tc>
              </a:tr>
              <a:tr h="1158084">
                <a:tc>
                  <a:txBody>
                    <a:bodyPr/>
                    <a:lstStyle/>
                    <a:p>
                      <a:pPr algn="ctr"/>
                      <a:r>
                        <a:rPr lang="fa-IR" sz="1400" b="1" dirty="0" smtClean="0">
                          <a:solidFill>
                            <a:schemeClr val="tx1">
                              <a:lumMod val="95000"/>
                              <a:lumOff val="5000"/>
                            </a:schemeClr>
                          </a:solidFill>
                        </a:rPr>
                        <a:t>نزدیک کننده بزرگ(تارهای</a:t>
                      </a:r>
                      <a:r>
                        <a:rPr lang="fa-IR" sz="1400" b="1" baseline="0" dirty="0" smtClean="0">
                          <a:solidFill>
                            <a:schemeClr val="tx1">
                              <a:lumMod val="95000"/>
                              <a:lumOff val="5000"/>
                            </a:schemeClr>
                          </a:solidFill>
                        </a:rPr>
                        <a:t> فوقانی)</a:t>
                      </a:r>
                    </a:p>
                    <a:p>
                      <a:pPr algn="ctr"/>
                      <a:r>
                        <a:rPr lang="fa-IR" sz="1400" b="1" baseline="0" dirty="0" smtClean="0">
                          <a:solidFill>
                            <a:schemeClr val="tx1">
                              <a:lumMod val="95000"/>
                              <a:lumOff val="5000"/>
                            </a:schemeClr>
                          </a:solidFill>
                        </a:rPr>
                        <a:t>عضله گلابی شکل</a:t>
                      </a:r>
                    </a:p>
                    <a:p>
                      <a:pPr algn="ctr"/>
                      <a:endParaRPr lang="fa-IR" sz="1400" b="1" dirty="0" smtClean="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سرینی بزرگ</a:t>
                      </a:r>
                    </a:p>
                    <a:p>
                      <a:pPr algn="ctr"/>
                      <a:r>
                        <a:rPr lang="fa-IR" sz="1400" b="1" dirty="0" smtClean="0">
                          <a:solidFill>
                            <a:schemeClr val="tx1">
                              <a:lumMod val="95000"/>
                              <a:lumOff val="5000"/>
                            </a:schemeClr>
                          </a:solidFill>
                        </a:rPr>
                        <a:t>قسمت خلفی سرینی میانی</a:t>
                      </a:r>
                    </a:p>
                    <a:p>
                      <a:pPr algn="ctr"/>
                      <a:r>
                        <a:rPr lang="fa-IR" sz="1400" b="1" dirty="0" smtClean="0">
                          <a:solidFill>
                            <a:schemeClr val="tx1">
                              <a:lumMod val="95000"/>
                              <a:lumOff val="5000"/>
                            </a:schemeClr>
                          </a:solidFill>
                        </a:rPr>
                        <a:t>نیم غشایی</a:t>
                      </a:r>
                    </a:p>
                    <a:p>
                      <a:pPr algn="ctr"/>
                      <a:r>
                        <a:rPr lang="fa-IR" sz="1400" b="1" dirty="0" smtClean="0">
                          <a:solidFill>
                            <a:schemeClr val="tx1">
                              <a:lumMod val="95000"/>
                              <a:lumOff val="5000"/>
                            </a:schemeClr>
                          </a:solidFill>
                        </a:rPr>
                        <a:t>نیم وتری</a:t>
                      </a:r>
                    </a:p>
                    <a:p>
                      <a:pPr algn="ctr"/>
                      <a:r>
                        <a:rPr lang="fa-IR" sz="1400" b="1" dirty="0" smtClean="0">
                          <a:solidFill>
                            <a:schemeClr val="tx1">
                              <a:lumMod val="95000"/>
                              <a:lumOff val="5000"/>
                            </a:schemeClr>
                          </a:solidFill>
                        </a:rPr>
                        <a:t>دوسر</a:t>
                      </a:r>
                      <a:r>
                        <a:rPr lang="fa-IR" sz="1400" b="1" baseline="0" dirty="0" smtClean="0">
                          <a:solidFill>
                            <a:schemeClr val="tx1">
                              <a:lumMod val="95000"/>
                              <a:lumOff val="5000"/>
                            </a:schemeClr>
                          </a:solidFill>
                        </a:rPr>
                        <a:t> رانی</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باز شدن</a:t>
                      </a:r>
                      <a:endParaRPr lang="en-US" sz="1400" b="1" dirty="0">
                        <a:solidFill>
                          <a:schemeClr val="tx1">
                            <a:lumMod val="95000"/>
                            <a:lumOff val="5000"/>
                          </a:schemeClr>
                        </a:solidFill>
                      </a:endParaRPr>
                    </a:p>
                  </a:txBody>
                  <a:tcPr marT="45681" marB="45681">
                    <a:solidFill>
                      <a:srgbClr val="92D050"/>
                    </a:solidFill>
                  </a:tcPr>
                </a:tc>
              </a:tr>
              <a:tr h="731395">
                <a:tc>
                  <a:txBody>
                    <a:bodyPr/>
                    <a:lstStyle/>
                    <a:p>
                      <a:pPr algn="ctr"/>
                      <a:r>
                        <a:rPr lang="fa-IR" sz="1400" b="1" dirty="0" smtClean="0">
                          <a:solidFill>
                            <a:schemeClr val="tx1">
                              <a:lumMod val="95000"/>
                              <a:lumOff val="5000"/>
                            </a:schemeClr>
                          </a:solidFill>
                        </a:rPr>
                        <a:t>کشنده پهن نیام</a:t>
                      </a:r>
                    </a:p>
                    <a:p>
                      <a:pPr algn="ctr"/>
                      <a:r>
                        <a:rPr lang="fa-IR" sz="1400" b="1" dirty="0" smtClean="0">
                          <a:solidFill>
                            <a:schemeClr val="tx1">
                              <a:lumMod val="95000"/>
                              <a:lumOff val="5000"/>
                            </a:schemeClr>
                          </a:solidFill>
                        </a:rPr>
                        <a:t>خیاطه</a:t>
                      </a:r>
                    </a:p>
                    <a:p>
                      <a:pPr algn="ctr"/>
                      <a:r>
                        <a:rPr lang="fa-IR" sz="1400" b="1" dirty="0" smtClean="0">
                          <a:solidFill>
                            <a:schemeClr val="tx1">
                              <a:lumMod val="95000"/>
                              <a:lumOff val="5000"/>
                            </a:schemeClr>
                          </a:solidFill>
                        </a:rPr>
                        <a:t>گلابی</a:t>
                      </a:r>
                      <a:r>
                        <a:rPr lang="fa-IR" sz="1400" b="1" baseline="0" dirty="0" smtClean="0">
                          <a:solidFill>
                            <a:schemeClr val="tx1">
                              <a:lumMod val="95000"/>
                              <a:lumOff val="5000"/>
                            </a:schemeClr>
                          </a:solidFill>
                        </a:rPr>
                        <a:t> شکل</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سرینی میانی</a:t>
                      </a:r>
                    </a:p>
                    <a:p>
                      <a:pPr algn="ctr"/>
                      <a:r>
                        <a:rPr lang="fa-IR" sz="1400" b="1" dirty="0" smtClean="0">
                          <a:solidFill>
                            <a:schemeClr val="tx1">
                              <a:lumMod val="95000"/>
                              <a:lumOff val="5000"/>
                            </a:schemeClr>
                          </a:solidFill>
                        </a:rPr>
                        <a:t>سرینی</a:t>
                      </a:r>
                      <a:r>
                        <a:rPr lang="fa-IR" sz="1400" b="1" baseline="0" dirty="0" smtClean="0">
                          <a:solidFill>
                            <a:schemeClr val="tx1">
                              <a:lumMod val="95000"/>
                              <a:lumOff val="5000"/>
                            </a:schemeClr>
                          </a:solidFill>
                        </a:rPr>
                        <a:t> کوچک</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دور شدن </a:t>
                      </a:r>
                      <a:endParaRPr lang="en-US" sz="1400" b="1" dirty="0">
                        <a:solidFill>
                          <a:schemeClr val="tx1">
                            <a:lumMod val="95000"/>
                            <a:lumOff val="5000"/>
                          </a:schemeClr>
                        </a:solidFill>
                      </a:endParaRPr>
                    </a:p>
                  </a:txBody>
                  <a:tcPr marT="45681" marB="45681">
                    <a:solidFill>
                      <a:srgbClr val="92D050"/>
                    </a:solidFill>
                  </a:tcPr>
                </a:tc>
              </a:tr>
              <a:tr h="731395">
                <a:tc>
                  <a:txBody>
                    <a:bodyPr/>
                    <a:lstStyle/>
                    <a:p>
                      <a:pPr algn="ctr"/>
                      <a:r>
                        <a:rPr lang="fa-IR" sz="1400" b="1" dirty="0" smtClean="0">
                          <a:solidFill>
                            <a:schemeClr val="tx1">
                              <a:lumMod val="95000"/>
                              <a:lumOff val="5000"/>
                            </a:schemeClr>
                          </a:solidFill>
                        </a:rPr>
                        <a:t>شانه ای</a:t>
                      </a:r>
                    </a:p>
                    <a:p>
                      <a:pPr algn="ctr"/>
                      <a:r>
                        <a:rPr lang="fa-IR" sz="1400" b="1" dirty="0" smtClean="0">
                          <a:solidFill>
                            <a:schemeClr val="tx1">
                              <a:lumMod val="95000"/>
                              <a:lumOff val="5000"/>
                            </a:schemeClr>
                          </a:solidFill>
                        </a:rPr>
                        <a:t>راست داخلی</a:t>
                      </a:r>
                    </a:p>
                    <a:p>
                      <a:pPr algn="ctr"/>
                      <a:r>
                        <a:rPr lang="fa-IR" sz="1400" b="1" dirty="0" smtClean="0">
                          <a:solidFill>
                            <a:schemeClr val="tx1">
                              <a:lumMod val="95000"/>
                              <a:lumOff val="5000"/>
                            </a:schemeClr>
                          </a:solidFill>
                        </a:rPr>
                        <a:t>سرینی بزرگ(تارهای</a:t>
                      </a:r>
                      <a:r>
                        <a:rPr lang="fa-IR" sz="1400" b="1" baseline="0" dirty="0" smtClean="0">
                          <a:solidFill>
                            <a:schemeClr val="tx1">
                              <a:lumMod val="95000"/>
                              <a:lumOff val="5000"/>
                            </a:schemeClr>
                          </a:solidFill>
                        </a:rPr>
                        <a:t> پایینی)</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نزدیک کننده</a:t>
                      </a:r>
                      <a:r>
                        <a:rPr lang="fa-IR" sz="1400" b="1" baseline="0" dirty="0" smtClean="0">
                          <a:solidFill>
                            <a:schemeClr val="tx1">
                              <a:lumMod val="95000"/>
                              <a:lumOff val="5000"/>
                            </a:schemeClr>
                          </a:solidFill>
                        </a:rPr>
                        <a:t> ها </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نزدیک شدن</a:t>
                      </a:r>
                      <a:endParaRPr lang="en-US" sz="1400" b="1" dirty="0">
                        <a:solidFill>
                          <a:schemeClr val="tx1">
                            <a:lumMod val="95000"/>
                            <a:lumOff val="5000"/>
                          </a:schemeClr>
                        </a:solidFill>
                      </a:endParaRPr>
                    </a:p>
                  </a:txBody>
                  <a:tcPr marT="45681" marB="45681">
                    <a:solidFill>
                      <a:srgbClr val="92D050"/>
                    </a:solidFill>
                  </a:tcPr>
                </a:tc>
              </a:tr>
              <a:tr h="944740">
                <a:tc>
                  <a:txBody>
                    <a:bodyPr/>
                    <a:lstStyle/>
                    <a:p>
                      <a:pPr algn="ctr"/>
                      <a:r>
                        <a:rPr lang="fa-IR" sz="1400" b="1" dirty="0" smtClean="0">
                          <a:solidFill>
                            <a:schemeClr val="tx1">
                              <a:lumMod val="95000"/>
                              <a:lumOff val="5000"/>
                            </a:schemeClr>
                          </a:solidFill>
                        </a:rPr>
                        <a:t>سوئز</a:t>
                      </a:r>
                      <a:r>
                        <a:rPr lang="fa-IR" sz="1400" b="1" baseline="0" dirty="0" smtClean="0">
                          <a:solidFill>
                            <a:schemeClr val="tx1">
                              <a:lumMod val="95000"/>
                              <a:lumOff val="5000"/>
                            </a:schemeClr>
                          </a:solidFill>
                        </a:rPr>
                        <a:t> خاصره ای </a:t>
                      </a:r>
                    </a:p>
                    <a:p>
                      <a:pPr algn="ctr"/>
                      <a:r>
                        <a:rPr lang="fa-IR" sz="1400" b="1" baseline="0" dirty="0" smtClean="0">
                          <a:solidFill>
                            <a:schemeClr val="tx1">
                              <a:lumMod val="95000"/>
                              <a:lumOff val="5000"/>
                            </a:schemeClr>
                          </a:solidFill>
                        </a:rPr>
                        <a:t>گلابی شکل</a:t>
                      </a:r>
                    </a:p>
                    <a:p>
                      <a:pPr algn="ctr"/>
                      <a:r>
                        <a:rPr lang="fa-IR" sz="1400" b="1" baseline="0" dirty="0" smtClean="0">
                          <a:solidFill>
                            <a:schemeClr val="tx1">
                              <a:lumMod val="95000"/>
                              <a:lumOff val="5000"/>
                            </a:schemeClr>
                          </a:solidFill>
                        </a:rPr>
                        <a:t>خیاطه</a:t>
                      </a:r>
                    </a:p>
                    <a:p>
                      <a:pPr algn="ctr"/>
                      <a:r>
                        <a:rPr lang="fa-IR" sz="1400" b="1" baseline="0" dirty="0" smtClean="0">
                          <a:solidFill>
                            <a:schemeClr val="tx1">
                              <a:lumMod val="95000"/>
                              <a:lumOff val="5000"/>
                            </a:schemeClr>
                          </a:solidFill>
                        </a:rPr>
                        <a:t>قسمت خلفی سرینی میانی</a:t>
                      </a:r>
                    </a:p>
                  </a:txBody>
                  <a:tcPr marT="45681" marB="45681">
                    <a:solidFill>
                      <a:srgbClr val="92D050"/>
                    </a:solidFill>
                  </a:tcPr>
                </a:tc>
                <a:tc>
                  <a:txBody>
                    <a:bodyPr/>
                    <a:lstStyle/>
                    <a:p>
                      <a:pPr algn="ctr"/>
                      <a:r>
                        <a:rPr lang="fa-IR" sz="1400" b="1" dirty="0" smtClean="0">
                          <a:solidFill>
                            <a:schemeClr val="tx1">
                              <a:lumMod val="95000"/>
                              <a:lumOff val="5000"/>
                            </a:schemeClr>
                          </a:solidFill>
                        </a:rPr>
                        <a:t>سرینی بزرگ</a:t>
                      </a:r>
                    </a:p>
                    <a:p>
                      <a:pPr algn="ctr"/>
                      <a:r>
                        <a:rPr lang="fa-IR" sz="1400" b="1" dirty="0" smtClean="0">
                          <a:solidFill>
                            <a:schemeClr val="tx1">
                              <a:lumMod val="95000"/>
                              <a:lumOff val="5000"/>
                            </a:schemeClr>
                          </a:solidFill>
                        </a:rPr>
                        <a:t>چرخاننده</a:t>
                      </a:r>
                      <a:r>
                        <a:rPr lang="fa-IR" sz="1400" b="1" baseline="0" dirty="0" smtClean="0">
                          <a:solidFill>
                            <a:schemeClr val="tx1">
                              <a:lumMod val="95000"/>
                              <a:lumOff val="5000"/>
                            </a:schemeClr>
                          </a:solidFill>
                        </a:rPr>
                        <a:t> خارجی</a:t>
                      </a:r>
                    </a:p>
                    <a:p>
                      <a:pPr algn="ctr"/>
                      <a:r>
                        <a:rPr lang="fa-IR" sz="1400" b="1" baseline="0" dirty="0" smtClean="0">
                          <a:solidFill>
                            <a:schemeClr val="tx1">
                              <a:lumMod val="95000"/>
                              <a:lumOff val="5000"/>
                            </a:schemeClr>
                          </a:solidFill>
                        </a:rPr>
                        <a:t>دو سر رانی</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چرخش خارجی</a:t>
                      </a:r>
                      <a:endParaRPr lang="en-US" sz="1400" b="1" dirty="0">
                        <a:solidFill>
                          <a:schemeClr val="tx1">
                            <a:lumMod val="95000"/>
                            <a:lumOff val="5000"/>
                          </a:schemeClr>
                        </a:solidFill>
                      </a:endParaRPr>
                    </a:p>
                  </a:txBody>
                  <a:tcPr marT="45681" marB="45681">
                    <a:solidFill>
                      <a:srgbClr val="92D050"/>
                    </a:solidFill>
                  </a:tcPr>
                </a:tc>
              </a:tr>
              <a:tr h="1158084">
                <a:tc>
                  <a:txBody>
                    <a:bodyPr/>
                    <a:lstStyle/>
                    <a:p>
                      <a:pPr algn="ctr"/>
                      <a:r>
                        <a:rPr lang="fa-IR" sz="1400" b="1" dirty="0" smtClean="0">
                          <a:solidFill>
                            <a:schemeClr val="tx1">
                              <a:lumMod val="95000"/>
                              <a:lumOff val="5000"/>
                            </a:schemeClr>
                          </a:solidFill>
                        </a:rPr>
                        <a:t>شانه ای</a:t>
                      </a:r>
                    </a:p>
                    <a:p>
                      <a:pPr algn="ctr"/>
                      <a:r>
                        <a:rPr lang="fa-IR" sz="1400" b="1" dirty="0" smtClean="0">
                          <a:solidFill>
                            <a:schemeClr val="tx1">
                              <a:lumMod val="95000"/>
                              <a:lumOff val="5000"/>
                            </a:schemeClr>
                          </a:solidFill>
                        </a:rPr>
                        <a:t>نزدیک</a:t>
                      </a:r>
                      <a:r>
                        <a:rPr lang="fa-IR" sz="1400" b="1" baseline="0" dirty="0" smtClean="0">
                          <a:solidFill>
                            <a:schemeClr val="tx1">
                              <a:lumMod val="95000"/>
                              <a:lumOff val="5000"/>
                            </a:schemeClr>
                          </a:solidFill>
                        </a:rPr>
                        <a:t> کننده ها (کوتاه و طویل)</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قسمت قدامی سرینی میانی</a:t>
                      </a:r>
                    </a:p>
                    <a:p>
                      <a:pPr algn="ctr"/>
                      <a:r>
                        <a:rPr lang="fa-IR" sz="1400" b="1" dirty="0" smtClean="0">
                          <a:solidFill>
                            <a:schemeClr val="tx1">
                              <a:lumMod val="95000"/>
                              <a:lumOff val="5000"/>
                            </a:schemeClr>
                          </a:solidFill>
                        </a:rPr>
                        <a:t>سرینی کوچک</a:t>
                      </a:r>
                    </a:p>
                    <a:p>
                      <a:pPr algn="ctr"/>
                      <a:r>
                        <a:rPr lang="fa-IR" sz="1400" b="1" dirty="0" smtClean="0">
                          <a:solidFill>
                            <a:schemeClr val="tx1">
                              <a:lumMod val="95000"/>
                              <a:lumOff val="5000"/>
                            </a:schemeClr>
                          </a:solidFill>
                        </a:rPr>
                        <a:t>کشنده پهن نیام</a:t>
                      </a:r>
                    </a:p>
                    <a:p>
                      <a:pPr algn="ctr"/>
                      <a:r>
                        <a:rPr lang="fa-IR" sz="1400" b="1" dirty="0" smtClean="0">
                          <a:solidFill>
                            <a:schemeClr val="tx1">
                              <a:lumMod val="95000"/>
                              <a:lumOff val="5000"/>
                            </a:schemeClr>
                          </a:solidFill>
                        </a:rPr>
                        <a:t>نیم غشایی</a:t>
                      </a:r>
                    </a:p>
                    <a:p>
                      <a:pPr algn="ctr"/>
                      <a:r>
                        <a:rPr lang="fa-IR" sz="1400" b="1" dirty="0" smtClean="0">
                          <a:solidFill>
                            <a:schemeClr val="tx1">
                              <a:lumMod val="95000"/>
                              <a:lumOff val="5000"/>
                            </a:schemeClr>
                          </a:solidFill>
                        </a:rPr>
                        <a:t>نیم</a:t>
                      </a:r>
                      <a:r>
                        <a:rPr lang="fa-IR" sz="1400" b="1" baseline="0" dirty="0" smtClean="0">
                          <a:solidFill>
                            <a:schemeClr val="tx1">
                              <a:lumMod val="95000"/>
                              <a:lumOff val="5000"/>
                            </a:schemeClr>
                          </a:solidFill>
                        </a:rPr>
                        <a:t> و تری</a:t>
                      </a:r>
                      <a:endParaRPr lang="en-US" sz="1400" b="1" dirty="0">
                        <a:solidFill>
                          <a:schemeClr val="tx1">
                            <a:lumMod val="95000"/>
                            <a:lumOff val="5000"/>
                          </a:schemeClr>
                        </a:solidFill>
                      </a:endParaRPr>
                    </a:p>
                  </a:txBody>
                  <a:tcPr marT="45681" marB="45681">
                    <a:solidFill>
                      <a:srgbClr val="92D050"/>
                    </a:solidFill>
                  </a:tcPr>
                </a:tc>
                <a:tc>
                  <a:txBody>
                    <a:bodyPr/>
                    <a:lstStyle/>
                    <a:p>
                      <a:pPr algn="ctr"/>
                      <a:r>
                        <a:rPr lang="fa-IR" sz="1400" b="1" dirty="0" smtClean="0">
                          <a:solidFill>
                            <a:schemeClr val="tx1">
                              <a:lumMod val="95000"/>
                              <a:lumOff val="5000"/>
                            </a:schemeClr>
                          </a:solidFill>
                        </a:rPr>
                        <a:t>چرخش داخلی</a:t>
                      </a:r>
                      <a:endParaRPr lang="en-US" sz="1400" b="1" dirty="0">
                        <a:solidFill>
                          <a:schemeClr val="tx1">
                            <a:lumMod val="95000"/>
                            <a:lumOff val="5000"/>
                          </a:schemeClr>
                        </a:solidFill>
                      </a:endParaRPr>
                    </a:p>
                  </a:txBody>
                  <a:tcPr marT="45681" marB="45681">
                    <a:solidFill>
                      <a:srgbClr val="92D050"/>
                    </a:solidFill>
                  </a:tcPr>
                </a:tc>
              </a:tr>
            </a:tbl>
          </a:graphicData>
        </a:graphic>
      </p:graphicFrame>
    </p:spTree>
    <p:extLst>
      <p:ext uri="{BB962C8B-B14F-4D97-AF65-F5344CB8AC3E}">
        <p14:creationId xmlns:p14="http://schemas.microsoft.com/office/powerpoint/2010/main" val="393017857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92313" y="260350"/>
            <a:ext cx="8229600" cy="1143000"/>
          </a:xfrm>
        </p:spPr>
        <p:txBody>
          <a:bodyPr/>
          <a:lstStyle/>
          <a:p>
            <a:r>
              <a:rPr lang="fa-IR" altLang="en-US" smtClean="0">
                <a:solidFill>
                  <a:srgbClr val="FFC000"/>
                </a:solidFill>
              </a:rPr>
              <a:t>عضلات</a:t>
            </a:r>
            <a:endParaRPr lang="en-US" altLang="en-US" smtClean="0">
              <a:solidFill>
                <a:srgbClr val="FFC000"/>
              </a:solidFill>
            </a:endParaRPr>
          </a:p>
        </p:txBody>
      </p:sp>
      <p:pic>
        <p:nvPicPr>
          <p:cNvPr id="16386" name="Picture 2" descr="G:\corrective\pic\3809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1456682"/>
            <a:ext cx="4170040" cy="4541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4" descr="gluteu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19537" y="1486040"/>
            <a:ext cx="4004487" cy="4529666"/>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377515930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0</TotalTime>
  <Words>1754</Words>
  <Application>Microsoft Office PowerPoint</Application>
  <PresentationFormat>Widescreen</PresentationFormat>
  <Paragraphs>141</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 Nazanin</vt:lpstr>
      <vt:lpstr>Calibri</vt:lpstr>
      <vt:lpstr>Tahoma</vt:lpstr>
      <vt:lpstr>Times New Roman</vt:lpstr>
      <vt:lpstr>Tw Cen MT</vt:lpstr>
      <vt:lpstr>Droplet</vt:lpstr>
      <vt:lpstr>بسم الله الرحمن الرحیم</vt:lpstr>
      <vt:lpstr>Angle of torsion</vt:lpstr>
      <vt:lpstr>تعریف ناهنجاری</vt:lpstr>
      <vt:lpstr>PowerPoint Presentation</vt:lpstr>
      <vt:lpstr>ساختار اسکلتی</vt:lpstr>
      <vt:lpstr>آناتومی استخوان ران</vt:lpstr>
      <vt:lpstr>قسمتهای تشکیل دهنده استخوان ران</vt:lpstr>
      <vt:lpstr>PowerPoint Presentation</vt:lpstr>
      <vt:lpstr>عضلات</vt:lpstr>
      <vt:lpstr>PowerPoint Presentation</vt:lpstr>
      <vt:lpstr>PowerPoint Presentation</vt:lpstr>
      <vt:lpstr>Anteversion</vt:lpstr>
      <vt:lpstr>PowerPoint Presentation</vt:lpstr>
      <vt:lpstr>Retroversion</vt:lpstr>
      <vt:lpstr>روش ارزیابی</vt:lpstr>
      <vt:lpstr>تست گریز</vt:lpstr>
      <vt:lpstr>خط شاقولی</vt:lpstr>
      <vt:lpstr>آزمون سریاگ</vt:lpstr>
      <vt:lpstr>روش رایدر</vt:lpstr>
      <vt:lpstr>عضلات کوتاه شده چرخاننده خارج ران</vt:lpstr>
      <vt:lpstr>سرینی بزرگ</vt:lpstr>
      <vt:lpstr>خیاطه</vt:lpstr>
      <vt:lpstr>چرخاننده های خارجی</vt:lpstr>
      <vt:lpstr>عضلات کوتاه شده چرخاننده داخلی ران</vt:lpstr>
      <vt:lpstr>سرینی میانی</vt:lpstr>
      <vt:lpstr>کشنده پهن نیام</vt:lpstr>
      <vt:lpstr>عوارض</vt:lpstr>
      <vt:lpstr>حرکات اصلاحی</vt:lpstr>
      <vt:lpstr>نرمش های کششی عضلات چرخاننده ران به خارج </vt:lpstr>
      <vt:lpstr>PowerPoint Presentation</vt:lpstr>
      <vt:lpstr>PowerPoint Presentation</vt:lpstr>
      <vt:lpstr>PowerPoint Presentation</vt:lpstr>
      <vt:lpstr>بیمار ابتدا مینشیند. سپس ران طرف مشکل دار را به جلو و ران طرف سالم را به عقب میدهد. زانوی طرف مشکل دار را خم کرده و زانوی طرف سالم را باز میکند. سپس تنه خود را به سمت جلو خم میکند تا حدی که در عضلات پشت باسن طرف مشکل دار احساس کشیدگی کند.  </vt:lpstr>
      <vt:lpstr> نرمش های کششی عضلات چرخاننده ران به داخل</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Admin</dc:creator>
  <cp:lastModifiedBy>Admin</cp:lastModifiedBy>
  <cp:revision>1</cp:revision>
  <dcterms:created xsi:type="dcterms:W3CDTF">2020-04-06T15:57:09Z</dcterms:created>
  <dcterms:modified xsi:type="dcterms:W3CDTF">2020-04-06T15:57:43Z</dcterms:modified>
</cp:coreProperties>
</file>