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58" r:id="rId4"/>
    <p:sldId id="282" r:id="rId5"/>
    <p:sldId id="302" r:id="rId6"/>
    <p:sldId id="283" r:id="rId7"/>
    <p:sldId id="281" r:id="rId8"/>
    <p:sldId id="284" r:id="rId9"/>
    <p:sldId id="303" r:id="rId10"/>
    <p:sldId id="285" r:id="rId11"/>
    <p:sldId id="286" r:id="rId12"/>
    <p:sldId id="287" r:id="rId13"/>
    <p:sldId id="299" r:id="rId14"/>
    <p:sldId id="288" r:id="rId15"/>
    <p:sldId id="280" r:id="rId16"/>
    <p:sldId id="296" r:id="rId17"/>
    <p:sldId id="305" r:id="rId18"/>
    <p:sldId id="297" r:id="rId19"/>
    <p:sldId id="292" r:id="rId20"/>
    <p:sldId id="289" r:id="rId21"/>
    <p:sldId id="304" r:id="rId22"/>
    <p:sldId id="290" r:id="rId23"/>
    <p:sldId id="293" r:id="rId24"/>
    <p:sldId id="294" r:id="rId25"/>
    <p:sldId id="306" r:id="rId26"/>
    <p:sldId id="295" r:id="rId27"/>
    <p:sldId id="259" r:id="rId28"/>
    <p:sldId id="291" r:id="rId29"/>
    <p:sldId id="262" r:id="rId30"/>
    <p:sldId id="263" r:id="rId31"/>
    <p:sldId id="264" r:id="rId32"/>
    <p:sldId id="309" r:id="rId33"/>
    <p:sldId id="266" r:id="rId34"/>
    <p:sldId id="267" r:id="rId35"/>
    <p:sldId id="310" r:id="rId36"/>
    <p:sldId id="311" r:id="rId37"/>
    <p:sldId id="301" r:id="rId38"/>
    <p:sldId id="268" r:id="rId39"/>
    <p:sldId id="269" r:id="rId40"/>
    <p:sldId id="315" r:id="rId41"/>
    <p:sldId id="270" r:id="rId42"/>
    <p:sldId id="307" r:id="rId43"/>
    <p:sldId id="271" r:id="rId44"/>
    <p:sldId id="308" r:id="rId45"/>
    <p:sldId id="272" r:id="rId46"/>
    <p:sldId id="312" r:id="rId47"/>
    <p:sldId id="273" r:id="rId48"/>
    <p:sldId id="274" r:id="rId49"/>
    <p:sldId id="275" r:id="rId50"/>
    <p:sldId id="314" r:id="rId51"/>
    <p:sldId id="278" r:id="rId52"/>
    <p:sldId id="277" r:id="rId53"/>
    <p:sldId id="316"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94671" autoAdjust="0"/>
  </p:normalViewPr>
  <p:slideViewPr>
    <p:cSldViewPr snapToGrid="0">
      <p:cViewPr varScale="1">
        <p:scale>
          <a:sx n="70" d="100"/>
          <a:sy n="70" d="100"/>
        </p:scale>
        <p:origin x="726" y="72"/>
      </p:cViewPr>
      <p:guideLst>
        <p:guide orient="horz" pos="2160"/>
        <p:guide pos="3840"/>
      </p:guideLst>
    </p:cSldViewPr>
  </p:slideViewPr>
  <p:outlineViewPr>
    <p:cViewPr>
      <p:scale>
        <a:sx n="33" d="100"/>
        <a:sy n="33" d="100"/>
      </p:scale>
      <p:origin x="0" y="805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DDA832-A0DC-4D8F-A4CA-97208A70BE48}" type="datetimeFigureOut">
              <a:rPr lang="en-US" smtClean="0"/>
              <a:t>4/5/2020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729676-173A-4765-94DD-95196CB8EFDB}" type="slidenum">
              <a:rPr lang="en-US" smtClean="0"/>
              <a:t>‹#›</a:t>
            </a:fld>
            <a:endParaRPr lang="en-US" dirty="0"/>
          </a:p>
        </p:txBody>
      </p:sp>
    </p:spTree>
    <p:extLst>
      <p:ext uri="{BB962C8B-B14F-4D97-AF65-F5344CB8AC3E}">
        <p14:creationId xmlns:p14="http://schemas.microsoft.com/office/powerpoint/2010/main" val="3107974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DDA832-A0DC-4D8F-A4CA-97208A70BE48}" type="datetimeFigureOut">
              <a:rPr lang="en-US" smtClean="0"/>
              <a:t>4/5/2020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729676-173A-4765-94DD-95196CB8EFDB}" type="slidenum">
              <a:rPr lang="en-US" smtClean="0"/>
              <a:t>‹#›</a:t>
            </a:fld>
            <a:endParaRPr lang="en-US" dirty="0"/>
          </a:p>
        </p:txBody>
      </p:sp>
    </p:spTree>
    <p:extLst>
      <p:ext uri="{BB962C8B-B14F-4D97-AF65-F5344CB8AC3E}">
        <p14:creationId xmlns:p14="http://schemas.microsoft.com/office/powerpoint/2010/main" val="81877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3"/>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3"/>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DDA832-A0DC-4D8F-A4CA-97208A70BE48}" type="datetimeFigureOut">
              <a:rPr lang="en-US" smtClean="0"/>
              <a:t>4/5/2020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729676-173A-4765-94DD-95196CB8EFDB}" type="slidenum">
              <a:rPr lang="en-US" smtClean="0"/>
              <a:t>‹#›</a:t>
            </a:fld>
            <a:endParaRPr lang="en-US" dirty="0"/>
          </a:p>
        </p:txBody>
      </p:sp>
    </p:spTree>
    <p:extLst>
      <p:ext uri="{BB962C8B-B14F-4D97-AF65-F5344CB8AC3E}">
        <p14:creationId xmlns:p14="http://schemas.microsoft.com/office/powerpoint/2010/main" val="3938906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DDA832-A0DC-4D8F-A4CA-97208A70BE48}" type="datetimeFigureOut">
              <a:rPr lang="en-US" smtClean="0"/>
              <a:t>4/5/2020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729676-173A-4765-94DD-95196CB8EFDB}" type="slidenum">
              <a:rPr lang="en-US" smtClean="0"/>
              <a:t>‹#›</a:t>
            </a:fld>
            <a:endParaRPr lang="en-US" dirty="0"/>
          </a:p>
        </p:txBody>
      </p:sp>
    </p:spTree>
    <p:extLst>
      <p:ext uri="{BB962C8B-B14F-4D97-AF65-F5344CB8AC3E}">
        <p14:creationId xmlns:p14="http://schemas.microsoft.com/office/powerpoint/2010/main" val="515003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DDA832-A0DC-4D8F-A4CA-97208A70BE48}" type="datetimeFigureOut">
              <a:rPr lang="en-US" smtClean="0"/>
              <a:t>4/5/2020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729676-173A-4765-94DD-95196CB8EFDB}" type="slidenum">
              <a:rPr lang="en-US" smtClean="0"/>
              <a:t>‹#›</a:t>
            </a:fld>
            <a:endParaRPr lang="en-US" dirty="0"/>
          </a:p>
        </p:txBody>
      </p:sp>
    </p:spTree>
    <p:extLst>
      <p:ext uri="{BB962C8B-B14F-4D97-AF65-F5344CB8AC3E}">
        <p14:creationId xmlns:p14="http://schemas.microsoft.com/office/powerpoint/2010/main" val="4010629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DDA832-A0DC-4D8F-A4CA-97208A70BE48}" type="datetimeFigureOut">
              <a:rPr lang="en-US" smtClean="0"/>
              <a:t>4/5/2020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729676-173A-4765-94DD-95196CB8EFDB}" type="slidenum">
              <a:rPr lang="en-US" smtClean="0"/>
              <a:t>‹#›</a:t>
            </a:fld>
            <a:endParaRPr lang="en-US" dirty="0"/>
          </a:p>
        </p:txBody>
      </p:sp>
    </p:spTree>
    <p:extLst>
      <p:ext uri="{BB962C8B-B14F-4D97-AF65-F5344CB8AC3E}">
        <p14:creationId xmlns:p14="http://schemas.microsoft.com/office/powerpoint/2010/main" val="1736637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DDA832-A0DC-4D8F-A4CA-97208A70BE48}" type="datetimeFigureOut">
              <a:rPr lang="en-US" smtClean="0"/>
              <a:t>4/5/2020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0729676-173A-4765-94DD-95196CB8EFDB}" type="slidenum">
              <a:rPr lang="en-US" smtClean="0"/>
              <a:t>‹#›</a:t>
            </a:fld>
            <a:endParaRPr lang="en-US" dirty="0"/>
          </a:p>
        </p:txBody>
      </p:sp>
    </p:spTree>
    <p:extLst>
      <p:ext uri="{BB962C8B-B14F-4D97-AF65-F5344CB8AC3E}">
        <p14:creationId xmlns:p14="http://schemas.microsoft.com/office/powerpoint/2010/main" val="219276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DDA832-A0DC-4D8F-A4CA-97208A70BE48}" type="datetimeFigureOut">
              <a:rPr lang="en-US" smtClean="0"/>
              <a:t>4/5/2020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0729676-173A-4765-94DD-95196CB8EFDB}" type="slidenum">
              <a:rPr lang="en-US" smtClean="0"/>
              <a:t>‹#›</a:t>
            </a:fld>
            <a:endParaRPr lang="en-US" dirty="0"/>
          </a:p>
        </p:txBody>
      </p:sp>
    </p:spTree>
    <p:extLst>
      <p:ext uri="{BB962C8B-B14F-4D97-AF65-F5344CB8AC3E}">
        <p14:creationId xmlns:p14="http://schemas.microsoft.com/office/powerpoint/2010/main" val="2770856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DA832-A0DC-4D8F-A4CA-97208A70BE48}" type="datetimeFigureOut">
              <a:rPr lang="en-US" smtClean="0"/>
              <a:t>4/5/2020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0729676-173A-4765-94DD-95196CB8EFDB}" type="slidenum">
              <a:rPr lang="en-US" smtClean="0"/>
              <a:t>‹#›</a:t>
            </a:fld>
            <a:endParaRPr lang="en-US" dirty="0"/>
          </a:p>
        </p:txBody>
      </p:sp>
    </p:spTree>
    <p:extLst>
      <p:ext uri="{BB962C8B-B14F-4D97-AF65-F5344CB8AC3E}">
        <p14:creationId xmlns:p14="http://schemas.microsoft.com/office/powerpoint/2010/main" val="1211907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DDA832-A0DC-4D8F-A4CA-97208A70BE48}" type="datetimeFigureOut">
              <a:rPr lang="en-US" smtClean="0"/>
              <a:t>4/5/2020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729676-173A-4765-94DD-95196CB8EFDB}" type="slidenum">
              <a:rPr lang="en-US" smtClean="0"/>
              <a:t>‹#›</a:t>
            </a:fld>
            <a:endParaRPr lang="en-US" dirty="0"/>
          </a:p>
        </p:txBody>
      </p:sp>
    </p:spTree>
    <p:extLst>
      <p:ext uri="{BB962C8B-B14F-4D97-AF65-F5344CB8AC3E}">
        <p14:creationId xmlns:p14="http://schemas.microsoft.com/office/powerpoint/2010/main" val="2001895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DDA832-A0DC-4D8F-A4CA-97208A70BE48}" type="datetimeFigureOut">
              <a:rPr lang="en-US" smtClean="0"/>
              <a:t>4/5/2020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729676-173A-4765-94DD-95196CB8EFDB}" type="slidenum">
              <a:rPr lang="en-US" smtClean="0"/>
              <a:t>‹#›</a:t>
            </a:fld>
            <a:endParaRPr lang="en-US" dirty="0"/>
          </a:p>
        </p:txBody>
      </p:sp>
    </p:spTree>
    <p:extLst>
      <p:ext uri="{BB962C8B-B14F-4D97-AF65-F5344CB8AC3E}">
        <p14:creationId xmlns:p14="http://schemas.microsoft.com/office/powerpoint/2010/main" val="441556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DDA832-A0DC-4D8F-A4CA-97208A70BE48}" type="datetimeFigureOut">
              <a:rPr lang="en-US" smtClean="0"/>
              <a:t>4/5/2020</a:t>
            </a:fld>
            <a:endParaRPr lang="en-US" dirty="0"/>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29676-173A-4765-94DD-95196CB8EFDB}" type="slidenum">
              <a:rPr lang="en-US" smtClean="0"/>
              <a:t>‹#›</a:t>
            </a:fld>
            <a:endParaRPr lang="en-US" dirty="0"/>
          </a:p>
        </p:txBody>
      </p:sp>
    </p:spTree>
    <p:extLst>
      <p:ext uri="{BB962C8B-B14F-4D97-AF65-F5344CB8AC3E}">
        <p14:creationId xmlns:p14="http://schemas.microsoft.com/office/powerpoint/2010/main" val="44386448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gif"/><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20.gif"/></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jpeg"/></Relationships>
</file>

<file path=ppt/slides/_rels/slide18.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1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slide" Target="slide52.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22.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gif"/><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4.gif"/><Relationship Id="rId5" Type="http://schemas.openxmlformats.org/officeDocument/2006/relationships/image" Target="../media/image93.gif"/><Relationship Id="rId4" Type="http://schemas.openxmlformats.org/officeDocument/2006/relationships/image" Target="../media/image92.jpeg"/></Relationships>
</file>

<file path=ppt/slides/_rels/slide2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png"/></Relationships>
</file>

<file path=ppt/slides/_rels/slide2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26.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 Id="rId9" Type="http://schemas.openxmlformats.org/officeDocument/2006/relationships/image" Target="../media/image113.jpeg"/></Relationships>
</file>

<file path=ppt/slides/_rels/slide2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4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4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 Id="rId5" Type="http://schemas.openxmlformats.org/officeDocument/2006/relationships/image" Target="../media/image147.jpeg"/><Relationship Id="rId4" Type="http://schemas.openxmlformats.org/officeDocument/2006/relationships/image" Target="../media/image146.jpeg"/></Relationships>
</file>

<file path=ppt/slides/_rels/slide4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47.xml.rels><?xml version="1.0" encoding="UTF-8" standalone="yes"?>
<Relationships xmlns="http://schemas.openxmlformats.org/package/2006/relationships"><Relationship Id="rId3" Type="http://schemas.openxmlformats.org/officeDocument/2006/relationships/image" Target="../media/image152.gif"/><Relationship Id="rId2" Type="http://schemas.openxmlformats.org/officeDocument/2006/relationships/image" Target="../media/image151.gif"/><Relationship Id="rId1" Type="http://schemas.openxmlformats.org/officeDocument/2006/relationships/slideLayout" Target="../slideLayouts/slideLayout2.xml"/><Relationship Id="rId5" Type="http://schemas.openxmlformats.org/officeDocument/2006/relationships/image" Target="../media/image154.gif"/><Relationship Id="rId4" Type="http://schemas.openxmlformats.org/officeDocument/2006/relationships/image" Target="../media/image153.jpeg"/></Relationships>
</file>

<file path=ppt/slides/_rels/slide4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 Id="rId4" Type="http://schemas.openxmlformats.org/officeDocument/2006/relationships/image" Target="../media/image157.jpeg"/></Relationships>
</file>

<file path=ppt/slides/_rels/slide4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png"/><Relationship Id="rId1" Type="http://schemas.openxmlformats.org/officeDocument/2006/relationships/slideLayout" Target="../slideLayouts/slideLayout2.xml"/><Relationship Id="rId4" Type="http://schemas.openxmlformats.org/officeDocument/2006/relationships/image" Target="../media/image16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gif"/><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19.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fitnessonline.ir/sports-medicine/anatomy-and-physiology/242-trunk/116-%D8%B9%D8%B6%D9%84%D9%87-%D9%85%D8%AA%D9%88%D8%A7%D8%B2%DB%8C-%D8%A7%D9%84%D8%A7%D8%B6%D9%84%D8%A7%D8%B9-rhomboids" TargetMode="Externa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pPr algn="ctr" rtl="1"/>
            <a:r>
              <a:rPr lang="fa-IR" dirty="0" smtClean="0"/>
              <a:t>گرد پشتی (کیفوز)(</a:t>
            </a:r>
            <a:r>
              <a:rPr lang="en-US" dirty="0"/>
              <a:t> </a:t>
            </a:r>
            <a:r>
              <a:rPr lang="en-US" dirty="0" smtClean="0"/>
              <a:t>kyphosis</a:t>
            </a:r>
            <a:r>
              <a:rPr lang="fa-IR" dirty="0" smtClean="0"/>
              <a:t>)</a:t>
            </a:r>
            <a:endParaRPr lang="en-US" dirty="0"/>
          </a:p>
        </p:txBody>
      </p:sp>
      <p:sp>
        <p:nvSpPr>
          <p:cNvPr id="3" name="Content Placeholder 2"/>
          <p:cNvSpPr>
            <a:spLocks noGrp="1"/>
          </p:cNvSpPr>
          <p:nvPr>
            <p:ph idx="1"/>
          </p:nvPr>
        </p:nvSpPr>
        <p:spPr/>
        <p:style>
          <a:lnRef idx="1">
            <a:schemeClr val="accent6"/>
          </a:lnRef>
          <a:fillRef idx="2">
            <a:schemeClr val="accent6"/>
          </a:fillRef>
          <a:effectRef idx="1">
            <a:schemeClr val="accent6"/>
          </a:effectRef>
          <a:fontRef idx="minor">
            <a:schemeClr val="dk1"/>
          </a:fontRef>
        </p:style>
        <p:txBody>
          <a:bodyPr/>
          <a:lstStyle/>
          <a:p>
            <a:pPr marL="0" indent="0" algn="r" rtl="1">
              <a:buNone/>
            </a:pPr>
            <a:r>
              <a:rPr lang="fa-IR" dirty="0" smtClean="0"/>
              <a:t>عارضه ای در ناحیه پشت ستون فقرات که مهره هارا درگیر میکند.</a:t>
            </a:r>
          </a:p>
        </p:txBody>
      </p:sp>
      <p:pic>
        <p:nvPicPr>
          <p:cNvPr id="1026" name="Picture 2" descr="F:\eslahi\hiper kyposis\وضعیت-صحیح-ایستادن.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910" y="2609849"/>
            <a:ext cx="5555672" cy="3472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30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randombar(horizontal)">
                                      <p:cBhvr>
                                        <p:cTn id="10" dur="5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randombar(horizontal)">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تمرین</a:t>
            </a:r>
            <a:endParaRPr lang="en-US" dirty="0"/>
          </a:p>
        </p:txBody>
      </p:sp>
      <p:pic>
        <p:nvPicPr>
          <p:cNvPr id="4" name="Picture 5" descr="F:\h9991769_001_p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2515" y="1355699"/>
            <a:ext cx="28575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F:\13822256(300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4337336"/>
            <a:ext cx="3229840" cy="195414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eslahi\rhombodis\ghodrat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49" y="1475003"/>
            <a:ext cx="3229841" cy="236855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F:\eslahi\rhombodis\maxresdefaul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94339" y="2902467"/>
            <a:ext cx="2509563" cy="188217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eslahi\rhombodis\mg_593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15055" y="3450647"/>
            <a:ext cx="2226960" cy="32107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69842" y="678078"/>
            <a:ext cx="1385454" cy="523220"/>
          </a:xfrm>
          <a:prstGeom prst="rect">
            <a:avLst/>
          </a:prstGeom>
          <a:noFill/>
        </p:spPr>
        <p:txBody>
          <a:bodyPr wrap="square" rtlCol="0">
            <a:spAutoFit/>
          </a:bodyPr>
          <a:lstStyle/>
          <a:p>
            <a:pPr algn="ctr"/>
            <a:r>
              <a:rPr lang="fa-IR" sz="2800" dirty="0" smtClean="0"/>
              <a:t>قدرتی</a:t>
            </a:r>
            <a:endParaRPr lang="en-US" sz="2800" dirty="0"/>
          </a:p>
        </p:txBody>
      </p:sp>
      <p:sp>
        <p:nvSpPr>
          <p:cNvPr id="6" name="TextBox 5"/>
          <p:cNvSpPr txBox="1"/>
          <p:nvPr/>
        </p:nvSpPr>
        <p:spPr>
          <a:xfrm>
            <a:off x="9406920" y="678078"/>
            <a:ext cx="1648690" cy="461665"/>
          </a:xfrm>
          <a:prstGeom prst="rect">
            <a:avLst/>
          </a:prstGeom>
          <a:noFill/>
        </p:spPr>
        <p:txBody>
          <a:bodyPr wrap="square" rtlCol="0">
            <a:spAutoFit/>
          </a:bodyPr>
          <a:lstStyle/>
          <a:p>
            <a:pPr algn="ctr"/>
            <a:r>
              <a:rPr lang="fa-IR" sz="2400" dirty="0" smtClean="0"/>
              <a:t>کششی</a:t>
            </a:r>
            <a:endParaRPr lang="en-US" sz="2400" dirty="0"/>
          </a:p>
        </p:txBody>
      </p:sp>
    </p:spTree>
    <p:extLst>
      <p:ext uri="{BB962C8B-B14F-4D97-AF65-F5344CB8AC3E}">
        <p14:creationId xmlns:p14="http://schemas.microsoft.com/office/powerpoint/2010/main" val="117355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par>
                                <p:cTn id="11" presetID="21"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par>
                                <p:cTn id="14" presetID="21" presetClass="entr" presetSubtype="1" fill="hold" nodeType="withEffect">
                                  <p:stCondLst>
                                    <p:cond delay="0"/>
                                  </p:stCondLst>
                                  <p:childTnLst>
                                    <p:set>
                                      <p:cBhvr>
                                        <p:cTn id="15" dur="1" fill="hold">
                                          <p:stCondLst>
                                            <p:cond delay="0"/>
                                          </p:stCondLst>
                                        </p:cTn>
                                        <p:tgtEl>
                                          <p:spTgt spid="2051"/>
                                        </p:tgtEl>
                                        <p:attrNameLst>
                                          <p:attrName>style.visibility</p:attrName>
                                        </p:attrNameLst>
                                      </p:cBhvr>
                                      <p:to>
                                        <p:strVal val="visible"/>
                                      </p:to>
                                    </p:set>
                                    <p:animEffect transition="in" filter="wheel(1)">
                                      <p:cBhvr>
                                        <p:cTn id="16" dur="2000"/>
                                        <p:tgtEl>
                                          <p:spTgt spid="2051"/>
                                        </p:tgtEl>
                                      </p:cBhvr>
                                    </p:animEffect>
                                  </p:childTnLst>
                                </p:cTn>
                              </p:par>
                              <p:par>
                                <p:cTn id="17" presetID="21" presetClass="entr" presetSubtype="1" fill="hold" nodeType="withEffect">
                                  <p:stCondLst>
                                    <p:cond delay="0"/>
                                  </p:stCondLst>
                                  <p:childTnLst>
                                    <p:set>
                                      <p:cBhvr>
                                        <p:cTn id="18" dur="1" fill="hold">
                                          <p:stCondLst>
                                            <p:cond delay="0"/>
                                          </p:stCondLst>
                                        </p:cTn>
                                        <p:tgtEl>
                                          <p:spTgt spid="2053"/>
                                        </p:tgtEl>
                                        <p:attrNameLst>
                                          <p:attrName>style.visibility</p:attrName>
                                        </p:attrNameLst>
                                      </p:cBhvr>
                                      <p:to>
                                        <p:strVal val="visible"/>
                                      </p:to>
                                    </p:set>
                                    <p:animEffect transition="in" filter="wheel(1)">
                                      <p:cBhvr>
                                        <p:cTn id="19" dur="2000"/>
                                        <p:tgtEl>
                                          <p:spTgt spid="2053"/>
                                        </p:tgtEl>
                                      </p:cBhvr>
                                    </p:animEffect>
                                  </p:childTnLst>
                                </p:cTn>
                              </p:par>
                              <p:par>
                                <p:cTn id="20" presetID="21" presetClass="entr" presetSubtype="1" fill="hold" nodeType="with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wheel(1)">
                                      <p:cBhvr>
                                        <p:cTn id="22" dur="2000"/>
                                        <p:tgtEl>
                                          <p:spTgt spid="2054"/>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2000"/>
                                        <p:tgtEl>
                                          <p:spTgt spid="3"/>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r" rtl="1"/>
            <a:endParaRPr lang="en-US" sz="1000" dirty="0"/>
          </a:p>
        </p:txBody>
      </p:sp>
      <p:pic>
        <p:nvPicPr>
          <p:cNvPr id="3074" name="Picture 2" descr="F:\eslahi\trapezius\slide_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55" y="138546"/>
            <a:ext cx="4890655" cy="536428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eslahi\trapezius\Trapezius-Musc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8582" y="4120010"/>
            <a:ext cx="2962276" cy="27379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eslahi\trapezius\untitled-14146011A9A4F7BD51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2210" y="1862048"/>
            <a:ext cx="4560744" cy="46506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29690" y="524852"/>
            <a:ext cx="9899073" cy="3662541"/>
          </a:xfrm>
          <a:prstGeom prst="rect">
            <a:avLst/>
          </a:prstGeom>
          <a:noFill/>
        </p:spPr>
        <p:txBody>
          <a:bodyPr wrap="square" rtlCol="0">
            <a:spAutoFit/>
          </a:bodyPr>
          <a:lstStyle/>
          <a:p>
            <a:pPr algn="r" rtl="1"/>
            <a:r>
              <a:rPr lang="fa-IR" sz="2000" dirty="0" smtClean="0"/>
              <a:t>ذوزنقه (</a:t>
            </a:r>
            <a:r>
              <a:rPr lang="en-US" sz="2000" dirty="0">
                <a:solidFill>
                  <a:srgbClr val="0070C0"/>
                </a:solidFill>
              </a:rPr>
              <a:t>trapezius</a:t>
            </a:r>
            <a:r>
              <a:rPr lang="fa-IR" sz="2000" dirty="0">
                <a:solidFill>
                  <a:srgbClr val="0070C0"/>
                </a:solidFill>
              </a:rPr>
              <a:t> </a:t>
            </a:r>
            <a:r>
              <a:rPr lang="fa-IR" sz="2000" dirty="0" smtClean="0"/>
              <a:t>)</a:t>
            </a:r>
            <a:endParaRPr lang="fa-IR" sz="2000" dirty="0"/>
          </a:p>
          <a:p>
            <a:pPr algn="r" rtl="1"/>
            <a:r>
              <a:rPr lang="fa-IR" sz="1600" dirty="0" smtClean="0">
                <a:solidFill>
                  <a:srgbClr val="FF0000"/>
                </a:solidFill>
              </a:rPr>
              <a:t>بخش اول:</a:t>
            </a:r>
          </a:p>
          <a:p>
            <a:pPr algn="r" rtl="1"/>
            <a:r>
              <a:rPr lang="fa-IR" sz="1600" dirty="0" smtClean="0"/>
              <a:t>ثابت:پس سری</a:t>
            </a:r>
          </a:p>
          <a:p>
            <a:pPr algn="r" rtl="1"/>
            <a:r>
              <a:rPr lang="fa-IR" sz="1600" dirty="0" smtClean="0"/>
              <a:t>متحرک:بخش خلفی 1/3خارجی ترقوه</a:t>
            </a:r>
          </a:p>
          <a:p>
            <a:pPr algn="r" rtl="1"/>
            <a:r>
              <a:rPr lang="fa-IR" sz="1600" dirty="0" smtClean="0">
                <a:solidFill>
                  <a:srgbClr val="FF0000"/>
                </a:solidFill>
              </a:rPr>
              <a:t>بخش دوم:</a:t>
            </a:r>
          </a:p>
          <a:p>
            <a:pPr algn="r" rtl="1"/>
            <a:r>
              <a:rPr lang="fa-IR" sz="1600" dirty="0" smtClean="0"/>
              <a:t>ثابت:لیگامنت های گردن</a:t>
            </a:r>
          </a:p>
          <a:p>
            <a:pPr algn="r" rtl="1"/>
            <a:r>
              <a:rPr lang="fa-IR" sz="1600" dirty="0" smtClean="0"/>
              <a:t>متحرک: زائده اخرمی کتف</a:t>
            </a:r>
          </a:p>
          <a:p>
            <a:pPr algn="r" rtl="1"/>
            <a:r>
              <a:rPr lang="fa-IR" sz="1600" dirty="0" smtClean="0">
                <a:solidFill>
                  <a:srgbClr val="FF0000"/>
                </a:solidFill>
              </a:rPr>
              <a:t>بخش سوم:</a:t>
            </a:r>
          </a:p>
          <a:p>
            <a:pPr algn="r" rtl="1"/>
            <a:r>
              <a:rPr lang="fa-IR" sz="1600" dirty="0" smtClean="0"/>
              <a:t>ثابت:</a:t>
            </a:r>
            <a:r>
              <a:rPr lang="fa-IR" sz="1600" dirty="0"/>
              <a:t> زائده شوکی هفتمین مهره گردنی و3مهره بالایی </a:t>
            </a:r>
            <a:r>
              <a:rPr lang="fa-IR" sz="1600" dirty="0" smtClean="0"/>
              <a:t>پشتی</a:t>
            </a:r>
          </a:p>
          <a:p>
            <a:pPr algn="r" rtl="1"/>
            <a:r>
              <a:rPr lang="fa-IR" sz="1600" dirty="0" smtClean="0"/>
              <a:t>متحرک:خار کتف</a:t>
            </a:r>
          </a:p>
          <a:p>
            <a:pPr algn="r" rtl="1"/>
            <a:r>
              <a:rPr lang="fa-IR" sz="1600" dirty="0" smtClean="0">
                <a:solidFill>
                  <a:srgbClr val="FF0000"/>
                </a:solidFill>
              </a:rPr>
              <a:t>بخش چهارم:</a:t>
            </a:r>
          </a:p>
          <a:p>
            <a:pPr algn="r" rtl="1"/>
            <a:r>
              <a:rPr lang="fa-IR" sz="1600" dirty="0" smtClean="0"/>
              <a:t>ثابت:زائده شوکی12- 4 مهره پشتی</a:t>
            </a:r>
          </a:p>
          <a:p>
            <a:pPr algn="r" rtl="1"/>
            <a:r>
              <a:rPr lang="fa-IR" sz="1600" dirty="0" smtClean="0"/>
              <a:t>متحرک:فضای مثلثی شکل در ریشه خار کتف</a:t>
            </a:r>
          </a:p>
          <a:p>
            <a:pPr algn="r" rtl="1"/>
            <a:endParaRPr lang="en-US" sz="2000" dirty="0"/>
          </a:p>
        </p:txBody>
      </p:sp>
    </p:spTree>
    <p:extLst>
      <p:ext uri="{BB962C8B-B14F-4D97-AF65-F5344CB8AC3E}">
        <p14:creationId xmlns:p14="http://schemas.microsoft.com/office/powerpoint/2010/main" val="254453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500" fill="hold"/>
                                        <p:tgtEl>
                                          <p:spTgt spid="3074"/>
                                        </p:tgtEl>
                                        <p:attrNameLst>
                                          <p:attrName>ppt_w</p:attrName>
                                        </p:attrNameLst>
                                      </p:cBhvr>
                                      <p:tavLst>
                                        <p:tav tm="0">
                                          <p:val>
                                            <p:fltVal val="0"/>
                                          </p:val>
                                        </p:tav>
                                        <p:tav tm="100000">
                                          <p:val>
                                            <p:strVal val="#ppt_w"/>
                                          </p:val>
                                        </p:tav>
                                      </p:tavLst>
                                    </p:anim>
                                    <p:anim calcmode="lin" valueType="num">
                                      <p:cBhvr>
                                        <p:cTn id="13" dur="500" fill="hold"/>
                                        <p:tgtEl>
                                          <p:spTgt spid="3074"/>
                                        </p:tgtEl>
                                        <p:attrNameLst>
                                          <p:attrName>ppt_h</p:attrName>
                                        </p:attrNameLst>
                                      </p:cBhvr>
                                      <p:tavLst>
                                        <p:tav tm="0">
                                          <p:val>
                                            <p:fltVal val="0"/>
                                          </p:val>
                                        </p:tav>
                                        <p:tav tm="100000">
                                          <p:val>
                                            <p:strVal val="#ppt_h"/>
                                          </p:val>
                                        </p:tav>
                                      </p:tavLst>
                                    </p:anim>
                                    <p:animEffect transition="in" filter="fade">
                                      <p:cBhvr>
                                        <p:cTn id="14" dur="500"/>
                                        <p:tgtEl>
                                          <p:spTgt spid="3074"/>
                                        </p:tgtEl>
                                      </p:cBhvr>
                                    </p:animEffect>
                                  </p:childTnLst>
                                </p:cTn>
                              </p:par>
                              <p:par>
                                <p:cTn id="15" presetID="53" presetClass="entr" presetSubtype="16" fill="hold" nodeType="withEffect">
                                  <p:stCondLst>
                                    <p:cond delay="0"/>
                                  </p:stCondLst>
                                  <p:childTnLst>
                                    <p:set>
                                      <p:cBhvr>
                                        <p:cTn id="16" dur="1" fill="hold">
                                          <p:stCondLst>
                                            <p:cond delay="0"/>
                                          </p:stCondLst>
                                        </p:cTn>
                                        <p:tgtEl>
                                          <p:spTgt spid="3075"/>
                                        </p:tgtEl>
                                        <p:attrNameLst>
                                          <p:attrName>style.visibility</p:attrName>
                                        </p:attrNameLst>
                                      </p:cBhvr>
                                      <p:to>
                                        <p:strVal val="visible"/>
                                      </p:to>
                                    </p:set>
                                    <p:anim calcmode="lin" valueType="num">
                                      <p:cBhvr>
                                        <p:cTn id="17" dur="500" fill="hold"/>
                                        <p:tgtEl>
                                          <p:spTgt spid="3075"/>
                                        </p:tgtEl>
                                        <p:attrNameLst>
                                          <p:attrName>ppt_w</p:attrName>
                                        </p:attrNameLst>
                                      </p:cBhvr>
                                      <p:tavLst>
                                        <p:tav tm="0">
                                          <p:val>
                                            <p:fltVal val="0"/>
                                          </p:val>
                                        </p:tav>
                                        <p:tav tm="100000">
                                          <p:val>
                                            <p:strVal val="#ppt_w"/>
                                          </p:val>
                                        </p:tav>
                                      </p:tavLst>
                                    </p:anim>
                                    <p:anim calcmode="lin" valueType="num">
                                      <p:cBhvr>
                                        <p:cTn id="18" dur="500" fill="hold"/>
                                        <p:tgtEl>
                                          <p:spTgt spid="3075"/>
                                        </p:tgtEl>
                                        <p:attrNameLst>
                                          <p:attrName>ppt_h</p:attrName>
                                        </p:attrNameLst>
                                      </p:cBhvr>
                                      <p:tavLst>
                                        <p:tav tm="0">
                                          <p:val>
                                            <p:fltVal val="0"/>
                                          </p:val>
                                        </p:tav>
                                        <p:tav tm="100000">
                                          <p:val>
                                            <p:strVal val="#ppt_h"/>
                                          </p:val>
                                        </p:tav>
                                      </p:tavLst>
                                    </p:anim>
                                    <p:animEffect transition="in" filter="fade">
                                      <p:cBhvr>
                                        <p:cTn id="19" dur="500"/>
                                        <p:tgtEl>
                                          <p:spTgt spid="3075"/>
                                        </p:tgtEl>
                                      </p:cBhvr>
                                    </p:animEffect>
                                  </p:childTnLst>
                                </p:cTn>
                              </p:par>
                              <p:par>
                                <p:cTn id="20" presetID="53" presetClass="entr" presetSubtype="16" fill="hold" nodeType="withEffect">
                                  <p:stCondLst>
                                    <p:cond delay="0"/>
                                  </p:stCondLst>
                                  <p:childTnLst>
                                    <p:set>
                                      <p:cBhvr>
                                        <p:cTn id="21" dur="1" fill="hold">
                                          <p:stCondLst>
                                            <p:cond delay="0"/>
                                          </p:stCondLst>
                                        </p:cTn>
                                        <p:tgtEl>
                                          <p:spTgt spid="3076"/>
                                        </p:tgtEl>
                                        <p:attrNameLst>
                                          <p:attrName>style.visibility</p:attrName>
                                        </p:attrNameLst>
                                      </p:cBhvr>
                                      <p:to>
                                        <p:strVal val="visible"/>
                                      </p:to>
                                    </p:set>
                                    <p:anim calcmode="lin" valueType="num">
                                      <p:cBhvr>
                                        <p:cTn id="22" dur="500" fill="hold"/>
                                        <p:tgtEl>
                                          <p:spTgt spid="3076"/>
                                        </p:tgtEl>
                                        <p:attrNameLst>
                                          <p:attrName>ppt_w</p:attrName>
                                        </p:attrNameLst>
                                      </p:cBhvr>
                                      <p:tavLst>
                                        <p:tav tm="0">
                                          <p:val>
                                            <p:fltVal val="0"/>
                                          </p:val>
                                        </p:tav>
                                        <p:tav tm="100000">
                                          <p:val>
                                            <p:strVal val="#ppt_w"/>
                                          </p:val>
                                        </p:tav>
                                      </p:tavLst>
                                    </p:anim>
                                    <p:anim calcmode="lin" valueType="num">
                                      <p:cBhvr>
                                        <p:cTn id="23" dur="500" fill="hold"/>
                                        <p:tgtEl>
                                          <p:spTgt spid="3076"/>
                                        </p:tgtEl>
                                        <p:attrNameLst>
                                          <p:attrName>ppt_h</p:attrName>
                                        </p:attrNameLst>
                                      </p:cBhvr>
                                      <p:tavLst>
                                        <p:tav tm="0">
                                          <p:val>
                                            <p:fltVal val="0"/>
                                          </p:val>
                                        </p:tav>
                                        <p:tav tm="100000">
                                          <p:val>
                                            <p:strVal val="#ppt_h"/>
                                          </p:val>
                                        </p:tav>
                                      </p:tavLst>
                                    </p:anim>
                                    <p:animEffect transition="in" filter="fade">
                                      <p:cBhvr>
                                        <p:cTn id="24" dur="500"/>
                                        <p:tgtEl>
                                          <p:spTgt spid="307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fa-IR" dirty="0" smtClean="0"/>
              <a:t>عمل</a:t>
            </a:r>
            <a:br>
              <a:rPr lang="fa-IR" dirty="0" smtClean="0"/>
            </a:br>
            <a:endParaRPr lang="en-US" dirty="0"/>
          </a:p>
        </p:txBody>
      </p:sp>
      <p:pic>
        <p:nvPicPr>
          <p:cNvPr id="1028" name="Picture 4" descr="F:\eslahi\depression.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228109" y="1449564"/>
            <a:ext cx="1172966" cy="147793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eslahi\trapezius\slide_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4852"/>
            <a:ext cx="3325091" cy="249381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eslahi\trapezius\action\8449926_ori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56900"/>
            <a:ext cx="7467968" cy="4001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36325" y="726634"/>
            <a:ext cx="5428095" cy="1077218"/>
          </a:xfrm>
          <a:prstGeom prst="rect">
            <a:avLst/>
          </a:prstGeom>
          <a:noFill/>
        </p:spPr>
        <p:txBody>
          <a:bodyPr wrap="square" rtlCol="0">
            <a:spAutoFit/>
          </a:bodyPr>
          <a:lstStyle/>
          <a:p>
            <a:pPr algn="r" rtl="1"/>
            <a:r>
              <a:rPr lang="fa-IR" sz="1600" dirty="0" smtClean="0"/>
              <a:t>فیبرهای بالایی:1.بالا </a:t>
            </a:r>
            <a:r>
              <a:rPr lang="fa-IR" sz="1600" dirty="0"/>
              <a:t>بردن </a:t>
            </a:r>
            <a:r>
              <a:rPr lang="fa-IR" sz="1600" dirty="0" smtClean="0"/>
              <a:t>کتف(</a:t>
            </a:r>
            <a:r>
              <a:rPr lang="en-US" sz="1600" dirty="0" smtClean="0"/>
              <a:t>Elevation</a:t>
            </a:r>
            <a:r>
              <a:rPr lang="fa-IR" sz="1600" dirty="0" smtClean="0"/>
              <a:t>) 2.اکستنشن سر</a:t>
            </a:r>
          </a:p>
          <a:p>
            <a:pPr algn="r" rtl="1"/>
            <a:r>
              <a:rPr lang="fa-IR" sz="1600" dirty="0" smtClean="0"/>
              <a:t>فیبرهای میانی:1.نزدیک کردن(</a:t>
            </a:r>
            <a:r>
              <a:rPr lang="en-US" sz="1600" dirty="0" smtClean="0"/>
              <a:t>Retraction</a:t>
            </a:r>
            <a:r>
              <a:rPr lang="fa-IR" sz="1600" dirty="0" smtClean="0"/>
              <a:t>) 2.چرخش بالایی(</a:t>
            </a:r>
            <a:r>
              <a:rPr lang="en-US" sz="1600" dirty="0" smtClean="0"/>
              <a:t>upward rotation</a:t>
            </a:r>
            <a:r>
              <a:rPr lang="fa-IR" sz="1600" dirty="0" smtClean="0"/>
              <a:t>)</a:t>
            </a:r>
          </a:p>
          <a:p>
            <a:pPr algn="r" rtl="1"/>
            <a:r>
              <a:rPr lang="fa-IR" sz="1600" dirty="0" smtClean="0"/>
              <a:t>فیبر </a:t>
            </a:r>
            <a:r>
              <a:rPr lang="fa-IR" sz="1600" dirty="0"/>
              <a:t>های </a:t>
            </a:r>
            <a:r>
              <a:rPr lang="fa-IR" sz="1600" dirty="0" smtClean="0"/>
              <a:t>تحتانی:1.پایین </a:t>
            </a:r>
            <a:r>
              <a:rPr lang="fa-IR" sz="1600" dirty="0"/>
              <a:t>کشنده </a:t>
            </a:r>
            <a:r>
              <a:rPr lang="fa-IR" sz="1600" dirty="0" smtClean="0"/>
              <a:t>کتف(</a:t>
            </a:r>
            <a:r>
              <a:rPr lang="en-US" sz="1600" dirty="0" smtClean="0"/>
              <a:t>Depression</a:t>
            </a:r>
            <a:r>
              <a:rPr lang="fa-IR" sz="1600" dirty="0" smtClean="0"/>
              <a:t>) 2.چرخش بالایی</a:t>
            </a:r>
            <a:endParaRPr lang="fa-IR" sz="1600" dirty="0"/>
          </a:p>
        </p:txBody>
      </p:sp>
      <p:pic>
        <p:nvPicPr>
          <p:cNvPr id="1029" name="Picture 5" descr="F:\eslahi\elev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3429" y="1353786"/>
            <a:ext cx="1328499" cy="163671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eslahi\VFapX53Kq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4741" y="3338892"/>
            <a:ext cx="4339679" cy="3419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0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par>
                                <p:cTn id="11" presetID="14" presetClass="entr" presetSubtype="1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randombar(horizontal)">
                                      <p:cBhvr>
                                        <p:cTn id="13" dur="500"/>
                                        <p:tgtEl>
                                          <p:spTgt spid="4098"/>
                                        </p:tgtEl>
                                      </p:cBhvr>
                                    </p:animEffect>
                                  </p:childTnLst>
                                </p:cTn>
                              </p:par>
                              <p:par>
                                <p:cTn id="14" presetID="14" presetClass="entr" presetSubtype="10" fill="hold" nodeType="with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randombar(horizontal)">
                                      <p:cBhvr>
                                        <p:cTn id="16" dur="500"/>
                                        <p:tgtEl>
                                          <p:spTgt spid="410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14" presetClass="entr" presetSubtype="10" fill="hold" nodeType="with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randombar(horizontal)">
                                      <p:cBhvr>
                                        <p:cTn id="22" dur="500"/>
                                        <p:tgtEl>
                                          <p:spTgt spid="1029"/>
                                        </p:tgtEl>
                                      </p:cBhvr>
                                    </p:animEffect>
                                  </p:childTnLst>
                                </p:cTn>
                              </p:par>
                              <p:par>
                                <p:cTn id="23" presetID="14" presetClass="entr" presetSubtype="1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randombar(horizontal)">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0972800" cy="1143000"/>
          </a:xfrm>
        </p:spPr>
        <p:txBody>
          <a:bodyPr/>
          <a:lstStyle/>
          <a:p>
            <a:pPr algn="l"/>
            <a:r>
              <a:rPr lang="en-US" dirty="0" smtClean="0"/>
              <a:t>Trigger point</a:t>
            </a:r>
            <a:endParaRPr lang="en-US" dirty="0"/>
          </a:p>
        </p:txBody>
      </p:sp>
      <p:pic>
        <p:nvPicPr>
          <p:cNvPr id="6146" name="Picture 2" descr="F:\eslahi\trapezius\6a010534db265a970c0120a61afd9a970c-500wi.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88275" y="695448"/>
            <a:ext cx="3946815" cy="209970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F:\eslahi\trapezius\Lower-Trapezius-Trigger-Point-Relea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2684" y="0"/>
            <a:ext cx="506171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eslahi\trapezius\trapezius_trigger_points_referred_pain-1024x7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5556" y="2795154"/>
            <a:ext cx="5417128" cy="4062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68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23"/>
                                        </p:tgtEl>
                                        <p:attrNameLst>
                                          <p:attrName>style.visibility</p:attrName>
                                        </p:attrNameLst>
                                      </p:cBhvr>
                                      <p:to>
                                        <p:strVal val="visible"/>
                                      </p:to>
                                    </p:set>
                                    <p:animEffect transition="in" filter="fade">
                                      <p:cBhvr>
                                        <p:cTn id="17" dur="1000"/>
                                        <p:tgtEl>
                                          <p:spTgt spid="5123"/>
                                        </p:tgtEl>
                                      </p:cBhvr>
                                    </p:animEffect>
                                    <p:anim calcmode="lin" valueType="num">
                                      <p:cBhvr>
                                        <p:cTn id="18" dur="1000" fill="hold"/>
                                        <p:tgtEl>
                                          <p:spTgt spid="5123"/>
                                        </p:tgtEl>
                                        <p:attrNameLst>
                                          <p:attrName>ppt_x</p:attrName>
                                        </p:attrNameLst>
                                      </p:cBhvr>
                                      <p:tavLst>
                                        <p:tav tm="0">
                                          <p:val>
                                            <p:strVal val="#ppt_x"/>
                                          </p:val>
                                        </p:tav>
                                        <p:tav tm="100000">
                                          <p:val>
                                            <p:strVal val="#ppt_x"/>
                                          </p:val>
                                        </p:tav>
                                      </p:tavLst>
                                    </p:anim>
                                    <p:anim calcmode="lin" valueType="num">
                                      <p:cBhvr>
                                        <p:cTn id="19" dur="1000" fill="hold"/>
                                        <p:tgtEl>
                                          <p:spTgt spid="51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124"/>
                                        </p:tgtEl>
                                        <p:attrNameLst>
                                          <p:attrName>style.visibility</p:attrName>
                                        </p:attrNameLst>
                                      </p:cBhvr>
                                      <p:to>
                                        <p:strVal val="visible"/>
                                      </p:to>
                                    </p:set>
                                    <p:animEffect transition="in" filter="fade">
                                      <p:cBhvr>
                                        <p:cTn id="22" dur="1000"/>
                                        <p:tgtEl>
                                          <p:spTgt spid="5124"/>
                                        </p:tgtEl>
                                      </p:cBhvr>
                                    </p:animEffect>
                                    <p:anim calcmode="lin" valueType="num">
                                      <p:cBhvr>
                                        <p:cTn id="23" dur="1000" fill="hold"/>
                                        <p:tgtEl>
                                          <p:spTgt spid="5124"/>
                                        </p:tgtEl>
                                        <p:attrNameLst>
                                          <p:attrName>ppt_x</p:attrName>
                                        </p:attrNameLst>
                                      </p:cBhvr>
                                      <p:tavLst>
                                        <p:tav tm="0">
                                          <p:val>
                                            <p:strVal val="#ppt_x"/>
                                          </p:val>
                                        </p:tav>
                                        <p:tav tm="100000">
                                          <p:val>
                                            <p:strVal val="#ppt_x"/>
                                          </p:val>
                                        </p:tav>
                                      </p:tavLst>
                                    </p:anim>
                                    <p:anim calcmode="lin" valueType="num">
                                      <p:cBhvr>
                                        <p:cTn id="24"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218" y="-7153"/>
            <a:ext cx="10515600" cy="1325563"/>
          </a:xfrm>
        </p:spPr>
        <p:txBody>
          <a:bodyPr/>
          <a:lstStyle/>
          <a:p>
            <a:pPr algn="ctr"/>
            <a:r>
              <a:rPr lang="fa-IR" dirty="0" smtClean="0"/>
              <a:t>تمرین</a:t>
            </a:r>
            <a:endParaRPr lang="en-US" dirty="0"/>
          </a:p>
        </p:txBody>
      </p:sp>
      <p:pic>
        <p:nvPicPr>
          <p:cNvPr id="5122" name="Picture 2" descr="F:\eslahi\trapezius\tamrin\زوزنقه2.gif"/>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0836" y="1427811"/>
            <a:ext cx="2812473" cy="210935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F:\eslahi\trapezius\tamrin\زوزنقه.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3754581"/>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eslahi\trapezius\tamrin\زوزنق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14255" y="2139229"/>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F:\eslahi\trapezius\tamrin\TB_shld_lowtrap_retract_Wall_1-2__201003DD_02091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5892" y="4225637"/>
            <a:ext cx="2367828" cy="24855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93382" y="1555769"/>
            <a:ext cx="2700338" cy="1958571"/>
          </a:xfrm>
          <a:prstGeom prst="rect">
            <a:avLst/>
          </a:prstGeom>
        </p:spPr>
      </p:pic>
      <p:sp>
        <p:nvSpPr>
          <p:cNvPr id="3" name="TextBox 2"/>
          <p:cNvSpPr txBox="1"/>
          <p:nvPr/>
        </p:nvSpPr>
        <p:spPr>
          <a:xfrm>
            <a:off x="623453" y="526473"/>
            <a:ext cx="1343891" cy="461665"/>
          </a:xfrm>
          <a:prstGeom prst="rect">
            <a:avLst/>
          </a:prstGeom>
          <a:noFill/>
        </p:spPr>
        <p:txBody>
          <a:bodyPr wrap="square" rtlCol="0">
            <a:spAutoFit/>
          </a:bodyPr>
          <a:lstStyle/>
          <a:p>
            <a:pPr algn="ctr"/>
            <a:r>
              <a:rPr lang="fa-IR" sz="2400" dirty="0" smtClean="0"/>
              <a:t>قدرتی</a:t>
            </a:r>
            <a:endParaRPr lang="en-US" sz="2400" dirty="0"/>
          </a:p>
        </p:txBody>
      </p:sp>
      <p:sp>
        <p:nvSpPr>
          <p:cNvPr id="4" name="TextBox 3"/>
          <p:cNvSpPr txBox="1"/>
          <p:nvPr/>
        </p:nvSpPr>
        <p:spPr>
          <a:xfrm>
            <a:off x="9725892" y="526473"/>
            <a:ext cx="901831" cy="461665"/>
          </a:xfrm>
          <a:prstGeom prst="rect">
            <a:avLst/>
          </a:prstGeom>
          <a:noFill/>
        </p:spPr>
        <p:txBody>
          <a:bodyPr wrap="square" rtlCol="0">
            <a:spAutoFit/>
          </a:bodyPr>
          <a:lstStyle/>
          <a:p>
            <a:pPr algn="ctr"/>
            <a:r>
              <a:rPr lang="fa-IR" sz="2400" dirty="0" smtClean="0"/>
              <a:t>کششی</a:t>
            </a:r>
            <a:endParaRPr lang="en-US" sz="2400" dirty="0"/>
          </a:p>
        </p:txBody>
      </p:sp>
    </p:spTree>
    <p:extLst>
      <p:ext uri="{BB962C8B-B14F-4D97-AF65-F5344CB8AC3E}">
        <p14:creationId xmlns:p14="http://schemas.microsoft.com/office/powerpoint/2010/main" val="215791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circle(in)">
                                      <p:cBhvr>
                                        <p:cTn id="10" dur="2000"/>
                                        <p:tgtEl>
                                          <p:spTgt spid="5122"/>
                                        </p:tgtEl>
                                      </p:cBhvr>
                                    </p:animEffect>
                                  </p:childTnLst>
                                </p:cTn>
                              </p:par>
                              <p:par>
                                <p:cTn id="11" presetID="6" presetClass="entr" presetSubtype="16" fill="hold" nodeType="withEffect">
                                  <p:stCondLst>
                                    <p:cond delay="0"/>
                                  </p:stCondLst>
                                  <p:childTnLst>
                                    <p:set>
                                      <p:cBhvr>
                                        <p:cTn id="12" dur="1" fill="hold">
                                          <p:stCondLst>
                                            <p:cond delay="0"/>
                                          </p:stCondLst>
                                        </p:cTn>
                                        <p:tgtEl>
                                          <p:spTgt spid="5123"/>
                                        </p:tgtEl>
                                        <p:attrNameLst>
                                          <p:attrName>style.visibility</p:attrName>
                                        </p:attrNameLst>
                                      </p:cBhvr>
                                      <p:to>
                                        <p:strVal val="visible"/>
                                      </p:to>
                                    </p:set>
                                    <p:animEffect transition="in" filter="circle(in)">
                                      <p:cBhvr>
                                        <p:cTn id="13" dur="2000"/>
                                        <p:tgtEl>
                                          <p:spTgt spid="5123"/>
                                        </p:tgtEl>
                                      </p:cBhvr>
                                    </p:animEffect>
                                  </p:childTnLst>
                                </p:cTn>
                              </p:par>
                              <p:par>
                                <p:cTn id="14" presetID="6" presetClass="entr" presetSubtype="16" fill="hold" nodeType="withEffect">
                                  <p:stCondLst>
                                    <p:cond delay="0"/>
                                  </p:stCondLst>
                                  <p:childTnLst>
                                    <p:set>
                                      <p:cBhvr>
                                        <p:cTn id="15" dur="1" fill="hold">
                                          <p:stCondLst>
                                            <p:cond delay="0"/>
                                          </p:stCondLst>
                                        </p:cTn>
                                        <p:tgtEl>
                                          <p:spTgt spid="5124"/>
                                        </p:tgtEl>
                                        <p:attrNameLst>
                                          <p:attrName>style.visibility</p:attrName>
                                        </p:attrNameLst>
                                      </p:cBhvr>
                                      <p:to>
                                        <p:strVal val="visible"/>
                                      </p:to>
                                    </p:set>
                                    <p:animEffect transition="in" filter="circle(in)">
                                      <p:cBhvr>
                                        <p:cTn id="16" dur="2000"/>
                                        <p:tgtEl>
                                          <p:spTgt spid="5124"/>
                                        </p:tgtEl>
                                      </p:cBhvr>
                                    </p:animEffect>
                                  </p:childTnLst>
                                </p:cTn>
                              </p:par>
                              <p:par>
                                <p:cTn id="17" presetID="6" presetClass="entr" presetSubtype="16" fill="hold" nodeType="withEffect">
                                  <p:stCondLst>
                                    <p:cond delay="0"/>
                                  </p:stCondLst>
                                  <p:childTnLst>
                                    <p:set>
                                      <p:cBhvr>
                                        <p:cTn id="18" dur="1" fill="hold">
                                          <p:stCondLst>
                                            <p:cond delay="0"/>
                                          </p:stCondLst>
                                        </p:cTn>
                                        <p:tgtEl>
                                          <p:spTgt spid="5125"/>
                                        </p:tgtEl>
                                        <p:attrNameLst>
                                          <p:attrName>style.visibility</p:attrName>
                                        </p:attrNameLst>
                                      </p:cBhvr>
                                      <p:to>
                                        <p:strVal val="visible"/>
                                      </p:to>
                                    </p:set>
                                    <p:animEffect transition="in" filter="circle(in)">
                                      <p:cBhvr>
                                        <p:cTn id="19" dur="2000"/>
                                        <p:tgtEl>
                                          <p:spTgt spid="5125"/>
                                        </p:tgtEl>
                                      </p:cBhvr>
                                    </p:animEffect>
                                  </p:childTnLst>
                                </p:cTn>
                              </p:par>
                              <p:par>
                                <p:cTn id="20" presetID="6"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48711"/>
            <a:ext cx="10972800" cy="1143000"/>
          </a:xfrm>
        </p:spPr>
        <p:txBody>
          <a:bodyPr>
            <a:noAutofit/>
          </a:bodyPr>
          <a:lstStyle/>
          <a:p>
            <a:pPr marL="0" indent="0" algn="r" rtl="1"/>
            <a:r>
              <a:rPr lang="en-US" sz="1800" dirty="0"/>
              <a:t/>
            </a:r>
            <a:br>
              <a:rPr lang="en-US" sz="1800" dirty="0"/>
            </a:br>
            <a:r>
              <a:rPr lang="fa-IR" sz="1800" dirty="0"/>
              <a:t>راست کننده ستون مهره ها (ارکتور اسپاینه) (</a:t>
            </a:r>
            <a:r>
              <a:rPr lang="en-US" sz="1800" dirty="0">
                <a:solidFill>
                  <a:srgbClr val="00B0F0"/>
                </a:solidFill>
              </a:rPr>
              <a:t>erectoor spinae muscles  </a:t>
            </a:r>
            <a:r>
              <a:rPr lang="fa-IR" sz="1800" dirty="0"/>
              <a:t>) </a:t>
            </a:r>
            <a:br>
              <a:rPr lang="fa-IR" sz="1800" dirty="0"/>
            </a:br>
            <a:r>
              <a:rPr lang="fa-IR" sz="1800" dirty="0" smtClean="0"/>
              <a:t>خاصره ای(</a:t>
            </a:r>
            <a:r>
              <a:rPr lang="en-US" sz="1800" dirty="0" smtClean="0"/>
              <a:t>Iliocostalis</a:t>
            </a:r>
            <a:r>
              <a:rPr lang="fa-IR" sz="1800" dirty="0" smtClean="0"/>
              <a:t>)</a:t>
            </a:r>
            <a:br>
              <a:rPr lang="fa-IR" sz="1800" dirty="0" smtClean="0"/>
            </a:br>
            <a:r>
              <a:rPr lang="fa-IR" sz="1800" dirty="0" smtClean="0"/>
              <a:t>طویل(</a:t>
            </a:r>
            <a:r>
              <a:rPr lang="en-US" sz="1800" dirty="0" smtClean="0"/>
              <a:t>Longissimus</a:t>
            </a:r>
            <a:r>
              <a:rPr lang="fa-IR" sz="1800" dirty="0" smtClean="0"/>
              <a:t>)</a:t>
            </a:r>
            <a:br>
              <a:rPr lang="fa-IR" sz="1800" dirty="0" smtClean="0"/>
            </a:br>
            <a:r>
              <a:rPr lang="fa-IR" sz="1800" dirty="0" smtClean="0"/>
              <a:t>شوکی(</a:t>
            </a:r>
            <a:r>
              <a:rPr lang="en-US" sz="1800" dirty="0" smtClean="0"/>
              <a:t>spinalis</a:t>
            </a:r>
            <a:r>
              <a:rPr lang="fa-IR" sz="1800" dirty="0" smtClean="0"/>
              <a:t>)</a:t>
            </a:r>
            <a:br>
              <a:rPr lang="fa-IR" sz="1800" dirty="0" smtClean="0"/>
            </a:br>
            <a:r>
              <a:rPr lang="fa-IR" sz="1800" dirty="0" smtClean="0"/>
              <a:t>ثابت:بخش خلفی ستون مهره ها درناحیه گردنی،پشتی،کمری،تاج خاصره ای،سطح خلفی خاجی و9دنده پایینی</a:t>
            </a:r>
            <a:br>
              <a:rPr lang="fa-IR" sz="1800" dirty="0" smtClean="0"/>
            </a:br>
            <a:r>
              <a:rPr lang="fa-IR" sz="1800" dirty="0" smtClean="0"/>
              <a:t>متحرک:زائده پستانی استخوان گیجاهی بخش خلفی مهره های گردنی ،پشتی،کمری و12دنده قفسه سینه</a:t>
            </a:r>
            <a:r>
              <a:rPr lang="fa-IR" sz="1800" dirty="0"/>
              <a:t/>
            </a:r>
            <a:br>
              <a:rPr lang="fa-IR" sz="1800" dirty="0"/>
            </a:br>
            <a:r>
              <a:rPr lang="fa-IR" sz="1800" dirty="0"/>
              <a:t/>
            </a:r>
            <a:br>
              <a:rPr lang="fa-IR" sz="1800" dirty="0"/>
            </a:br>
            <a:r>
              <a:rPr lang="en-US" sz="1800" dirty="0"/>
              <a:t/>
            </a:r>
            <a:br>
              <a:rPr lang="en-US" sz="1800" dirty="0"/>
            </a:br>
            <a:endParaRPr lang="en-US" sz="1800" dirty="0"/>
          </a:p>
        </p:txBody>
      </p:sp>
      <p:pic>
        <p:nvPicPr>
          <p:cNvPr id="7171" name="Picture 3" descr="F:\eslahi\erectoor spinae muscles\erector-spinae-iliocostalis-longissimus-spinalis135139093882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32515" y="3612862"/>
            <a:ext cx="2405393" cy="305567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eslahi\erectoor spinae muscles\imag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404595"/>
            <a:ext cx="2715491" cy="445340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eslahi\erectoor spinae muscles\image0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5309" y="2078182"/>
            <a:ext cx="4696691" cy="4398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1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171"/>
                                        </p:tgtEl>
                                        <p:attrNameLst>
                                          <p:attrName>style.visibility</p:attrName>
                                        </p:attrNameLst>
                                      </p:cBhvr>
                                      <p:to>
                                        <p:strVal val="visible"/>
                                      </p:to>
                                    </p:set>
                                    <p:animEffect transition="in" filter="fade">
                                      <p:cBhvr>
                                        <p:cTn id="10" dur="500"/>
                                        <p:tgtEl>
                                          <p:spTgt spid="7171"/>
                                        </p:tgtEl>
                                      </p:cBhvr>
                                    </p:animEffect>
                                  </p:childTnLst>
                                </p:cTn>
                              </p:par>
                              <p:par>
                                <p:cTn id="11" presetID="10" presetClass="entr" presetSubtype="0" fill="hold" nodeType="with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500"/>
                                        <p:tgtEl>
                                          <p:spTgt spid="7170"/>
                                        </p:tgtEl>
                                      </p:cBhvr>
                                    </p:animEffect>
                                  </p:childTnLst>
                                </p:cTn>
                              </p:par>
                              <p:par>
                                <p:cTn id="14" presetID="10" presetClass="entr" presetSubtype="0" fill="hold" nodeType="withEffect">
                                  <p:stCondLst>
                                    <p:cond delay="0"/>
                                  </p:stCondLst>
                                  <p:childTnLst>
                                    <p:set>
                                      <p:cBhvr>
                                        <p:cTn id="15" dur="1" fill="hold">
                                          <p:stCondLst>
                                            <p:cond delay="0"/>
                                          </p:stCondLst>
                                        </p:cTn>
                                        <p:tgtEl>
                                          <p:spTgt spid="7172"/>
                                        </p:tgtEl>
                                        <p:attrNameLst>
                                          <p:attrName>style.visibility</p:attrName>
                                        </p:attrNameLst>
                                      </p:cBhvr>
                                      <p:to>
                                        <p:strVal val="visible"/>
                                      </p:to>
                                    </p:set>
                                    <p:animEffect transition="in" filter="fade">
                                      <p:cBhvr>
                                        <p:cTn id="16"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عمل</a:t>
            </a:r>
            <a:endParaRPr lang="en-US" dirty="0"/>
          </a:p>
        </p:txBody>
      </p:sp>
      <p:sp>
        <p:nvSpPr>
          <p:cNvPr id="3" name="Content Placeholder 2"/>
          <p:cNvSpPr>
            <a:spLocks noGrp="1"/>
          </p:cNvSpPr>
          <p:nvPr>
            <p:ph idx="1"/>
          </p:nvPr>
        </p:nvSpPr>
        <p:spPr>
          <a:xfrm>
            <a:off x="609600" y="969819"/>
            <a:ext cx="11021290" cy="5156350"/>
          </a:xfrm>
        </p:spPr>
        <p:txBody>
          <a:bodyPr>
            <a:normAutofit/>
          </a:bodyPr>
          <a:lstStyle/>
          <a:p>
            <a:pPr marL="0" indent="0" algn="r">
              <a:buNone/>
            </a:pPr>
            <a:r>
              <a:rPr lang="fa-IR" sz="1600" dirty="0" smtClean="0"/>
              <a:t>یکطرفه:1.فلکشن جانبی 2.چرخش به راست وچپ</a:t>
            </a:r>
          </a:p>
          <a:p>
            <a:pPr marL="0" indent="0" algn="r">
              <a:buNone/>
            </a:pPr>
            <a:r>
              <a:rPr lang="fa-IR" sz="1600" dirty="0" smtClean="0"/>
              <a:t>دوطرفه:1.اکستنشن 2.هایپراکستنشن</a:t>
            </a:r>
          </a:p>
          <a:p>
            <a:pPr marL="0" indent="0" algn="r">
              <a:buNone/>
            </a:pPr>
            <a:r>
              <a:rPr lang="fa-IR" sz="1600" dirty="0" smtClean="0"/>
              <a:t>1.چرخش قدامی لگن 2.چرخش جانبی لگن به سمت مخالف </a:t>
            </a:r>
            <a:endParaRPr lang="en-US" sz="1600" dirty="0"/>
          </a:p>
        </p:txBody>
      </p:sp>
      <p:pic>
        <p:nvPicPr>
          <p:cNvPr id="2050" name="Picture 2" descr="F:\eslahi\erectoor spinae muscles\action\Imagevertebral-movtmnt-127-1024x4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1077"/>
            <a:ext cx="6705600" cy="288131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eslahi\erectoor spinae muscles\action\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507" y="4741402"/>
            <a:ext cx="5056911" cy="19538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eslahi\erectoor spinae muscles\action\Extension_Ruecken_zugeschnitt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2911" y="4010025"/>
            <a:ext cx="1801088" cy="2821399"/>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w\Pictures\Captur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7697" y="3865418"/>
            <a:ext cx="562361" cy="2892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w\Pictures\Captur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8279" y="4010025"/>
            <a:ext cx="369264" cy="1899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eslahi\erectoor spinae muscles\path_106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0" y="2037328"/>
            <a:ext cx="3810000" cy="4820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08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0" dur="500"/>
                                        <p:tgtEl>
                                          <p:spTgt spid="3">
                                            <p:txEl>
                                              <p:pRg st="2" end="2"/>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randombar(horizontal)">
                                      <p:cBhvr>
                                        <p:cTn id="23" dur="500"/>
                                        <p:tgtEl>
                                          <p:spTgt spid="2050"/>
                                        </p:tgtEl>
                                      </p:cBhvr>
                                    </p:animEffect>
                                  </p:childTnLst>
                                </p:cTn>
                              </p:par>
                              <p:par>
                                <p:cTn id="24" presetID="14" presetClass="entr" presetSubtype="10" fill="hold" nodeType="withEffect">
                                  <p:stCondLst>
                                    <p:cond delay="0"/>
                                  </p:stCondLst>
                                  <p:childTnLst>
                                    <p:set>
                                      <p:cBhvr>
                                        <p:cTn id="25" dur="1" fill="hold">
                                          <p:stCondLst>
                                            <p:cond delay="0"/>
                                          </p:stCondLst>
                                        </p:cTn>
                                        <p:tgtEl>
                                          <p:spTgt spid="2051"/>
                                        </p:tgtEl>
                                        <p:attrNameLst>
                                          <p:attrName>style.visibility</p:attrName>
                                        </p:attrNameLst>
                                      </p:cBhvr>
                                      <p:to>
                                        <p:strVal val="visible"/>
                                      </p:to>
                                    </p:set>
                                    <p:animEffect transition="in" filter="randombar(horizontal)">
                                      <p:cBhvr>
                                        <p:cTn id="26" dur="500"/>
                                        <p:tgtEl>
                                          <p:spTgt spid="2051"/>
                                        </p:tgtEl>
                                      </p:cBhvr>
                                    </p:animEffect>
                                  </p:childTnLst>
                                </p:cTn>
                              </p:par>
                              <p:par>
                                <p:cTn id="27" presetID="14" presetClass="entr" presetSubtype="10" fill="hold" nodeType="withEffect">
                                  <p:stCondLst>
                                    <p:cond delay="0"/>
                                  </p:stCondLst>
                                  <p:childTnLst>
                                    <p:set>
                                      <p:cBhvr>
                                        <p:cTn id="28" dur="1" fill="hold">
                                          <p:stCondLst>
                                            <p:cond delay="0"/>
                                          </p:stCondLst>
                                        </p:cTn>
                                        <p:tgtEl>
                                          <p:spTgt spid="2052"/>
                                        </p:tgtEl>
                                        <p:attrNameLst>
                                          <p:attrName>style.visibility</p:attrName>
                                        </p:attrNameLst>
                                      </p:cBhvr>
                                      <p:to>
                                        <p:strVal val="visible"/>
                                      </p:to>
                                    </p:set>
                                    <p:animEffect transition="in" filter="randombar(horizontal)">
                                      <p:cBhvr>
                                        <p:cTn id="29" dur="500"/>
                                        <p:tgtEl>
                                          <p:spTgt spid="2052"/>
                                        </p:tgtEl>
                                      </p:cBhvr>
                                    </p:animEffect>
                                  </p:childTnLst>
                                </p:cTn>
                              </p:par>
                              <p:par>
                                <p:cTn id="30" presetID="14" presetClass="entr" presetSubtype="10" fill="hold" nodeType="withEffect">
                                  <p:stCondLst>
                                    <p:cond delay="0"/>
                                  </p:stCondLst>
                                  <p:childTnLst>
                                    <p:set>
                                      <p:cBhvr>
                                        <p:cTn id="31" dur="1" fill="hold">
                                          <p:stCondLst>
                                            <p:cond delay="0"/>
                                          </p:stCondLst>
                                        </p:cTn>
                                        <p:tgtEl>
                                          <p:spTgt spid="2053"/>
                                        </p:tgtEl>
                                        <p:attrNameLst>
                                          <p:attrName>style.visibility</p:attrName>
                                        </p:attrNameLst>
                                      </p:cBhvr>
                                      <p:to>
                                        <p:strVal val="visible"/>
                                      </p:to>
                                    </p:set>
                                    <p:animEffect transition="in" filter="randombar(horizontal)">
                                      <p:cBhvr>
                                        <p:cTn id="32" dur="500"/>
                                        <p:tgtEl>
                                          <p:spTgt spid="2053"/>
                                        </p:tgtEl>
                                      </p:cBhvr>
                                    </p:animEffect>
                                  </p:childTnLst>
                                </p:cTn>
                              </p:par>
                              <p:par>
                                <p:cTn id="33" presetID="14" presetClass="entr" presetSubtype="1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randombar(horizontal)">
                                      <p:cBhvr>
                                        <p:cTn id="35" dur="500"/>
                                        <p:tgtEl>
                                          <p:spTgt spid="8"/>
                                        </p:tgtEl>
                                      </p:cBhvr>
                                    </p:animEffect>
                                  </p:childTnLst>
                                </p:cTn>
                              </p:par>
                              <p:par>
                                <p:cTn id="36" presetID="14" presetClass="entr" presetSubtype="10"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randombar(horizontal)">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eslahi\erectoor spinae muscles\Erector_Spinae_Muscle_beschriftet_zugeschnitte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40182" y="0"/>
            <a:ext cx="641870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F:\eslahi\erectoor spinae muscles\Erector_Spinae_Pressure_Points_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490" y="14604"/>
            <a:ext cx="3595256" cy="19029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4690" y="309541"/>
            <a:ext cx="609600" cy="369332"/>
          </a:xfrm>
          <a:prstGeom prst="rect">
            <a:avLst/>
          </a:prstGeom>
          <a:noFill/>
        </p:spPr>
        <p:txBody>
          <a:bodyPr wrap="square" rtlCol="0">
            <a:spAutoFit/>
          </a:bodyPr>
          <a:lstStyle/>
          <a:p>
            <a:r>
              <a:rPr lang="en-US" dirty="0" smtClean="0"/>
              <a:t>x1</a:t>
            </a:r>
            <a:endParaRPr lang="en-US" dirty="0"/>
          </a:p>
        </p:txBody>
      </p:sp>
      <p:pic>
        <p:nvPicPr>
          <p:cNvPr id="6148" name="Picture 4" descr="F:\eslahi\erectoor spinae muscles\Erector_Spinae_Pressure_Points_I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306" y="1629536"/>
            <a:ext cx="3746763" cy="18814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0889" y="1963601"/>
            <a:ext cx="457201" cy="369332"/>
          </a:xfrm>
          <a:prstGeom prst="rect">
            <a:avLst/>
          </a:prstGeom>
          <a:noFill/>
        </p:spPr>
        <p:txBody>
          <a:bodyPr wrap="square" rtlCol="0">
            <a:spAutoFit/>
          </a:bodyPr>
          <a:lstStyle/>
          <a:p>
            <a:r>
              <a:rPr lang="en-US" dirty="0" smtClean="0"/>
              <a:t>x2</a:t>
            </a:r>
            <a:endParaRPr lang="en-US" dirty="0"/>
          </a:p>
        </p:txBody>
      </p:sp>
      <p:pic>
        <p:nvPicPr>
          <p:cNvPr id="6149" name="Picture 5" descr="F:\eslahi\erectoor spinae muscles\Erector_Spinae_Pressure_Points_II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690" y="3441905"/>
            <a:ext cx="4505450" cy="18543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9309" y="3724075"/>
            <a:ext cx="935184" cy="369332"/>
          </a:xfrm>
          <a:prstGeom prst="rect">
            <a:avLst/>
          </a:prstGeom>
          <a:noFill/>
        </p:spPr>
        <p:txBody>
          <a:bodyPr wrap="square" rtlCol="0">
            <a:spAutoFit/>
          </a:bodyPr>
          <a:lstStyle/>
          <a:p>
            <a:r>
              <a:rPr lang="en-US" dirty="0" smtClean="0"/>
              <a:t>X3 &amp; x4</a:t>
            </a:r>
            <a:endParaRPr lang="en-US" dirty="0"/>
          </a:p>
        </p:txBody>
      </p:sp>
      <p:pic>
        <p:nvPicPr>
          <p:cNvPr id="6150" name="Picture 6" descr="F:\eslahi\erectoor spinae muscles\Erector_Spinae_Pressure_Points_IV.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69" y="4958989"/>
            <a:ext cx="4530436" cy="18920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538337" y="309541"/>
            <a:ext cx="512618" cy="369332"/>
          </a:xfrm>
          <a:prstGeom prst="rect">
            <a:avLst/>
          </a:prstGeom>
          <a:noFill/>
        </p:spPr>
        <p:txBody>
          <a:bodyPr wrap="square" rtlCol="0">
            <a:spAutoFit/>
          </a:bodyPr>
          <a:lstStyle/>
          <a:p>
            <a:r>
              <a:rPr lang="en-US" dirty="0" smtClean="0"/>
              <a:t>x6</a:t>
            </a:r>
            <a:endParaRPr lang="en-US" dirty="0"/>
          </a:p>
        </p:txBody>
      </p:sp>
      <p:pic>
        <p:nvPicPr>
          <p:cNvPr id="6151" name="Picture 7" descr="F:\eslahi\erectoor spinae muscles\Erector_Spinae_Pressure_Points_V.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75053" y="87497"/>
            <a:ext cx="3763284" cy="188977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F:\eslahi\erectoor spinae muscles\Erector_Spinae_Pressure_Points_VI.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81001" y="2500500"/>
            <a:ext cx="2413645" cy="1882811"/>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F:\eslahi\erectoor spinae muscles\Erector_Spinae_Pressure_Points_VIII.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21782" y="4567176"/>
            <a:ext cx="3073209" cy="22554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50523" y="5375564"/>
            <a:ext cx="507567" cy="369332"/>
          </a:xfrm>
          <a:prstGeom prst="rect">
            <a:avLst/>
          </a:prstGeom>
          <a:noFill/>
        </p:spPr>
        <p:txBody>
          <a:bodyPr wrap="square" rtlCol="0">
            <a:spAutoFit/>
          </a:bodyPr>
          <a:lstStyle/>
          <a:p>
            <a:r>
              <a:rPr lang="en-US" dirty="0" smtClean="0"/>
              <a:t>x5</a:t>
            </a:r>
            <a:endParaRPr lang="en-US" dirty="0"/>
          </a:p>
        </p:txBody>
      </p:sp>
      <p:sp>
        <p:nvSpPr>
          <p:cNvPr id="10" name="TextBox 9"/>
          <p:cNvSpPr txBox="1"/>
          <p:nvPr/>
        </p:nvSpPr>
        <p:spPr>
          <a:xfrm>
            <a:off x="11637818" y="2148267"/>
            <a:ext cx="413137" cy="369332"/>
          </a:xfrm>
          <a:prstGeom prst="rect">
            <a:avLst/>
          </a:prstGeom>
          <a:noFill/>
        </p:spPr>
        <p:txBody>
          <a:bodyPr wrap="square" rtlCol="0">
            <a:spAutoFit/>
          </a:bodyPr>
          <a:lstStyle/>
          <a:p>
            <a:r>
              <a:rPr lang="en-US" dirty="0" smtClean="0"/>
              <a:t>x7</a:t>
            </a:r>
            <a:endParaRPr lang="en-US" dirty="0"/>
          </a:p>
        </p:txBody>
      </p:sp>
      <p:pic>
        <p:nvPicPr>
          <p:cNvPr id="6154" name="Picture 10" descr="F:\eslahi\erectoor spinae muscles\Erector_Spinae_Pressure_Points_VII.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59782" y="2517388"/>
            <a:ext cx="2562072" cy="19872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1161764" y="4716354"/>
            <a:ext cx="969818" cy="369332"/>
          </a:xfrm>
          <a:prstGeom prst="rect">
            <a:avLst/>
          </a:prstGeom>
          <a:noFill/>
        </p:spPr>
        <p:txBody>
          <a:bodyPr wrap="square" rtlCol="0">
            <a:spAutoFit/>
          </a:bodyPr>
          <a:lstStyle/>
          <a:p>
            <a:r>
              <a:rPr lang="en-US" dirty="0" smtClean="0"/>
              <a:t>x8</a:t>
            </a:r>
            <a:endParaRPr lang="en-US" dirty="0"/>
          </a:p>
        </p:txBody>
      </p:sp>
      <p:sp>
        <p:nvSpPr>
          <p:cNvPr id="2" name="Rectangle 1"/>
          <p:cNvSpPr/>
          <p:nvPr/>
        </p:nvSpPr>
        <p:spPr>
          <a:xfrm>
            <a:off x="3614252" y="174249"/>
            <a:ext cx="2031775" cy="523220"/>
          </a:xfrm>
          <a:prstGeom prst="rect">
            <a:avLst/>
          </a:prstGeom>
        </p:spPr>
        <p:txBody>
          <a:bodyPr wrap="none">
            <a:spAutoFit/>
          </a:bodyPr>
          <a:lstStyle/>
          <a:p>
            <a:r>
              <a:rPr lang="en-US" sz="2800" dirty="0"/>
              <a:t>Trigger point</a:t>
            </a:r>
          </a:p>
        </p:txBody>
      </p:sp>
    </p:spTree>
    <p:extLst>
      <p:ext uri="{BB962C8B-B14F-4D97-AF65-F5344CB8AC3E}">
        <p14:creationId xmlns:p14="http://schemas.microsoft.com/office/powerpoint/2010/main" val="185405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fade">
                                      <p:cBhvr>
                                        <p:cTn id="12" dur="1000"/>
                                        <p:tgtEl>
                                          <p:spTgt spid="6147"/>
                                        </p:tgtEl>
                                      </p:cBhvr>
                                    </p:animEffect>
                                    <p:anim calcmode="lin" valueType="num">
                                      <p:cBhvr>
                                        <p:cTn id="13" dur="1000" fill="hold"/>
                                        <p:tgtEl>
                                          <p:spTgt spid="6147"/>
                                        </p:tgtEl>
                                        <p:attrNameLst>
                                          <p:attrName>ppt_x</p:attrName>
                                        </p:attrNameLst>
                                      </p:cBhvr>
                                      <p:tavLst>
                                        <p:tav tm="0">
                                          <p:val>
                                            <p:strVal val="#ppt_x"/>
                                          </p:val>
                                        </p:tav>
                                        <p:tav tm="100000">
                                          <p:val>
                                            <p:strVal val="#ppt_x"/>
                                          </p:val>
                                        </p:tav>
                                      </p:tavLst>
                                    </p:anim>
                                    <p:anim calcmode="lin" valueType="num">
                                      <p:cBhvr>
                                        <p:cTn id="14" dur="1000" fill="hold"/>
                                        <p:tgtEl>
                                          <p:spTgt spid="614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148"/>
                                        </p:tgtEl>
                                        <p:attrNameLst>
                                          <p:attrName>style.visibility</p:attrName>
                                        </p:attrNameLst>
                                      </p:cBhvr>
                                      <p:to>
                                        <p:strVal val="visible"/>
                                      </p:to>
                                    </p:set>
                                    <p:animEffect transition="in" filter="fade">
                                      <p:cBhvr>
                                        <p:cTn id="22" dur="1000"/>
                                        <p:tgtEl>
                                          <p:spTgt spid="6148"/>
                                        </p:tgtEl>
                                      </p:cBhvr>
                                    </p:animEffect>
                                    <p:anim calcmode="lin" valueType="num">
                                      <p:cBhvr>
                                        <p:cTn id="23" dur="1000" fill="hold"/>
                                        <p:tgtEl>
                                          <p:spTgt spid="6148"/>
                                        </p:tgtEl>
                                        <p:attrNameLst>
                                          <p:attrName>ppt_x</p:attrName>
                                        </p:attrNameLst>
                                      </p:cBhvr>
                                      <p:tavLst>
                                        <p:tav tm="0">
                                          <p:val>
                                            <p:strVal val="#ppt_x"/>
                                          </p:val>
                                        </p:tav>
                                        <p:tav tm="100000">
                                          <p:val>
                                            <p:strVal val="#ppt_x"/>
                                          </p:val>
                                        </p:tav>
                                      </p:tavLst>
                                    </p:anim>
                                    <p:anim calcmode="lin" valueType="num">
                                      <p:cBhvr>
                                        <p:cTn id="24" dur="1000" fill="hold"/>
                                        <p:tgtEl>
                                          <p:spTgt spid="614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149"/>
                                        </p:tgtEl>
                                        <p:attrNameLst>
                                          <p:attrName>style.visibility</p:attrName>
                                        </p:attrNameLst>
                                      </p:cBhvr>
                                      <p:to>
                                        <p:strVal val="visible"/>
                                      </p:to>
                                    </p:set>
                                    <p:animEffect transition="in" filter="fade">
                                      <p:cBhvr>
                                        <p:cTn id="32" dur="1000"/>
                                        <p:tgtEl>
                                          <p:spTgt spid="6149"/>
                                        </p:tgtEl>
                                      </p:cBhvr>
                                    </p:animEffect>
                                    <p:anim calcmode="lin" valueType="num">
                                      <p:cBhvr>
                                        <p:cTn id="33" dur="1000" fill="hold"/>
                                        <p:tgtEl>
                                          <p:spTgt spid="6149"/>
                                        </p:tgtEl>
                                        <p:attrNameLst>
                                          <p:attrName>ppt_x</p:attrName>
                                        </p:attrNameLst>
                                      </p:cBhvr>
                                      <p:tavLst>
                                        <p:tav tm="0">
                                          <p:val>
                                            <p:strVal val="#ppt_x"/>
                                          </p:val>
                                        </p:tav>
                                        <p:tav tm="100000">
                                          <p:val>
                                            <p:strVal val="#ppt_x"/>
                                          </p:val>
                                        </p:tav>
                                      </p:tavLst>
                                    </p:anim>
                                    <p:anim calcmode="lin" valueType="num">
                                      <p:cBhvr>
                                        <p:cTn id="34" dur="1000" fill="hold"/>
                                        <p:tgtEl>
                                          <p:spTgt spid="614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6150"/>
                                        </p:tgtEl>
                                        <p:attrNameLst>
                                          <p:attrName>style.visibility</p:attrName>
                                        </p:attrNameLst>
                                      </p:cBhvr>
                                      <p:to>
                                        <p:strVal val="visible"/>
                                      </p:to>
                                    </p:set>
                                    <p:animEffect transition="in" filter="fade">
                                      <p:cBhvr>
                                        <p:cTn id="42" dur="1000"/>
                                        <p:tgtEl>
                                          <p:spTgt spid="6150"/>
                                        </p:tgtEl>
                                      </p:cBhvr>
                                    </p:animEffect>
                                    <p:anim calcmode="lin" valueType="num">
                                      <p:cBhvr>
                                        <p:cTn id="43" dur="1000" fill="hold"/>
                                        <p:tgtEl>
                                          <p:spTgt spid="6150"/>
                                        </p:tgtEl>
                                        <p:attrNameLst>
                                          <p:attrName>ppt_x</p:attrName>
                                        </p:attrNameLst>
                                      </p:cBhvr>
                                      <p:tavLst>
                                        <p:tav tm="0">
                                          <p:val>
                                            <p:strVal val="#ppt_x"/>
                                          </p:val>
                                        </p:tav>
                                        <p:tav tm="100000">
                                          <p:val>
                                            <p:strVal val="#ppt_x"/>
                                          </p:val>
                                        </p:tav>
                                      </p:tavLst>
                                    </p:anim>
                                    <p:anim calcmode="lin" valueType="num">
                                      <p:cBhvr>
                                        <p:cTn id="44" dur="1000" fill="hold"/>
                                        <p:tgtEl>
                                          <p:spTgt spid="615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6151"/>
                                        </p:tgtEl>
                                        <p:attrNameLst>
                                          <p:attrName>style.visibility</p:attrName>
                                        </p:attrNameLst>
                                      </p:cBhvr>
                                      <p:to>
                                        <p:strVal val="visible"/>
                                      </p:to>
                                    </p:set>
                                    <p:animEffect transition="in" filter="fade">
                                      <p:cBhvr>
                                        <p:cTn id="52" dur="1000"/>
                                        <p:tgtEl>
                                          <p:spTgt spid="6151"/>
                                        </p:tgtEl>
                                      </p:cBhvr>
                                    </p:animEffect>
                                    <p:anim calcmode="lin" valueType="num">
                                      <p:cBhvr>
                                        <p:cTn id="53" dur="1000" fill="hold"/>
                                        <p:tgtEl>
                                          <p:spTgt spid="6151"/>
                                        </p:tgtEl>
                                        <p:attrNameLst>
                                          <p:attrName>ppt_x</p:attrName>
                                        </p:attrNameLst>
                                      </p:cBhvr>
                                      <p:tavLst>
                                        <p:tav tm="0">
                                          <p:val>
                                            <p:strVal val="#ppt_x"/>
                                          </p:val>
                                        </p:tav>
                                        <p:tav tm="100000">
                                          <p:val>
                                            <p:strVal val="#ppt_x"/>
                                          </p:val>
                                        </p:tav>
                                      </p:tavLst>
                                    </p:anim>
                                    <p:anim calcmode="lin" valueType="num">
                                      <p:cBhvr>
                                        <p:cTn id="54" dur="1000" fill="hold"/>
                                        <p:tgtEl>
                                          <p:spTgt spid="615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6152"/>
                                        </p:tgtEl>
                                        <p:attrNameLst>
                                          <p:attrName>style.visibility</p:attrName>
                                        </p:attrNameLst>
                                      </p:cBhvr>
                                      <p:to>
                                        <p:strVal val="visible"/>
                                      </p:to>
                                    </p:set>
                                    <p:animEffect transition="in" filter="fade">
                                      <p:cBhvr>
                                        <p:cTn id="57" dur="1000"/>
                                        <p:tgtEl>
                                          <p:spTgt spid="6152"/>
                                        </p:tgtEl>
                                      </p:cBhvr>
                                    </p:animEffect>
                                    <p:anim calcmode="lin" valueType="num">
                                      <p:cBhvr>
                                        <p:cTn id="58" dur="1000" fill="hold"/>
                                        <p:tgtEl>
                                          <p:spTgt spid="6152"/>
                                        </p:tgtEl>
                                        <p:attrNameLst>
                                          <p:attrName>ppt_x</p:attrName>
                                        </p:attrNameLst>
                                      </p:cBhvr>
                                      <p:tavLst>
                                        <p:tav tm="0">
                                          <p:val>
                                            <p:strVal val="#ppt_x"/>
                                          </p:val>
                                        </p:tav>
                                        <p:tav tm="100000">
                                          <p:val>
                                            <p:strVal val="#ppt_x"/>
                                          </p:val>
                                        </p:tav>
                                      </p:tavLst>
                                    </p:anim>
                                    <p:anim calcmode="lin" valueType="num">
                                      <p:cBhvr>
                                        <p:cTn id="59" dur="1000" fill="hold"/>
                                        <p:tgtEl>
                                          <p:spTgt spid="615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6153"/>
                                        </p:tgtEl>
                                        <p:attrNameLst>
                                          <p:attrName>style.visibility</p:attrName>
                                        </p:attrNameLst>
                                      </p:cBhvr>
                                      <p:to>
                                        <p:strVal val="visible"/>
                                      </p:to>
                                    </p:set>
                                    <p:animEffect transition="in" filter="fade">
                                      <p:cBhvr>
                                        <p:cTn id="62" dur="1000"/>
                                        <p:tgtEl>
                                          <p:spTgt spid="6153"/>
                                        </p:tgtEl>
                                      </p:cBhvr>
                                    </p:animEffect>
                                    <p:anim calcmode="lin" valueType="num">
                                      <p:cBhvr>
                                        <p:cTn id="63" dur="1000" fill="hold"/>
                                        <p:tgtEl>
                                          <p:spTgt spid="6153"/>
                                        </p:tgtEl>
                                        <p:attrNameLst>
                                          <p:attrName>ppt_x</p:attrName>
                                        </p:attrNameLst>
                                      </p:cBhvr>
                                      <p:tavLst>
                                        <p:tav tm="0">
                                          <p:val>
                                            <p:strVal val="#ppt_x"/>
                                          </p:val>
                                        </p:tav>
                                        <p:tav tm="100000">
                                          <p:val>
                                            <p:strVal val="#ppt_x"/>
                                          </p:val>
                                        </p:tav>
                                      </p:tavLst>
                                    </p:anim>
                                    <p:anim calcmode="lin" valueType="num">
                                      <p:cBhvr>
                                        <p:cTn id="64" dur="1000" fill="hold"/>
                                        <p:tgtEl>
                                          <p:spTgt spid="6153"/>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1000"/>
                                        <p:tgtEl>
                                          <p:spTgt spid="9"/>
                                        </p:tgtEl>
                                      </p:cBhvr>
                                    </p:animEffect>
                                    <p:anim calcmode="lin" valueType="num">
                                      <p:cBhvr>
                                        <p:cTn id="68" dur="1000" fill="hold"/>
                                        <p:tgtEl>
                                          <p:spTgt spid="9"/>
                                        </p:tgtEl>
                                        <p:attrNameLst>
                                          <p:attrName>ppt_x</p:attrName>
                                        </p:attrNameLst>
                                      </p:cBhvr>
                                      <p:tavLst>
                                        <p:tav tm="0">
                                          <p:val>
                                            <p:strVal val="#ppt_x"/>
                                          </p:val>
                                        </p:tav>
                                        <p:tav tm="100000">
                                          <p:val>
                                            <p:strVal val="#ppt_x"/>
                                          </p:val>
                                        </p:tav>
                                      </p:tavLst>
                                    </p:anim>
                                    <p:anim calcmode="lin" valueType="num">
                                      <p:cBhvr>
                                        <p:cTn id="69" dur="1000" fill="hold"/>
                                        <p:tgtEl>
                                          <p:spTgt spid="9"/>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1000"/>
                                        <p:tgtEl>
                                          <p:spTgt spid="10"/>
                                        </p:tgtEl>
                                      </p:cBhvr>
                                    </p:animEffect>
                                    <p:anim calcmode="lin" valueType="num">
                                      <p:cBhvr>
                                        <p:cTn id="73" dur="1000" fill="hold"/>
                                        <p:tgtEl>
                                          <p:spTgt spid="10"/>
                                        </p:tgtEl>
                                        <p:attrNameLst>
                                          <p:attrName>ppt_x</p:attrName>
                                        </p:attrNameLst>
                                      </p:cBhvr>
                                      <p:tavLst>
                                        <p:tav tm="0">
                                          <p:val>
                                            <p:strVal val="#ppt_x"/>
                                          </p:val>
                                        </p:tav>
                                        <p:tav tm="100000">
                                          <p:val>
                                            <p:strVal val="#ppt_x"/>
                                          </p:val>
                                        </p:tav>
                                      </p:tavLst>
                                    </p:anim>
                                    <p:anim calcmode="lin" valueType="num">
                                      <p:cBhvr>
                                        <p:cTn id="74" dur="10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6154"/>
                                        </p:tgtEl>
                                        <p:attrNameLst>
                                          <p:attrName>style.visibility</p:attrName>
                                        </p:attrNameLst>
                                      </p:cBhvr>
                                      <p:to>
                                        <p:strVal val="visible"/>
                                      </p:to>
                                    </p:set>
                                    <p:animEffect transition="in" filter="fade">
                                      <p:cBhvr>
                                        <p:cTn id="77" dur="1000"/>
                                        <p:tgtEl>
                                          <p:spTgt spid="6154"/>
                                        </p:tgtEl>
                                      </p:cBhvr>
                                    </p:animEffect>
                                    <p:anim calcmode="lin" valueType="num">
                                      <p:cBhvr>
                                        <p:cTn id="78" dur="1000" fill="hold"/>
                                        <p:tgtEl>
                                          <p:spTgt spid="6154"/>
                                        </p:tgtEl>
                                        <p:attrNameLst>
                                          <p:attrName>ppt_x</p:attrName>
                                        </p:attrNameLst>
                                      </p:cBhvr>
                                      <p:tavLst>
                                        <p:tav tm="0">
                                          <p:val>
                                            <p:strVal val="#ppt_x"/>
                                          </p:val>
                                        </p:tav>
                                        <p:tav tm="100000">
                                          <p:val>
                                            <p:strVal val="#ppt_x"/>
                                          </p:val>
                                        </p:tav>
                                      </p:tavLst>
                                    </p:anim>
                                    <p:anim calcmode="lin" valueType="num">
                                      <p:cBhvr>
                                        <p:cTn id="79" dur="1000" fill="hold"/>
                                        <p:tgtEl>
                                          <p:spTgt spid="6154"/>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fade">
                                      <p:cBhvr>
                                        <p:cTn id="82" dur="1000"/>
                                        <p:tgtEl>
                                          <p:spTgt spid="11"/>
                                        </p:tgtEl>
                                      </p:cBhvr>
                                    </p:animEffect>
                                    <p:anim calcmode="lin" valueType="num">
                                      <p:cBhvr>
                                        <p:cTn id="83" dur="1000" fill="hold"/>
                                        <p:tgtEl>
                                          <p:spTgt spid="11"/>
                                        </p:tgtEl>
                                        <p:attrNameLst>
                                          <p:attrName>ppt_x</p:attrName>
                                        </p:attrNameLst>
                                      </p:cBhvr>
                                      <p:tavLst>
                                        <p:tav tm="0">
                                          <p:val>
                                            <p:strVal val="#ppt_x"/>
                                          </p:val>
                                        </p:tav>
                                        <p:tav tm="100000">
                                          <p:val>
                                            <p:strVal val="#ppt_x"/>
                                          </p:val>
                                        </p:tav>
                                      </p:tavLst>
                                    </p:anim>
                                    <p:anim calcmode="lin" valueType="num">
                                      <p:cBhvr>
                                        <p:cTn id="84" dur="1000" fill="hold"/>
                                        <p:tgtEl>
                                          <p:spTgt spid="11"/>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fade">
                                      <p:cBhvr>
                                        <p:cTn id="87" dur="1000"/>
                                        <p:tgtEl>
                                          <p:spTgt spid="2"/>
                                        </p:tgtEl>
                                      </p:cBhvr>
                                    </p:animEffect>
                                    <p:anim calcmode="lin" valueType="num">
                                      <p:cBhvr>
                                        <p:cTn id="88" dur="1000" fill="hold"/>
                                        <p:tgtEl>
                                          <p:spTgt spid="2"/>
                                        </p:tgtEl>
                                        <p:attrNameLst>
                                          <p:attrName>ppt_x</p:attrName>
                                        </p:attrNameLst>
                                      </p:cBhvr>
                                      <p:tavLst>
                                        <p:tav tm="0">
                                          <p:val>
                                            <p:strVal val="#ppt_x"/>
                                          </p:val>
                                        </p:tav>
                                        <p:tav tm="100000">
                                          <p:val>
                                            <p:strVal val="#ppt_x"/>
                                          </p:val>
                                        </p:tav>
                                      </p:tavLst>
                                    </p:anim>
                                    <p:anim calcmode="lin" valueType="num">
                                      <p:cBhvr>
                                        <p:cTn id="8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0" grpId="0"/>
      <p:bldP spid="11"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تمرین</a:t>
            </a:r>
            <a:endParaRPr lang="en-US" dirty="0"/>
          </a:p>
        </p:txBody>
      </p:sp>
      <p:pic>
        <p:nvPicPr>
          <p:cNvPr id="3074" name="Picture 2" descr="F:\eslahi\erectoor spinae muscles\tamrin\gluteus_lying_rotato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806965" y="1607126"/>
            <a:ext cx="2084862" cy="15796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0435" y="1001993"/>
            <a:ext cx="1343891" cy="461665"/>
          </a:xfrm>
          <a:prstGeom prst="rect">
            <a:avLst/>
          </a:prstGeom>
          <a:noFill/>
        </p:spPr>
        <p:txBody>
          <a:bodyPr wrap="square" rtlCol="0">
            <a:spAutoFit/>
          </a:bodyPr>
          <a:lstStyle/>
          <a:p>
            <a:pPr algn="ctr"/>
            <a:r>
              <a:rPr lang="fa-IR" sz="2400" dirty="0" smtClean="0"/>
              <a:t>قدرتی</a:t>
            </a:r>
            <a:endParaRPr lang="en-US" sz="2400" dirty="0"/>
          </a:p>
        </p:txBody>
      </p:sp>
      <p:sp>
        <p:nvSpPr>
          <p:cNvPr id="5" name="TextBox 4"/>
          <p:cNvSpPr txBox="1"/>
          <p:nvPr/>
        </p:nvSpPr>
        <p:spPr>
          <a:xfrm>
            <a:off x="9947565" y="1001993"/>
            <a:ext cx="901831" cy="461665"/>
          </a:xfrm>
          <a:prstGeom prst="rect">
            <a:avLst/>
          </a:prstGeom>
          <a:noFill/>
        </p:spPr>
        <p:txBody>
          <a:bodyPr wrap="square" rtlCol="0">
            <a:spAutoFit/>
          </a:bodyPr>
          <a:lstStyle/>
          <a:p>
            <a:pPr algn="ctr"/>
            <a:r>
              <a:rPr lang="fa-IR" sz="2400" dirty="0" smtClean="0"/>
              <a:t>کششی</a:t>
            </a:r>
            <a:endParaRPr lang="en-US" sz="2400" dirty="0"/>
          </a:p>
        </p:txBody>
      </p:sp>
      <p:pic>
        <p:nvPicPr>
          <p:cNvPr id="3075" name="Picture 3" descr="F:\eslahi\erectoor spinae muscles\tamrin\paschi_bac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4525" y="2834927"/>
            <a:ext cx="2026228" cy="260167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eslahi\erectoor spinae muscles\tamrin\130628092132__MG_0499_zoom.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996" y="1463658"/>
            <a:ext cx="3219450" cy="237830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F:\eslahi\erectoor spinae muscles\tamrin\imag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996" y="3706524"/>
            <a:ext cx="321945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eslahi\erectoor spinae muscles\tamrin\img_153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11446" y="3628326"/>
            <a:ext cx="2022618" cy="1517118"/>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F:\eslahi\erectoor spinae muscles\tamrin\0451-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24109" y="4725733"/>
            <a:ext cx="2626080" cy="1565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80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heel(1)">
                                      <p:cBhvr>
                                        <p:cTn id="10" dur="2000"/>
                                        <p:tgtEl>
                                          <p:spTgt spid="307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par>
                                <p:cTn id="17" presetID="21" presetClass="entr" presetSubtype="1" fill="hold" nodeType="withEffect">
                                  <p:stCondLst>
                                    <p:cond delay="0"/>
                                  </p:stCondLst>
                                  <p:childTnLst>
                                    <p:set>
                                      <p:cBhvr>
                                        <p:cTn id="18" dur="1" fill="hold">
                                          <p:stCondLst>
                                            <p:cond delay="0"/>
                                          </p:stCondLst>
                                        </p:cTn>
                                        <p:tgtEl>
                                          <p:spTgt spid="3075"/>
                                        </p:tgtEl>
                                        <p:attrNameLst>
                                          <p:attrName>style.visibility</p:attrName>
                                        </p:attrNameLst>
                                      </p:cBhvr>
                                      <p:to>
                                        <p:strVal val="visible"/>
                                      </p:to>
                                    </p:set>
                                    <p:animEffect transition="in" filter="wheel(1)">
                                      <p:cBhvr>
                                        <p:cTn id="19" dur="2000"/>
                                        <p:tgtEl>
                                          <p:spTgt spid="3075"/>
                                        </p:tgtEl>
                                      </p:cBhvr>
                                    </p:animEffect>
                                  </p:childTnLst>
                                </p:cTn>
                              </p:par>
                              <p:par>
                                <p:cTn id="20" presetID="21" presetClass="entr" presetSubtype="1" fill="hold" nodeType="withEffect">
                                  <p:stCondLst>
                                    <p:cond delay="0"/>
                                  </p:stCondLst>
                                  <p:childTnLst>
                                    <p:set>
                                      <p:cBhvr>
                                        <p:cTn id="21" dur="1" fill="hold">
                                          <p:stCondLst>
                                            <p:cond delay="0"/>
                                          </p:stCondLst>
                                        </p:cTn>
                                        <p:tgtEl>
                                          <p:spTgt spid="3076"/>
                                        </p:tgtEl>
                                        <p:attrNameLst>
                                          <p:attrName>style.visibility</p:attrName>
                                        </p:attrNameLst>
                                      </p:cBhvr>
                                      <p:to>
                                        <p:strVal val="visible"/>
                                      </p:to>
                                    </p:set>
                                    <p:animEffect transition="in" filter="wheel(1)">
                                      <p:cBhvr>
                                        <p:cTn id="22" dur="2000"/>
                                        <p:tgtEl>
                                          <p:spTgt spid="3076"/>
                                        </p:tgtEl>
                                      </p:cBhvr>
                                    </p:animEffect>
                                  </p:childTnLst>
                                </p:cTn>
                              </p:par>
                              <p:par>
                                <p:cTn id="23" presetID="21" presetClass="entr" presetSubtype="1" fill="hold" nodeType="withEffect">
                                  <p:stCondLst>
                                    <p:cond delay="0"/>
                                  </p:stCondLst>
                                  <p:childTnLst>
                                    <p:set>
                                      <p:cBhvr>
                                        <p:cTn id="24" dur="1" fill="hold">
                                          <p:stCondLst>
                                            <p:cond delay="0"/>
                                          </p:stCondLst>
                                        </p:cTn>
                                        <p:tgtEl>
                                          <p:spTgt spid="3077"/>
                                        </p:tgtEl>
                                        <p:attrNameLst>
                                          <p:attrName>style.visibility</p:attrName>
                                        </p:attrNameLst>
                                      </p:cBhvr>
                                      <p:to>
                                        <p:strVal val="visible"/>
                                      </p:to>
                                    </p:set>
                                    <p:animEffect transition="in" filter="wheel(1)">
                                      <p:cBhvr>
                                        <p:cTn id="25" dur="2000"/>
                                        <p:tgtEl>
                                          <p:spTgt spid="3077"/>
                                        </p:tgtEl>
                                      </p:cBhvr>
                                    </p:animEffect>
                                  </p:childTnLst>
                                </p:cTn>
                              </p:par>
                              <p:par>
                                <p:cTn id="26" presetID="21" presetClass="entr" presetSubtype="1" fill="hold" nodeType="withEffect">
                                  <p:stCondLst>
                                    <p:cond delay="0"/>
                                  </p:stCondLst>
                                  <p:childTnLst>
                                    <p:set>
                                      <p:cBhvr>
                                        <p:cTn id="27" dur="1" fill="hold">
                                          <p:stCondLst>
                                            <p:cond delay="0"/>
                                          </p:stCondLst>
                                        </p:cTn>
                                        <p:tgtEl>
                                          <p:spTgt spid="3078"/>
                                        </p:tgtEl>
                                        <p:attrNameLst>
                                          <p:attrName>style.visibility</p:attrName>
                                        </p:attrNameLst>
                                      </p:cBhvr>
                                      <p:to>
                                        <p:strVal val="visible"/>
                                      </p:to>
                                    </p:set>
                                    <p:animEffect transition="in" filter="wheel(1)">
                                      <p:cBhvr>
                                        <p:cTn id="28" dur="2000"/>
                                        <p:tgtEl>
                                          <p:spTgt spid="3078"/>
                                        </p:tgtEl>
                                      </p:cBhvr>
                                    </p:animEffect>
                                  </p:childTnLst>
                                </p:cTn>
                              </p:par>
                              <p:par>
                                <p:cTn id="29" presetID="21" presetClass="entr" presetSubtype="1" fill="hold" nodeType="withEffect">
                                  <p:stCondLst>
                                    <p:cond delay="0"/>
                                  </p:stCondLst>
                                  <p:childTnLst>
                                    <p:set>
                                      <p:cBhvr>
                                        <p:cTn id="30" dur="1" fill="hold">
                                          <p:stCondLst>
                                            <p:cond delay="0"/>
                                          </p:stCondLst>
                                        </p:cTn>
                                        <p:tgtEl>
                                          <p:spTgt spid="3079"/>
                                        </p:tgtEl>
                                        <p:attrNameLst>
                                          <p:attrName>style.visibility</p:attrName>
                                        </p:attrNameLst>
                                      </p:cBhvr>
                                      <p:to>
                                        <p:strVal val="visible"/>
                                      </p:to>
                                    </p:set>
                                    <p:animEffect transition="in" filter="wheel(1)">
                                      <p:cBhvr>
                                        <p:cTn id="31" dur="20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983" y="278606"/>
            <a:ext cx="12095017" cy="6176963"/>
          </a:xfrm>
        </p:spPr>
        <p:txBody>
          <a:bodyPr/>
          <a:lstStyle/>
          <a:p>
            <a:pPr marL="0" indent="0" algn="r" rtl="1">
              <a:buNone/>
            </a:pPr>
            <a:r>
              <a:rPr lang="fa-IR" sz="2000" dirty="0"/>
              <a:t>سینه ای بزرگ(پکتورالیس ماژور</a:t>
            </a:r>
            <a:r>
              <a:rPr lang="fa-IR" sz="2000" dirty="0" smtClean="0"/>
              <a:t>)</a:t>
            </a:r>
            <a:endParaRPr lang="en-US" sz="2000" dirty="0" smtClean="0"/>
          </a:p>
          <a:p>
            <a:pPr marL="0" indent="0" algn="r" rtl="1">
              <a:buNone/>
            </a:pPr>
            <a:r>
              <a:rPr lang="fa-IR" sz="2000" dirty="0" smtClean="0"/>
              <a:t>(</a:t>
            </a:r>
            <a:r>
              <a:rPr lang="en-US" sz="2000" dirty="0">
                <a:solidFill>
                  <a:srgbClr val="00B0F0"/>
                </a:solidFill>
              </a:rPr>
              <a:t>pectoralis major</a:t>
            </a:r>
            <a:r>
              <a:rPr lang="fa-IR" sz="2000" dirty="0"/>
              <a:t>) </a:t>
            </a:r>
            <a:endParaRPr lang="fa-IR" sz="2000" dirty="0" smtClean="0"/>
          </a:p>
          <a:p>
            <a:pPr algn="r" rtl="1"/>
            <a:r>
              <a:rPr lang="fa-IR" sz="1600" dirty="0"/>
              <a:t>بخش ترقوه ای:</a:t>
            </a:r>
          </a:p>
          <a:p>
            <a:pPr marL="0" indent="0" algn="r" rtl="1">
              <a:buNone/>
            </a:pPr>
            <a:r>
              <a:rPr lang="fa-IR" sz="1600" dirty="0"/>
              <a:t>ثابت:2/3 داخلی قدامی ترقوه</a:t>
            </a:r>
          </a:p>
          <a:p>
            <a:pPr algn="r" rtl="1"/>
            <a:r>
              <a:rPr lang="fa-IR" sz="1600" dirty="0"/>
              <a:t>بخش جناغی:</a:t>
            </a:r>
          </a:p>
          <a:p>
            <a:pPr marL="0" indent="0" algn="r" rtl="1">
              <a:buNone/>
            </a:pPr>
            <a:r>
              <a:rPr lang="fa-IR" sz="1600" dirty="0"/>
              <a:t>ثابت:سطح قدامی6دنده اول قفسه سینه وسطح قدامی جناغ</a:t>
            </a:r>
          </a:p>
          <a:p>
            <a:pPr marL="0" indent="0" algn="r" rtl="1">
              <a:buNone/>
            </a:pPr>
            <a:r>
              <a:rPr lang="fa-IR" sz="1600" dirty="0"/>
              <a:t>متحرک:سطح خارجی بازوفاصله(</a:t>
            </a:r>
            <a:r>
              <a:rPr lang="en-US" sz="1600" dirty="0"/>
              <a:t>CM </a:t>
            </a:r>
            <a:r>
              <a:rPr lang="fa-IR" sz="1600" dirty="0"/>
              <a:t>7-5 )ازسربازو</a:t>
            </a:r>
          </a:p>
          <a:p>
            <a:pPr algn="r" rtl="1"/>
            <a:endParaRPr lang="en-US" dirty="0" smtClean="0"/>
          </a:p>
          <a:p>
            <a:pPr algn="r" rtl="1"/>
            <a:endParaRPr lang="fa-IR" dirty="0"/>
          </a:p>
          <a:p>
            <a:pPr algn="r" rtl="1"/>
            <a:endParaRPr lang="en-US" dirty="0"/>
          </a:p>
        </p:txBody>
      </p:sp>
      <p:pic>
        <p:nvPicPr>
          <p:cNvPr id="4098" name="Picture 2" descr="F:\eslahi\pectoralis major\pectoralis-majo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45" y="-328460"/>
            <a:ext cx="3283528" cy="485688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F:\eslahi\pectoralis major\pec-anatom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4891" y="3735460"/>
            <a:ext cx="4021800" cy="270018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eslahi\pectoralis minor\hq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6691" y="3380509"/>
            <a:ext cx="3532908" cy="34100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eslahi\pectoralis minor\pectoralis_majo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31674"/>
            <a:ext cx="4681482" cy="27589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eslahi\pectoralis minor\slide_3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9053"/>
            <a:ext cx="4872818" cy="4081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91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par>
                                <p:cTn id="52" presetID="53" presetClass="entr" presetSubtype="16" fill="hold" nodeType="withEffect">
                                  <p:stCondLst>
                                    <p:cond delay="0"/>
                                  </p:stCondLst>
                                  <p:childTnLst>
                                    <p:set>
                                      <p:cBhvr>
                                        <p:cTn id="53" dur="1" fill="hold">
                                          <p:stCondLst>
                                            <p:cond delay="0"/>
                                          </p:stCondLst>
                                        </p:cTn>
                                        <p:tgtEl>
                                          <p:spTgt spid="4098"/>
                                        </p:tgtEl>
                                        <p:attrNameLst>
                                          <p:attrName>style.visibility</p:attrName>
                                        </p:attrNameLst>
                                      </p:cBhvr>
                                      <p:to>
                                        <p:strVal val="visible"/>
                                      </p:to>
                                    </p:set>
                                    <p:anim calcmode="lin" valueType="num">
                                      <p:cBhvr>
                                        <p:cTn id="54" dur="500" fill="hold"/>
                                        <p:tgtEl>
                                          <p:spTgt spid="4098"/>
                                        </p:tgtEl>
                                        <p:attrNameLst>
                                          <p:attrName>ppt_w</p:attrName>
                                        </p:attrNameLst>
                                      </p:cBhvr>
                                      <p:tavLst>
                                        <p:tav tm="0">
                                          <p:val>
                                            <p:fltVal val="0"/>
                                          </p:val>
                                        </p:tav>
                                        <p:tav tm="100000">
                                          <p:val>
                                            <p:strVal val="#ppt_w"/>
                                          </p:val>
                                        </p:tav>
                                      </p:tavLst>
                                    </p:anim>
                                    <p:anim calcmode="lin" valueType="num">
                                      <p:cBhvr>
                                        <p:cTn id="55" dur="500" fill="hold"/>
                                        <p:tgtEl>
                                          <p:spTgt spid="4098"/>
                                        </p:tgtEl>
                                        <p:attrNameLst>
                                          <p:attrName>ppt_h</p:attrName>
                                        </p:attrNameLst>
                                      </p:cBhvr>
                                      <p:tavLst>
                                        <p:tav tm="0">
                                          <p:val>
                                            <p:fltVal val="0"/>
                                          </p:val>
                                        </p:tav>
                                        <p:tav tm="100000">
                                          <p:val>
                                            <p:strVal val="#ppt_h"/>
                                          </p:val>
                                        </p:tav>
                                      </p:tavLst>
                                    </p:anim>
                                    <p:animEffect transition="in" filter="fade">
                                      <p:cBhvr>
                                        <p:cTn id="56" dur="500"/>
                                        <p:tgtEl>
                                          <p:spTgt spid="4098"/>
                                        </p:tgtEl>
                                      </p:cBhvr>
                                    </p:animEffect>
                                  </p:childTnLst>
                                </p:cTn>
                              </p:par>
                              <p:par>
                                <p:cTn id="57" presetID="53" presetClass="entr" presetSubtype="16" fill="hold" nodeType="withEffect">
                                  <p:stCondLst>
                                    <p:cond delay="0"/>
                                  </p:stCondLst>
                                  <p:childTnLst>
                                    <p:set>
                                      <p:cBhvr>
                                        <p:cTn id="58" dur="1" fill="hold">
                                          <p:stCondLst>
                                            <p:cond delay="0"/>
                                          </p:stCondLst>
                                        </p:cTn>
                                        <p:tgtEl>
                                          <p:spTgt spid="4099"/>
                                        </p:tgtEl>
                                        <p:attrNameLst>
                                          <p:attrName>style.visibility</p:attrName>
                                        </p:attrNameLst>
                                      </p:cBhvr>
                                      <p:to>
                                        <p:strVal val="visible"/>
                                      </p:to>
                                    </p:set>
                                    <p:anim calcmode="lin" valueType="num">
                                      <p:cBhvr>
                                        <p:cTn id="59" dur="500" fill="hold"/>
                                        <p:tgtEl>
                                          <p:spTgt spid="4099"/>
                                        </p:tgtEl>
                                        <p:attrNameLst>
                                          <p:attrName>ppt_w</p:attrName>
                                        </p:attrNameLst>
                                      </p:cBhvr>
                                      <p:tavLst>
                                        <p:tav tm="0">
                                          <p:val>
                                            <p:fltVal val="0"/>
                                          </p:val>
                                        </p:tav>
                                        <p:tav tm="100000">
                                          <p:val>
                                            <p:strVal val="#ppt_w"/>
                                          </p:val>
                                        </p:tav>
                                      </p:tavLst>
                                    </p:anim>
                                    <p:anim calcmode="lin" valueType="num">
                                      <p:cBhvr>
                                        <p:cTn id="60" dur="500" fill="hold"/>
                                        <p:tgtEl>
                                          <p:spTgt spid="4099"/>
                                        </p:tgtEl>
                                        <p:attrNameLst>
                                          <p:attrName>ppt_h</p:attrName>
                                        </p:attrNameLst>
                                      </p:cBhvr>
                                      <p:tavLst>
                                        <p:tav tm="0">
                                          <p:val>
                                            <p:fltVal val="0"/>
                                          </p:val>
                                        </p:tav>
                                        <p:tav tm="100000">
                                          <p:val>
                                            <p:strVal val="#ppt_h"/>
                                          </p:val>
                                        </p:tav>
                                      </p:tavLst>
                                    </p:anim>
                                    <p:animEffect transition="in" filter="fade">
                                      <p:cBhvr>
                                        <p:cTn id="61" dur="500"/>
                                        <p:tgtEl>
                                          <p:spTgt spid="4099"/>
                                        </p:tgtEl>
                                      </p:cBhvr>
                                    </p:animEffect>
                                  </p:childTnLst>
                                </p:cTn>
                              </p:par>
                              <p:par>
                                <p:cTn id="62" presetID="53" presetClass="entr" presetSubtype="16" fill="hold" nodeType="withEffect">
                                  <p:stCondLst>
                                    <p:cond delay="0"/>
                                  </p:stCondLst>
                                  <p:childTnLst>
                                    <p:set>
                                      <p:cBhvr>
                                        <p:cTn id="63" dur="1" fill="hold">
                                          <p:stCondLst>
                                            <p:cond delay="0"/>
                                          </p:stCondLst>
                                        </p:cTn>
                                        <p:tgtEl>
                                          <p:spTgt spid="2050"/>
                                        </p:tgtEl>
                                        <p:attrNameLst>
                                          <p:attrName>style.visibility</p:attrName>
                                        </p:attrNameLst>
                                      </p:cBhvr>
                                      <p:to>
                                        <p:strVal val="visible"/>
                                      </p:to>
                                    </p:set>
                                    <p:anim calcmode="lin" valueType="num">
                                      <p:cBhvr>
                                        <p:cTn id="64" dur="500" fill="hold"/>
                                        <p:tgtEl>
                                          <p:spTgt spid="2050"/>
                                        </p:tgtEl>
                                        <p:attrNameLst>
                                          <p:attrName>ppt_w</p:attrName>
                                        </p:attrNameLst>
                                      </p:cBhvr>
                                      <p:tavLst>
                                        <p:tav tm="0">
                                          <p:val>
                                            <p:fltVal val="0"/>
                                          </p:val>
                                        </p:tav>
                                        <p:tav tm="100000">
                                          <p:val>
                                            <p:strVal val="#ppt_w"/>
                                          </p:val>
                                        </p:tav>
                                      </p:tavLst>
                                    </p:anim>
                                    <p:anim calcmode="lin" valueType="num">
                                      <p:cBhvr>
                                        <p:cTn id="65" dur="500" fill="hold"/>
                                        <p:tgtEl>
                                          <p:spTgt spid="2050"/>
                                        </p:tgtEl>
                                        <p:attrNameLst>
                                          <p:attrName>ppt_h</p:attrName>
                                        </p:attrNameLst>
                                      </p:cBhvr>
                                      <p:tavLst>
                                        <p:tav tm="0">
                                          <p:val>
                                            <p:fltVal val="0"/>
                                          </p:val>
                                        </p:tav>
                                        <p:tav tm="100000">
                                          <p:val>
                                            <p:strVal val="#ppt_h"/>
                                          </p:val>
                                        </p:tav>
                                      </p:tavLst>
                                    </p:anim>
                                    <p:animEffect transition="in" filter="fade">
                                      <p:cBhvr>
                                        <p:cTn id="66" dur="500"/>
                                        <p:tgtEl>
                                          <p:spTgt spid="2050"/>
                                        </p:tgtEl>
                                      </p:cBhvr>
                                    </p:animEffect>
                                  </p:childTnLst>
                                </p:cTn>
                              </p:par>
                              <p:par>
                                <p:cTn id="67" presetID="53" presetClass="entr" presetSubtype="16" fill="hold" nodeType="withEffect">
                                  <p:stCondLst>
                                    <p:cond delay="0"/>
                                  </p:stCondLst>
                                  <p:childTnLst>
                                    <p:set>
                                      <p:cBhvr>
                                        <p:cTn id="68" dur="1" fill="hold">
                                          <p:stCondLst>
                                            <p:cond delay="0"/>
                                          </p:stCondLst>
                                        </p:cTn>
                                        <p:tgtEl>
                                          <p:spTgt spid="2051"/>
                                        </p:tgtEl>
                                        <p:attrNameLst>
                                          <p:attrName>style.visibility</p:attrName>
                                        </p:attrNameLst>
                                      </p:cBhvr>
                                      <p:to>
                                        <p:strVal val="visible"/>
                                      </p:to>
                                    </p:set>
                                    <p:anim calcmode="lin" valueType="num">
                                      <p:cBhvr>
                                        <p:cTn id="69" dur="500" fill="hold"/>
                                        <p:tgtEl>
                                          <p:spTgt spid="2051"/>
                                        </p:tgtEl>
                                        <p:attrNameLst>
                                          <p:attrName>ppt_w</p:attrName>
                                        </p:attrNameLst>
                                      </p:cBhvr>
                                      <p:tavLst>
                                        <p:tav tm="0">
                                          <p:val>
                                            <p:fltVal val="0"/>
                                          </p:val>
                                        </p:tav>
                                        <p:tav tm="100000">
                                          <p:val>
                                            <p:strVal val="#ppt_w"/>
                                          </p:val>
                                        </p:tav>
                                      </p:tavLst>
                                    </p:anim>
                                    <p:anim calcmode="lin" valueType="num">
                                      <p:cBhvr>
                                        <p:cTn id="70" dur="500" fill="hold"/>
                                        <p:tgtEl>
                                          <p:spTgt spid="2051"/>
                                        </p:tgtEl>
                                        <p:attrNameLst>
                                          <p:attrName>ppt_h</p:attrName>
                                        </p:attrNameLst>
                                      </p:cBhvr>
                                      <p:tavLst>
                                        <p:tav tm="0">
                                          <p:val>
                                            <p:fltVal val="0"/>
                                          </p:val>
                                        </p:tav>
                                        <p:tav tm="100000">
                                          <p:val>
                                            <p:strVal val="#ppt_h"/>
                                          </p:val>
                                        </p:tav>
                                      </p:tavLst>
                                    </p:anim>
                                    <p:animEffect transition="in" filter="fade">
                                      <p:cBhvr>
                                        <p:cTn id="71" dur="500"/>
                                        <p:tgtEl>
                                          <p:spTgt spid="2051"/>
                                        </p:tgtEl>
                                      </p:cBhvr>
                                    </p:animEffect>
                                  </p:childTnLst>
                                </p:cTn>
                              </p:par>
                              <p:par>
                                <p:cTn id="72" presetID="53" presetClass="entr" presetSubtype="16" fill="hold" nodeType="withEffect">
                                  <p:stCondLst>
                                    <p:cond delay="0"/>
                                  </p:stCondLst>
                                  <p:childTnLst>
                                    <p:set>
                                      <p:cBhvr>
                                        <p:cTn id="73" dur="1" fill="hold">
                                          <p:stCondLst>
                                            <p:cond delay="0"/>
                                          </p:stCondLst>
                                        </p:cTn>
                                        <p:tgtEl>
                                          <p:spTgt spid="2052"/>
                                        </p:tgtEl>
                                        <p:attrNameLst>
                                          <p:attrName>style.visibility</p:attrName>
                                        </p:attrNameLst>
                                      </p:cBhvr>
                                      <p:to>
                                        <p:strVal val="visible"/>
                                      </p:to>
                                    </p:set>
                                    <p:anim calcmode="lin" valueType="num">
                                      <p:cBhvr>
                                        <p:cTn id="74" dur="500" fill="hold"/>
                                        <p:tgtEl>
                                          <p:spTgt spid="2052"/>
                                        </p:tgtEl>
                                        <p:attrNameLst>
                                          <p:attrName>ppt_w</p:attrName>
                                        </p:attrNameLst>
                                      </p:cBhvr>
                                      <p:tavLst>
                                        <p:tav tm="0">
                                          <p:val>
                                            <p:fltVal val="0"/>
                                          </p:val>
                                        </p:tav>
                                        <p:tav tm="100000">
                                          <p:val>
                                            <p:strVal val="#ppt_w"/>
                                          </p:val>
                                        </p:tav>
                                      </p:tavLst>
                                    </p:anim>
                                    <p:anim calcmode="lin" valueType="num">
                                      <p:cBhvr>
                                        <p:cTn id="75" dur="500" fill="hold"/>
                                        <p:tgtEl>
                                          <p:spTgt spid="2052"/>
                                        </p:tgtEl>
                                        <p:attrNameLst>
                                          <p:attrName>ppt_h</p:attrName>
                                        </p:attrNameLst>
                                      </p:cBhvr>
                                      <p:tavLst>
                                        <p:tav tm="0">
                                          <p:val>
                                            <p:fltVal val="0"/>
                                          </p:val>
                                        </p:tav>
                                        <p:tav tm="100000">
                                          <p:val>
                                            <p:strVal val="#ppt_h"/>
                                          </p:val>
                                        </p:tav>
                                      </p:tavLst>
                                    </p:anim>
                                    <p:animEffect transition="in" filter="fade">
                                      <p:cBhvr>
                                        <p:cTn id="76"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582" y="-328290"/>
            <a:ext cx="10515600" cy="1325563"/>
          </a:xfrm>
        </p:spPr>
        <p:style>
          <a:lnRef idx="1">
            <a:schemeClr val="accent6"/>
          </a:lnRef>
          <a:fillRef idx="2">
            <a:schemeClr val="accent6"/>
          </a:fillRef>
          <a:effectRef idx="1">
            <a:schemeClr val="accent6"/>
          </a:effectRef>
          <a:fontRef idx="minor">
            <a:schemeClr val="dk1"/>
          </a:fontRef>
        </p:style>
        <p:txBody>
          <a:bodyPr/>
          <a:lstStyle/>
          <a:p>
            <a:pPr algn="ctr"/>
            <a:r>
              <a:rPr lang="fa-IR" dirty="0" smtClean="0"/>
              <a:t>آناتومی</a:t>
            </a:r>
            <a:endParaRPr lang="en-US" dirty="0"/>
          </a:p>
        </p:txBody>
      </p:sp>
      <p:sp>
        <p:nvSpPr>
          <p:cNvPr id="3" name="Content Placeholder 2"/>
          <p:cNvSpPr>
            <a:spLocks noGrp="1"/>
          </p:cNvSpPr>
          <p:nvPr>
            <p:ph idx="1"/>
          </p:nvPr>
        </p:nvSpPr>
        <p:spPr>
          <a:xfrm>
            <a:off x="870244" y="1081047"/>
            <a:ext cx="10894125" cy="1577391"/>
          </a:xfrm>
        </p:spPr>
        <p:txBody>
          <a:bodyPr>
            <a:noAutofit/>
          </a:bodyPr>
          <a:lstStyle/>
          <a:p>
            <a:pPr algn="r" rtl="1"/>
            <a:r>
              <a:rPr lang="fa-IR" sz="1800" b="1" dirty="0" smtClean="0"/>
              <a:t>اسکلت:</a:t>
            </a:r>
            <a:r>
              <a:rPr lang="en-US" sz="1800" b="1" dirty="0" smtClean="0"/>
              <a:t>   </a:t>
            </a:r>
            <a:r>
              <a:rPr lang="fa-IR" sz="1800" b="1" dirty="0" smtClean="0"/>
              <a:t>مهره </a:t>
            </a:r>
            <a:r>
              <a:rPr lang="fa-IR" sz="1800" b="1" dirty="0"/>
              <a:t>های ستون فقرات پنج دسته هستند: </a:t>
            </a:r>
            <a:r>
              <a:rPr lang="fa-IR" sz="1200" dirty="0"/>
              <a:t/>
            </a:r>
            <a:br>
              <a:rPr lang="fa-IR" sz="1200" dirty="0"/>
            </a:br>
            <a:r>
              <a:rPr lang="fa-IR" sz="1200" dirty="0"/>
              <a:t/>
            </a:r>
            <a:br>
              <a:rPr lang="fa-IR" sz="1200" dirty="0"/>
            </a:br>
            <a:endParaRPr lang="en-US" sz="1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7316"/>
            <a:ext cx="6177916" cy="570068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1479" y="1869743"/>
            <a:ext cx="6609830" cy="4988257"/>
          </a:xfrm>
          <a:prstGeom prst="rect">
            <a:avLst/>
          </a:prstGeom>
        </p:spPr>
      </p:pic>
      <p:sp>
        <p:nvSpPr>
          <p:cNvPr id="5" name="TextBox 4"/>
          <p:cNvSpPr txBox="1"/>
          <p:nvPr/>
        </p:nvSpPr>
        <p:spPr>
          <a:xfrm>
            <a:off x="3484744" y="1485921"/>
            <a:ext cx="8225036" cy="369332"/>
          </a:xfrm>
          <a:prstGeom prst="rect">
            <a:avLst/>
          </a:prstGeom>
          <a:noFill/>
        </p:spPr>
        <p:txBody>
          <a:bodyPr wrap="square" rtlCol="0">
            <a:spAutoFit/>
          </a:bodyPr>
          <a:lstStyle/>
          <a:p>
            <a:pPr algn="r" rtl="1"/>
            <a:r>
              <a:rPr lang="en-US" dirty="0"/>
              <a:t>7</a:t>
            </a:r>
            <a:r>
              <a:rPr lang="fa-IR" dirty="0" smtClean="0"/>
              <a:t>مهره گردنی</a:t>
            </a:r>
            <a:r>
              <a:rPr lang="en-US" dirty="0" smtClean="0"/>
              <a:t> </a:t>
            </a:r>
            <a:r>
              <a:rPr lang="fa-IR" dirty="0" smtClean="0"/>
              <a:t>،12 مهره</a:t>
            </a:r>
            <a:r>
              <a:rPr lang="en-US" dirty="0" smtClean="0"/>
              <a:t> </a:t>
            </a:r>
            <a:r>
              <a:rPr lang="fa-IR" dirty="0" smtClean="0"/>
              <a:t>پشتی</a:t>
            </a:r>
            <a:r>
              <a:rPr lang="fa-IR" dirty="0"/>
              <a:t> </a:t>
            </a:r>
            <a:r>
              <a:rPr lang="en-US" dirty="0" smtClean="0"/>
              <a:t>-</a:t>
            </a:r>
            <a:r>
              <a:rPr lang="fa-IR" dirty="0" smtClean="0"/>
              <a:t> 5مهره </a:t>
            </a:r>
            <a:r>
              <a:rPr lang="fa-IR" dirty="0"/>
              <a:t>کمری </a:t>
            </a:r>
            <a:r>
              <a:rPr lang="en-US" dirty="0" smtClean="0"/>
              <a:t>-</a:t>
            </a:r>
            <a:r>
              <a:rPr lang="fa-IR" dirty="0"/>
              <a:t>5</a:t>
            </a:r>
            <a:r>
              <a:rPr lang="fa-IR" dirty="0" smtClean="0"/>
              <a:t> </a:t>
            </a:r>
            <a:r>
              <a:rPr lang="fa-IR" dirty="0"/>
              <a:t>مهره ساکرال (</a:t>
            </a:r>
            <a:r>
              <a:rPr lang="fa-IR" dirty="0" smtClean="0"/>
              <a:t>خاجی) 1 </a:t>
            </a:r>
            <a:r>
              <a:rPr lang="fa-IR" dirty="0"/>
              <a:t>دنبالچه</a:t>
            </a:r>
          </a:p>
        </p:txBody>
      </p:sp>
    </p:spTree>
    <p:extLst>
      <p:ext uri="{BB962C8B-B14F-4D97-AF65-F5344CB8AC3E}">
        <p14:creationId xmlns:p14="http://schemas.microsoft.com/office/powerpoint/2010/main" val="102533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345" y="1"/>
            <a:ext cx="10515600" cy="1108364"/>
          </a:xfrm>
        </p:spPr>
        <p:txBody>
          <a:bodyPr/>
          <a:lstStyle/>
          <a:p>
            <a:pPr algn="ctr"/>
            <a:r>
              <a:rPr lang="fa-IR" dirty="0" smtClean="0"/>
              <a:t>عمل</a:t>
            </a:r>
            <a:endParaRPr lang="en-US" dirty="0"/>
          </a:p>
        </p:txBody>
      </p:sp>
      <p:sp>
        <p:nvSpPr>
          <p:cNvPr id="3" name="Content Placeholder 2"/>
          <p:cNvSpPr>
            <a:spLocks noGrp="1"/>
          </p:cNvSpPr>
          <p:nvPr>
            <p:ph idx="1"/>
          </p:nvPr>
        </p:nvSpPr>
        <p:spPr>
          <a:xfrm>
            <a:off x="838199" y="789709"/>
            <a:ext cx="11215255" cy="5521007"/>
          </a:xfrm>
        </p:spPr>
        <p:txBody>
          <a:bodyPr>
            <a:normAutofit/>
          </a:bodyPr>
          <a:lstStyle/>
          <a:p>
            <a:pPr algn="r" rtl="1"/>
            <a:endParaRPr lang="fa-IR" sz="1800" dirty="0" smtClean="0"/>
          </a:p>
          <a:p>
            <a:pPr algn="r" rtl="1"/>
            <a:r>
              <a:rPr lang="fa-IR" sz="1800" dirty="0" smtClean="0"/>
              <a:t>عمل بخش ترقوه ای:فلکشن،چرخش داخلی وفلکشن افقی  استخوان بازو </a:t>
            </a:r>
            <a:r>
              <a:rPr lang="fa-IR" sz="1800" dirty="0" smtClean="0">
                <a:hlinkClick r:id="rId2" action="ppaction://hlinksldjump"/>
              </a:rPr>
              <a:t>(ابداکشن)</a:t>
            </a:r>
            <a:endParaRPr lang="fa-IR" sz="1800" dirty="0" smtClean="0"/>
          </a:p>
          <a:p>
            <a:pPr algn="r" rtl="1"/>
            <a:r>
              <a:rPr lang="fa-IR" sz="1800" dirty="0"/>
              <a:t>عمل </a:t>
            </a:r>
            <a:r>
              <a:rPr lang="fa-IR" sz="1800" dirty="0" smtClean="0"/>
              <a:t>بخش جناغی:و ادداکشن بازو،</a:t>
            </a:r>
            <a:r>
              <a:rPr lang="fa-IR" sz="1800" dirty="0"/>
              <a:t> چرخش داخلی وفلکشن </a:t>
            </a:r>
            <a:r>
              <a:rPr lang="fa-IR" sz="1800" dirty="0" smtClean="0"/>
              <a:t>افقی </a:t>
            </a:r>
            <a:r>
              <a:rPr lang="fa-IR" sz="1800" dirty="0" smtClean="0">
                <a:hlinkClick r:id="rId2" action="ppaction://hlinksldjump"/>
              </a:rPr>
              <a:t>(اکستنشن)</a:t>
            </a:r>
            <a:endParaRPr lang="fa-IR" sz="1800" dirty="0"/>
          </a:p>
          <a:p>
            <a:pPr marL="0" indent="0" algn="r" rtl="1">
              <a:buNone/>
            </a:pPr>
            <a:endParaRPr lang="en-US" sz="1800" dirty="0"/>
          </a:p>
        </p:txBody>
      </p:sp>
      <p:pic>
        <p:nvPicPr>
          <p:cNvPr id="5122" name="Picture 2" descr="F:\eslahi\pectoralis major\action\medial___lateral_rotation_of_the_arm-142486CCC686068DE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38203"/>
            <a:ext cx="4733925" cy="278605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eslahi\pectoralis major\action\h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4728" y="1738686"/>
            <a:ext cx="2753591" cy="3469525"/>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F:\eslahi\pectoralis major\action\glenohumdo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817" y="42181"/>
            <a:ext cx="5777345" cy="476655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eslahi\pectoralis major\9d8bb93a-61a2-4346-8a19-915766db8ff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87644" y="2127068"/>
            <a:ext cx="2968383" cy="211113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eslahi\pectoralis major\139160633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87644" y="4598439"/>
            <a:ext cx="2968383" cy="20655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eslahi\pectoralis minor\action\5617333_m.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2465" y="4708341"/>
            <a:ext cx="3318116" cy="2167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74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122"/>
                                        </p:tgtEl>
                                        <p:attrNameLst>
                                          <p:attrName>style.visibility</p:attrName>
                                        </p:attrNameLst>
                                      </p:cBhvr>
                                      <p:to>
                                        <p:strVal val="visible"/>
                                      </p:to>
                                    </p:set>
                                    <p:animEffect transition="in" filter="fade">
                                      <p:cBhvr>
                                        <p:cTn id="24" dur="1000"/>
                                        <p:tgtEl>
                                          <p:spTgt spid="5122"/>
                                        </p:tgtEl>
                                      </p:cBhvr>
                                    </p:animEffect>
                                    <p:anim calcmode="lin" valueType="num">
                                      <p:cBhvr>
                                        <p:cTn id="25" dur="1000" fill="hold"/>
                                        <p:tgtEl>
                                          <p:spTgt spid="5122"/>
                                        </p:tgtEl>
                                        <p:attrNameLst>
                                          <p:attrName>ppt_x</p:attrName>
                                        </p:attrNameLst>
                                      </p:cBhvr>
                                      <p:tavLst>
                                        <p:tav tm="0">
                                          <p:val>
                                            <p:strVal val="#ppt_x"/>
                                          </p:val>
                                        </p:tav>
                                        <p:tav tm="100000">
                                          <p:val>
                                            <p:strVal val="#ppt_x"/>
                                          </p:val>
                                        </p:tav>
                                      </p:tavLst>
                                    </p:anim>
                                    <p:anim calcmode="lin" valueType="num">
                                      <p:cBhvr>
                                        <p:cTn id="26" dur="1000" fill="hold"/>
                                        <p:tgtEl>
                                          <p:spTgt spid="512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124"/>
                                        </p:tgtEl>
                                        <p:attrNameLst>
                                          <p:attrName>style.visibility</p:attrName>
                                        </p:attrNameLst>
                                      </p:cBhvr>
                                      <p:to>
                                        <p:strVal val="visible"/>
                                      </p:to>
                                    </p:set>
                                    <p:animEffect transition="in" filter="fade">
                                      <p:cBhvr>
                                        <p:cTn id="29" dur="1000"/>
                                        <p:tgtEl>
                                          <p:spTgt spid="5124"/>
                                        </p:tgtEl>
                                      </p:cBhvr>
                                    </p:animEffect>
                                    <p:anim calcmode="lin" valueType="num">
                                      <p:cBhvr>
                                        <p:cTn id="30" dur="1000" fill="hold"/>
                                        <p:tgtEl>
                                          <p:spTgt spid="5124"/>
                                        </p:tgtEl>
                                        <p:attrNameLst>
                                          <p:attrName>ppt_x</p:attrName>
                                        </p:attrNameLst>
                                      </p:cBhvr>
                                      <p:tavLst>
                                        <p:tav tm="0">
                                          <p:val>
                                            <p:strVal val="#ppt_x"/>
                                          </p:val>
                                        </p:tav>
                                        <p:tav tm="100000">
                                          <p:val>
                                            <p:strVal val="#ppt_x"/>
                                          </p:val>
                                        </p:tav>
                                      </p:tavLst>
                                    </p:anim>
                                    <p:anim calcmode="lin" valueType="num">
                                      <p:cBhvr>
                                        <p:cTn id="31" dur="1000" fill="hold"/>
                                        <p:tgtEl>
                                          <p:spTgt spid="512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125"/>
                                        </p:tgtEl>
                                        <p:attrNameLst>
                                          <p:attrName>style.visibility</p:attrName>
                                        </p:attrNameLst>
                                      </p:cBhvr>
                                      <p:to>
                                        <p:strVal val="visible"/>
                                      </p:to>
                                    </p:set>
                                    <p:animEffect transition="in" filter="fade">
                                      <p:cBhvr>
                                        <p:cTn id="34" dur="1000"/>
                                        <p:tgtEl>
                                          <p:spTgt spid="5125"/>
                                        </p:tgtEl>
                                      </p:cBhvr>
                                    </p:animEffect>
                                    <p:anim calcmode="lin" valueType="num">
                                      <p:cBhvr>
                                        <p:cTn id="35" dur="1000" fill="hold"/>
                                        <p:tgtEl>
                                          <p:spTgt spid="5125"/>
                                        </p:tgtEl>
                                        <p:attrNameLst>
                                          <p:attrName>ppt_x</p:attrName>
                                        </p:attrNameLst>
                                      </p:cBhvr>
                                      <p:tavLst>
                                        <p:tav tm="0">
                                          <p:val>
                                            <p:strVal val="#ppt_x"/>
                                          </p:val>
                                        </p:tav>
                                        <p:tav tm="100000">
                                          <p:val>
                                            <p:strVal val="#ppt_x"/>
                                          </p:val>
                                        </p:tav>
                                      </p:tavLst>
                                    </p:anim>
                                    <p:anim calcmode="lin" valueType="num">
                                      <p:cBhvr>
                                        <p:cTn id="36" dur="1000" fill="hold"/>
                                        <p:tgtEl>
                                          <p:spTgt spid="512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074"/>
                                        </p:tgtEl>
                                        <p:attrNameLst>
                                          <p:attrName>style.visibility</p:attrName>
                                        </p:attrNameLst>
                                      </p:cBhvr>
                                      <p:to>
                                        <p:strVal val="visible"/>
                                      </p:to>
                                    </p:set>
                                    <p:animEffect transition="in" filter="fade">
                                      <p:cBhvr>
                                        <p:cTn id="39" dur="1000"/>
                                        <p:tgtEl>
                                          <p:spTgt spid="3074"/>
                                        </p:tgtEl>
                                      </p:cBhvr>
                                    </p:animEffect>
                                    <p:anim calcmode="lin" valueType="num">
                                      <p:cBhvr>
                                        <p:cTn id="40" dur="1000" fill="hold"/>
                                        <p:tgtEl>
                                          <p:spTgt spid="3074"/>
                                        </p:tgtEl>
                                        <p:attrNameLst>
                                          <p:attrName>ppt_x</p:attrName>
                                        </p:attrNameLst>
                                      </p:cBhvr>
                                      <p:tavLst>
                                        <p:tav tm="0">
                                          <p:val>
                                            <p:strVal val="#ppt_x"/>
                                          </p:val>
                                        </p:tav>
                                        <p:tav tm="100000">
                                          <p:val>
                                            <p:strVal val="#ppt_x"/>
                                          </p:val>
                                        </p:tav>
                                      </p:tavLst>
                                    </p:anim>
                                    <p:anim calcmode="lin" valueType="num">
                                      <p:cBhvr>
                                        <p:cTn id="41" dur="1000" fill="hold"/>
                                        <p:tgtEl>
                                          <p:spTgt spid="307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075"/>
                                        </p:tgtEl>
                                        <p:attrNameLst>
                                          <p:attrName>style.visibility</p:attrName>
                                        </p:attrNameLst>
                                      </p:cBhvr>
                                      <p:to>
                                        <p:strVal val="visible"/>
                                      </p:to>
                                    </p:set>
                                    <p:animEffect transition="in" filter="fade">
                                      <p:cBhvr>
                                        <p:cTn id="44" dur="1000"/>
                                        <p:tgtEl>
                                          <p:spTgt spid="3075"/>
                                        </p:tgtEl>
                                      </p:cBhvr>
                                    </p:animEffect>
                                    <p:anim calcmode="lin" valueType="num">
                                      <p:cBhvr>
                                        <p:cTn id="45" dur="1000" fill="hold"/>
                                        <p:tgtEl>
                                          <p:spTgt spid="3075"/>
                                        </p:tgtEl>
                                        <p:attrNameLst>
                                          <p:attrName>ppt_x</p:attrName>
                                        </p:attrNameLst>
                                      </p:cBhvr>
                                      <p:tavLst>
                                        <p:tav tm="0">
                                          <p:val>
                                            <p:strVal val="#ppt_x"/>
                                          </p:val>
                                        </p:tav>
                                        <p:tav tm="100000">
                                          <p:val>
                                            <p:strVal val="#ppt_x"/>
                                          </p:val>
                                        </p:tav>
                                      </p:tavLst>
                                    </p:anim>
                                    <p:anim calcmode="lin" valueType="num">
                                      <p:cBhvr>
                                        <p:cTn id="46" dur="1000" fill="hold"/>
                                        <p:tgtEl>
                                          <p:spTgt spid="307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64" y="219220"/>
            <a:ext cx="10972800" cy="1143000"/>
          </a:xfrm>
        </p:spPr>
        <p:txBody>
          <a:bodyPr/>
          <a:lstStyle/>
          <a:p>
            <a:r>
              <a:rPr lang="en-US" dirty="0" smtClean="0"/>
              <a:t>Trigger point</a:t>
            </a:r>
            <a:endParaRPr lang="en-US" dirty="0"/>
          </a:p>
        </p:txBody>
      </p:sp>
      <p:pic>
        <p:nvPicPr>
          <p:cNvPr id="4098" name="Picture 2" descr="F:\eslahi\pectoralis major\slide8.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6982"/>
            <a:ext cx="3433045" cy="325827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F:\eslahi\pectoralis major\pectoralis-major-combin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95204"/>
            <a:ext cx="6667500" cy="38290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eslahi\pectoralis major\waslaski6_33818_1_1_81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1346" y="3488659"/>
            <a:ext cx="4866826" cy="336934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eslahi\pectoralis major\pectoralis_major_trigger_points_referred_pai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1346" y="77530"/>
            <a:ext cx="4548172" cy="3411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31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p:cTn id="12" dur="500" fill="hold"/>
                                        <p:tgtEl>
                                          <p:spTgt spid="4098"/>
                                        </p:tgtEl>
                                        <p:attrNameLst>
                                          <p:attrName>ppt_w</p:attrName>
                                        </p:attrNameLst>
                                      </p:cBhvr>
                                      <p:tavLst>
                                        <p:tav tm="0">
                                          <p:val>
                                            <p:fltVal val="0"/>
                                          </p:val>
                                        </p:tav>
                                        <p:tav tm="100000">
                                          <p:val>
                                            <p:strVal val="#ppt_w"/>
                                          </p:val>
                                        </p:tav>
                                      </p:tavLst>
                                    </p:anim>
                                    <p:anim calcmode="lin" valueType="num">
                                      <p:cBhvr>
                                        <p:cTn id="13" dur="500" fill="hold"/>
                                        <p:tgtEl>
                                          <p:spTgt spid="4098"/>
                                        </p:tgtEl>
                                        <p:attrNameLst>
                                          <p:attrName>ppt_h</p:attrName>
                                        </p:attrNameLst>
                                      </p:cBhvr>
                                      <p:tavLst>
                                        <p:tav tm="0">
                                          <p:val>
                                            <p:fltVal val="0"/>
                                          </p:val>
                                        </p:tav>
                                        <p:tav tm="100000">
                                          <p:val>
                                            <p:strVal val="#ppt_h"/>
                                          </p:val>
                                        </p:tav>
                                      </p:tavLst>
                                    </p:anim>
                                    <p:animEffect transition="in" filter="fade">
                                      <p:cBhvr>
                                        <p:cTn id="14" dur="500"/>
                                        <p:tgtEl>
                                          <p:spTgt spid="4098"/>
                                        </p:tgtEl>
                                      </p:cBhvr>
                                    </p:animEffect>
                                  </p:childTnLst>
                                </p:cTn>
                              </p:par>
                              <p:par>
                                <p:cTn id="15" presetID="53" presetClass="entr" presetSubtype="16" fill="hold" nodeType="withEffect">
                                  <p:stCondLst>
                                    <p:cond delay="0"/>
                                  </p:stCondLst>
                                  <p:childTnLst>
                                    <p:set>
                                      <p:cBhvr>
                                        <p:cTn id="16" dur="1" fill="hold">
                                          <p:stCondLst>
                                            <p:cond delay="0"/>
                                          </p:stCondLst>
                                        </p:cTn>
                                        <p:tgtEl>
                                          <p:spTgt spid="4099"/>
                                        </p:tgtEl>
                                        <p:attrNameLst>
                                          <p:attrName>style.visibility</p:attrName>
                                        </p:attrNameLst>
                                      </p:cBhvr>
                                      <p:to>
                                        <p:strVal val="visible"/>
                                      </p:to>
                                    </p:set>
                                    <p:anim calcmode="lin" valueType="num">
                                      <p:cBhvr>
                                        <p:cTn id="17" dur="500" fill="hold"/>
                                        <p:tgtEl>
                                          <p:spTgt spid="4099"/>
                                        </p:tgtEl>
                                        <p:attrNameLst>
                                          <p:attrName>ppt_w</p:attrName>
                                        </p:attrNameLst>
                                      </p:cBhvr>
                                      <p:tavLst>
                                        <p:tav tm="0">
                                          <p:val>
                                            <p:fltVal val="0"/>
                                          </p:val>
                                        </p:tav>
                                        <p:tav tm="100000">
                                          <p:val>
                                            <p:strVal val="#ppt_w"/>
                                          </p:val>
                                        </p:tav>
                                      </p:tavLst>
                                    </p:anim>
                                    <p:anim calcmode="lin" valueType="num">
                                      <p:cBhvr>
                                        <p:cTn id="18" dur="500" fill="hold"/>
                                        <p:tgtEl>
                                          <p:spTgt spid="4099"/>
                                        </p:tgtEl>
                                        <p:attrNameLst>
                                          <p:attrName>ppt_h</p:attrName>
                                        </p:attrNameLst>
                                      </p:cBhvr>
                                      <p:tavLst>
                                        <p:tav tm="0">
                                          <p:val>
                                            <p:fltVal val="0"/>
                                          </p:val>
                                        </p:tav>
                                        <p:tav tm="100000">
                                          <p:val>
                                            <p:strVal val="#ppt_h"/>
                                          </p:val>
                                        </p:tav>
                                      </p:tavLst>
                                    </p:anim>
                                    <p:animEffect transition="in" filter="fade">
                                      <p:cBhvr>
                                        <p:cTn id="19" dur="500"/>
                                        <p:tgtEl>
                                          <p:spTgt spid="4099"/>
                                        </p:tgtEl>
                                      </p:cBhvr>
                                    </p:animEffect>
                                  </p:childTnLst>
                                </p:cTn>
                              </p:par>
                              <p:par>
                                <p:cTn id="20" presetID="53" presetClass="entr" presetSubtype="16"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 calcmode="lin" valueType="num">
                                      <p:cBhvr>
                                        <p:cTn id="22" dur="500" fill="hold"/>
                                        <p:tgtEl>
                                          <p:spTgt spid="4100"/>
                                        </p:tgtEl>
                                        <p:attrNameLst>
                                          <p:attrName>ppt_w</p:attrName>
                                        </p:attrNameLst>
                                      </p:cBhvr>
                                      <p:tavLst>
                                        <p:tav tm="0">
                                          <p:val>
                                            <p:fltVal val="0"/>
                                          </p:val>
                                        </p:tav>
                                        <p:tav tm="100000">
                                          <p:val>
                                            <p:strVal val="#ppt_w"/>
                                          </p:val>
                                        </p:tav>
                                      </p:tavLst>
                                    </p:anim>
                                    <p:anim calcmode="lin" valueType="num">
                                      <p:cBhvr>
                                        <p:cTn id="23" dur="500" fill="hold"/>
                                        <p:tgtEl>
                                          <p:spTgt spid="4100"/>
                                        </p:tgtEl>
                                        <p:attrNameLst>
                                          <p:attrName>ppt_h</p:attrName>
                                        </p:attrNameLst>
                                      </p:cBhvr>
                                      <p:tavLst>
                                        <p:tav tm="0">
                                          <p:val>
                                            <p:fltVal val="0"/>
                                          </p:val>
                                        </p:tav>
                                        <p:tav tm="100000">
                                          <p:val>
                                            <p:strVal val="#ppt_h"/>
                                          </p:val>
                                        </p:tav>
                                      </p:tavLst>
                                    </p:anim>
                                    <p:animEffect transition="in" filter="fade">
                                      <p:cBhvr>
                                        <p:cTn id="24" dur="500"/>
                                        <p:tgtEl>
                                          <p:spTgt spid="4100"/>
                                        </p:tgtEl>
                                      </p:cBhvr>
                                    </p:animEffect>
                                  </p:childTnLst>
                                </p:cTn>
                              </p:par>
                              <p:par>
                                <p:cTn id="25" presetID="53" presetClass="entr" presetSubtype="16" fill="hold" nodeType="withEffect">
                                  <p:stCondLst>
                                    <p:cond delay="0"/>
                                  </p:stCondLst>
                                  <p:childTnLst>
                                    <p:set>
                                      <p:cBhvr>
                                        <p:cTn id="26" dur="1" fill="hold">
                                          <p:stCondLst>
                                            <p:cond delay="0"/>
                                          </p:stCondLst>
                                        </p:cTn>
                                        <p:tgtEl>
                                          <p:spTgt spid="4102"/>
                                        </p:tgtEl>
                                        <p:attrNameLst>
                                          <p:attrName>style.visibility</p:attrName>
                                        </p:attrNameLst>
                                      </p:cBhvr>
                                      <p:to>
                                        <p:strVal val="visible"/>
                                      </p:to>
                                    </p:set>
                                    <p:anim calcmode="lin" valueType="num">
                                      <p:cBhvr>
                                        <p:cTn id="27" dur="500" fill="hold"/>
                                        <p:tgtEl>
                                          <p:spTgt spid="4102"/>
                                        </p:tgtEl>
                                        <p:attrNameLst>
                                          <p:attrName>ppt_w</p:attrName>
                                        </p:attrNameLst>
                                      </p:cBhvr>
                                      <p:tavLst>
                                        <p:tav tm="0">
                                          <p:val>
                                            <p:fltVal val="0"/>
                                          </p:val>
                                        </p:tav>
                                        <p:tav tm="100000">
                                          <p:val>
                                            <p:strVal val="#ppt_w"/>
                                          </p:val>
                                        </p:tav>
                                      </p:tavLst>
                                    </p:anim>
                                    <p:anim calcmode="lin" valueType="num">
                                      <p:cBhvr>
                                        <p:cTn id="28" dur="500" fill="hold"/>
                                        <p:tgtEl>
                                          <p:spTgt spid="4102"/>
                                        </p:tgtEl>
                                        <p:attrNameLst>
                                          <p:attrName>ppt_h</p:attrName>
                                        </p:attrNameLst>
                                      </p:cBhvr>
                                      <p:tavLst>
                                        <p:tav tm="0">
                                          <p:val>
                                            <p:fltVal val="0"/>
                                          </p:val>
                                        </p:tav>
                                        <p:tav tm="100000">
                                          <p:val>
                                            <p:strVal val="#ppt_h"/>
                                          </p:val>
                                        </p:tav>
                                      </p:tavLst>
                                    </p:anim>
                                    <p:animEffect transition="in" filter="fade">
                                      <p:cBhvr>
                                        <p:cTn id="29"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تمرین</a:t>
            </a:r>
            <a:endParaRPr lang="en-US" dirty="0"/>
          </a:p>
        </p:txBody>
      </p:sp>
      <p:pic>
        <p:nvPicPr>
          <p:cNvPr id="6146" name="Picture 2" descr="F:\eslahi\pectoralis major\tamrin\13985-1_asl.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448799" y="1963150"/>
            <a:ext cx="2659103" cy="19895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0435" y="1001993"/>
            <a:ext cx="1343891" cy="461665"/>
          </a:xfrm>
          <a:prstGeom prst="rect">
            <a:avLst/>
          </a:prstGeom>
          <a:noFill/>
        </p:spPr>
        <p:txBody>
          <a:bodyPr wrap="square" rtlCol="0">
            <a:spAutoFit/>
          </a:bodyPr>
          <a:lstStyle/>
          <a:p>
            <a:pPr algn="ctr"/>
            <a:r>
              <a:rPr lang="fa-IR" sz="2400" dirty="0" smtClean="0"/>
              <a:t>قدرتی</a:t>
            </a:r>
            <a:endParaRPr lang="en-US" sz="2400" dirty="0"/>
          </a:p>
        </p:txBody>
      </p:sp>
      <p:sp>
        <p:nvSpPr>
          <p:cNvPr id="5" name="TextBox 4"/>
          <p:cNvSpPr txBox="1"/>
          <p:nvPr/>
        </p:nvSpPr>
        <p:spPr>
          <a:xfrm>
            <a:off x="9947565" y="1001993"/>
            <a:ext cx="901831" cy="461665"/>
          </a:xfrm>
          <a:prstGeom prst="rect">
            <a:avLst/>
          </a:prstGeom>
          <a:noFill/>
        </p:spPr>
        <p:txBody>
          <a:bodyPr wrap="square" rtlCol="0">
            <a:spAutoFit/>
          </a:bodyPr>
          <a:lstStyle/>
          <a:p>
            <a:pPr algn="ctr"/>
            <a:r>
              <a:rPr lang="fa-IR" sz="2400" dirty="0" smtClean="0"/>
              <a:t>کششی</a:t>
            </a:r>
            <a:endParaRPr lang="en-US" sz="2400" dirty="0"/>
          </a:p>
        </p:txBody>
      </p:sp>
      <p:pic>
        <p:nvPicPr>
          <p:cNvPr id="6147" name="Picture 3" descr="F:\eslahi\pectoralis major\tamrin\passive-chest-stretch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9909" y="4379385"/>
            <a:ext cx="1651144" cy="2292821"/>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F:\eslahi\pectoralis major\tamrin\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6435" y="2032036"/>
            <a:ext cx="2452255" cy="175934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F:\eslahi\pectoralis major\tamrin\19391_657sineh.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6254" y="1690777"/>
            <a:ext cx="3255819" cy="2441864"/>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F:\eslahi\pectoralis major\tamrin\sine7.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6253" y="4301869"/>
            <a:ext cx="3255819" cy="244186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F:\eslahi\pectoralis major\tamrin\sine.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19055" y="2911709"/>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F:\eslahi\New folder (3)\cornerstretch.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16434" y="4026648"/>
            <a:ext cx="2452255" cy="2831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06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146"/>
                                        </p:tgtEl>
                                        <p:attrNameLst>
                                          <p:attrName>style.visibility</p:attrName>
                                        </p:attrNameLst>
                                      </p:cBhvr>
                                      <p:to>
                                        <p:strVal val="visible"/>
                                      </p:to>
                                    </p:set>
                                    <p:animEffect transition="in" filter="wipe(down)">
                                      <p:cBhvr>
                                        <p:cTn id="23" dur="580">
                                          <p:stCondLst>
                                            <p:cond delay="0"/>
                                          </p:stCondLst>
                                        </p:cTn>
                                        <p:tgtEl>
                                          <p:spTgt spid="6146"/>
                                        </p:tgtEl>
                                      </p:cBhvr>
                                    </p:animEffect>
                                    <p:anim calcmode="lin" valueType="num">
                                      <p:cBhvr>
                                        <p:cTn id="24"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9" dur="26">
                                          <p:stCondLst>
                                            <p:cond delay="650"/>
                                          </p:stCondLst>
                                        </p:cTn>
                                        <p:tgtEl>
                                          <p:spTgt spid="6146"/>
                                        </p:tgtEl>
                                      </p:cBhvr>
                                      <p:to x="100000" y="60000"/>
                                    </p:animScale>
                                    <p:animScale>
                                      <p:cBhvr>
                                        <p:cTn id="30" dur="166" decel="50000">
                                          <p:stCondLst>
                                            <p:cond delay="676"/>
                                          </p:stCondLst>
                                        </p:cTn>
                                        <p:tgtEl>
                                          <p:spTgt spid="6146"/>
                                        </p:tgtEl>
                                      </p:cBhvr>
                                      <p:to x="100000" y="100000"/>
                                    </p:animScale>
                                    <p:animScale>
                                      <p:cBhvr>
                                        <p:cTn id="31" dur="26">
                                          <p:stCondLst>
                                            <p:cond delay="1312"/>
                                          </p:stCondLst>
                                        </p:cTn>
                                        <p:tgtEl>
                                          <p:spTgt spid="6146"/>
                                        </p:tgtEl>
                                      </p:cBhvr>
                                      <p:to x="100000" y="80000"/>
                                    </p:animScale>
                                    <p:animScale>
                                      <p:cBhvr>
                                        <p:cTn id="32" dur="166" decel="50000">
                                          <p:stCondLst>
                                            <p:cond delay="1338"/>
                                          </p:stCondLst>
                                        </p:cTn>
                                        <p:tgtEl>
                                          <p:spTgt spid="6146"/>
                                        </p:tgtEl>
                                      </p:cBhvr>
                                      <p:to x="100000" y="100000"/>
                                    </p:animScale>
                                    <p:animScale>
                                      <p:cBhvr>
                                        <p:cTn id="33" dur="26">
                                          <p:stCondLst>
                                            <p:cond delay="1642"/>
                                          </p:stCondLst>
                                        </p:cTn>
                                        <p:tgtEl>
                                          <p:spTgt spid="6146"/>
                                        </p:tgtEl>
                                      </p:cBhvr>
                                      <p:to x="100000" y="90000"/>
                                    </p:animScale>
                                    <p:animScale>
                                      <p:cBhvr>
                                        <p:cTn id="34" dur="166" decel="50000">
                                          <p:stCondLst>
                                            <p:cond delay="1668"/>
                                          </p:stCondLst>
                                        </p:cTn>
                                        <p:tgtEl>
                                          <p:spTgt spid="6146"/>
                                        </p:tgtEl>
                                      </p:cBhvr>
                                      <p:to x="100000" y="100000"/>
                                    </p:animScale>
                                    <p:animScale>
                                      <p:cBhvr>
                                        <p:cTn id="35" dur="26">
                                          <p:stCondLst>
                                            <p:cond delay="1808"/>
                                          </p:stCondLst>
                                        </p:cTn>
                                        <p:tgtEl>
                                          <p:spTgt spid="6146"/>
                                        </p:tgtEl>
                                      </p:cBhvr>
                                      <p:to x="100000" y="95000"/>
                                    </p:animScale>
                                    <p:animScale>
                                      <p:cBhvr>
                                        <p:cTn id="36" dur="166" decel="50000">
                                          <p:stCondLst>
                                            <p:cond delay="1834"/>
                                          </p:stCondLst>
                                        </p:cTn>
                                        <p:tgtEl>
                                          <p:spTgt spid="6146"/>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down)">
                                      <p:cBhvr>
                                        <p:cTn id="55" dur="580">
                                          <p:stCondLst>
                                            <p:cond delay="0"/>
                                          </p:stCondLst>
                                        </p:cTn>
                                        <p:tgtEl>
                                          <p:spTgt spid="5"/>
                                        </p:tgtEl>
                                      </p:cBhvr>
                                    </p:animEffect>
                                    <p:anim calcmode="lin" valueType="num">
                                      <p:cBhvr>
                                        <p:cTn id="5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1" dur="26">
                                          <p:stCondLst>
                                            <p:cond delay="650"/>
                                          </p:stCondLst>
                                        </p:cTn>
                                        <p:tgtEl>
                                          <p:spTgt spid="5"/>
                                        </p:tgtEl>
                                      </p:cBhvr>
                                      <p:to x="100000" y="60000"/>
                                    </p:animScale>
                                    <p:animScale>
                                      <p:cBhvr>
                                        <p:cTn id="62" dur="166" decel="50000">
                                          <p:stCondLst>
                                            <p:cond delay="676"/>
                                          </p:stCondLst>
                                        </p:cTn>
                                        <p:tgtEl>
                                          <p:spTgt spid="5"/>
                                        </p:tgtEl>
                                      </p:cBhvr>
                                      <p:to x="100000" y="100000"/>
                                    </p:animScale>
                                    <p:animScale>
                                      <p:cBhvr>
                                        <p:cTn id="63" dur="26">
                                          <p:stCondLst>
                                            <p:cond delay="1312"/>
                                          </p:stCondLst>
                                        </p:cTn>
                                        <p:tgtEl>
                                          <p:spTgt spid="5"/>
                                        </p:tgtEl>
                                      </p:cBhvr>
                                      <p:to x="100000" y="80000"/>
                                    </p:animScale>
                                    <p:animScale>
                                      <p:cBhvr>
                                        <p:cTn id="64" dur="166" decel="50000">
                                          <p:stCondLst>
                                            <p:cond delay="1338"/>
                                          </p:stCondLst>
                                        </p:cTn>
                                        <p:tgtEl>
                                          <p:spTgt spid="5"/>
                                        </p:tgtEl>
                                      </p:cBhvr>
                                      <p:to x="100000" y="100000"/>
                                    </p:animScale>
                                    <p:animScale>
                                      <p:cBhvr>
                                        <p:cTn id="65" dur="26">
                                          <p:stCondLst>
                                            <p:cond delay="1642"/>
                                          </p:stCondLst>
                                        </p:cTn>
                                        <p:tgtEl>
                                          <p:spTgt spid="5"/>
                                        </p:tgtEl>
                                      </p:cBhvr>
                                      <p:to x="100000" y="90000"/>
                                    </p:animScale>
                                    <p:animScale>
                                      <p:cBhvr>
                                        <p:cTn id="66" dur="166" decel="50000">
                                          <p:stCondLst>
                                            <p:cond delay="1668"/>
                                          </p:stCondLst>
                                        </p:cTn>
                                        <p:tgtEl>
                                          <p:spTgt spid="5"/>
                                        </p:tgtEl>
                                      </p:cBhvr>
                                      <p:to x="100000" y="100000"/>
                                    </p:animScale>
                                    <p:animScale>
                                      <p:cBhvr>
                                        <p:cTn id="67" dur="26">
                                          <p:stCondLst>
                                            <p:cond delay="1808"/>
                                          </p:stCondLst>
                                        </p:cTn>
                                        <p:tgtEl>
                                          <p:spTgt spid="5"/>
                                        </p:tgtEl>
                                      </p:cBhvr>
                                      <p:to x="100000" y="95000"/>
                                    </p:animScale>
                                    <p:animScale>
                                      <p:cBhvr>
                                        <p:cTn id="68" dur="166" decel="50000">
                                          <p:stCondLst>
                                            <p:cond delay="1834"/>
                                          </p:stCondLst>
                                        </p:cTn>
                                        <p:tgtEl>
                                          <p:spTgt spid="5"/>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6147"/>
                                        </p:tgtEl>
                                        <p:attrNameLst>
                                          <p:attrName>style.visibility</p:attrName>
                                        </p:attrNameLst>
                                      </p:cBhvr>
                                      <p:to>
                                        <p:strVal val="visible"/>
                                      </p:to>
                                    </p:set>
                                    <p:animEffect transition="in" filter="wipe(down)">
                                      <p:cBhvr>
                                        <p:cTn id="71" dur="580">
                                          <p:stCondLst>
                                            <p:cond delay="0"/>
                                          </p:stCondLst>
                                        </p:cTn>
                                        <p:tgtEl>
                                          <p:spTgt spid="6147"/>
                                        </p:tgtEl>
                                      </p:cBhvr>
                                    </p:animEffect>
                                    <p:anim calcmode="lin" valueType="num">
                                      <p:cBhvr>
                                        <p:cTn id="72" dur="1822" tmFilter="0,0; 0.14,0.36; 0.43,0.73; 0.71,0.91; 1.0,1.0">
                                          <p:stCondLst>
                                            <p:cond delay="0"/>
                                          </p:stCondLst>
                                        </p:cTn>
                                        <p:tgtEl>
                                          <p:spTgt spid="6147"/>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6147"/>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6147"/>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6147"/>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6147"/>
                                        </p:tgtEl>
                                        <p:attrNameLst>
                                          <p:attrName>ppt_y</p:attrName>
                                        </p:attrNameLst>
                                      </p:cBhvr>
                                      <p:tavLst>
                                        <p:tav tm="0" fmla="#ppt_y-sin(pi*$)/81">
                                          <p:val>
                                            <p:fltVal val="0"/>
                                          </p:val>
                                        </p:tav>
                                        <p:tav tm="100000">
                                          <p:val>
                                            <p:fltVal val="1"/>
                                          </p:val>
                                        </p:tav>
                                      </p:tavLst>
                                    </p:anim>
                                    <p:animScale>
                                      <p:cBhvr>
                                        <p:cTn id="77" dur="26">
                                          <p:stCondLst>
                                            <p:cond delay="650"/>
                                          </p:stCondLst>
                                        </p:cTn>
                                        <p:tgtEl>
                                          <p:spTgt spid="6147"/>
                                        </p:tgtEl>
                                      </p:cBhvr>
                                      <p:to x="100000" y="60000"/>
                                    </p:animScale>
                                    <p:animScale>
                                      <p:cBhvr>
                                        <p:cTn id="78" dur="166" decel="50000">
                                          <p:stCondLst>
                                            <p:cond delay="676"/>
                                          </p:stCondLst>
                                        </p:cTn>
                                        <p:tgtEl>
                                          <p:spTgt spid="6147"/>
                                        </p:tgtEl>
                                      </p:cBhvr>
                                      <p:to x="100000" y="100000"/>
                                    </p:animScale>
                                    <p:animScale>
                                      <p:cBhvr>
                                        <p:cTn id="79" dur="26">
                                          <p:stCondLst>
                                            <p:cond delay="1312"/>
                                          </p:stCondLst>
                                        </p:cTn>
                                        <p:tgtEl>
                                          <p:spTgt spid="6147"/>
                                        </p:tgtEl>
                                      </p:cBhvr>
                                      <p:to x="100000" y="80000"/>
                                    </p:animScale>
                                    <p:animScale>
                                      <p:cBhvr>
                                        <p:cTn id="80" dur="166" decel="50000">
                                          <p:stCondLst>
                                            <p:cond delay="1338"/>
                                          </p:stCondLst>
                                        </p:cTn>
                                        <p:tgtEl>
                                          <p:spTgt spid="6147"/>
                                        </p:tgtEl>
                                      </p:cBhvr>
                                      <p:to x="100000" y="100000"/>
                                    </p:animScale>
                                    <p:animScale>
                                      <p:cBhvr>
                                        <p:cTn id="81" dur="26">
                                          <p:stCondLst>
                                            <p:cond delay="1642"/>
                                          </p:stCondLst>
                                        </p:cTn>
                                        <p:tgtEl>
                                          <p:spTgt spid="6147"/>
                                        </p:tgtEl>
                                      </p:cBhvr>
                                      <p:to x="100000" y="90000"/>
                                    </p:animScale>
                                    <p:animScale>
                                      <p:cBhvr>
                                        <p:cTn id="82" dur="166" decel="50000">
                                          <p:stCondLst>
                                            <p:cond delay="1668"/>
                                          </p:stCondLst>
                                        </p:cTn>
                                        <p:tgtEl>
                                          <p:spTgt spid="6147"/>
                                        </p:tgtEl>
                                      </p:cBhvr>
                                      <p:to x="100000" y="100000"/>
                                    </p:animScale>
                                    <p:animScale>
                                      <p:cBhvr>
                                        <p:cTn id="83" dur="26">
                                          <p:stCondLst>
                                            <p:cond delay="1808"/>
                                          </p:stCondLst>
                                        </p:cTn>
                                        <p:tgtEl>
                                          <p:spTgt spid="6147"/>
                                        </p:tgtEl>
                                      </p:cBhvr>
                                      <p:to x="100000" y="95000"/>
                                    </p:animScale>
                                    <p:animScale>
                                      <p:cBhvr>
                                        <p:cTn id="84" dur="166" decel="50000">
                                          <p:stCondLst>
                                            <p:cond delay="1834"/>
                                          </p:stCondLst>
                                        </p:cTn>
                                        <p:tgtEl>
                                          <p:spTgt spid="6147"/>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6149"/>
                                        </p:tgtEl>
                                        <p:attrNameLst>
                                          <p:attrName>style.visibility</p:attrName>
                                        </p:attrNameLst>
                                      </p:cBhvr>
                                      <p:to>
                                        <p:strVal val="visible"/>
                                      </p:to>
                                    </p:set>
                                    <p:animEffect transition="in" filter="wipe(down)">
                                      <p:cBhvr>
                                        <p:cTn id="87" dur="580">
                                          <p:stCondLst>
                                            <p:cond delay="0"/>
                                          </p:stCondLst>
                                        </p:cTn>
                                        <p:tgtEl>
                                          <p:spTgt spid="6149"/>
                                        </p:tgtEl>
                                      </p:cBhvr>
                                    </p:animEffect>
                                    <p:anim calcmode="lin" valueType="num">
                                      <p:cBhvr>
                                        <p:cTn id="88" dur="1822" tmFilter="0,0; 0.14,0.36; 0.43,0.73; 0.71,0.91; 1.0,1.0">
                                          <p:stCondLst>
                                            <p:cond delay="0"/>
                                          </p:stCondLst>
                                        </p:cTn>
                                        <p:tgtEl>
                                          <p:spTgt spid="6149"/>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6149"/>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6149"/>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6149"/>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6149"/>
                                        </p:tgtEl>
                                        <p:attrNameLst>
                                          <p:attrName>ppt_y</p:attrName>
                                        </p:attrNameLst>
                                      </p:cBhvr>
                                      <p:tavLst>
                                        <p:tav tm="0" fmla="#ppt_y-sin(pi*$)/81">
                                          <p:val>
                                            <p:fltVal val="0"/>
                                          </p:val>
                                        </p:tav>
                                        <p:tav tm="100000">
                                          <p:val>
                                            <p:fltVal val="1"/>
                                          </p:val>
                                        </p:tav>
                                      </p:tavLst>
                                    </p:anim>
                                    <p:animScale>
                                      <p:cBhvr>
                                        <p:cTn id="93" dur="26">
                                          <p:stCondLst>
                                            <p:cond delay="650"/>
                                          </p:stCondLst>
                                        </p:cTn>
                                        <p:tgtEl>
                                          <p:spTgt spid="6149"/>
                                        </p:tgtEl>
                                      </p:cBhvr>
                                      <p:to x="100000" y="60000"/>
                                    </p:animScale>
                                    <p:animScale>
                                      <p:cBhvr>
                                        <p:cTn id="94" dur="166" decel="50000">
                                          <p:stCondLst>
                                            <p:cond delay="676"/>
                                          </p:stCondLst>
                                        </p:cTn>
                                        <p:tgtEl>
                                          <p:spTgt spid="6149"/>
                                        </p:tgtEl>
                                      </p:cBhvr>
                                      <p:to x="100000" y="100000"/>
                                    </p:animScale>
                                    <p:animScale>
                                      <p:cBhvr>
                                        <p:cTn id="95" dur="26">
                                          <p:stCondLst>
                                            <p:cond delay="1312"/>
                                          </p:stCondLst>
                                        </p:cTn>
                                        <p:tgtEl>
                                          <p:spTgt spid="6149"/>
                                        </p:tgtEl>
                                      </p:cBhvr>
                                      <p:to x="100000" y="80000"/>
                                    </p:animScale>
                                    <p:animScale>
                                      <p:cBhvr>
                                        <p:cTn id="96" dur="166" decel="50000">
                                          <p:stCondLst>
                                            <p:cond delay="1338"/>
                                          </p:stCondLst>
                                        </p:cTn>
                                        <p:tgtEl>
                                          <p:spTgt spid="6149"/>
                                        </p:tgtEl>
                                      </p:cBhvr>
                                      <p:to x="100000" y="100000"/>
                                    </p:animScale>
                                    <p:animScale>
                                      <p:cBhvr>
                                        <p:cTn id="97" dur="26">
                                          <p:stCondLst>
                                            <p:cond delay="1642"/>
                                          </p:stCondLst>
                                        </p:cTn>
                                        <p:tgtEl>
                                          <p:spTgt spid="6149"/>
                                        </p:tgtEl>
                                      </p:cBhvr>
                                      <p:to x="100000" y="90000"/>
                                    </p:animScale>
                                    <p:animScale>
                                      <p:cBhvr>
                                        <p:cTn id="98" dur="166" decel="50000">
                                          <p:stCondLst>
                                            <p:cond delay="1668"/>
                                          </p:stCondLst>
                                        </p:cTn>
                                        <p:tgtEl>
                                          <p:spTgt spid="6149"/>
                                        </p:tgtEl>
                                      </p:cBhvr>
                                      <p:to x="100000" y="100000"/>
                                    </p:animScale>
                                    <p:animScale>
                                      <p:cBhvr>
                                        <p:cTn id="99" dur="26">
                                          <p:stCondLst>
                                            <p:cond delay="1808"/>
                                          </p:stCondLst>
                                        </p:cTn>
                                        <p:tgtEl>
                                          <p:spTgt spid="6149"/>
                                        </p:tgtEl>
                                      </p:cBhvr>
                                      <p:to x="100000" y="95000"/>
                                    </p:animScale>
                                    <p:animScale>
                                      <p:cBhvr>
                                        <p:cTn id="100" dur="166" decel="50000">
                                          <p:stCondLst>
                                            <p:cond delay="1834"/>
                                          </p:stCondLst>
                                        </p:cTn>
                                        <p:tgtEl>
                                          <p:spTgt spid="6149"/>
                                        </p:tgtEl>
                                      </p:cBhvr>
                                      <p:to x="100000" y="100000"/>
                                    </p:animScale>
                                  </p:childTnLst>
                                </p:cTn>
                              </p:par>
                              <p:par>
                                <p:cTn id="101" presetID="26" presetClass="entr" presetSubtype="0" fill="hold" nodeType="withEffect">
                                  <p:stCondLst>
                                    <p:cond delay="0"/>
                                  </p:stCondLst>
                                  <p:childTnLst>
                                    <p:set>
                                      <p:cBhvr>
                                        <p:cTn id="102" dur="1" fill="hold">
                                          <p:stCondLst>
                                            <p:cond delay="0"/>
                                          </p:stCondLst>
                                        </p:cTn>
                                        <p:tgtEl>
                                          <p:spTgt spid="6150"/>
                                        </p:tgtEl>
                                        <p:attrNameLst>
                                          <p:attrName>style.visibility</p:attrName>
                                        </p:attrNameLst>
                                      </p:cBhvr>
                                      <p:to>
                                        <p:strVal val="visible"/>
                                      </p:to>
                                    </p:set>
                                    <p:animEffect transition="in" filter="wipe(down)">
                                      <p:cBhvr>
                                        <p:cTn id="103" dur="580">
                                          <p:stCondLst>
                                            <p:cond delay="0"/>
                                          </p:stCondLst>
                                        </p:cTn>
                                        <p:tgtEl>
                                          <p:spTgt spid="6150"/>
                                        </p:tgtEl>
                                      </p:cBhvr>
                                    </p:animEffect>
                                    <p:anim calcmode="lin" valueType="num">
                                      <p:cBhvr>
                                        <p:cTn id="104" dur="1822" tmFilter="0,0; 0.14,0.36; 0.43,0.73; 0.71,0.91; 1.0,1.0">
                                          <p:stCondLst>
                                            <p:cond delay="0"/>
                                          </p:stCondLst>
                                        </p:cTn>
                                        <p:tgtEl>
                                          <p:spTgt spid="6150"/>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6150"/>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6150"/>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6150"/>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6150"/>
                                        </p:tgtEl>
                                        <p:attrNameLst>
                                          <p:attrName>ppt_y</p:attrName>
                                        </p:attrNameLst>
                                      </p:cBhvr>
                                      <p:tavLst>
                                        <p:tav tm="0" fmla="#ppt_y-sin(pi*$)/81">
                                          <p:val>
                                            <p:fltVal val="0"/>
                                          </p:val>
                                        </p:tav>
                                        <p:tav tm="100000">
                                          <p:val>
                                            <p:fltVal val="1"/>
                                          </p:val>
                                        </p:tav>
                                      </p:tavLst>
                                    </p:anim>
                                    <p:animScale>
                                      <p:cBhvr>
                                        <p:cTn id="109" dur="26">
                                          <p:stCondLst>
                                            <p:cond delay="650"/>
                                          </p:stCondLst>
                                        </p:cTn>
                                        <p:tgtEl>
                                          <p:spTgt spid="6150"/>
                                        </p:tgtEl>
                                      </p:cBhvr>
                                      <p:to x="100000" y="60000"/>
                                    </p:animScale>
                                    <p:animScale>
                                      <p:cBhvr>
                                        <p:cTn id="110" dur="166" decel="50000">
                                          <p:stCondLst>
                                            <p:cond delay="676"/>
                                          </p:stCondLst>
                                        </p:cTn>
                                        <p:tgtEl>
                                          <p:spTgt spid="6150"/>
                                        </p:tgtEl>
                                      </p:cBhvr>
                                      <p:to x="100000" y="100000"/>
                                    </p:animScale>
                                    <p:animScale>
                                      <p:cBhvr>
                                        <p:cTn id="111" dur="26">
                                          <p:stCondLst>
                                            <p:cond delay="1312"/>
                                          </p:stCondLst>
                                        </p:cTn>
                                        <p:tgtEl>
                                          <p:spTgt spid="6150"/>
                                        </p:tgtEl>
                                      </p:cBhvr>
                                      <p:to x="100000" y="80000"/>
                                    </p:animScale>
                                    <p:animScale>
                                      <p:cBhvr>
                                        <p:cTn id="112" dur="166" decel="50000">
                                          <p:stCondLst>
                                            <p:cond delay="1338"/>
                                          </p:stCondLst>
                                        </p:cTn>
                                        <p:tgtEl>
                                          <p:spTgt spid="6150"/>
                                        </p:tgtEl>
                                      </p:cBhvr>
                                      <p:to x="100000" y="100000"/>
                                    </p:animScale>
                                    <p:animScale>
                                      <p:cBhvr>
                                        <p:cTn id="113" dur="26">
                                          <p:stCondLst>
                                            <p:cond delay="1642"/>
                                          </p:stCondLst>
                                        </p:cTn>
                                        <p:tgtEl>
                                          <p:spTgt spid="6150"/>
                                        </p:tgtEl>
                                      </p:cBhvr>
                                      <p:to x="100000" y="90000"/>
                                    </p:animScale>
                                    <p:animScale>
                                      <p:cBhvr>
                                        <p:cTn id="114" dur="166" decel="50000">
                                          <p:stCondLst>
                                            <p:cond delay="1668"/>
                                          </p:stCondLst>
                                        </p:cTn>
                                        <p:tgtEl>
                                          <p:spTgt spid="6150"/>
                                        </p:tgtEl>
                                      </p:cBhvr>
                                      <p:to x="100000" y="100000"/>
                                    </p:animScale>
                                    <p:animScale>
                                      <p:cBhvr>
                                        <p:cTn id="115" dur="26">
                                          <p:stCondLst>
                                            <p:cond delay="1808"/>
                                          </p:stCondLst>
                                        </p:cTn>
                                        <p:tgtEl>
                                          <p:spTgt spid="6150"/>
                                        </p:tgtEl>
                                      </p:cBhvr>
                                      <p:to x="100000" y="95000"/>
                                    </p:animScale>
                                    <p:animScale>
                                      <p:cBhvr>
                                        <p:cTn id="116" dur="166" decel="50000">
                                          <p:stCondLst>
                                            <p:cond delay="1834"/>
                                          </p:stCondLst>
                                        </p:cTn>
                                        <p:tgtEl>
                                          <p:spTgt spid="6150"/>
                                        </p:tgtEl>
                                      </p:cBhvr>
                                      <p:to x="100000" y="100000"/>
                                    </p:animScale>
                                  </p:childTnLst>
                                </p:cTn>
                              </p:par>
                              <p:par>
                                <p:cTn id="117" presetID="26" presetClass="entr" presetSubtype="0" fill="hold" nodeType="withEffect">
                                  <p:stCondLst>
                                    <p:cond delay="0"/>
                                  </p:stCondLst>
                                  <p:childTnLst>
                                    <p:set>
                                      <p:cBhvr>
                                        <p:cTn id="118" dur="1" fill="hold">
                                          <p:stCondLst>
                                            <p:cond delay="0"/>
                                          </p:stCondLst>
                                        </p:cTn>
                                        <p:tgtEl>
                                          <p:spTgt spid="6151"/>
                                        </p:tgtEl>
                                        <p:attrNameLst>
                                          <p:attrName>style.visibility</p:attrName>
                                        </p:attrNameLst>
                                      </p:cBhvr>
                                      <p:to>
                                        <p:strVal val="visible"/>
                                      </p:to>
                                    </p:set>
                                    <p:animEffect transition="in" filter="wipe(down)">
                                      <p:cBhvr>
                                        <p:cTn id="119" dur="580">
                                          <p:stCondLst>
                                            <p:cond delay="0"/>
                                          </p:stCondLst>
                                        </p:cTn>
                                        <p:tgtEl>
                                          <p:spTgt spid="6151"/>
                                        </p:tgtEl>
                                      </p:cBhvr>
                                    </p:animEffect>
                                    <p:anim calcmode="lin" valueType="num">
                                      <p:cBhvr>
                                        <p:cTn id="120" dur="1822" tmFilter="0,0; 0.14,0.36; 0.43,0.73; 0.71,0.91; 1.0,1.0">
                                          <p:stCondLst>
                                            <p:cond delay="0"/>
                                          </p:stCondLst>
                                        </p:cTn>
                                        <p:tgtEl>
                                          <p:spTgt spid="6151"/>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6151"/>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6151"/>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6151"/>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6151"/>
                                        </p:tgtEl>
                                        <p:attrNameLst>
                                          <p:attrName>ppt_y</p:attrName>
                                        </p:attrNameLst>
                                      </p:cBhvr>
                                      <p:tavLst>
                                        <p:tav tm="0" fmla="#ppt_y-sin(pi*$)/81">
                                          <p:val>
                                            <p:fltVal val="0"/>
                                          </p:val>
                                        </p:tav>
                                        <p:tav tm="100000">
                                          <p:val>
                                            <p:fltVal val="1"/>
                                          </p:val>
                                        </p:tav>
                                      </p:tavLst>
                                    </p:anim>
                                    <p:animScale>
                                      <p:cBhvr>
                                        <p:cTn id="125" dur="26">
                                          <p:stCondLst>
                                            <p:cond delay="650"/>
                                          </p:stCondLst>
                                        </p:cTn>
                                        <p:tgtEl>
                                          <p:spTgt spid="6151"/>
                                        </p:tgtEl>
                                      </p:cBhvr>
                                      <p:to x="100000" y="60000"/>
                                    </p:animScale>
                                    <p:animScale>
                                      <p:cBhvr>
                                        <p:cTn id="126" dur="166" decel="50000">
                                          <p:stCondLst>
                                            <p:cond delay="676"/>
                                          </p:stCondLst>
                                        </p:cTn>
                                        <p:tgtEl>
                                          <p:spTgt spid="6151"/>
                                        </p:tgtEl>
                                      </p:cBhvr>
                                      <p:to x="100000" y="100000"/>
                                    </p:animScale>
                                    <p:animScale>
                                      <p:cBhvr>
                                        <p:cTn id="127" dur="26">
                                          <p:stCondLst>
                                            <p:cond delay="1312"/>
                                          </p:stCondLst>
                                        </p:cTn>
                                        <p:tgtEl>
                                          <p:spTgt spid="6151"/>
                                        </p:tgtEl>
                                      </p:cBhvr>
                                      <p:to x="100000" y="80000"/>
                                    </p:animScale>
                                    <p:animScale>
                                      <p:cBhvr>
                                        <p:cTn id="128" dur="166" decel="50000">
                                          <p:stCondLst>
                                            <p:cond delay="1338"/>
                                          </p:stCondLst>
                                        </p:cTn>
                                        <p:tgtEl>
                                          <p:spTgt spid="6151"/>
                                        </p:tgtEl>
                                      </p:cBhvr>
                                      <p:to x="100000" y="100000"/>
                                    </p:animScale>
                                    <p:animScale>
                                      <p:cBhvr>
                                        <p:cTn id="129" dur="26">
                                          <p:stCondLst>
                                            <p:cond delay="1642"/>
                                          </p:stCondLst>
                                        </p:cTn>
                                        <p:tgtEl>
                                          <p:spTgt spid="6151"/>
                                        </p:tgtEl>
                                      </p:cBhvr>
                                      <p:to x="100000" y="90000"/>
                                    </p:animScale>
                                    <p:animScale>
                                      <p:cBhvr>
                                        <p:cTn id="130" dur="166" decel="50000">
                                          <p:stCondLst>
                                            <p:cond delay="1668"/>
                                          </p:stCondLst>
                                        </p:cTn>
                                        <p:tgtEl>
                                          <p:spTgt spid="6151"/>
                                        </p:tgtEl>
                                      </p:cBhvr>
                                      <p:to x="100000" y="100000"/>
                                    </p:animScale>
                                    <p:animScale>
                                      <p:cBhvr>
                                        <p:cTn id="131" dur="26">
                                          <p:stCondLst>
                                            <p:cond delay="1808"/>
                                          </p:stCondLst>
                                        </p:cTn>
                                        <p:tgtEl>
                                          <p:spTgt spid="6151"/>
                                        </p:tgtEl>
                                      </p:cBhvr>
                                      <p:to x="100000" y="95000"/>
                                    </p:animScale>
                                    <p:animScale>
                                      <p:cBhvr>
                                        <p:cTn id="132" dur="166" decel="50000">
                                          <p:stCondLst>
                                            <p:cond delay="1834"/>
                                          </p:stCondLst>
                                        </p:cTn>
                                        <p:tgtEl>
                                          <p:spTgt spid="6151"/>
                                        </p:tgtEl>
                                      </p:cBhvr>
                                      <p:to x="100000" y="100000"/>
                                    </p:animScale>
                                  </p:childTnLst>
                                </p:cTn>
                              </p:par>
                              <p:par>
                                <p:cTn id="133" presetID="26" presetClass="entr" presetSubtype="0" fill="hold" nodeType="withEffect">
                                  <p:stCondLst>
                                    <p:cond delay="0"/>
                                  </p:stCondLst>
                                  <p:childTnLst>
                                    <p:set>
                                      <p:cBhvr>
                                        <p:cTn id="134" dur="1" fill="hold">
                                          <p:stCondLst>
                                            <p:cond delay="0"/>
                                          </p:stCondLst>
                                        </p:cTn>
                                        <p:tgtEl>
                                          <p:spTgt spid="6152"/>
                                        </p:tgtEl>
                                        <p:attrNameLst>
                                          <p:attrName>style.visibility</p:attrName>
                                        </p:attrNameLst>
                                      </p:cBhvr>
                                      <p:to>
                                        <p:strVal val="visible"/>
                                      </p:to>
                                    </p:set>
                                    <p:animEffect transition="in" filter="wipe(down)">
                                      <p:cBhvr>
                                        <p:cTn id="135" dur="580">
                                          <p:stCondLst>
                                            <p:cond delay="0"/>
                                          </p:stCondLst>
                                        </p:cTn>
                                        <p:tgtEl>
                                          <p:spTgt spid="6152"/>
                                        </p:tgtEl>
                                      </p:cBhvr>
                                    </p:animEffect>
                                    <p:anim calcmode="lin" valueType="num">
                                      <p:cBhvr>
                                        <p:cTn id="136" dur="1822" tmFilter="0,0; 0.14,0.36; 0.43,0.73; 0.71,0.91; 1.0,1.0">
                                          <p:stCondLst>
                                            <p:cond delay="0"/>
                                          </p:stCondLst>
                                        </p:cTn>
                                        <p:tgtEl>
                                          <p:spTgt spid="6152"/>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6152"/>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6152"/>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6152"/>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6152"/>
                                        </p:tgtEl>
                                        <p:attrNameLst>
                                          <p:attrName>ppt_y</p:attrName>
                                        </p:attrNameLst>
                                      </p:cBhvr>
                                      <p:tavLst>
                                        <p:tav tm="0" fmla="#ppt_y-sin(pi*$)/81">
                                          <p:val>
                                            <p:fltVal val="0"/>
                                          </p:val>
                                        </p:tav>
                                        <p:tav tm="100000">
                                          <p:val>
                                            <p:fltVal val="1"/>
                                          </p:val>
                                        </p:tav>
                                      </p:tavLst>
                                    </p:anim>
                                    <p:animScale>
                                      <p:cBhvr>
                                        <p:cTn id="141" dur="26">
                                          <p:stCondLst>
                                            <p:cond delay="650"/>
                                          </p:stCondLst>
                                        </p:cTn>
                                        <p:tgtEl>
                                          <p:spTgt spid="6152"/>
                                        </p:tgtEl>
                                      </p:cBhvr>
                                      <p:to x="100000" y="60000"/>
                                    </p:animScale>
                                    <p:animScale>
                                      <p:cBhvr>
                                        <p:cTn id="142" dur="166" decel="50000">
                                          <p:stCondLst>
                                            <p:cond delay="676"/>
                                          </p:stCondLst>
                                        </p:cTn>
                                        <p:tgtEl>
                                          <p:spTgt spid="6152"/>
                                        </p:tgtEl>
                                      </p:cBhvr>
                                      <p:to x="100000" y="100000"/>
                                    </p:animScale>
                                    <p:animScale>
                                      <p:cBhvr>
                                        <p:cTn id="143" dur="26">
                                          <p:stCondLst>
                                            <p:cond delay="1312"/>
                                          </p:stCondLst>
                                        </p:cTn>
                                        <p:tgtEl>
                                          <p:spTgt spid="6152"/>
                                        </p:tgtEl>
                                      </p:cBhvr>
                                      <p:to x="100000" y="80000"/>
                                    </p:animScale>
                                    <p:animScale>
                                      <p:cBhvr>
                                        <p:cTn id="144" dur="166" decel="50000">
                                          <p:stCondLst>
                                            <p:cond delay="1338"/>
                                          </p:stCondLst>
                                        </p:cTn>
                                        <p:tgtEl>
                                          <p:spTgt spid="6152"/>
                                        </p:tgtEl>
                                      </p:cBhvr>
                                      <p:to x="100000" y="100000"/>
                                    </p:animScale>
                                    <p:animScale>
                                      <p:cBhvr>
                                        <p:cTn id="145" dur="26">
                                          <p:stCondLst>
                                            <p:cond delay="1642"/>
                                          </p:stCondLst>
                                        </p:cTn>
                                        <p:tgtEl>
                                          <p:spTgt spid="6152"/>
                                        </p:tgtEl>
                                      </p:cBhvr>
                                      <p:to x="100000" y="90000"/>
                                    </p:animScale>
                                    <p:animScale>
                                      <p:cBhvr>
                                        <p:cTn id="146" dur="166" decel="50000">
                                          <p:stCondLst>
                                            <p:cond delay="1668"/>
                                          </p:stCondLst>
                                        </p:cTn>
                                        <p:tgtEl>
                                          <p:spTgt spid="6152"/>
                                        </p:tgtEl>
                                      </p:cBhvr>
                                      <p:to x="100000" y="100000"/>
                                    </p:animScale>
                                    <p:animScale>
                                      <p:cBhvr>
                                        <p:cTn id="147" dur="26">
                                          <p:stCondLst>
                                            <p:cond delay="1808"/>
                                          </p:stCondLst>
                                        </p:cTn>
                                        <p:tgtEl>
                                          <p:spTgt spid="6152"/>
                                        </p:tgtEl>
                                      </p:cBhvr>
                                      <p:to x="100000" y="95000"/>
                                    </p:animScale>
                                    <p:animScale>
                                      <p:cBhvr>
                                        <p:cTn id="148" dur="166" decel="50000">
                                          <p:stCondLst>
                                            <p:cond delay="1834"/>
                                          </p:stCondLst>
                                        </p:cTn>
                                        <p:tgtEl>
                                          <p:spTgt spid="6152"/>
                                        </p:tgtEl>
                                      </p:cBhvr>
                                      <p:to x="100000" y="100000"/>
                                    </p:animScale>
                                  </p:childTnLst>
                                </p:cTn>
                              </p:par>
                              <p:par>
                                <p:cTn id="149" presetID="26" presetClass="entr" presetSubtype="0" fill="hold" nodeType="withEffect">
                                  <p:stCondLst>
                                    <p:cond delay="0"/>
                                  </p:stCondLst>
                                  <p:childTnLst>
                                    <p:set>
                                      <p:cBhvr>
                                        <p:cTn id="150" dur="1" fill="hold">
                                          <p:stCondLst>
                                            <p:cond delay="0"/>
                                          </p:stCondLst>
                                        </p:cTn>
                                        <p:tgtEl>
                                          <p:spTgt spid="5122"/>
                                        </p:tgtEl>
                                        <p:attrNameLst>
                                          <p:attrName>style.visibility</p:attrName>
                                        </p:attrNameLst>
                                      </p:cBhvr>
                                      <p:to>
                                        <p:strVal val="visible"/>
                                      </p:to>
                                    </p:set>
                                    <p:animEffect transition="in" filter="wipe(down)">
                                      <p:cBhvr>
                                        <p:cTn id="151" dur="580">
                                          <p:stCondLst>
                                            <p:cond delay="0"/>
                                          </p:stCondLst>
                                        </p:cTn>
                                        <p:tgtEl>
                                          <p:spTgt spid="5122"/>
                                        </p:tgtEl>
                                      </p:cBhvr>
                                    </p:animEffect>
                                    <p:anim calcmode="lin" valueType="num">
                                      <p:cBhvr>
                                        <p:cTn id="152" dur="1822" tmFilter="0,0; 0.14,0.36; 0.43,0.73; 0.71,0.91; 1.0,1.0">
                                          <p:stCondLst>
                                            <p:cond delay="0"/>
                                          </p:stCondLst>
                                        </p:cTn>
                                        <p:tgtEl>
                                          <p:spTgt spid="5122"/>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5122"/>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5122"/>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5122"/>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5122"/>
                                        </p:tgtEl>
                                        <p:attrNameLst>
                                          <p:attrName>ppt_y</p:attrName>
                                        </p:attrNameLst>
                                      </p:cBhvr>
                                      <p:tavLst>
                                        <p:tav tm="0" fmla="#ppt_y-sin(pi*$)/81">
                                          <p:val>
                                            <p:fltVal val="0"/>
                                          </p:val>
                                        </p:tav>
                                        <p:tav tm="100000">
                                          <p:val>
                                            <p:fltVal val="1"/>
                                          </p:val>
                                        </p:tav>
                                      </p:tavLst>
                                    </p:anim>
                                    <p:animScale>
                                      <p:cBhvr>
                                        <p:cTn id="157" dur="26">
                                          <p:stCondLst>
                                            <p:cond delay="650"/>
                                          </p:stCondLst>
                                        </p:cTn>
                                        <p:tgtEl>
                                          <p:spTgt spid="5122"/>
                                        </p:tgtEl>
                                      </p:cBhvr>
                                      <p:to x="100000" y="60000"/>
                                    </p:animScale>
                                    <p:animScale>
                                      <p:cBhvr>
                                        <p:cTn id="158" dur="166" decel="50000">
                                          <p:stCondLst>
                                            <p:cond delay="676"/>
                                          </p:stCondLst>
                                        </p:cTn>
                                        <p:tgtEl>
                                          <p:spTgt spid="5122"/>
                                        </p:tgtEl>
                                      </p:cBhvr>
                                      <p:to x="100000" y="100000"/>
                                    </p:animScale>
                                    <p:animScale>
                                      <p:cBhvr>
                                        <p:cTn id="159" dur="26">
                                          <p:stCondLst>
                                            <p:cond delay="1312"/>
                                          </p:stCondLst>
                                        </p:cTn>
                                        <p:tgtEl>
                                          <p:spTgt spid="5122"/>
                                        </p:tgtEl>
                                      </p:cBhvr>
                                      <p:to x="100000" y="80000"/>
                                    </p:animScale>
                                    <p:animScale>
                                      <p:cBhvr>
                                        <p:cTn id="160" dur="166" decel="50000">
                                          <p:stCondLst>
                                            <p:cond delay="1338"/>
                                          </p:stCondLst>
                                        </p:cTn>
                                        <p:tgtEl>
                                          <p:spTgt spid="5122"/>
                                        </p:tgtEl>
                                      </p:cBhvr>
                                      <p:to x="100000" y="100000"/>
                                    </p:animScale>
                                    <p:animScale>
                                      <p:cBhvr>
                                        <p:cTn id="161" dur="26">
                                          <p:stCondLst>
                                            <p:cond delay="1642"/>
                                          </p:stCondLst>
                                        </p:cTn>
                                        <p:tgtEl>
                                          <p:spTgt spid="5122"/>
                                        </p:tgtEl>
                                      </p:cBhvr>
                                      <p:to x="100000" y="90000"/>
                                    </p:animScale>
                                    <p:animScale>
                                      <p:cBhvr>
                                        <p:cTn id="162" dur="166" decel="50000">
                                          <p:stCondLst>
                                            <p:cond delay="1668"/>
                                          </p:stCondLst>
                                        </p:cTn>
                                        <p:tgtEl>
                                          <p:spTgt spid="5122"/>
                                        </p:tgtEl>
                                      </p:cBhvr>
                                      <p:to x="100000" y="100000"/>
                                    </p:animScale>
                                    <p:animScale>
                                      <p:cBhvr>
                                        <p:cTn id="163" dur="26">
                                          <p:stCondLst>
                                            <p:cond delay="1808"/>
                                          </p:stCondLst>
                                        </p:cTn>
                                        <p:tgtEl>
                                          <p:spTgt spid="5122"/>
                                        </p:tgtEl>
                                      </p:cBhvr>
                                      <p:to x="100000" y="95000"/>
                                    </p:animScale>
                                    <p:animScale>
                                      <p:cBhvr>
                                        <p:cTn id="164" dur="166" decel="50000">
                                          <p:stCondLst>
                                            <p:cond delay="1834"/>
                                          </p:stCondLst>
                                        </p:cTn>
                                        <p:tgtEl>
                                          <p:spTgt spid="51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r" rtl="1">
              <a:buNone/>
            </a:pPr>
            <a:r>
              <a:rPr lang="fa-IR" sz="2400" dirty="0"/>
              <a:t>سینه کوچک(پکتورالیس مینور)(</a:t>
            </a:r>
            <a:r>
              <a:rPr lang="en-US" sz="2400" dirty="0">
                <a:solidFill>
                  <a:srgbClr val="00B0F0"/>
                </a:solidFill>
              </a:rPr>
              <a:t>pectoralis minor</a:t>
            </a:r>
            <a:r>
              <a:rPr lang="fa-IR" sz="2400" dirty="0" smtClean="0"/>
              <a:t>)</a:t>
            </a:r>
            <a:endParaRPr lang="en-US" sz="2400" dirty="0" smtClean="0"/>
          </a:p>
          <a:p>
            <a:pPr marL="0" indent="0" algn="r" rtl="1">
              <a:buNone/>
            </a:pPr>
            <a:endParaRPr lang="fa-IR" sz="1800" dirty="0" smtClean="0"/>
          </a:p>
          <a:p>
            <a:pPr marL="0" indent="0" algn="r" rtl="1">
              <a:buNone/>
            </a:pPr>
            <a:endParaRPr lang="fa-IR" sz="1800" dirty="0"/>
          </a:p>
          <a:p>
            <a:pPr marL="0" indent="0" algn="r" rtl="1">
              <a:buNone/>
            </a:pPr>
            <a:r>
              <a:rPr lang="fa-IR" sz="1800" dirty="0" smtClean="0"/>
              <a:t>ثابت:سطح قدامی دنده های 3-4-5</a:t>
            </a:r>
          </a:p>
          <a:p>
            <a:pPr marL="0" indent="0" algn="r" rtl="1">
              <a:buNone/>
            </a:pPr>
            <a:r>
              <a:rPr lang="fa-IR" sz="1800" dirty="0" smtClean="0"/>
              <a:t>متحرک:زائده غرابی کتف</a:t>
            </a:r>
          </a:p>
          <a:p>
            <a:pPr algn="r" rtl="1"/>
            <a:endParaRPr lang="en-US" sz="2000" dirty="0"/>
          </a:p>
        </p:txBody>
      </p:sp>
      <p:pic>
        <p:nvPicPr>
          <p:cNvPr id="1026" name="Picture 2" descr="F:\eslahi\pectoralis minor\Pectoralis-mino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672" y="2133600"/>
            <a:ext cx="7221190" cy="4306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01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wipe(down)">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عمل</a:t>
            </a:r>
            <a:endParaRPr lang="en-US" dirty="0"/>
          </a:p>
        </p:txBody>
      </p:sp>
      <p:sp>
        <p:nvSpPr>
          <p:cNvPr id="3" name="TextBox 2"/>
          <p:cNvSpPr txBox="1"/>
          <p:nvPr/>
        </p:nvSpPr>
        <p:spPr>
          <a:xfrm>
            <a:off x="8465128" y="897503"/>
            <a:ext cx="3602182" cy="1477328"/>
          </a:xfrm>
          <a:prstGeom prst="rect">
            <a:avLst/>
          </a:prstGeom>
          <a:noFill/>
        </p:spPr>
        <p:txBody>
          <a:bodyPr wrap="square" rtlCol="0">
            <a:spAutoFit/>
          </a:bodyPr>
          <a:lstStyle/>
          <a:p>
            <a:pPr algn="r" rtl="1"/>
            <a:r>
              <a:rPr lang="fa-IR" dirty="0" smtClean="0"/>
              <a:t>دورکننده کتف(</a:t>
            </a:r>
            <a:r>
              <a:rPr lang="en-US" dirty="0" smtClean="0"/>
              <a:t>protraction</a:t>
            </a:r>
            <a:endParaRPr lang="fa-IR" dirty="0" smtClean="0"/>
          </a:p>
          <a:p>
            <a:pPr algn="r" rtl="1"/>
            <a:r>
              <a:rPr lang="fa-IR" dirty="0" smtClean="0"/>
              <a:t>پایین کشنده(</a:t>
            </a:r>
            <a:r>
              <a:rPr lang="en-US" dirty="0" smtClean="0"/>
              <a:t>Depression</a:t>
            </a:r>
            <a:endParaRPr lang="fa-IR" dirty="0" smtClean="0"/>
          </a:p>
          <a:p>
            <a:pPr algn="r" rtl="1"/>
            <a:r>
              <a:rPr lang="fa-IR" dirty="0" smtClean="0"/>
              <a:t>چرخش پایینی(</a:t>
            </a:r>
            <a:r>
              <a:rPr lang="en-US" dirty="0" smtClean="0"/>
              <a:t>Downward rotation</a:t>
            </a:r>
            <a:endParaRPr lang="fa-IR" dirty="0" smtClean="0"/>
          </a:p>
          <a:p>
            <a:pPr algn="r" rtl="1"/>
            <a:r>
              <a:rPr lang="fa-IR" dirty="0" smtClean="0"/>
              <a:t>بلند کردن زاویه تحتانی کتف(</a:t>
            </a:r>
            <a:r>
              <a:rPr lang="en-US" dirty="0" smtClean="0"/>
              <a:t>upward tilt</a:t>
            </a:r>
          </a:p>
          <a:p>
            <a:pPr algn="r" rtl="1"/>
            <a:endParaRPr lang="fa-IR" dirty="0" smtClean="0"/>
          </a:p>
        </p:txBody>
      </p:sp>
      <p:pic>
        <p:nvPicPr>
          <p:cNvPr id="1026" name="Picture 2" descr="F:\eslahi\pectoralis minor\Capt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605" y="4040865"/>
            <a:ext cx="2673496" cy="289346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eslahi\pectoralis minor\h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805" y="1433972"/>
            <a:ext cx="2671048" cy="28290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eslahi\pectoralis minor\jj;.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9426" y="1213327"/>
            <a:ext cx="2419349" cy="304974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F:\eslahi\rhombodis\untitled136330552529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636167"/>
            <a:ext cx="3163804" cy="46292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F:\eslahi\pectoralis minor\golf_muscl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2000" y="4040865"/>
            <a:ext cx="5080000"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9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ppt_x"/>
                                          </p:val>
                                        </p:tav>
                                        <p:tav tm="100000">
                                          <p:val>
                                            <p:strVal val="#ppt_x"/>
                                          </p:val>
                                        </p:tav>
                                      </p:tavLst>
                                    </p:anim>
                                    <p:anim calcmode="lin" valueType="num">
                                      <p:cBhvr additive="base">
                                        <p:cTn id="16" dur="500" fill="hold"/>
                                        <p:tgtEl>
                                          <p:spTgt spid="10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 calcmode="lin" valueType="num">
                                      <p:cBhvr additive="base">
                                        <p:cTn id="19" dur="500" fill="hold"/>
                                        <p:tgtEl>
                                          <p:spTgt spid="1027"/>
                                        </p:tgtEl>
                                        <p:attrNameLst>
                                          <p:attrName>ppt_x</p:attrName>
                                        </p:attrNameLst>
                                      </p:cBhvr>
                                      <p:tavLst>
                                        <p:tav tm="0">
                                          <p:val>
                                            <p:strVal val="#ppt_x"/>
                                          </p:val>
                                        </p:tav>
                                        <p:tav tm="100000">
                                          <p:val>
                                            <p:strVal val="#ppt_x"/>
                                          </p:val>
                                        </p:tav>
                                      </p:tavLst>
                                    </p:anim>
                                    <p:anim calcmode="lin" valueType="num">
                                      <p:cBhvr additive="base">
                                        <p:cTn id="20" dur="500" fill="hold"/>
                                        <p:tgtEl>
                                          <p:spTgt spid="102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 calcmode="lin" valueType="num">
                                      <p:cBhvr additive="base">
                                        <p:cTn id="23" dur="500" fill="hold"/>
                                        <p:tgtEl>
                                          <p:spTgt spid="1028"/>
                                        </p:tgtEl>
                                        <p:attrNameLst>
                                          <p:attrName>ppt_x</p:attrName>
                                        </p:attrNameLst>
                                      </p:cBhvr>
                                      <p:tavLst>
                                        <p:tav tm="0">
                                          <p:val>
                                            <p:strVal val="#ppt_x"/>
                                          </p:val>
                                        </p:tav>
                                        <p:tav tm="100000">
                                          <p:val>
                                            <p:strVal val="#ppt_x"/>
                                          </p:val>
                                        </p:tav>
                                      </p:tavLst>
                                    </p:anim>
                                    <p:anim calcmode="lin" valueType="num">
                                      <p:cBhvr additive="base">
                                        <p:cTn id="24" dur="500" fill="hold"/>
                                        <p:tgtEl>
                                          <p:spTgt spid="102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29"/>
                                        </p:tgtEl>
                                        <p:attrNameLst>
                                          <p:attrName>style.visibility</p:attrName>
                                        </p:attrNameLst>
                                      </p:cBhvr>
                                      <p:to>
                                        <p:strVal val="visible"/>
                                      </p:to>
                                    </p:set>
                                    <p:anim calcmode="lin" valueType="num">
                                      <p:cBhvr additive="base">
                                        <p:cTn id="27" dur="500" fill="hold"/>
                                        <p:tgtEl>
                                          <p:spTgt spid="1029"/>
                                        </p:tgtEl>
                                        <p:attrNameLst>
                                          <p:attrName>ppt_x</p:attrName>
                                        </p:attrNameLst>
                                      </p:cBhvr>
                                      <p:tavLst>
                                        <p:tav tm="0">
                                          <p:val>
                                            <p:strVal val="#ppt_x"/>
                                          </p:val>
                                        </p:tav>
                                        <p:tav tm="100000">
                                          <p:val>
                                            <p:strVal val="#ppt_x"/>
                                          </p:val>
                                        </p:tav>
                                      </p:tavLst>
                                    </p:anim>
                                    <p:anim calcmode="lin" valueType="num">
                                      <p:cBhvr additive="base">
                                        <p:cTn id="28" dur="500" fill="hold"/>
                                        <p:tgtEl>
                                          <p:spTgt spid="102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Trigger point</a:t>
            </a:r>
            <a:endParaRPr lang="en-US" dirty="0"/>
          </a:p>
        </p:txBody>
      </p:sp>
      <p:pic>
        <p:nvPicPr>
          <p:cNvPr id="4" name="Picture 5" descr="F:\eslahi\pectoralis major\waslaski7_33820_1_1_883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12830" y="1216531"/>
            <a:ext cx="7961393" cy="273201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eslahi\pectoralis minor\inde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478" y="4118697"/>
            <a:ext cx="4207327" cy="273930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eslahi\pectoralis minor\pectoralis-major-press-mov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325513"/>
            <a:ext cx="4010153" cy="3162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34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randombar(horizontal)">
                                      <p:cBhvr>
                                        <p:cTn id="13" dur="500"/>
                                        <p:tgtEl>
                                          <p:spTgt spid="2050"/>
                                        </p:tgtEl>
                                      </p:cBhvr>
                                    </p:animEffect>
                                  </p:childTnLst>
                                </p:cTn>
                              </p:par>
                              <p:par>
                                <p:cTn id="14" presetID="14" presetClass="entr" presetSubtype="10" fill="hold" nodeType="withEffect">
                                  <p:stCondLst>
                                    <p:cond delay="0"/>
                                  </p:stCondLst>
                                  <p:childTnLst>
                                    <p:set>
                                      <p:cBhvr>
                                        <p:cTn id="15" dur="1" fill="hold">
                                          <p:stCondLst>
                                            <p:cond delay="0"/>
                                          </p:stCondLst>
                                        </p:cTn>
                                        <p:tgtEl>
                                          <p:spTgt spid="2051"/>
                                        </p:tgtEl>
                                        <p:attrNameLst>
                                          <p:attrName>style.visibility</p:attrName>
                                        </p:attrNameLst>
                                      </p:cBhvr>
                                      <p:to>
                                        <p:strVal val="visible"/>
                                      </p:to>
                                    </p:set>
                                    <p:animEffect transition="in" filter="randombar(horizontal)">
                                      <p:cBhvr>
                                        <p:cTn id="16"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075" y="-141007"/>
            <a:ext cx="10972800" cy="1143000"/>
          </a:xfrm>
        </p:spPr>
        <p:txBody>
          <a:bodyPr/>
          <a:lstStyle/>
          <a:p>
            <a:r>
              <a:rPr lang="fa-IR" dirty="0" smtClean="0"/>
              <a:t>تمرین</a:t>
            </a:r>
            <a:endParaRPr lang="en-US" dirty="0"/>
          </a:p>
        </p:txBody>
      </p:sp>
      <p:pic>
        <p:nvPicPr>
          <p:cNvPr id="4" name="Picture 4" descr="F:\eslahi\pectoralis minor\action\downward.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48511" y="2161796"/>
            <a:ext cx="1940906" cy="20430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F:\eslahi\pectoralis minor\action\upw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235" y="2168681"/>
            <a:ext cx="1955638" cy="209159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eslahi\pectoralis minor\fig-5a-5b-Foam-Rolling-Pec-Stretching-Pe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6475" y="1127845"/>
            <a:ext cx="6105525" cy="24479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eslahi\pectoralis minor\hg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1700" y="4868558"/>
            <a:ext cx="2400300" cy="1989441"/>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F:\eslahi\pectoralis minor\imag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4868559"/>
            <a:ext cx="20955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eslahi\pectoralis minor\Peck-mino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86737" y="4497082"/>
            <a:ext cx="1905000" cy="239077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F:\eslahi\pectoralis minor\pec-minor-stretch.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3344559"/>
            <a:ext cx="6096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eslahi\pectoralis minor\blog-fitlife-120814-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502696"/>
            <a:ext cx="5943600" cy="22193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69108" y="666180"/>
            <a:ext cx="1343891" cy="461665"/>
          </a:xfrm>
          <a:prstGeom prst="rect">
            <a:avLst/>
          </a:prstGeom>
          <a:noFill/>
        </p:spPr>
        <p:txBody>
          <a:bodyPr wrap="square" rtlCol="0">
            <a:spAutoFit/>
          </a:bodyPr>
          <a:lstStyle/>
          <a:p>
            <a:pPr algn="ctr"/>
            <a:r>
              <a:rPr lang="fa-IR" sz="2400" dirty="0" smtClean="0"/>
              <a:t>قدرتی</a:t>
            </a:r>
            <a:endParaRPr lang="en-US" sz="2400" dirty="0"/>
          </a:p>
        </p:txBody>
      </p:sp>
      <p:sp>
        <p:nvSpPr>
          <p:cNvPr id="16" name="TextBox 15"/>
          <p:cNvSpPr txBox="1"/>
          <p:nvPr/>
        </p:nvSpPr>
        <p:spPr>
          <a:xfrm>
            <a:off x="10398480" y="666180"/>
            <a:ext cx="901831" cy="461665"/>
          </a:xfrm>
          <a:prstGeom prst="rect">
            <a:avLst/>
          </a:prstGeom>
          <a:noFill/>
        </p:spPr>
        <p:txBody>
          <a:bodyPr wrap="square" rtlCol="0">
            <a:spAutoFit/>
          </a:bodyPr>
          <a:lstStyle/>
          <a:p>
            <a:pPr algn="ctr"/>
            <a:r>
              <a:rPr lang="fa-IR" sz="2400" dirty="0" smtClean="0"/>
              <a:t>کششی</a:t>
            </a:r>
            <a:endParaRPr lang="en-US" sz="2400" dirty="0"/>
          </a:p>
        </p:txBody>
      </p:sp>
    </p:spTree>
    <p:extLst>
      <p:ext uri="{BB962C8B-B14F-4D97-AF65-F5344CB8AC3E}">
        <p14:creationId xmlns:p14="http://schemas.microsoft.com/office/powerpoint/2010/main" val="362757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3075"/>
                                        </p:tgtEl>
                                        <p:attrNameLst>
                                          <p:attrName>style.visibility</p:attrName>
                                        </p:attrNameLst>
                                      </p:cBhvr>
                                      <p:to>
                                        <p:strVal val="visible"/>
                                      </p:to>
                                    </p:set>
                                    <p:animEffect transition="in" filter="fade">
                                      <p:cBhvr>
                                        <p:cTn id="16" dur="500"/>
                                        <p:tgtEl>
                                          <p:spTgt spid="3075"/>
                                        </p:tgtEl>
                                      </p:cBhvr>
                                    </p:animEffect>
                                  </p:childTnLst>
                                </p:cTn>
                              </p:par>
                              <p:par>
                                <p:cTn id="17" presetID="10" presetClass="entr" presetSubtype="0" fill="hold" nodeType="withEffect">
                                  <p:stCondLst>
                                    <p:cond delay="0"/>
                                  </p:stCondLst>
                                  <p:childTnLst>
                                    <p:set>
                                      <p:cBhvr>
                                        <p:cTn id="18" dur="1" fill="hold">
                                          <p:stCondLst>
                                            <p:cond delay="0"/>
                                          </p:stCondLst>
                                        </p:cTn>
                                        <p:tgtEl>
                                          <p:spTgt spid="3076"/>
                                        </p:tgtEl>
                                        <p:attrNameLst>
                                          <p:attrName>style.visibility</p:attrName>
                                        </p:attrNameLst>
                                      </p:cBhvr>
                                      <p:to>
                                        <p:strVal val="visible"/>
                                      </p:to>
                                    </p:set>
                                    <p:animEffect transition="in" filter="fade">
                                      <p:cBhvr>
                                        <p:cTn id="19" dur="500"/>
                                        <p:tgtEl>
                                          <p:spTgt spid="3076"/>
                                        </p:tgtEl>
                                      </p:cBhvr>
                                    </p:animEffect>
                                  </p:childTnLst>
                                </p:cTn>
                              </p:par>
                              <p:par>
                                <p:cTn id="20" presetID="10" presetClass="entr" presetSubtype="0" fill="hold" nodeType="withEffect">
                                  <p:stCondLst>
                                    <p:cond delay="0"/>
                                  </p:stCondLst>
                                  <p:childTnLst>
                                    <p:set>
                                      <p:cBhvr>
                                        <p:cTn id="21" dur="1" fill="hold">
                                          <p:stCondLst>
                                            <p:cond delay="0"/>
                                          </p:stCondLst>
                                        </p:cTn>
                                        <p:tgtEl>
                                          <p:spTgt spid="3077"/>
                                        </p:tgtEl>
                                        <p:attrNameLst>
                                          <p:attrName>style.visibility</p:attrName>
                                        </p:attrNameLst>
                                      </p:cBhvr>
                                      <p:to>
                                        <p:strVal val="visible"/>
                                      </p:to>
                                    </p:set>
                                    <p:animEffect transition="in" filter="fade">
                                      <p:cBhvr>
                                        <p:cTn id="22" dur="500"/>
                                        <p:tgtEl>
                                          <p:spTgt spid="3077"/>
                                        </p:tgtEl>
                                      </p:cBhvr>
                                    </p:animEffect>
                                  </p:childTnLst>
                                </p:cTn>
                              </p:par>
                              <p:par>
                                <p:cTn id="23" presetID="10" presetClass="entr" presetSubtype="0" fill="hold" nodeType="withEffect">
                                  <p:stCondLst>
                                    <p:cond delay="0"/>
                                  </p:stCondLst>
                                  <p:childTnLst>
                                    <p:set>
                                      <p:cBhvr>
                                        <p:cTn id="24" dur="1" fill="hold">
                                          <p:stCondLst>
                                            <p:cond delay="0"/>
                                          </p:stCondLst>
                                        </p:cTn>
                                        <p:tgtEl>
                                          <p:spTgt spid="3078"/>
                                        </p:tgtEl>
                                        <p:attrNameLst>
                                          <p:attrName>style.visibility</p:attrName>
                                        </p:attrNameLst>
                                      </p:cBhvr>
                                      <p:to>
                                        <p:strVal val="visible"/>
                                      </p:to>
                                    </p:set>
                                    <p:animEffect transition="in" filter="fade">
                                      <p:cBhvr>
                                        <p:cTn id="25" dur="500"/>
                                        <p:tgtEl>
                                          <p:spTgt spid="3078"/>
                                        </p:tgtEl>
                                      </p:cBhvr>
                                    </p:animEffect>
                                  </p:childTnLst>
                                </p:cTn>
                              </p:par>
                              <p:par>
                                <p:cTn id="26" presetID="10" presetClass="entr" presetSubtype="0" fill="hold" nodeType="withEffect">
                                  <p:stCondLst>
                                    <p:cond delay="0"/>
                                  </p:stCondLst>
                                  <p:childTnLst>
                                    <p:set>
                                      <p:cBhvr>
                                        <p:cTn id="27" dur="1" fill="hold">
                                          <p:stCondLst>
                                            <p:cond delay="0"/>
                                          </p:stCondLst>
                                        </p:cTn>
                                        <p:tgtEl>
                                          <p:spTgt spid="3079"/>
                                        </p:tgtEl>
                                        <p:attrNameLst>
                                          <p:attrName>style.visibility</p:attrName>
                                        </p:attrNameLst>
                                      </p:cBhvr>
                                      <p:to>
                                        <p:strVal val="visible"/>
                                      </p:to>
                                    </p:set>
                                    <p:animEffect transition="in" filter="fade">
                                      <p:cBhvr>
                                        <p:cTn id="28" dur="500"/>
                                        <p:tgtEl>
                                          <p:spTgt spid="3079"/>
                                        </p:tgtEl>
                                      </p:cBhvr>
                                    </p:animEffect>
                                  </p:childTnLst>
                                </p:cTn>
                              </p:par>
                              <p:par>
                                <p:cTn id="29" presetID="10" presetClass="entr" presetSubtype="0" fill="hold" nodeType="withEffect">
                                  <p:stCondLst>
                                    <p:cond delay="0"/>
                                  </p:stCondLst>
                                  <p:childTnLst>
                                    <p:set>
                                      <p:cBhvr>
                                        <p:cTn id="30" dur="1" fill="hold">
                                          <p:stCondLst>
                                            <p:cond delay="0"/>
                                          </p:stCondLst>
                                        </p:cTn>
                                        <p:tgtEl>
                                          <p:spTgt spid="3080"/>
                                        </p:tgtEl>
                                        <p:attrNameLst>
                                          <p:attrName>style.visibility</p:attrName>
                                        </p:attrNameLst>
                                      </p:cBhvr>
                                      <p:to>
                                        <p:strVal val="visible"/>
                                      </p:to>
                                    </p:set>
                                    <p:animEffect transition="in" filter="fade">
                                      <p:cBhvr>
                                        <p:cTn id="31" dur="500"/>
                                        <p:tgtEl>
                                          <p:spTgt spid="308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تعریف ناهنجاری </a:t>
            </a:r>
            <a:endParaRPr lang="en-US" dirty="0"/>
          </a:p>
        </p:txBody>
      </p:sp>
      <p:sp>
        <p:nvSpPr>
          <p:cNvPr id="3" name="Content Placeholder 2"/>
          <p:cNvSpPr>
            <a:spLocks noGrp="1"/>
          </p:cNvSpPr>
          <p:nvPr>
            <p:ph idx="1"/>
          </p:nvPr>
        </p:nvSpPr>
        <p:spPr>
          <a:xfrm>
            <a:off x="3726873" y="1562388"/>
            <a:ext cx="8319654" cy="5143212"/>
          </a:xfrm>
        </p:spPr>
        <p:txBody>
          <a:bodyPr>
            <a:normAutofit lnSpcReduction="10000"/>
          </a:bodyPr>
          <a:lstStyle/>
          <a:p>
            <a:pPr marL="0" indent="0" algn="r" rtl="1">
              <a:buNone/>
            </a:pPr>
            <a:r>
              <a:rPr lang="fa-IR" dirty="0" smtClean="0"/>
              <a:t>افزایش بیش از حد طبیعی قوس ناحیه پشتی و تحدب مهر های پشتی را گرد پشتی یا گوژ پشتی یا کایفوزیس مینامنددر این عارضه قسمت بالای پشت گرد می شود و استخوان جناغ فرو میرود و تغییر شکل بدن در سطح سهمی ایجاد میشود.که در حالت طبیعی دررادیوگرافی نیمرخ ایستاده مهره ها،انحنای پشت20 تا 50 درجه است اگر این انحنا کمتر از 20 درجه باشد دچار عارضه (</a:t>
            </a:r>
            <a:r>
              <a:rPr lang="en-US" dirty="0" smtClean="0"/>
              <a:t>Flat back</a:t>
            </a:r>
            <a:r>
              <a:rPr lang="fa-IR" dirty="0" smtClean="0"/>
              <a:t>) امااگر بیش از 50درجه باشد دچار عارضه (</a:t>
            </a:r>
            <a:r>
              <a:rPr lang="en-US" dirty="0" smtClean="0"/>
              <a:t>kyphosis</a:t>
            </a:r>
            <a:r>
              <a:rPr lang="fa-IR" dirty="0" smtClean="0"/>
              <a:t>)</a:t>
            </a:r>
          </a:p>
          <a:p>
            <a:pPr marL="0" indent="0" algn="r" rtl="1">
              <a:buNone/>
            </a:pPr>
            <a:r>
              <a:rPr lang="fa-IR" dirty="0" smtClean="0"/>
              <a:t>باواژه هایی مانند </a:t>
            </a:r>
            <a:r>
              <a:rPr lang="en-US" dirty="0" smtClean="0"/>
              <a:t>greek ,kyphos ,hump </a:t>
            </a:r>
            <a:r>
              <a:rPr lang="fa-IR" dirty="0"/>
              <a:t> </a:t>
            </a:r>
            <a:r>
              <a:rPr lang="fa-IR" dirty="0" smtClean="0"/>
              <a:t> مشخص می شود وغالبا هانچ بک یا هانچ بکیسم یا هانچ بکنس نامیده میشود.</a:t>
            </a:r>
            <a:endParaRPr lang="en-US" dirty="0"/>
          </a:p>
        </p:txBody>
      </p:sp>
      <p:pic>
        <p:nvPicPr>
          <p:cNvPr id="3074" name="Picture 2" descr="F:\eslahi\diff\inde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0" y="1191490"/>
            <a:ext cx="3433397" cy="295101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eslahi\diff\osteoporos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318" y="4381500"/>
            <a:ext cx="2476500" cy="247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09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3074"/>
                                        </p:tgtEl>
                                        <p:attrNameLst>
                                          <p:attrName>style.visibility</p:attrName>
                                        </p:attrNameLst>
                                      </p:cBhvr>
                                      <p:to>
                                        <p:strVal val="visible"/>
                                      </p:to>
                                    </p:set>
                                    <p:anim calcmode="lin" valueType="num">
                                      <p:cBhvr>
                                        <p:cTn id="24" dur="500" fill="hold"/>
                                        <p:tgtEl>
                                          <p:spTgt spid="3074"/>
                                        </p:tgtEl>
                                        <p:attrNameLst>
                                          <p:attrName>ppt_w</p:attrName>
                                        </p:attrNameLst>
                                      </p:cBhvr>
                                      <p:tavLst>
                                        <p:tav tm="0">
                                          <p:val>
                                            <p:fltVal val="0"/>
                                          </p:val>
                                        </p:tav>
                                        <p:tav tm="100000">
                                          <p:val>
                                            <p:strVal val="#ppt_w"/>
                                          </p:val>
                                        </p:tav>
                                      </p:tavLst>
                                    </p:anim>
                                    <p:anim calcmode="lin" valueType="num">
                                      <p:cBhvr>
                                        <p:cTn id="25" dur="500" fill="hold"/>
                                        <p:tgtEl>
                                          <p:spTgt spid="3074"/>
                                        </p:tgtEl>
                                        <p:attrNameLst>
                                          <p:attrName>ppt_h</p:attrName>
                                        </p:attrNameLst>
                                      </p:cBhvr>
                                      <p:tavLst>
                                        <p:tav tm="0">
                                          <p:val>
                                            <p:fltVal val="0"/>
                                          </p:val>
                                        </p:tav>
                                        <p:tav tm="100000">
                                          <p:val>
                                            <p:strVal val="#ppt_h"/>
                                          </p:val>
                                        </p:tav>
                                      </p:tavLst>
                                    </p:anim>
                                    <p:animEffect transition="in" filter="fade">
                                      <p:cBhvr>
                                        <p:cTn id="26" dur="500"/>
                                        <p:tgtEl>
                                          <p:spTgt spid="3074"/>
                                        </p:tgtEl>
                                      </p:cBhvr>
                                    </p:animEffect>
                                  </p:childTnLst>
                                </p:cTn>
                              </p:par>
                              <p:par>
                                <p:cTn id="27" presetID="53" presetClass="entr" presetSubtype="16" fill="hold" nodeType="withEffect">
                                  <p:stCondLst>
                                    <p:cond delay="0"/>
                                  </p:stCondLst>
                                  <p:childTnLst>
                                    <p:set>
                                      <p:cBhvr>
                                        <p:cTn id="28" dur="1" fill="hold">
                                          <p:stCondLst>
                                            <p:cond delay="0"/>
                                          </p:stCondLst>
                                        </p:cTn>
                                        <p:tgtEl>
                                          <p:spTgt spid="3075"/>
                                        </p:tgtEl>
                                        <p:attrNameLst>
                                          <p:attrName>style.visibility</p:attrName>
                                        </p:attrNameLst>
                                      </p:cBhvr>
                                      <p:to>
                                        <p:strVal val="visible"/>
                                      </p:to>
                                    </p:set>
                                    <p:anim calcmode="lin" valueType="num">
                                      <p:cBhvr>
                                        <p:cTn id="29" dur="500" fill="hold"/>
                                        <p:tgtEl>
                                          <p:spTgt spid="3075"/>
                                        </p:tgtEl>
                                        <p:attrNameLst>
                                          <p:attrName>ppt_w</p:attrName>
                                        </p:attrNameLst>
                                      </p:cBhvr>
                                      <p:tavLst>
                                        <p:tav tm="0">
                                          <p:val>
                                            <p:fltVal val="0"/>
                                          </p:val>
                                        </p:tav>
                                        <p:tav tm="100000">
                                          <p:val>
                                            <p:strVal val="#ppt_w"/>
                                          </p:val>
                                        </p:tav>
                                      </p:tavLst>
                                    </p:anim>
                                    <p:anim calcmode="lin" valueType="num">
                                      <p:cBhvr>
                                        <p:cTn id="30" dur="500" fill="hold"/>
                                        <p:tgtEl>
                                          <p:spTgt spid="3075"/>
                                        </p:tgtEl>
                                        <p:attrNameLst>
                                          <p:attrName>ppt_h</p:attrName>
                                        </p:attrNameLst>
                                      </p:cBhvr>
                                      <p:tavLst>
                                        <p:tav tm="0">
                                          <p:val>
                                            <p:fltVal val="0"/>
                                          </p:val>
                                        </p:tav>
                                        <p:tav tm="100000">
                                          <p:val>
                                            <p:strVal val="#ppt_h"/>
                                          </p:val>
                                        </p:tav>
                                      </p:tavLst>
                                    </p:anim>
                                    <p:animEffect transition="in" filter="fade">
                                      <p:cBhvr>
                                        <p:cTn id="31"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تقسیم </a:t>
            </a:r>
            <a:r>
              <a:rPr lang="fa-IR" dirty="0" smtClean="0"/>
              <a:t>بندی انواع کایفوز</a:t>
            </a:r>
            <a:endParaRPr lang="en-US" dirty="0"/>
          </a:p>
        </p:txBody>
      </p:sp>
      <p:sp>
        <p:nvSpPr>
          <p:cNvPr id="3" name="Content Placeholder 2"/>
          <p:cNvSpPr>
            <a:spLocks noGrp="1"/>
          </p:cNvSpPr>
          <p:nvPr>
            <p:ph idx="1"/>
          </p:nvPr>
        </p:nvSpPr>
        <p:spPr>
          <a:xfrm>
            <a:off x="609600" y="1212278"/>
            <a:ext cx="10972800" cy="4525963"/>
          </a:xfrm>
        </p:spPr>
        <p:txBody>
          <a:bodyPr>
            <a:noAutofit/>
          </a:bodyPr>
          <a:lstStyle/>
          <a:p>
            <a:pPr algn="r" rtl="1"/>
            <a:r>
              <a:rPr lang="fa-IR" sz="2800" dirty="0" smtClean="0"/>
              <a:t>کایفوز </a:t>
            </a:r>
            <a:r>
              <a:rPr lang="fa-IR" sz="2800" dirty="0"/>
              <a:t>براساس منطقه </a:t>
            </a:r>
            <a:r>
              <a:rPr lang="fa-IR" sz="2800" dirty="0" smtClean="0"/>
              <a:t>گرفتارشده</a:t>
            </a:r>
          </a:p>
          <a:p>
            <a:pPr algn="r" rtl="1"/>
            <a:r>
              <a:rPr lang="fa-IR" sz="2800" dirty="0" smtClean="0"/>
              <a:t>کایفوز </a:t>
            </a:r>
            <a:r>
              <a:rPr lang="fa-IR" sz="2800" dirty="0"/>
              <a:t>براساس اصلاح پذیری واصلاح </a:t>
            </a:r>
            <a:r>
              <a:rPr lang="fa-IR" sz="2800" dirty="0" smtClean="0"/>
              <a:t>ناپذیری</a:t>
            </a:r>
            <a:endParaRPr lang="en-US" sz="2800" dirty="0" smtClean="0"/>
          </a:p>
          <a:p>
            <a:pPr algn="r" rtl="1"/>
            <a:r>
              <a:rPr lang="fa-IR" sz="2800" dirty="0" smtClean="0"/>
              <a:t>کایفوز جوانان </a:t>
            </a:r>
            <a:r>
              <a:rPr lang="fa-IR" sz="2800" dirty="0"/>
              <a:t>یا </a:t>
            </a:r>
            <a:r>
              <a:rPr lang="fa-IR" sz="2800" dirty="0" smtClean="0"/>
              <a:t>شوئرمن</a:t>
            </a:r>
            <a:endParaRPr lang="en-US" sz="2800" dirty="0" smtClean="0"/>
          </a:p>
          <a:p>
            <a:pPr algn="r" rtl="1"/>
            <a:r>
              <a:rPr lang="fa-IR" sz="2800" dirty="0" smtClean="0"/>
              <a:t>کایفوز مادرزادی</a:t>
            </a:r>
            <a:endParaRPr lang="en-US" sz="2800" dirty="0" smtClean="0"/>
          </a:p>
          <a:p>
            <a:pPr algn="r" rtl="1"/>
            <a:r>
              <a:rPr lang="fa-IR" sz="2800" dirty="0" smtClean="0"/>
              <a:t>کایفوز ناشی </a:t>
            </a:r>
            <a:r>
              <a:rPr lang="fa-IR" sz="2800" dirty="0"/>
              <a:t>از ضایعات </a:t>
            </a:r>
            <a:r>
              <a:rPr lang="fa-IR" sz="2800" dirty="0" smtClean="0"/>
              <a:t>نخاعی</a:t>
            </a:r>
            <a:endParaRPr lang="en-US" sz="2800" dirty="0" smtClean="0"/>
          </a:p>
          <a:p>
            <a:pPr algn="r" rtl="1"/>
            <a:r>
              <a:rPr lang="fa-IR" sz="2800" dirty="0" smtClean="0"/>
              <a:t>کایفوز </a:t>
            </a:r>
            <a:r>
              <a:rPr lang="fa-IR" sz="2800" dirty="0"/>
              <a:t>ناشی از سل ستون فقرات </a:t>
            </a:r>
          </a:p>
          <a:p>
            <a:pPr algn="r" rtl="1"/>
            <a:r>
              <a:rPr lang="fa-IR" sz="2800" dirty="0" smtClean="0"/>
              <a:t>کایفوز </a:t>
            </a:r>
            <a:r>
              <a:rPr lang="fa-IR" sz="2800" dirty="0"/>
              <a:t>ناشی ازبیماری نرمی </a:t>
            </a:r>
            <a:r>
              <a:rPr lang="fa-IR" sz="2800" dirty="0" smtClean="0"/>
              <a:t>استخوان(کایفوز ناشی از تغذیه)</a:t>
            </a:r>
            <a:endParaRPr lang="en-US" sz="2800" dirty="0" smtClean="0"/>
          </a:p>
          <a:p>
            <a:pPr algn="r" rtl="1"/>
            <a:r>
              <a:rPr lang="fa-IR" sz="2800" dirty="0" smtClean="0"/>
              <a:t> کایفوز براساس </a:t>
            </a:r>
            <a:r>
              <a:rPr lang="fa-IR" sz="2800" dirty="0"/>
              <a:t>شدت </a:t>
            </a:r>
            <a:r>
              <a:rPr lang="fa-IR" sz="2800" dirty="0" smtClean="0"/>
              <a:t>انحنا</a:t>
            </a:r>
            <a:endParaRPr lang="en-US" sz="2800" dirty="0" smtClean="0"/>
          </a:p>
          <a:p>
            <a:pPr algn="r" rtl="1"/>
            <a:r>
              <a:rPr lang="fa-IR" sz="2800" dirty="0" smtClean="0"/>
              <a:t>کایفوز پیری</a:t>
            </a:r>
          </a:p>
          <a:p>
            <a:pPr algn="r" rtl="1"/>
            <a:r>
              <a:rPr lang="fa-IR" sz="2800" dirty="0" smtClean="0"/>
              <a:t>کایفوز جبرانی</a:t>
            </a:r>
            <a:endParaRPr lang="en-US" sz="2800" dirty="0" smtClean="0"/>
          </a:p>
          <a:p>
            <a:pPr algn="r" rtl="1"/>
            <a:r>
              <a:rPr lang="fa-IR" sz="2800" dirty="0" smtClean="0"/>
              <a:t>کایفوز ژیبوس</a:t>
            </a:r>
            <a:endParaRPr lang="en-US" sz="2800" dirty="0"/>
          </a:p>
        </p:txBody>
      </p:sp>
      <p:pic>
        <p:nvPicPr>
          <p:cNvPr id="4098" name="Picture 2" descr="F:\eslahi\5bl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64" y="1920665"/>
            <a:ext cx="3065318" cy="3343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51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500"/>
                                        <p:tgtEl>
                                          <p:spTgt spid="3">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fade">
                                      <p:cBhvr>
                                        <p:cTn id="50" dur="500"/>
                                        <p:tgtEl>
                                          <p:spTgt spid="3">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Effect transition="in" filter="fade">
                                      <p:cBhvr>
                                        <p:cTn id="55" dur="500"/>
                                        <p:tgtEl>
                                          <p:spTgt spid="3">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
                                            <p:txEl>
                                              <p:pRg st="10" end="10"/>
                                            </p:txEl>
                                          </p:spTgt>
                                        </p:tgtEl>
                                        <p:attrNameLst>
                                          <p:attrName>style.visibility</p:attrName>
                                        </p:attrNameLst>
                                      </p:cBhvr>
                                      <p:to>
                                        <p:strVal val="visible"/>
                                      </p:to>
                                    </p:set>
                                    <p:animEffect transition="in" filter="fade">
                                      <p:cBhvr>
                                        <p:cTn id="60" dur="500"/>
                                        <p:tgtEl>
                                          <p:spTgt spid="3">
                                            <p:txEl>
                                              <p:pRg st="10" end="10"/>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4098"/>
                                        </p:tgtEl>
                                        <p:attrNameLst>
                                          <p:attrName>style.visibility</p:attrName>
                                        </p:attrNameLst>
                                      </p:cBhvr>
                                      <p:to>
                                        <p:strVal val="visible"/>
                                      </p:to>
                                    </p:set>
                                    <p:animEffect transition="in" filter="fade">
                                      <p:cBhvr>
                                        <p:cTn id="63"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dirty="0" smtClean="0"/>
              <a:t>تقسیم بندی کیفوز براساس منطقه گرفتارشده</a:t>
            </a:r>
            <a:endParaRPr lang="en-US" dirty="0"/>
          </a:p>
        </p:txBody>
      </p:sp>
      <p:sp>
        <p:nvSpPr>
          <p:cNvPr id="3" name="Content Placeholder 2"/>
          <p:cNvSpPr>
            <a:spLocks noGrp="1"/>
          </p:cNvSpPr>
          <p:nvPr>
            <p:ph idx="1"/>
          </p:nvPr>
        </p:nvSpPr>
        <p:spPr/>
        <p:txBody>
          <a:bodyPr/>
          <a:lstStyle/>
          <a:p>
            <a:pPr algn="r" rtl="1"/>
            <a:r>
              <a:rPr lang="fa-IR" dirty="0" smtClean="0"/>
              <a:t>گردپشتی عمومی </a:t>
            </a:r>
          </a:p>
          <a:p>
            <a:pPr algn="r" rtl="1"/>
            <a:r>
              <a:rPr lang="fa-IR" dirty="0" smtClean="0"/>
              <a:t>گرد پشتی موضعی</a:t>
            </a:r>
          </a:p>
          <a:p>
            <a:pPr marL="0" indent="0" algn="r" rtl="1">
              <a:buNone/>
            </a:pPr>
            <a:endParaRPr lang="en-US" dirty="0"/>
          </a:p>
        </p:txBody>
      </p:sp>
      <p:pic>
        <p:nvPicPr>
          <p:cNvPr id="5122" name="Picture 2" descr="F:\eslahi\A00423F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0868"/>
            <a:ext cx="6082283" cy="273800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F:\eslahi\hqdefault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2283" y="3429000"/>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82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fade">
                                      <p:cBhvr>
                                        <p:cTn id="18" dur="500"/>
                                        <p:tgtEl>
                                          <p:spTgt spid="5122"/>
                                        </p:tgtEl>
                                      </p:cBhvr>
                                    </p:animEffect>
                                  </p:childTnLst>
                                </p:cTn>
                              </p:par>
                              <p:par>
                                <p:cTn id="19" presetID="10" presetClass="entr" presetSubtype="0" fill="hold" nodeType="withEffect">
                                  <p:stCondLst>
                                    <p:cond delay="0"/>
                                  </p:stCondLst>
                                  <p:childTnLst>
                                    <p:set>
                                      <p:cBhvr>
                                        <p:cTn id="20" dur="1" fill="hold">
                                          <p:stCondLst>
                                            <p:cond delay="0"/>
                                          </p:stCondLst>
                                        </p:cTn>
                                        <p:tgtEl>
                                          <p:spTgt spid="5123"/>
                                        </p:tgtEl>
                                        <p:attrNameLst>
                                          <p:attrName>style.visibility</p:attrName>
                                        </p:attrNameLst>
                                      </p:cBhvr>
                                      <p:to>
                                        <p:strVal val="visible"/>
                                      </p:to>
                                    </p:set>
                                    <p:animEffect transition="in" filter="fade">
                                      <p:cBhvr>
                                        <p:cTn id="21"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261257"/>
            <a:ext cx="11194144" cy="5915706"/>
          </a:xfrm>
        </p:spPr>
        <p:txBody>
          <a:bodyPr>
            <a:normAutofit/>
          </a:bodyPr>
          <a:lstStyle/>
          <a:p>
            <a:pPr marL="0" indent="0" algn="r" rtl="1">
              <a:buNone/>
            </a:pPr>
            <a:endParaRPr lang="fa-IR" sz="1600" dirty="0" smtClean="0"/>
          </a:p>
          <a:p>
            <a:pPr marL="0" indent="0" algn="r" rtl="1">
              <a:buNone/>
            </a:pPr>
            <a:r>
              <a:rPr lang="fa-IR" sz="2000" dirty="0" smtClean="0"/>
              <a:t>عضله گوشه ای (</a:t>
            </a:r>
            <a:r>
              <a:rPr lang="en-US" sz="2000" dirty="0" smtClean="0">
                <a:solidFill>
                  <a:srgbClr val="0070C0"/>
                </a:solidFill>
              </a:rPr>
              <a:t>lavator scapuiae</a:t>
            </a:r>
            <a:r>
              <a:rPr lang="fa-IR" sz="2000" dirty="0" smtClean="0"/>
              <a:t>)</a:t>
            </a:r>
          </a:p>
          <a:p>
            <a:pPr marL="0" indent="0" algn="r" rtl="1">
              <a:buNone/>
            </a:pPr>
            <a:r>
              <a:rPr lang="fa-IR" sz="1600" dirty="0" smtClean="0"/>
              <a:t>سرثابت:زائده </a:t>
            </a:r>
            <a:r>
              <a:rPr lang="fa-IR" sz="1600" dirty="0"/>
              <a:t>های عرضی چهار مهره </a:t>
            </a:r>
            <a:r>
              <a:rPr lang="fa-IR" sz="1600" dirty="0" smtClean="0"/>
              <a:t>اول گردن</a:t>
            </a:r>
            <a:endParaRPr lang="fa-IR" sz="1600" dirty="0"/>
          </a:p>
          <a:p>
            <a:pPr marL="0" indent="0" algn="r" rtl="1">
              <a:buNone/>
            </a:pPr>
            <a:r>
              <a:rPr lang="fa-IR" sz="1600" dirty="0"/>
              <a:t>سر </a:t>
            </a:r>
            <a:r>
              <a:rPr lang="fa-IR" sz="1600" dirty="0" smtClean="0"/>
              <a:t>متحرک:لبه </a:t>
            </a:r>
            <a:r>
              <a:rPr lang="fa-IR" sz="1600" dirty="0"/>
              <a:t>داخلی </a:t>
            </a:r>
            <a:r>
              <a:rPr lang="fa-IR" sz="1600" dirty="0" smtClean="0"/>
              <a:t>کتف(بالای ریشه خارکتف)</a:t>
            </a:r>
            <a:endParaRPr lang="fa-IR" sz="1600" dirty="0"/>
          </a:p>
          <a:p>
            <a:pPr marL="0" indent="0" algn="r" rtl="1">
              <a:buNone/>
            </a:pPr>
            <a:endParaRPr lang="fa-IR" sz="1600" dirty="0"/>
          </a:p>
          <a:p>
            <a:pPr marL="0" indent="0" algn="r" rtl="1">
              <a:buNone/>
            </a:pPr>
            <a:endParaRPr lang="fa-IR" sz="1600" dirty="0" smtClean="0"/>
          </a:p>
          <a:p>
            <a:pPr marL="0" indent="0" algn="r" rtl="1">
              <a:buNone/>
            </a:pPr>
            <a:endParaRPr lang="en-US" sz="1600" dirty="0" smtClean="0"/>
          </a:p>
          <a:p>
            <a:pPr marL="0" indent="0" algn="r" rtl="1">
              <a:buNone/>
            </a:pPr>
            <a:endParaRPr lang="en-US" sz="1600" dirty="0" smtClean="0"/>
          </a:p>
          <a:p>
            <a:pPr marL="0" indent="0" algn="r" rtl="1">
              <a:buNone/>
            </a:pPr>
            <a:endParaRPr lang="en-US" sz="1600" dirty="0" smtClean="0"/>
          </a:p>
          <a:p>
            <a:pPr marL="0" indent="0" algn="r" rtl="1">
              <a:buNone/>
            </a:pPr>
            <a:endParaRPr lang="en-US" sz="1600" dirty="0"/>
          </a:p>
          <a:p>
            <a:pPr marL="0" indent="0" algn="r" rtl="1">
              <a:buNone/>
            </a:pPr>
            <a:endParaRPr lang="en-US" sz="1600" dirty="0" smtClean="0"/>
          </a:p>
          <a:p>
            <a:pPr marL="0" indent="0" algn="r" rtl="1">
              <a:buNone/>
            </a:pPr>
            <a:endParaRPr lang="en-US" sz="1600" dirty="0"/>
          </a:p>
          <a:p>
            <a:pPr marL="0" indent="0" algn="r" rtl="1">
              <a:buNone/>
            </a:pPr>
            <a:endParaRPr lang="en-US" sz="1600" dirty="0" smtClean="0"/>
          </a:p>
          <a:p>
            <a:pPr marL="0" indent="0" algn="r" rtl="1">
              <a:buNone/>
            </a:pPr>
            <a:endParaRPr lang="en-US" sz="1600" dirty="0"/>
          </a:p>
          <a:p>
            <a:pPr marL="0" indent="0" algn="r" rtl="1">
              <a:buNone/>
            </a:pPr>
            <a:endParaRPr lang="en-US" sz="1600" dirty="0" smtClean="0"/>
          </a:p>
          <a:p>
            <a:pPr marL="0" indent="0" algn="r" rtl="1">
              <a:buNone/>
            </a:pPr>
            <a:endParaRPr lang="en-US" sz="1600" dirty="0"/>
          </a:p>
          <a:p>
            <a:pPr marL="0" indent="0" algn="r" rtl="1">
              <a:buNone/>
            </a:pPr>
            <a:endParaRPr lang="en-US" sz="1600" dirty="0" smtClean="0"/>
          </a:p>
          <a:p>
            <a:pPr marL="0" indent="0" algn="r" rtl="1">
              <a:buNone/>
            </a:pPr>
            <a:endParaRPr lang="en-US" sz="1600" dirty="0"/>
          </a:p>
          <a:p>
            <a:pPr marL="0" indent="0" algn="r" rtl="1">
              <a:buNone/>
            </a:pPr>
            <a:endParaRPr lang="en-US" sz="1600" dirty="0" smtClean="0"/>
          </a:p>
          <a:p>
            <a:pPr marL="0" indent="0" algn="r" rtl="1">
              <a:buNone/>
            </a:pPr>
            <a:endParaRPr lang="en-US" sz="1600" dirty="0"/>
          </a:p>
          <a:p>
            <a:pPr marL="0" indent="0" algn="r" rtl="1">
              <a:buNone/>
            </a:pPr>
            <a:endParaRPr lang="en-US" sz="1600" dirty="0" smtClean="0"/>
          </a:p>
          <a:p>
            <a:pPr marL="0" indent="0" algn="r" rtl="1">
              <a:buNone/>
            </a:pPr>
            <a:endParaRPr lang="en-US" sz="1600" dirty="0"/>
          </a:p>
          <a:p>
            <a:pPr marL="0" indent="0" algn="r" rtl="1">
              <a:buNone/>
            </a:pPr>
            <a:endParaRPr lang="en-US" sz="1600" dirty="0"/>
          </a:p>
        </p:txBody>
      </p:sp>
      <p:pic>
        <p:nvPicPr>
          <p:cNvPr id="1026" name="Picture 2" descr="F:\slide_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030"/>
            <a:ext cx="5007429" cy="35124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levator_scapulae135067423326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9788" y="2807064"/>
            <a:ext cx="4585194" cy="420646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F:\New folder\ZeUYiETU7cBAla4RdSJxdg_Musculus_levator_scapulae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982" y="2530263"/>
            <a:ext cx="5237018" cy="4143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55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par>
                                <p:cTn id="21" presetID="16" presetClass="entr" presetSubtype="21"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barn(inVertical)">
                                      <p:cBhvr>
                                        <p:cTn id="23" dur="500"/>
                                        <p:tgtEl>
                                          <p:spTgt spid="1028"/>
                                        </p:tgtEl>
                                      </p:cBhvr>
                                    </p:animEffect>
                                  </p:childTnLst>
                                </p:cTn>
                              </p:par>
                              <p:par>
                                <p:cTn id="24" presetID="16" presetClass="entr" presetSubtype="21" fill="hold" nodeType="withEffect">
                                  <p:stCondLst>
                                    <p:cond delay="0"/>
                                  </p:stCondLst>
                                  <p:childTnLst>
                                    <p:set>
                                      <p:cBhvr>
                                        <p:cTn id="25" dur="1" fill="hold">
                                          <p:stCondLst>
                                            <p:cond delay="0"/>
                                          </p:stCondLst>
                                        </p:cTn>
                                        <p:tgtEl>
                                          <p:spTgt spid="1031"/>
                                        </p:tgtEl>
                                        <p:attrNameLst>
                                          <p:attrName>style.visibility</p:attrName>
                                        </p:attrNameLst>
                                      </p:cBhvr>
                                      <p:to>
                                        <p:strVal val="visible"/>
                                      </p:to>
                                    </p:set>
                                    <p:animEffect transition="in" filter="barn(inVertical)">
                                      <p:cBhvr>
                                        <p:cTn id="26"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8384"/>
            <a:ext cx="10972800" cy="1143000"/>
          </a:xfrm>
        </p:spPr>
        <p:txBody>
          <a:bodyPr>
            <a:normAutofit/>
          </a:bodyPr>
          <a:lstStyle/>
          <a:p>
            <a:pPr algn="ctr"/>
            <a:r>
              <a:rPr lang="fa-IR" sz="3600" dirty="0" smtClean="0"/>
              <a:t>تقسیم بندی کیفوز براساس اصلاح پذیری واصلاح ناپذیری </a:t>
            </a:r>
            <a:endParaRPr lang="en-US" sz="3600" dirty="0"/>
          </a:p>
        </p:txBody>
      </p:sp>
      <p:sp>
        <p:nvSpPr>
          <p:cNvPr id="3" name="Content Placeholder 2"/>
          <p:cNvSpPr>
            <a:spLocks noGrp="1"/>
          </p:cNvSpPr>
          <p:nvPr>
            <p:ph idx="1"/>
          </p:nvPr>
        </p:nvSpPr>
        <p:spPr>
          <a:xfrm>
            <a:off x="1454728" y="1170715"/>
            <a:ext cx="10113818" cy="2528450"/>
          </a:xfrm>
        </p:spPr>
        <p:txBody>
          <a:bodyPr>
            <a:normAutofit fontScale="92500" lnSpcReduction="20000"/>
          </a:bodyPr>
          <a:lstStyle/>
          <a:p>
            <a:pPr marL="514350" indent="-514350" algn="r" rtl="1">
              <a:buFont typeface="+mj-lt"/>
              <a:buAutoNum type="arabicPeriod"/>
            </a:pPr>
            <a:r>
              <a:rPr lang="fa-IR" dirty="0" smtClean="0"/>
              <a:t>کیفوز برگشت پذیر یامکانیکی یا متحرک:</a:t>
            </a:r>
            <a:r>
              <a:rPr lang="en-US" dirty="0" smtClean="0"/>
              <a:t> </a:t>
            </a:r>
            <a:r>
              <a:rPr lang="fa-IR" dirty="0" smtClean="0"/>
              <a:t>گرد پشتی متحرک با انجام حرکات اصلاحی قابل درمان است این عارضه ناشی از قرار گرفتن تنه در وضعیت بد و ضعف عضلات</a:t>
            </a:r>
          </a:p>
          <a:p>
            <a:pPr marL="514350" indent="-514350" algn="r" rtl="1">
              <a:buFont typeface="+mj-lt"/>
              <a:buAutoNum type="arabicPeriod"/>
            </a:pPr>
            <a:r>
              <a:rPr lang="fa-IR" dirty="0" smtClean="0"/>
              <a:t>کیفوز برگشت ناپذیر یا ثابت:شایعترین علل این کیفوز عبارتند از:بیمارهای روماتیسمی،جمود ستون مهرها، بیماری شوئرمن ،اسپوندلیت جمودی،انواع شکستگی ها درستون فقرات ،پوکی استخوان در دوران پیری</a:t>
            </a:r>
          </a:p>
          <a:p>
            <a:pPr marL="514350" indent="-514350" algn="r" rtl="1">
              <a:buFont typeface="+mj-lt"/>
              <a:buAutoNum type="arabicPeriod"/>
            </a:pPr>
            <a:endParaRPr lang="en-US" dirty="0"/>
          </a:p>
        </p:txBody>
      </p:sp>
      <p:pic>
        <p:nvPicPr>
          <p:cNvPr id="1026" name="Picture 2" descr="F:\eslahi\New folder (3)\02636902740127510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90505"/>
            <a:ext cx="5368636" cy="3167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93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گرد پشتی نوجوانان یا شوئرمن</a:t>
            </a:r>
            <a:endParaRPr lang="en-US" dirty="0"/>
          </a:p>
        </p:txBody>
      </p:sp>
      <p:sp>
        <p:nvSpPr>
          <p:cNvPr id="3" name="Content Placeholder 2"/>
          <p:cNvSpPr>
            <a:spLocks noGrp="1"/>
          </p:cNvSpPr>
          <p:nvPr>
            <p:ph idx="1"/>
          </p:nvPr>
        </p:nvSpPr>
        <p:spPr>
          <a:xfrm>
            <a:off x="126423" y="1115297"/>
            <a:ext cx="11968594" cy="3165758"/>
          </a:xfrm>
        </p:spPr>
        <p:txBody>
          <a:bodyPr/>
          <a:lstStyle/>
          <a:p>
            <a:pPr marL="0" indent="0" algn="r">
              <a:buNone/>
            </a:pPr>
            <a:r>
              <a:rPr lang="fa-IR" dirty="0" smtClean="0"/>
              <a:t>این نوع کایفوز به کایفوز نوجوانی نیز معروف است.نوع بسیار شدید از کایفوز میباشد که با درد فراوانی همراه است که بسیار شدیدتر از کایفوز وضعیتی است.این ناهنجاری به عنوان یک استئوکندروزیس ستون فقرات به حساب می اید.افراد مبتلاقادر به صاف نگه داشتن ستون فقرات خود نیستند.قله ی قوس درمهره های سینه ای سفت وبی حرکت هست.دراین ناهنجاری مهره ها قوه ای  شکل ،نامنظم ودارای فتق مهره ای حداقل ئر سه مهره مجاور قله قوس هستند.</a:t>
            </a:r>
            <a:endParaRPr lang="en-US" dirty="0"/>
          </a:p>
        </p:txBody>
      </p:sp>
      <p:pic>
        <p:nvPicPr>
          <p:cNvPr id="3074" name="Picture 2" descr="F:\eslahi\hiper kyposis\kyphosis-pictu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423" y="3640282"/>
            <a:ext cx="4033806" cy="321771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eslahi\hiper kyposis\کیفوز-جوانی.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5996" y="3893127"/>
            <a:ext cx="4010267" cy="2738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43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additive="base">
                                        <p:cTn id="15" dur="500" fill="hold"/>
                                        <p:tgtEl>
                                          <p:spTgt spid="3074"/>
                                        </p:tgtEl>
                                        <p:attrNameLst>
                                          <p:attrName>ppt_x</p:attrName>
                                        </p:attrNameLst>
                                      </p:cBhvr>
                                      <p:tavLst>
                                        <p:tav tm="0">
                                          <p:val>
                                            <p:strVal val="#ppt_x"/>
                                          </p:val>
                                        </p:tav>
                                        <p:tav tm="100000">
                                          <p:val>
                                            <p:strVal val="#ppt_x"/>
                                          </p:val>
                                        </p:tav>
                                      </p:tavLst>
                                    </p:anim>
                                    <p:anim calcmode="lin" valueType="num">
                                      <p:cBhvr additive="base">
                                        <p:cTn id="16" dur="500" fill="hold"/>
                                        <p:tgtEl>
                                          <p:spTgt spid="307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75"/>
                                        </p:tgtEl>
                                        <p:attrNameLst>
                                          <p:attrName>style.visibility</p:attrName>
                                        </p:attrNameLst>
                                      </p:cBhvr>
                                      <p:to>
                                        <p:strVal val="visible"/>
                                      </p:to>
                                    </p:set>
                                    <p:anim calcmode="lin" valueType="num">
                                      <p:cBhvr additive="base">
                                        <p:cTn id="19" dur="500" fill="hold"/>
                                        <p:tgtEl>
                                          <p:spTgt spid="3075"/>
                                        </p:tgtEl>
                                        <p:attrNameLst>
                                          <p:attrName>ppt_x</p:attrName>
                                        </p:attrNameLst>
                                      </p:cBhvr>
                                      <p:tavLst>
                                        <p:tav tm="0">
                                          <p:val>
                                            <p:strVal val="#ppt_x"/>
                                          </p:val>
                                        </p:tav>
                                        <p:tav tm="100000">
                                          <p:val>
                                            <p:strVal val="#ppt_x"/>
                                          </p:val>
                                        </p:tav>
                                      </p:tavLst>
                                    </p:anim>
                                    <p:anim calcmode="lin" valueType="num">
                                      <p:cBhvr additive="base">
                                        <p:cTn id="20"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گرد پشتی </a:t>
            </a:r>
            <a:r>
              <a:rPr lang="fa-IR" dirty="0" smtClean="0"/>
              <a:t>جوانان </a:t>
            </a:r>
            <a:r>
              <a:rPr lang="fa-IR" dirty="0"/>
              <a:t>یا شوئرمن</a:t>
            </a:r>
            <a:endParaRPr lang="en-US" dirty="0"/>
          </a:p>
        </p:txBody>
      </p:sp>
      <p:sp>
        <p:nvSpPr>
          <p:cNvPr id="3" name="Content Placeholder 2"/>
          <p:cNvSpPr>
            <a:spLocks noGrp="1"/>
          </p:cNvSpPr>
          <p:nvPr>
            <p:ph idx="1"/>
          </p:nvPr>
        </p:nvSpPr>
        <p:spPr/>
        <p:txBody>
          <a:bodyPr/>
          <a:lstStyle/>
          <a:p>
            <a:pPr algn="r" rtl="1"/>
            <a:r>
              <a:rPr lang="fa-IR" dirty="0" smtClean="0"/>
              <a:t>به دلیل نکروز عروق غضروف های حلقوی بین جسم مهره هاومثلثی شدن مهره ها درسن(11-16)سالگی یکی ازدلایل گردپشتی میباشد که درمراحل شدید اختلالات تنفسی وعصبی ایجاد میکند که درپسران بیشتراز دختران است</a:t>
            </a:r>
            <a:endParaRPr lang="en-US" dirty="0"/>
          </a:p>
        </p:txBody>
      </p:sp>
      <p:pic>
        <p:nvPicPr>
          <p:cNvPr id="4098" name="Picture 2" descr="F:\eslahi\hiper kyposis\image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309" y="3089647"/>
            <a:ext cx="3361027" cy="359335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F:\eslahi\hiper kyposis\2506640562449049327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212" y="3297382"/>
            <a:ext cx="2962932" cy="3177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33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1000"/>
                                        <p:tgtEl>
                                          <p:spTgt spid="4098"/>
                                        </p:tgtEl>
                                      </p:cBhvr>
                                    </p:animEffect>
                                    <p:anim calcmode="lin" valueType="num">
                                      <p:cBhvr>
                                        <p:cTn id="18" dur="1000" fill="hold"/>
                                        <p:tgtEl>
                                          <p:spTgt spid="4098"/>
                                        </p:tgtEl>
                                        <p:attrNameLst>
                                          <p:attrName>ppt_x</p:attrName>
                                        </p:attrNameLst>
                                      </p:cBhvr>
                                      <p:tavLst>
                                        <p:tav tm="0">
                                          <p:val>
                                            <p:strVal val="#ppt_x"/>
                                          </p:val>
                                        </p:tav>
                                        <p:tav tm="100000">
                                          <p:val>
                                            <p:strVal val="#ppt_x"/>
                                          </p:val>
                                        </p:tav>
                                      </p:tavLst>
                                    </p:anim>
                                    <p:anim calcmode="lin" valueType="num">
                                      <p:cBhvr>
                                        <p:cTn id="19" dur="1000" fill="hold"/>
                                        <p:tgtEl>
                                          <p:spTgt spid="40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99"/>
                                        </p:tgtEl>
                                        <p:attrNameLst>
                                          <p:attrName>style.visibility</p:attrName>
                                        </p:attrNameLst>
                                      </p:cBhvr>
                                      <p:to>
                                        <p:strVal val="visible"/>
                                      </p:to>
                                    </p:set>
                                    <p:animEffect transition="in" filter="fade">
                                      <p:cBhvr>
                                        <p:cTn id="22" dur="1000"/>
                                        <p:tgtEl>
                                          <p:spTgt spid="4099"/>
                                        </p:tgtEl>
                                      </p:cBhvr>
                                    </p:animEffect>
                                    <p:anim calcmode="lin" valueType="num">
                                      <p:cBhvr>
                                        <p:cTn id="23" dur="1000" fill="hold"/>
                                        <p:tgtEl>
                                          <p:spTgt spid="4099"/>
                                        </p:tgtEl>
                                        <p:attrNameLst>
                                          <p:attrName>ppt_x</p:attrName>
                                        </p:attrNameLst>
                                      </p:cBhvr>
                                      <p:tavLst>
                                        <p:tav tm="0">
                                          <p:val>
                                            <p:strVal val="#ppt_x"/>
                                          </p:val>
                                        </p:tav>
                                        <p:tav tm="100000">
                                          <p:val>
                                            <p:strVal val="#ppt_x"/>
                                          </p:val>
                                        </p:tav>
                                      </p:tavLst>
                                    </p:anim>
                                    <p:anim calcmode="lin" valueType="num">
                                      <p:cBhvr>
                                        <p:cTn id="24"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گرد پشتی مادرزادی</a:t>
            </a:r>
            <a:endParaRPr lang="en-US" dirty="0"/>
          </a:p>
        </p:txBody>
      </p:sp>
      <p:sp>
        <p:nvSpPr>
          <p:cNvPr id="3" name="Content Placeholder 2"/>
          <p:cNvSpPr>
            <a:spLocks noGrp="1"/>
          </p:cNvSpPr>
          <p:nvPr>
            <p:ph idx="1"/>
          </p:nvPr>
        </p:nvSpPr>
        <p:spPr>
          <a:xfrm>
            <a:off x="429491" y="1295405"/>
            <a:ext cx="11152909" cy="2265213"/>
          </a:xfrm>
        </p:spPr>
        <p:txBody>
          <a:bodyPr>
            <a:normAutofit fontScale="85000" lnSpcReduction="20000"/>
          </a:bodyPr>
          <a:lstStyle/>
          <a:p>
            <a:pPr marL="0" indent="0" algn="r" rtl="1">
              <a:buNone/>
            </a:pPr>
            <a:r>
              <a:rPr lang="fa-IR" dirty="0" smtClean="0"/>
              <a:t>در </a:t>
            </a:r>
            <a:r>
              <a:rPr lang="fa-IR" dirty="0"/>
              <a:t>این نوع کیفوز، ستون مهره جنین در زمانی که در شکم مادر است خوب تشکیل نشده </a:t>
            </a:r>
            <a:r>
              <a:rPr lang="fa-IR" dirty="0" smtClean="0"/>
              <a:t>است(</a:t>
            </a:r>
            <a:r>
              <a:rPr lang="fa-IR" dirty="0"/>
              <a:t>به دلیل نارسایی در تشکیل تمام یا قسمتی از نیمه قدامی مهره ها ایجاد میشودوغالبا ناحیه پشتی (</a:t>
            </a:r>
            <a:r>
              <a:rPr lang="en-US" dirty="0"/>
              <a:t>T2_T11 </a:t>
            </a:r>
            <a:r>
              <a:rPr lang="en-US" dirty="0">
                <a:solidFill>
                  <a:srgbClr val="FF0000"/>
                </a:solidFill>
              </a:rPr>
              <a:t>OR</a:t>
            </a:r>
            <a:r>
              <a:rPr lang="en-US" dirty="0"/>
              <a:t> T3_T12</a:t>
            </a:r>
            <a:r>
              <a:rPr lang="fa-IR" dirty="0"/>
              <a:t> )و پشتی_کمری(</a:t>
            </a:r>
            <a:r>
              <a:rPr lang="en-US" dirty="0"/>
              <a:t>T10_L2</a:t>
            </a:r>
            <a:r>
              <a:rPr lang="fa-IR" dirty="0"/>
              <a:t>) </a:t>
            </a:r>
            <a:r>
              <a:rPr lang="fa-IR" dirty="0" smtClean="0"/>
              <a:t>). </a:t>
            </a:r>
            <a:r>
              <a:rPr lang="fa-IR" dirty="0"/>
              <a:t>ممکن است دو یا چند مهره از یک طرف به هم چسبیده باشند، یا یک مهره بصورت ناقص تشکیل شده باشد که بعد از تولد با رشد بچه، قوس ستون مهره به تدریج بیشتر می </a:t>
            </a:r>
            <a:r>
              <a:rPr lang="fa-IR" dirty="0" smtClean="0"/>
              <a:t>شود </a:t>
            </a:r>
            <a:r>
              <a:rPr lang="fa-IR" dirty="0"/>
              <a:t>در این گردپشتی  زمانی که نوزاد به شش ماهگی میرسد درهنگام نشستن قابل مشاهده است.تنها راه درمان جراحی است </a:t>
            </a:r>
            <a:endParaRPr lang="en-US" dirty="0"/>
          </a:p>
        </p:txBody>
      </p:sp>
      <p:pic>
        <p:nvPicPr>
          <p:cNvPr id="5122" name="Picture 2" descr="F:\eslahi\diff\A00423F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772" y="3768436"/>
            <a:ext cx="4754550" cy="267522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F:\eslahi\hiper kyposis\12539-0550x04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4796" y="3395310"/>
            <a:ext cx="2954913" cy="3421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41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barn(inVertical)">
                                      <p:cBhvr>
                                        <p:cTn id="13" dur="500"/>
                                        <p:tgtEl>
                                          <p:spTgt spid="5122"/>
                                        </p:tgtEl>
                                      </p:cBhvr>
                                    </p:animEffect>
                                  </p:childTnLst>
                                </p:cTn>
                              </p:par>
                              <p:par>
                                <p:cTn id="14" presetID="16" presetClass="entr" presetSubtype="21" fill="hold" nodeType="withEffect">
                                  <p:stCondLst>
                                    <p:cond delay="0"/>
                                  </p:stCondLst>
                                  <p:childTnLst>
                                    <p:set>
                                      <p:cBhvr>
                                        <p:cTn id="15" dur="1" fill="hold">
                                          <p:stCondLst>
                                            <p:cond delay="0"/>
                                          </p:stCondLst>
                                        </p:cTn>
                                        <p:tgtEl>
                                          <p:spTgt spid="5123"/>
                                        </p:tgtEl>
                                        <p:attrNameLst>
                                          <p:attrName>style.visibility</p:attrName>
                                        </p:attrNameLst>
                                      </p:cBhvr>
                                      <p:to>
                                        <p:strVal val="visible"/>
                                      </p:to>
                                    </p:set>
                                    <p:animEffect transition="in" filter="barn(inVertical)">
                                      <p:cBhvr>
                                        <p:cTn id="16"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t>گرد پشتی ناشی از ضایعات نخاعی</a:t>
            </a:r>
            <a:endParaRPr lang="en-US" dirty="0"/>
          </a:p>
        </p:txBody>
      </p:sp>
      <p:sp>
        <p:nvSpPr>
          <p:cNvPr id="3" name="Content Placeholder 2"/>
          <p:cNvSpPr>
            <a:spLocks noGrp="1"/>
          </p:cNvSpPr>
          <p:nvPr>
            <p:ph idx="1"/>
          </p:nvPr>
        </p:nvSpPr>
        <p:spPr/>
        <p:txBody>
          <a:bodyPr>
            <a:normAutofit/>
          </a:bodyPr>
          <a:lstStyle/>
          <a:p>
            <a:pPr marL="0" indent="0" algn="r" rtl="1">
              <a:buNone/>
            </a:pPr>
            <a:r>
              <a:rPr lang="fa-IR" dirty="0" smtClean="0"/>
              <a:t>افرادی که دچارقطع نخاع هستند به دلیل عدم کنترل به طور نامناسب میشینند وازطرفی به دلیل نداشتن تعادل تغییرشکل ستون فقرات پشتی  در انان بوجود می اید.این تغییرشکل باعث کاهش حجم قفسه سینه وتهویه ریوی میشود.</a:t>
            </a:r>
          </a:p>
        </p:txBody>
      </p:sp>
      <p:pic>
        <p:nvPicPr>
          <p:cNvPr id="6146" name="Picture 2" descr="F:\eslahi\hiper kyposis\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782" y="3147290"/>
            <a:ext cx="2729345" cy="363912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eslahi\New folder (3)\ka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8591" y="3147290"/>
            <a:ext cx="4445000" cy="345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54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500"/>
                                        <p:tgtEl>
                                          <p:spTgt spid="6146"/>
                                        </p:tgtEl>
                                      </p:cBhvr>
                                    </p:animEffect>
                                  </p:childTnLst>
                                </p:cTn>
                              </p:par>
                              <p:par>
                                <p:cTn id="14" presetID="10" presetClass="entr" presetSubtype="0" fill="hold" nodeType="withEffect">
                                  <p:stCondLst>
                                    <p:cond delay="0"/>
                                  </p:stCondLst>
                                  <p:childTnLst>
                                    <p:set>
                                      <p:cBhvr>
                                        <p:cTn id="15" dur="1" fill="hold">
                                          <p:stCondLst>
                                            <p:cond delay="0"/>
                                          </p:stCondLst>
                                        </p:cTn>
                                        <p:tgtEl>
                                          <p:spTgt spid="6148"/>
                                        </p:tgtEl>
                                        <p:attrNameLst>
                                          <p:attrName>style.visibility</p:attrName>
                                        </p:attrNameLst>
                                      </p:cBhvr>
                                      <p:to>
                                        <p:strVal val="visible"/>
                                      </p:to>
                                    </p:set>
                                    <p:animEffect transition="in" filter="fade">
                                      <p:cBhvr>
                                        <p:cTn id="16"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t>گرد پشتی ناشی از سل ستون فقرات</a:t>
            </a:r>
            <a:endParaRPr lang="en-US" dirty="0"/>
          </a:p>
        </p:txBody>
      </p:sp>
      <p:sp>
        <p:nvSpPr>
          <p:cNvPr id="3" name="Content Placeholder 2"/>
          <p:cNvSpPr>
            <a:spLocks noGrp="1"/>
          </p:cNvSpPr>
          <p:nvPr>
            <p:ph idx="1"/>
          </p:nvPr>
        </p:nvSpPr>
        <p:spPr/>
        <p:txBody>
          <a:bodyPr/>
          <a:lstStyle/>
          <a:p>
            <a:pPr algn="r" rtl="1"/>
            <a:r>
              <a:rPr lang="fa-IR" dirty="0" smtClean="0"/>
              <a:t>ابتلا </a:t>
            </a:r>
            <a:r>
              <a:rPr lang="fa-IR" dirty="0"/>
              <a:t>به بیماری عفونی مهرها که باعث ازبین رفتن مهره ها  وفاصله مهرها کاهش میابند</a:t>
            </a:r>
          </a:p>
          <a:p>
            <a:pPr algn="r" rtl="1"/>
            <a:endParaRPr lang="en-US" dirty="0"/>
          </a:p>
        </p:txBody>
      </p:sp>
      <p:pic>
        <p:nvPicPr>
          <p:cNvPr id="7170" name="Picture 2" descr="F:\eslahi\hiper kyposis\3660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69" y="2369128"/>
            <a:ext cx="6054434" cy="277090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F:\eslahi\hiper kyposis\jjj.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268" y="3178320"/>
            <a:ext cx="3920287" cy="3139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3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wipe(down)">
                                      <p:cBhvr>
                                        <p:cTn id="13" dur="500"/>
                                        <p:tgtEl>
                                          <p:spTgt spid="7170"/>
                                        </p:tgtEl>
                                      </p:cBhvr>
                                    </p:animEffect>
                                  </p:childTnLst>
                                </p:cTn>
                              </p:par>
                              <p:par>
                                <p:cTn id="14" presetID="22" presetClass="entr" presetSubtype="4" fill="hold" nodeType="withEffect">
                                  <p:stCondLst>
                                    <p:cond delay="0"/>
                                  </p:stCondLst>
                                  <p:childTnLst>
                                    <p:set>
                                      <p:cBhvr>
                                        <p:cTn id="15" dur="1" fill="hold">
                                          <p:stCondLst>
                                            <p:cond delay="0"/>
                                          </p:stCondLst>
                                        </p:cTn>
                                        <p:tgtEl>
                                          <p:spTgt spid="7171"/>
                                        </p:tgtEl>
                                        <p:attrNameLst>
                                          <p:attrName>style.visibility</p:attrName>
                                        </p:attrNameLst>
                                      </p:cBhvr>
                                      <p:to>
                                        <p:strVal val="visible"/>
                                      </p:to>
                                    </p:set>
                                    <p:animEffect transition="in" filter="wipe(down)">
                                      <p:cBhvr>
                                        <p:cTn id="16"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t>گرد پشتی ناشی ازبیماری نرمی استخوان</a:t>
            </a:r>
            <a:endParaRPr lang="en-US" dirty="0"/>
          </a:p>
        </p:txBody>
      </p:sp>
      <p:sp>
        <p:nvSpPr>
          <p:cNvPr id="3" name="Content Placeholder 2"/>
          <p:cNvSpPr>
            <a:spLocks noGrp="1"/>
          </p:cNvSpPr>
          <p:nvPr>
            <p:ph idx="1"/>
          </p:nvPr>
        </p:nvSpPr>
        <p:spPr/>
        <p:txBody>
          <a:bodyPr/>
          <a:lstStyle/>
          <a:p>
            <a:pPr algn="r" rtl="1"/>
            <a:r>
              <a:rPr lang="fa-IR" dirty="0" smtClean="0"/>
              <a:t>در1تا2سالگی </a:t>
            </a:r>
            <a:r>
              <a:rPr lang="fa-IR" dirty="0"/>
              <a:t>ظاهر میشود که علاوه بر ناحیه پشت مهره کمرم دربر میگیرد.فرق این با گرد پشتی سل ستون فقرات در این است گرد پشتی سلی کاملا ثابت است ولی این گرد پشتی درحالی که فرد روی سطح سفت دراز بکشد صاف میشود و این صاف شدن همراه با درداست.</a:t>
            </a:r>
            <a:endParaRPr lang="en-US" dirty="0"/>
          </a:p>
          <a:p>
            <a:pPr algn="r" rtl="1"/>
            <a:endParaRPr lang="en-US" dirty="0"/>
          </a:p>
        </p:txBody>
      </p:sp>
      <p:pic>
        <p:nvPicPr>
          <p:cNvPr id="5" name="Picture 3" descr="F:\eslahi\New folder (3)\پشتی طبی مدل اکسیژن باراد (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25" y="3380220"/>
            <a:ext cx="3151289" cy="3236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14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کیفوز ناشی از پیری </a:t>
            </a:r>
            <a:endParaRPr lang="en-US" dirty="0"/>
          </a:p>
        </p:txBody>
      </p:sp>
      <p:sp>
        <p:nvSpPr>
          <p:cNvPr id="3" name="Content Placeholder 2"/>
          <p:cNvSpPr>
            <a:spLocks noGrp="1"/>
          </p:cNvSpPr>
          <p:nvPr>
            <p:ph idx="1"/>
          </p:nvPr>
        </p:nvSpPr>
        <p:spPr/>
        <p:txBody>
          <a:bodyPr/>
          <a:lstStyle/>
          <a:p>
            <a:pPr marL="0" indent="0" algn="r" rtl="1">
              <a:buNone/>
            </a:pPr>
            <a:r>
              <a:rPr lang="fa-IR" dirty="0" smtClean="0"/>
              <a:t>بابالارفتن </a:t>
            </a:r>
            <a:r>
              <a:rPr lang="fa-IR" dirty="0"/>
              <a:t>سن به ویژه در دهه هفتم زندگی میزان قوس پشتی افزایش میابد.</a:t>
            </a:r>
          </a:p>
          <a:p>
            <a:pPr marL="0" indent="0" algn="r" rtl="1">
              <a:buNone/>
            </a:pPr>
            <a:r>
              <a:rPr lang="fa-IR" dirty="0" smtClean="0"/>
              <a:t>علل </a:t>
            </a:r>
            <a:r>
              <a:rPr lang="fa-IR" dirty="0"/>
              <a:t>کیفوز پیری را می توان چند مسأله دانست، از جمله: پوکی استخوان، کیفوز منتقل شده از دوران جوانی، گوژپشتی، کیفوز ناشی از سل ستون مهره ها</a:t>
            </a:r>
            <a:endParaRPr lang="en-US" dirty="0"/>
          </a:p>
        </p:txBody>
      </p:sp>
      <p:pic>
        <p:nvPicPr>
          <p:cNvPr id="9218" name="Picture 2" descr="F:\eslahi\hiper kyposis\232043040503241861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40" y="3485573"/>
            <a:ext cx="3961960" cy="302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59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9218"/>
                                        </p:tgtEl>
                                        <p:attrNameLst>
                                          <p:attrName>style.visibility</p:attrName>
                                        </p:attrNameLst>
                                      </p:cBhvr>
                                      <p:to>
                                        <p:strVal val="visible"/>
                                      </p:to>
                                    </p:set>
                                    <p:anim calcmode="lin" valueType="num">
                                      <p:cBhvr>
                                        <p:cTn id="24" dur="500" fill="hold"/>
                                        <p:tgtEl>
                                          <p:spTgt spid="9218"/>
                                        </p:tgtEl>
                                        <p:attrNameLst>
                                          <p:attrName>ppt_w</p:attrName>
                                        </p:attrNameLst>
                                      </p:cBhvr>
                                      <p:tavLst>
                                        <p:tav tm="0">
                                          <p:val>
                                            <p:fltVal val="0"/>
                                          </p:val>
                                        </p:tav>
                                        <p:tav tm="100000">
                                          <p:val>
                                            <p:strVal val="#ppt_w"/>
                                          </p:val>
                                        </p:tav>
                                      </p:tavLst>
                                    </p:anim>
                                    <p:anim calcmode="lin" valueType="num">
                                      <p:cBhvr>
                                        <p:cTn id="25" dur="500" fill="hold"/>
                                        <p:tgtEl>
                                          <p:spTgt spid="9218"/>
                                        </p:tgtEl>
                                        <p:attrNameLst>
                                          <p:attrName>ppt_h</p:attrName>
                                        </p:attrNameLst>
                                      </p:cBhvr>
                                      <p:tavLst>
                                        <p:tav tm="0">
                                          <p:val>
                                            <p:fltVal val="0"/>
                                          </p:val>
                                        </p:tav>
                                        <p:tav tm="100000">
                                          <p:val>
                                            <p:strVal val="#ppt_h"/>
                                          </p:val>
                                        </p:tav>
                                      </p:tavLst>
                                    </p:anim>
                                    <p:animEffect transition="in" filter="fade">
                                      <p:cBhvr>
                                        <p:cTn id="26"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گرد پشتی براساس شدت انحنا</a:t>
            </a:r>
            <a:endParaRPr lang="en-US" dirty="0"/>
          </a:p>
        </p:txBody>
      </p:sp>
      <p:sp>
        <p:nvSpPr>
          <p:cNvPr id="3" name="Content Placeholder 2"/>
          <p:cNvSpPr>
            <a:spLocks noGrp="1"/>
          </p:cNvSpPr>
          <p:nvPr>
            <p:ph idx="1"/>
          </p:nvPr>
        </p:nvSpPr>
        <p:spPr/>
        <p:txBody>
          <a:bodyPr>
            <a:normAutofit/>
          </a:bodyPr>
          <a:lstStyle/>
          <a:p>
            <a:pPr algn="r" rtl="1"/>
            <a:r>
              <a:rPr lang="fa-IR" sz="2400" b="1" dirty="0"/>
              <a:t>قوز</a:t>
            </a:r>
            <a:r>
              <a:rPr lang="fa-IR" sz="2400" dirty="0"/>
              <a:t> </a:t>
            </a:r>
            <a:r>
              <a:rPr lang="fa-IR" sz="2400" dirty="0" smtClean="0"/>
              <a:t>:اگر کیفوز محدود به ناحیه کوچکی از ستون مهره ها باشد.معمولا (1تا2)( 2 تا3 )مهره را دربرمیگیردوباعث برجستگی آن ناحیه میشود این حالت شدیدترین حالت گرد پشتی است و قوز نام داردو بیشتر در ناههنجاری ها ی ستون مهره و سل مهره ها دیده میشود.</a:t>
            </a:r>
          </a:p>
          <a:p>
            <a:pPr algn="r" rtl="1"/>
            <a:r>
              <a:rPr lang="fa-IR" sz="2400" b="1" dirty="0" smtClean="0"/>
              <a:t>پشت گرد</a:t>
            </a:r>
            <a:r>
              <a:rPr lang="fa-IR" sz="2400" dirty="0" smtClean="0"/>
              <a:t>:ناهنجاری های بالاتر از 70 درجه بسیار شدید است و باعث لوردوز جبرانی در ناحیه کمروگردن میشود.</a:t>
            </a:r>
          </a:p>
        </p:txBody>
      </p:sp>
      <p:pic>
        <p:nvPicPr>
          <p:cNvPr id="10242" name="Picture 2" descr="F:\eslahi\hiper kyposis\Scheuermanns_diseaseb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820" y="3305151"/>
            <a:ext cx="3142817" cy="340781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F:\eslahi\hiper kyposis\M1310147-Woman_affected_by_kyphosis_caused_by_myeloma-SP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616" y="3305151"/>
            <a:ext cx="2180384" cy="3207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47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242"/>
                                        </p:tgtEl>
                                        <p:attrNameLst>
                                          <p:attrName>style.visibility</p:attrName>
                                        </p:attrNameLst>
                                      </p:cBhvr>
                                      <p:to>
                                        <p:strVal val="visible"/>
                                      </p:to>
                                    </p:set>
                                    <p:animEffect transition="in" filter="fade">
                                      <p:cBhvr>
                                        <p:cTn id="18" dur="500"/>
                                        <p:tgtEl>
                                          <p:spTgt spid="10242"/>
                                        </p:tgtEl>
                                      </p:cBhvr>
                                    </p:animEffect>
                                  </p:childTnLst>
                                </p:cTn>
                              </p:par>
                              <p:par>
                                <p:cTn id="19" presetID="10" presetClass="entr" presetSubtype="0" fill="hold" nodeType="withEffect">
                                  <p:stCondLst>
                                    <p:cond delay="0"/>
                                  </p:stCondLst>
                                  <p:childTnLst>
                                    <p:set>
                                      <p:cBhvr>
                                        <p:cTn id="20" dur="1" fill="hold">
                                          <p:stCondLst>
                                            <p:cond delay="0"/>
                                          </p:stCondLst>
                                        </p:cTn>
                                        <p:tgtEl>
                                          <p:spTgt spid="10243"/>
                                        </p:tgtEl>
                                        <p:attrNameLst>
                                          <p:attrName>style.visibility</p:attrName>
                                        </p:attrNameLst>
                                      </p:cBhvr>
                                      <p:to>
                                        <p:strVal val="visible"/>
                                      </p:to>
                                    </p:set>
                                    <p:animEffect transition="in" filter="fade">
                                      <p:cBhvr>
                                        <p:cTn id="21"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کیفوز جبرانی</a:t>
            </a:r>
            <a:endParaRPr lang="en-US" dirty="0"/>
          </a:p>
        </p:txBody>
      </p:sp>
      <p:sp>
        <p:nvSpPr>
          <p:cNvPr id="3" name="Content Placeholder 2"/>
          <p:cNvSpPr>
            <a:spLocks noGrp="1"/>
          </p:cNvSpPr>
          <p:nvPr>
            <p:ph idx="1"/>
          </p:nvPr>
        </p:nvSpPr>
        <p:spPr>
          <a:xfrm>
            <a:off x="637309" y="1253841"/>
            <a:ext cx="10972800" cy="4525963"/>
          </a:xfrm>
        </p:spPr>
        <p:txBody>
          <a:bodyPr/>
          <a:lstStyle/>
          <a:p>
            <a:pPr algn="r" rtl="1"/>
            <a:r>
              <a:rPr lang="fa-IR" dirty="0" smtClean="0"/>
              <a:t>در برخی افراد همزمان با افزایش گودی کمر قوس پشتی نیز افزایش میابد تا گودی کمر را جبران کندبنابراین یک قوس جبرانی ایجاد میشود.وباعث کاهش حرکات دودی معده حجم ریه میشود.</a:t>
            </a:r>
            <a:endParaRPr lang="en-US" dirty="0"/>
          </a:p>
        </p:txBody>
      </p:sp>
      <p:pic>
        <p:nvPicPr>
          <p:cNvPr id="11266" name="Picture 2" descr="F:\eslahi\hiper kyposis\گودی-کمر-387x2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0578" y="3742893"/>
            <a:ext cx="4881389" cy="2838017"/>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F:\eslahi\hiper kyposis\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53" y="2469717"/>
            <a:ext cx="4114800" cy="4554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5431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F:\posture-brace-stretch-1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3877" y="3657845"/>
            <a:ext cx="5996755" cy="30625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F:\images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648" y="1513697"/>
            <a:ext cx="7736110" cy="18661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F:\Schrages with dumbbell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7594" y="3082474"/>
            <a:ext cx="2612571" cy="37755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154165" y="277247"/>
            <a:ext cx="6096000" cy="1477328"/>
          </a:xfrm>
          <a:prstGeom prst="rect">
            <a:avLst/>
          </a:prstGeom>
        </p:spPr>
        <p:txBody>
          <a:bodyPr>
            <a:spAutoFit/>
          </a:bodyPr>
          <a:lstStyle/>
          <a:p>
            <a:pPr algn="r" rtl="1"/>
            <a:r>
              <a:rPr lang="fa-IR" dirty="0" smtClean="0"/>
              <a:t>1.انقباض </a:t>
            </a:r>
            <a:r>
              <a:rPr lang="fa-IR" dirty="0"/>
              <a:t>یکطرفه باعث فلکشن جانبی مهرهای گردنی </a:t>
            </a:r>
            <a:endParaRPr lang="fa-IR" dirty="0" smtClean="0"/>
          </a:p>
          <a:p>
            <a:pPr algn="r" rtl="1"/>
            <a:r>
              <a:rPr lang="fa-IR" dirty="0"/>
              <a:t>2.انقباض دو طرفه باعث حرکت باز کردن سر (عضله سینه ای کوچک </a:t>
            </a:r>
            <a:r>
              <a:rPr lang="fa-IR" dirty="0" smtClean="0"/>
              <a:t>کتف را </a:t>
            </a:r>
            <a:r>
              <a:rPr lang="fa-IR" dirty="0"/>
              <a:t>ثابت </a:t>
            </a:r>
            <a:r>
              <a:rPr lang="fa-IR" dirty="0" smtClean="0"/>
              <a:t>کند</a:t>
            </a:r>
            <a:endParaRPr lang="en-US" dirty="0"/>
          </a:p>
          <a:p>
            <a:pPr algn="r" rtl="1"/>
            <a:r>
              <a:rPr lang="fa-IR" dirty="0"/>
              <a:t> </a:t>
            </a:r>
            <a:r>
              <a:rPr lang="fa-IR" dirty="0" smtClean="0"/>
              <a:t>3.عمل </a:t>
            </a:r>
            <a:r>
              <a:rPr lang="fa-IR" dirty="0"/>
              <a:t>اصلی ش بالا کشیدن استخوان کتف میباشد</a:t>
            </a:r>
            <a:r>
              <a:rPr lang="fa-IR" dirty="0" smtClean="0"/>
              <a:t>.(</a:t>
            </a:r>
            <a:r>
              <a:rPr lang="en-US" dirty="0" smtClean="0"/>
              <a:t>(Elevation</a:t>
            </a:r>
            <a:endParaRPr lang="fa-IR" dirty="0"/>
          </a:p>
          <a:p>
            <a:pPr algn="r" rtl="1"/>
            <a:endParaRPr lang="fa-IR" dirty="0"/>
          </a:p>
        </p:txBody>
      </p:sp>
      <p:sp>
        <p:nvSpPr>
          <p:cNvPr id="3" name="TextBox 2"/>
          <p:cNvSpPr txBox="1"/>
          <p:nvPr/>
        </p:nvSpPr>
        <p:spPr>
          <a:xfrm>
            <a:off x="5218103" y="147418"/>
            <a:ext cx="1219200" cy="707886"/>
          </a:xfrm>
          <a:prstGeom prst="rect">
            <a:avLst/>
          </a:prstGeom>
          <a:noFill/>
        </p:spPr>
        <p:txBody>
          <a:bodyPr wrap="square" rtlCol="0">
            <a:spAutoFit/>
          </a:bodyPr>
          <a:lstStyle/>
          <a:p>
            <a:r>
              <a:rPr lang="fa-IR" sz="4000" dirty="0"/>
              <a:t>عمل </a:t>
            </a:r>
            <a:endParaRPr lang="en-US" sz="4000" dirty="0"/>
          </a:p>
        </p:txBody>
      </p:sp>
      <p:pic>
        <p:nvPicPr>
          <p:cNvPr id="1026" name="Picture 2" descr="F:\eslahi\sar be aghab raftan\inde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8562" y="3929631"/>
            <a:ext cx="3229032" cy="2081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77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par>
                                <p:cTn id="20" presetID="22" presetClass="entr" presetSubtype="4"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wipe(down)">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r>
              <a:rPr lang="en-US" dirty="0"/>
              <a:t>G</a:t>
            </a:r>
            <a:r>
              <a:rPr lang="en-US" dirty="0" smtClean="0"/>
              <a:t>ibbus  </a:t>
            </a:r>
            <a:r>
              <a:rPr lang="fa-IR" dirty="0" smtClean="0"/>
              <a:t>کایفوز ژیبوس(</a:t>
            </a:r>
            <a:r>
              <a:rPr lang="en-US" dirty="0" smtClean="0"/>
              <a:t> </a:t>
            </a:r>
            <a:r>
              <a:rPr lang="en-US" dirty="0"/>
              <a:t/>
            </a:r>
            <a:br>
              <a:rPr lang="en-US" dirty="0"/>
            </a:br>
            <a:endParaRPr lang="en-US" dirty="0"/>
          </a:p>
        </p:txBody>
      </p:sp>
      <p:sp>
        <p:nvSpPr>
          <p:cNvPr id="3" name="Content Placeholder 2"/>
          <p:cNvSpPr>
            <a:spLocks noGrp="1"/>
          </p:cNvSpPr>
          <p:nvPr>
            <p:ph idx="1"/>
          </p:nvPr>
        </p:nvSpPr>
        <p:spPr/>
        <p:txBody>
          <a:bodyPr>
            <a:normAutofit/>
          </a:bodyPr>
          <a:lstStyle/>
          <a:p>
            <a:pPr algn="r" rtl="1"/>
            <a:r>
              <a:rPr lang="fa-IR" sz="2400" dirty="0" smtClean="0"/>
              <a:t>نوعی ناهنجاری کایفوز ساختاری است که از نمای خلفی قوس شدید داشته و صاف نیست.این ناهنجاری ممکن است منجربه هامپ بک شود که در حالت خم شدن به جلو قابل مشاهده است</a:t>
            </a:r>
            <a:endParaRPr lang="en-US" sz="2400" dirty="0"/>
          </a:p>
        </p:txBody>
      </p:sp>
      <p:pic>
        <p:nvPicPr>
          <p:cNvPr id="9218" name="Picture 2" descr="F:\eslahi\dif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520" y="3021268"/>
            <a:ext cx="3996946" cy="3379532"/>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F:\eslahi\diff\alephba5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8728" y="3352800"/>
            <a:ext cx="54483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9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barn(inVertical)">
                                      <p:cBhvr>
                                        <p:cTn id="13" dur="500"/>
                                        <p:tgtEl>
                                          <p:spTgt spid="9218"/>
                                        </p:tgtEl>
                                      </p:cBhvr>
                                    </p:animEffect>
                                  </p:childTnLst>
                                </p:cTn>
                              </p:par>
                              <p:par>
                                <p:cTn id="14" presetID="16" presetClass="entr" presetSubtype="21" fill="hold" nodeType="withEffect">
                                  <p:stCondLst>
                                    <p:cond delay="0"/>
                                  </p:stCondLst>
                                  <p:childTnLst>
                                    <p:set>
                                      <p:cBhvr>
                                        <p:cTn id="15" dur="1" fill="hold">
                                          <p:stCondLst>
                                            <p:cond delay="0"/>
                                          </p:stCondLst>
                                        </p:cTn>
                                        <p:tgtEl>
                                          <p:spTgt spid="9219"/>
                                        </p:tgtEl>
                                        <p:attrNameLst>
                                          <p:attrName>style.visibility</p:attrName>
                                        </p:attrNameLst>
                                      </p:cBhvr>
                                      <p:to>
                                        <p:strVal val="visible"/>
                                      </p:to>
                                    </p:set>
                                    <p:animEffect transition="in" filter="barn(inVertical)">
                                      <p:cBhvr>
                                        <p:cTn id="16"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418" y="-210271"/>
            <a:ext cx="10972800" cy="1143000"/>
          </a:xfrm>
        </p:spPr>
        <p:txBody>
          <a:bodyPr/>
          <a:lstStyle/>
          <a:p>
            <a:r>
              <a:rPr lang="fa-IR" dirty="0" smtClean="0"/>
              <a:t>عارضه کیفوز طی سه مرحله ایجاد میشود</a:t>
            </a:r>
            <a:endParaRPr lang="en-US" dirty="0"/>
          </a:p>
        </p:txBody>
      </p:sp>
      <p:sp>
        <p:nvSpPr>
          <p:cNvPr id="3" name="Content Placeholder 2"/>
          <p:cNvSpPr>
            <a:spLocks noGrp="1"/>
          </p:cNvSpPr>
          <p:nvPr>
            <p:ph idx="1"/>
          </p:nvPr>
        </p:nvSpPr>
        <p:spPr>
          <a:xfrm>
            <a:off x="748145" y="727369"/>
            <a:ext cx="10487891" cy="3539832"/>
          </a:xfrm>
        </p:spPr>
        <p:txBody>
          <a:bodyPr>
            <a:normAutofit fontScale="85000" lnSpcReduction="20000"/>
          </a:bodyPr>
          <a:lstStyle/>
          <a:p>
            <a:pPr marL="514350" indent="-514350" algn="r" rtl="1">
              <a:buFont typeface="+mj-lt"/>
              <a:buAutoNum type="arabicPeriod"/>
            </a:pPr>
            <a:r>
              <a:rPr lang="fa-IR" b="1" dirty="0" smtClean="0"/>
              <a:t>مرحله فونکسیونل </a:t>
            </a:r>
            <a:r>
              <a:rPr lang="fa-IR" dirty="0" smtClean="0"/>
              <a:t>:توسط رادیوگرافی مشخص میشود.مهره ها گوه ای شکل و منظم .درد وجود ندارد.درسن 9تا 10 سالگی با وضعیت بد وناقص دیده میشود.</a:t>
            </a:r>
          </a:p>
          <a:p>
            <a:pPr marL="514350" indent="-514350" algn="r" rtl="1">
              <a:buFont typeface="+mj-lt"/>
              <a:buAutoNum type="arabicPeriod"/>
            </a:pPr>
            <a:r>
              <a:rPr lang="fa-IR" b="1" dirty="0" smtClean="0"/>
              <a:t>مرحله فلورید </a:t>
            </a:r>
            <a:r>
              <a:rPr lang="fa-IR" dirty="0" smtClean="0"/>
              <a:t>:در این مرحله مهره ها به شکل گوه ای وغیر طبیعی ونامنظم در صفحات انتهایی مهره ها دیده میشود.این مرحله در سن 12تا18 سالگی دیده میشود که همراه درد و خستگی است.</a:t>
            </a:r>
          </a:p>
          <a:p>
            <a:pPr marL="514350" indent="-514350" algn="r" rtl="1">
              <a:buFont typeface="+mj-lt"/>
              <a:buAutoNum type="arabicPeriod"/>
            </a:pPr>
            <a:r>
              <a:rPr lang="fa-IR" b="1" dirty="0" smtClean="0"/>
              <a:t>مرحله نهایی:</a:t>
            </a:r>
            <a:r>
              <a:rPr lang="fa-IR" dirty="0" smtClean="0"/>
              <a:t>مهره ها به شگل گوه ای میباشند دیسک ها باریک شده و زوائد استخوانی ایجاد میشود.این مرحله در بالغین دیده میشود که درد به صورت کمردرد موضعی،خستگی در پشت ،افزایش گوژپشتی،محدودیت حرکات پشت و افزایش قوس کمر جبرانی  ایجاد میشود.</a:t>
            </a:r>
            <a:endParaRPr lang="en-US" b="1" dirty="0"/>
          </a:p>
        </p:txBody>
      </p:sp>
      <p:pic>
        <p:nvPicPr>
          <p:cNvPr id="8194" name="Picture 2" descr="F:\eslahi\diff\image_pre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88748"/>
            <a:ext cx="3333750" cy="3362325"/>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F:\eslahi\diff\Upper-cross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3072" y="3706690"/>
            <a:ext cx="2708564" cy="315131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F:\eslahi\diff\ka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4146" y="3918620"/>
            <a:ext cx="3782291" cy="2939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88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00"/>
                                        <p:tgtEl>
                                          <p:spTgt spid="3">
                                            <p:txEl>
                                              <p:pRg st="2" end="2"/>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8194"/>
                                        </p:tgtEl>
                                        <p:attrNameLst>
                                          <p:attrName>style.visibility</p:attrName>
                                        </p:attrNameLst>
                                      </p:cBhvr>
                                      <p:to>
                                        <p:strVal val="visible"/>
                                      </p:to>
                                    </p:set>
                                    <p:animEffect transition="in" filter="wipe(down)">
                                      <p:cBhvr>
                                        <p:cTn id="23" dur="500"/>
                                        <p:tgtEl>
                                          <p:spTgt spid="8194"/>
                                        </p:tgtEl>
                                      </p:cBhvr>
                                    </p:animEffect>
                                  </p:childTnLst>
                                </p:cTn>
                              </p:par>
                              <p:par>
                                <p:cTn id="24" presetID="22" presetClass="entr" presetSubtype="4" fill="hold" nodeType="withEffect">
                                  <p:stCondLst>
                                    <p:cond delay="0"/>
                                  </p:stCondLst>
                                  <p:childTnLst>
                                    <p:set>
                                      <p:cBhvr>
                                        <p:cTn id="25" dur="1" fill="hold">
                                          <p:stCondLst>
                                            <p:cond delay="0"/>
                                          </p:stCondLst>
                                        </p:cTn>
                                        <p:tgtEl>
                                          <p:spTgt spid="8195"/>
                                        </p:tgtEl>
                                        <p:attrNameLst>
                                          <p:attrName>style.visibility</p:attrName>
                                        </p:attrNameLst>
                                      </p:cBhvr>
                                      <p:to>
                                        <p:strVal val="visible"/>
                                      </p:to>
                                    </p:set>
                                    <p:animEffect transition="in" filter="wipe(down)">
                                      <p:cBhvr>
                                        <p:cTn id="26" dur="500"/>
                                        <p:tgtEl>
                                          <p:spTgt spid="8195"/>
                                        </p:tgtEl>
                                      </p:cBhvr>
                                    </p:animEffect>
                                  </p:childTnLst>
                                </p:cTn>
                              </p:par>
                              <p:par>
                                <p:cTn id="27" presetID="22" presetClass="entr" presetSubtype="4" fill="hold" nodeType="withEffect">
                                  <p:stCondLst>
                                    <p:cond delay="0"/>
                                  </p:stCondLst>
                                  <p:childTnLst>
                                    <p:set>
                                      <p:cBhvr>
                                        <p:cTn id="28" dur="1" fill="hold">
                                          <p:stCondLst>
                                            <p:cond delay="0"/>
                                          </p:stCondLst>
                                        </p:cTn>
                                        <p:tgtEl>
                                          <p:spTgt spid="8196"/>
                                        </p:tgtEl>
                                        <p:attrNameLst>
                                          <p:attrName>style.visibility</p:attrName>
                                        </p:attrNameLst>
                                      </p:cBhvr>
                                      <p:to>
                                        <p:strVal val="visible"/>
                                      </p:to>
                                    </p:set>
                                    <p:animEffect transition="in" filter="wipe(down)">
                                      <p:cBhvr>
                                        <p:cTn id="29"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علل بروز</a:t>
            </a:r>
            <a:endParaRPr lang="en-US" dirty="0"/>
          </a:p>
        </p:txBody>
      </p:sp>
      <p:sp>
        <p:nvSpPr>
          <p:cNvPr id="3" name="Content Placeholder 2"/>
          <p:cNvSpPr>
            <a:spLocks noGrp="1"/>
          </p:cNvSpPr>
          <p:nvPr>
            <p:ph idx="1"/>
          </p:nvPr>
        </p:nvSpPr>
        <p:spPr>
          <a:xfrm>
            <a:off x="1219200" y="1558642"/>
            <a:ext cx="10972800" cy="4525963"/>
          </a:xfrm>
        </p:spPr>
        <p:txBody>
          <a:bodyPr>
            <a:normAutofit/>
          </a:bodyPr>
          <a:lstStyle/>
          <a:p>
            <a:pPr marL="514350" indent="-514350" algn="r" rtl="1">
              <a:buFont typeface="+mj-lt"/>
              <a:buAutoNum type="arabicParenR"/>
            </a:pPr>
            <a:r>
              <a:rPr lang="fa-IR" sz="2400" dirty="0" smtClean="0"/>
              <a:t>بیماری های آرتریت ،اسپینابیفیدا ،انواع تومورها ،</a:t>
            </a:r>
          </a:p>
          <a:p>
            <a:pPr marL="514350" indent="-514350" algn="r" rtl="1">
              <a:buFont typeface="+mj-lt"/>
              <a:buAutoNum type="arabicParenR"/>
            </a:pPr>
            <a:r>
              <a:rPr lang="fa-IR" sz="2400" dirty="0" smtClean="0"/>
              <a:t>مشکلات رشدی</a:t>
            </a:r>
          </a:p>
          <a:p>
            <a:pPr marL="514350" indent="-514350" algn="r" rtl="1">
              <a:buFont typeface="+mj-lt"/>
              <a:buAutoNum type="arabicParenR"/>
            </a:pPr>
            <a:r>
              <a:rPr lang="fa-IR" sz="2400" dirty="0" smtClean="0"/>
              <a:t>ضربه و صدمات</a:t>
            </a:r>
          </a:p>
          <a:p>
            <a:pPr marL="514350" indent="-514350" algn="r" rtl="1">
              <a:buFont typeface="+mj-lt"/>
              <a:buAutoNum type="arabicParenR"/>
            </a:pPr>
            <a:r>
              <a:rPr lang="fa-IR" sz="2400" dirty="0" smtClean="0"/>
              <a:t>ضعف عضلات پشتی(متوازی الاضلاع،ذوزنقه،راست کننده ستون فقرات،گوشه ای)</a:t>
            </a:r>
          </a:p>
          <a:p>
            <a:pPr marL="514350" indent="-514350" algn="r" rtl="1">
              <a:buFont typeface="+mj-lt"/>
              <a:buAutoNum type="arabicParenR"/>
            </a:pPr>
            <a:r>
              <a:rPr lang="fa-IR" sz="2400" dirty="0" smtClean="0"/>
              <a:t>کوتاهی عضلات( بین دنده ای ،سینه ای بزرگ و سینه ای کوچک)</a:t>
            </a:r>
          </a:p>
          <a:p>
            <a:pPr marL="514350" indent="-514350" algn="r" rtl="1">
              <a:buFont typeface="+mj-lt"/>
              <a:buAutoNum type="arabicParenR"/>
            </a:pPr>
            <a:r>
              <a:rPr lang="fa-IR" sz="2400" dirty="0" smtClean="0"/>
              <a:t>فلج اطفال</a:t>
            </a:r>
          </a:p>
          <a:p>
            <a:pPr marL="514350" indent="-514350" algn="r" rtl="1">
              <a:buFont typeface="+mj-lt"/>
              <a:buAutoNum type="arabicParenR"/>
            </a:pPr>
            <a:r>
              <a:rPr lang="fa-IR" sz="2400" dirty="0" smtClean="0"/>
              <a:t>در کودکان:ناهنجاری مادرزادی وسل</a:t>
            </a:r>
          </a:p>
          <a:p>
            <a:pPr marL="514350" indent="-514350" algn="r" rtl="1">
              <a:buFont typeface="+mj-lt"/>
              <a:buAutoNum type="arabicParenR"/>
            </a:pPr>
            <a:r>
              <a:rPr lang="fa-IR" sz="2400" dirty="0" smtClean="0"/>
              <a:t>در نوجوانی:شوئرمن</a:t>
            </a:r>
          </a:p>
          <a:p>
            <a:pPr marL="514350" indent="-514350" algn="r" rtl="1">
              <a:buFont typeface="+mj-lt"/>
              <a:buAutoNum type="arabicParenR"/>
            </a:pPr>
            <a:r>
              <a:rPr lang="fa-IR" sz="2400" dirty="0" smtClean="0"/>
              <a:t>درجوانی:بیماری روماتیسمی،جمود ستون مهره ها</a:t>
            </a:r>
          </a:p>
          <a:p>
            <a:pPr marL="514350" indent="-514350" algn="r" rtl="1">
              <a:buFont typeface="+mj-lt"/>
              <a:buAutoNum type="arabicParenR"/>
            </a:pPr>
            <a:r>
              <a:rPr lang="fa-IR" sz="2400" dirty="0" smtClean="0"/>
              <a:t>در پیران:شکستگی متعددبه علت پوکی استخوان</a:t>
            </a:r>
          </a:p>
          <a:p>
            <a:pPr marL="514350" indent="-514350" algn="r" rtl="1">
              <a:buFont typeface="+mj-lt"/>
              <a:buAutoNum type="arabicParenR"/>
            </a:pPr>
            <a:endParaRPr lang="en-US" sz="2400" dirty="0"/>
          </a:p>
        </p:txBody>
      </p:sp>
      <p:pic>
        <p:nvPicPr>
          <p:cNvPr id="2050" name="Picture 2" descr="F:\eslahi\New folder (3)\A00423F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700" y="4496233"/>
            <a:ext cx="3571875" cy="20097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eslahi\New folder (3)\952351302031141441851725823955112232272391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4617"/>
            <a:ext cx="2798865" cy="32653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eslahi\New folder (3)\images (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2339" y="4428987"/>
            <a:ext cx="2896898" cy="2077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2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 calcmode="lin" valueType="num">
                                      <p:cBhvr additive="base">
                                        <p:cTn id="5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 calcmode="lin" valueType="num">
                                      <p:cBhvr additive="base">
                                        <p:cTn id="5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
                                            <p:txEl>
                                              <p:pRg st="9" end="9"/>
                                            </p:txEl>
                                          </p:spTgt>
                                        </p:tgtEl>
                                        <p:attrNameLst>
                                          <p:attrName>style.visibility</p:attrName>
                                        </p:attrNameLst>
                                      </p:cBhvr>
                                      <p:to>
                                        <p:strVal val="visible"/>
                                      </p:to>
                                    </p:set>
                                    <p:anim calcmode="lin" valueType="num">
                                      <p:cBhvr additive="base">
                                        <p:cTn id="6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050"/>
                                        </p:tgtEl>
                                        <p:attrNameLst>
                                          <p:attrName>style.visibility</p:attrName>
                                        </p:attrNameLst>
                                      </p:cBhvr>
                                      <p:to>
                                        <p:strVal val="visible"/>
                                      </p:to>
                                    </p:set>
                                    <p:anim calcmode="lin" valueType="num">
                                      <p:cBhvr additive="base">
                                        <p:cTn id="69" dur="500" fill="hold"/>
                                        <p:tgtEl>
                                          <p:spTgt spid="2050"/>
                                        </p:tgtEl>
                                        <p:attrNameLst>
                                          <p:attrName>ppt_x</p:attrName>
                                        </p:attrNameLst>
                                      </p:cBhvr>
                                      <p:tavLst>
                                        <p:tav tm="0">
                                          <p:val>
                                            <p:strVal val="#ppt_x"/>
                                          </p:val>
                                        </p:tav>
                                        <p:tav tm="100000">
                                          <p:val>
                                            <p:strVal val="#ppt_x"/>
                                          </p:val>
                                        </p:tav>
                                      </p:tavLst>
                                    </p:anim>
                                    <p:anim calcmode="lin" valueType="num">
                                      <p:cBhvr additive="base">
                                        <p:cTn id="70" dur="500" fill="hold"/>
                                        <p:tgtEl>
                                          <p:spTgt spid="2050"/>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051"/>
                                        </p:tgtEl>
                                        <p:attrNameLst>
                                          <p:attrName>style.visibility</p:attrName>
                                        </p:attrNameLst>
                                      </p:cBhvr>
                                      <p:to>
                                        <p:strVal val="visible"/>
                                      </p:to>
                                    </p:set>
                                    <p:anim calcmode="lin" valueType="num">
                                      <p:cBhvr additive="base">
                                        <p:cTn id="73" dur="500" fill="hold"/>
                                        <p:tgtEl>
                                          <p:spTgt spid="2051"/>
                                        </p:tgtEl>
                                        <p:attrNameLst>
                                          <p:attrName>ppt_x</p:attrName>
                                        </p:attrNameLst>
                                      </p:cBhvr>
                                      <p:tavLst>
                                        <p:tav tm="0">
                                          <p:val>
                                            <p:strVal val="#ppt_x"/>
                                          </p:val>
                                        </p:tav>
                                        <p:tav tm="100000">
                                          <p:val>
                                            <p:strVal val="#ppt_x"/>
                                          </p:val>
                                        </p:tav>
                                      </p:tavLst>
                                    </p:anim>
                                    <p:anim calcmode="lin" valueType="num">
                                      <p:cBhvr additive="base">
                                        <p:cTn id="74" dur="500" fill="hold"/>
                                        <p:tgtEl>
                                          <p:spTgt spid="2051"/>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052"/>
                                        </p:tgtEl>
                                        <p:attrNameLst>
                                          <p:attrName>style.visibility</p:attrName>
                                        </p:attrNameLst>
                                      </p:cBhvr>
                                      <p:to>
                                        <p:strVal val="visible"/>
                                      </p:to>
                                    </p:set>
                                    <p:anim calcmode="lin" valueType="num">
                                      <p:cBhvr additive="base">
                                        <p:cTn id="77" dur="500" fill="hold"/>
                                        <p:tgtEl>
                                          <p:spTgt spid="2052"/>
                                        </p:tgtEl>
                                        <p:attrNameLst>
                                          <p:attrName>ppt_x</p:attrName>
                                        </p:attrNameLst>
                                      </p:cBhvr>
                                      <p:tavLst>
                                        <p:tav tm="0">
                                          <p:val>
                                            <p:strVal val="#ppt_x"/>
                                          </p:val>
                                        </p:tav>
                                        <p:tav tm="100000">
                                          <p:val>
                                            <p:strVal val="#ppt_x"/>
                                          </p:val>
                                        </p:tav>
                                      </p:tavLst>
                                    </p:anim>
                                    <p:anim calcmode="lin" valueType="num">
                                      <p:cBhvr additive="base">
                                        <p:cTn id="78"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عوارض</a:t>
            </a:r>
            <a:endParaRPr lang="en-US" dirty="0"/>
          </a:p>
        </p:txBody>
      </p:sp>
      <p:sp>
        <p:nvSpPr>
          <p:cNvPr id="3" name="Content Placeholder 2"/>
          <p:cNvSpPr>
            <a:spLocks noGrp="1"/>
          </p:cNvSpPr>
          <p:nvPr>
            <p:ph idx="1"/>
          </p:nvPr>
        </p:nvSpPr>
        <p:spPr>
          <a:xfrm>
            <a:off x="1122218" y="1059877"/>
            <a:ext cx="10972800" cy="4525963"/>
          </a:xfrm>
        </p:spPr>
        <p:txBody>
          <a:bodyPr>
            <a:normAutofit/>
          </a:bodyPr>
          <a:lstStyle/>
          <a:p>
            <a:pPr marL="514350" indent="-514350" algn="r" rtl="1">
              <a:buFont typeface="+mj-lt"/>
              <a:buAutoNum type="arabicPeriod"/>
            </a:pPr>
            <a:r>
              <a:rPr lang="fa-IR" sz="2800" dirty="0" smtClean="0"/>
              <a:t>ایجاد ظاهری ناخوشایند.</a:t>
            </a:r>
          </a:p>
          <a:p>
            <a:pPr marL="514350" indent="-514350" algn="r" rtl="1">
              <a:buFont typeface="+mj-lt"/>
              <a:buAutoNum type="arabicPeriod"/>
            </a:pPr>
            <a:r>
              <a:rPr lang="fa-IR" sz="2800" dirty="0" smtClean="0"/>
              <a:t>کوتاهی بالاتنه.</a:t>
            </a:r>
          </a:p>
          <a:p>
            <a:pPr marL="514350" indent="-514350" algn="r" rtl="1">
              <a:buFont typeface="+mj-lt"/>
              <a:buAutoNum type="arabicPeriod"/>
            </a:pPr>
            <a:r>
              <a:rPr lang="fa-IR" sz="2800" dirty="0" smtClean="0"/>
              <a:t>افزایش فشار روی مهره ها و ارتروز</a:t>
            </a:r>
          </a:p>
          <a:p>
            <a:pPr marL="514350" indent="-514350" algn="r" rtl="1">
              <a:buFont typeface="+mj-lt"/>
              <a:buAutoNum type="arabicPeriod"/>
            </a:pPr>
            <a:r>
              <a:rPr lang="fa-IR" sz="2800" dirty="0" smtClean="0"/>
              <a:t>گرفتگی عضلات بر اثر کم خونی</a:t>
            </a:r>
          </a:p>
          <a:p>
            <a:pPr marL="514350" indent="-514350" algn="r" rtl="1">
              <a:buFont typeface="+mj-lt"/>
              <a:buAutoNum type="arabicPeriod"/>
            </a:pPr>
            <a:r>
              <a:rPr lang="fa-IR" sz="2800" dirty="0" smtClean="0"/>
              <a:t>درد در ناحیه پشت</a:t>
            </a:r>
          </a:p>
          <a:p>
            <a:pPr marL="514350" indent="-514350" algn="r" rtl="1">
              <a:buFont typeface="+mj-lt"/>
              <a:buAutoNum type="arabicPeriod"/>
            </a:pPr>
            <a:r>
              <a:rPr lang="fa-IR" sz="2800" dirty="0" smtClean="0"/>
              <a:t>کاهش تحرک مهره ها و باز شدن قفسه سینه</a:t>
            </a:r>
          </a:p>
          <a:p>
            <a:pPr marL="514350" indent="-514350" algn="r" rtl="1">
              <a:buFont typeface="+mj-lt"/>
              <a:buAutoNum type="arabicPeriod"/>
            </a:pPr>
            <a:r>
              <a:rPr lang="fa-IR" sz="2800" dirty="0" smtClean="0"/>
              <a:t>آسیب های عصبی</a:t>
            </a:r>
            <a:endParaRPr lang="en-US" sz="2800" dirty="0"/>
          </a:p>
        </p:txBody>
      </p:sp>
      <p:pic>
        <p:nvPicPr>
          <p:cNvPr id="13314" name="Picture 2" descr="F:\eslahi\diff\A00423F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92286"/>
            <a:ext cx="6143836" cy="2765714"/>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F:\eslahi\diff\02636902740127510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321" y="1229591"/>
            <a:ext cx="4852025" cy="2862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77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Effect transition="in" filter="fade">
                                      <p:cBhvr>
                                        <p:cTn id="54" dur="1000"/>
                                        <p:tgtEl>
                                          <p:spTgt spid="3">
                                            <p:txEl>
                                              <p:pRg st="6" end="6"/>
                                            </p:txEl>
                                          </p:spTgt>
                                        </p:tgtEl>
                                      </p:cBhvr>
                                    </p:animEffect>
                                    <p:anim calcmode="lin" valueType="num">
                                      <p:cBhvr>
                                        <p:cTn id="5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3314"/>
                                        </p:tgtEl>
                                        <p:attrNameLst>
                                          <p:attrName>style.visibility</p:attrName>
                                        </p:attrNameLst>
                                      </p:cBhvr>
                                      <p:to>
                                        <p:strVal val="visible"/>
                                      </p:to>
                                    </p:set>
                                    <p:animEffect transition="in" filter="fade">
                                      <p:cBhvr>
                                        <p:cTn id="59" dur="1000"/>
                                        <p:tgtEl>
                                          <p:spTgt spid="13314"/>
                                        </p:tgtEl>
                                      </p:cBhvr>
                                    </p:animEffect>
                                    <p:anim calcmode="lin" valueType="num">
                                      <p:cBhvr>
                                        <p:cTn id="60" dur="1000" fill="hold"/>
                                        <p:tgtEl>
                                          <p:spTgt spid="13314"/>
                                        </p:tgtEl>
                                        <p:attrNameLst>
                                          <p:attrName>ppt_x</p:attrName>
                                        </p:attrNameLst>
                                      </p:cBhvr>
                                      <p:tavLst>
                                        <p:tav tm="0">
                                          <p:val>
                                            <p:strVal val="#ppt_x"/>
                                          </p:val>
                                        </p:tav>
                                        <p:tav tm="100000">
                                          <p:val>
                                            <p:strVal val="#ppt_x"/>
                                          </p:val>
                                        </p:tav>
                                      </p:tavLst>
                                    </p:anim>
                                    <p:anim calcmode="lin" valueType="num">
                                      <p:cBhvr>
                                        <p:cTn id="61" dur="1000" fill="hold"/>
                                        <p:tgtEl>
                                          <p:spTgt spid="13314"/>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3315"/>
                                        </p:tgtEl>
                                        <p:attrNameLst>
                                          <p:attrName>style.visibility</p:attrName>
                                        </p:attrNameLst>
                                      </p:cBhvr>
                                      <p:to>
                                        <p:strVal val="visible"/>
                                      </p:to>
                                    </p:set>
                                    <p:animEffect transition="in" filter="fade">
                                      <p:cBhvr>
                                        <p:cTn id="64" dur="1000"/>
                                        <p:tgtEl>
                                          <p:spTgt spid="13315"/>
                                        </p:tgtEl>
                                      </p:cBhvr>
                                    </p:animEffect>
                                    <p:anim calcmode="lin" valueType="num">
                                      <p:cBhvr>
                                        <p:cTn id="65" dur="1000" fill="hold"/>
                                        <p:tgtEl>
                                          <p:spTgt spid="13315"/>
                                        </p:tgtEl>
                                        <p:attrNameLst>
                                          <p:attrName>ppt_x</p:attrName>
                                        </p:attrNameLst>
                                      </p:cBhvr>
                                      <p:tavLst>
                                        <p:tav tm="0">
                                          <p:val>
                                            <p:strVal val="#ppt_x"/>
                                          </p:val>
                                        </p:tav>
                                        <p:tav tm="100000">
                                          <p:val>
                                            <p:strVal val="#ppt_x"/>
                                          </p:val>
                                        </p:tav>
                                      </p:tavLst>
                                    </p:anim>
                                    <p:anim calcmode="lin" valueType="num">
                                      <p:cBhvr>
                                        <p:cTn id="66" dur="1000" fill="hold"/>
                                        <p:tgtEl>
                                          <p:spTgt spid="133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اپیدمیولوژی</a:t>
            </a:r>
            <a:endParaRPr lang="en-US" dirty="0"/>
          </a:p>
        </p:txBody>
      </p:sp>
      <p:sp>
        <p:nvSpPr>
          <p:cNvPr id="3" name="Content Placeholder 2"/>
          <p:cNvSpPr>
            <a:spLocks noGrp="1"/>
          </p:cNvSpPr>
          <p:nvPr>
            <p:ph idx="1"/>
          </p:nvPr>
        </p:nvSpPr>
        <p:spPr/>
        <p:txBody>
          <a:bodyPr/>
          <a:lstStyle/>
          <a:p>
            <a:pPr algn="r" rtl="1"/>
            <a:r>
              <a:rPr lang="fa-IR" dirty="0" smtClean="0"/>
              <a:t>میزان شیوع گرد پشتی شوئرمن در پسران بیشتر از دختران است.</a:t>
            </a:r>
          </a:p>
          <a:p>
            <a:pPr algn="r" rtl="1"/>
            <a:r>
              <a:rPr lang="fa-IR" dirty="0" smtClean="0"/>
              <a:t>طبق گزارشها شیوع این بیماری 4-8/3 درصد میباشد.که در زنان نسبت به مردان 2 به 1 است.</a:t>
            </a:r>
            <a:endParaRPr lang="en-US" dirty="0"/>
          </a:p>
        </p:txBody>
      </p:sp>
      <p:pic>
        <p:nvPicPr>
          <p:cNvPr id="12290" name="Picture 2" descr="F:\eslahi\hiper kyposis\B13779460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668" y="2883477"/>
            <a:ext cx="4394155" cy="3808268"/>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F:\eslahi\diff\13421515817592219114203148631721051412201587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9368" y="2883476"/>
            <a:ext cx="3547011" cy="3974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64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290"/>
                                        </p:tgtEl>
                                        <p:attrNameLst>
                                          <p:attrName>style.visibility</p:attrName>
                                        </p:attrNameLst>
                                      </p:cBhvr>
                                      <p:to>
                                        <p:strVal val="visible"/>
                                      </p:to>
                                    </p:set>
                                    <p:animEffect transition="in" filter="fade">
                                      <p:cBhvr>
                                        <p:cTn id="18" dur="500"/>
                                        <p:tgtEl>
                                          <p:spTgt spid="12290"/>
                                        </p:tgtEl>
                                      </p:cBhvr>
                                    </p:animEffect>
                                  </p:childTnLst>
                                </p:cTn>
                              </p:par>
                              <p:par>
                                <p:cTn id="19" presetID="10" presetClass="entr" presetSubtype="0" fill="hold" nodeType="withEffect">
                                  <p:stCondLst>
                                    <p:cond delay="0"/>
                                  </p:stCondLst>
                                  <p:childTnLst>
                                    <p:set>
                                      <p:cBhvr>
                                        <p:cTn id="20" dur="1" fill="hold">
                                          <p:stCondLst>
                                            <p:cond delay="0"/>
                                          </p:stCondLst>
                                        </p:cTn>
                                        <p:tgtEl>
                                          <p:spTgt spid="12291"/>
                                        </p:tgtEl>
                                        <p:attrNameLst>
                                          <p:attrName>style.visibility</p:attrName>
                                        </p:attrNameLst>
                                      </p:cBhvr>
                                      <p:to>
                                        <p:strVal val="visible"/>
                                      </p:to>
                                    </p:set>
                                    <p:animEffect transition="in" filter="fade">
                                      <p:cBhvr>
                                        <p:cTn id="21"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2562"/>
            <a:ext cx="10972800" cy="1143000"/>
          </a:xfrm>
        </p:spPr>
        <p:txBody>
          <a:bodyPr/>
          <a:lstStyle/>
          <a:p>
            <a:r>
              <a:rPr lang="fa-IR" dirty="0" smtClean="0"/>
              <a:t>ابزارهای اندازه گیری</a:t>
            </a:r>
            <a:endParaRPr lang="en-US" dirty="0"/>
          </a:p>
        </p:txBody>
      </p:sp>
      <p:sp>
        <p:nvSpPr>
          <p:cNvPr id="3" name="Content Placeholder 2"/>
          <p:cNvSpPr>
            <a:spLocks noGrp="1"/>
          </p:cNvSpPr>
          <p:nvPr>
            <p:ph idx="1"/>
          </p:nvPr>
        </p:nvSpPr>
        <p:spPr>
          <a:xfrm>
            <a:off x="457200" y="990605"/>
            <a:ext cx="11125200" cy="2057395"/>
          </a:xfrm>
        </p:spPr>
        <p:txBody>
          <a:bodyPr>
            <a:noAutofit/>
          </a:bodyPr>
          <a:lstStyle/>
          <a:p>
            <a:pPr marL="514350" indent="-514350" algn="r" rtl="1">
              <a:buFont typeface="+mj-lt"/>
              <a:buAutoNum type="arabicPeriod"/>
            </a:pPr>
            <a:r>
              <a:rPr lang="fa-IR" sz="1800" b="1" dirty="0" smtClean="0"/>
              <a:t>صفحه شطرنجی: </a:t>
            </a:r>
            <a:r>
              <a:rPr lang="fa-IR" sz="1800" dirty="0" smtClean="0"/>
              <a:t>فاصله فرد تا صفحه 3تا4 متر</a:t>
            </a:r>
          </a:p>
          <a:p>
            <a:pPr marL="514350" indent="-514350" algn="r" rtl="1">
              <a:buFont typeface="+mj-lt"/>
              <a:buAutoNum type="arabicPeriod"/>
            </a:pPr>
            <a:r>
              <a:rPr lang="fa-IR" sz="1800" b="1" dirty="0" smtClean="0"/>
              <a:t>کایفومتر</a:t>
            </a:r>
            <a:r>
              <a:rPr lang="fa-IR" sz="1800" dirty="0" smtClean="0"/>
              <a:t>:اندازه گیری به روی زائده خاری است که نقطه میانی بین زائده مهره ای </a:t>
            </a:r>
            <a:r>
              <a:rPr lang="en-US" sz="1800" dirty="0" smtClean="0"/>
              <a:t>T2 </a:t>
            </a:r>
            <a:r>
              <a:rPr lang="fa-IR" sz="1800" dirty="0" smtClean="0"/>
              <a:t>تا</a:t>
            </a:r>
            <a:r>
              <a:rPr lang="en-US" sz="1800" dirty="0" smtClean="0"/>
              <a:t>T3 </a:t>
            </a:r>
            <a:r>
              <a:rPr lang="fa-IR" sz="1800" dirty="0" smtClean="0"/>
              <a:t> و نقطه میانی </a:t>
            </a:r>
            <a:r>
              <a:rPr lang="fa-IR" sz="1800" dirty="0"/>
              <a:t>بین زائده مهره ای </a:t>
            </a:r>
            <a:r>
              <a:rPr lang="en-US" sz="1800" dirty="0" smtClean="0"/>
              <a:t>T11 </a:t>
            </a:r>
            <a:r>
              <a:rPr lang="fa-IR" sz="1800" dirty="0"/>
              <a:t> </a:t>
            </a:r>
            <a:r>
              <a:rPr lang="fa-IR" sz="1800" dirty="0" smtClean="0"/>
              <a:t>تا </a:t>
            </a:r>
            <a:r>
              <a:rPr lang="en-US" sz="1800" dirty="0" smtClean="0"/>
              <a:t>T12</a:t>
            </a:r>
            <a:r>
              <a:rPr lang="fa-IR" sz="1800" dirty="0" smtClean="0"/>
              <a:t> اندازه گیری میکند.</a:t>
            </a:r>
          </a:p>
          <a:p>
            <a:pPr marL="514350" indent="-514350" algn="r" rtl="1">
              <a:buFont typeface="+mj-lt"/>
              <a:buAutoNum type="arabicPeriod"/>
            </a:pPr>
            <a:r>
              <a:rPr lang="fa-IR" sz="1800" b="1" dirty="0" smtClean="0"/>
              <a:t>اسپاینال پانتوگراف</a:t>
            </a:r>
            <a:r>
              <a:rPr lang="fa-IR" sz="1800" dirty="0" smtClean="0"/>
              <a:t>: ابزاری است که هم میتواند کیفوزپشتی وهم میتواند لوردوز کمری را اندازه گیری کند.</a:t>
            </a:r>
          </a:p>
          <a:p>
            <a:pPr marL="514350" indent="-514350" algn="r" rtl="1">
              <a:buFont typeface="+mj-lt"/>
              <a:buAutoNum type="arabicPeriod"/>
            </a:pPr>
            <a:r>
              <a:rPr lang="fa-IR" sz="1800" b="1" dirty="0" smtClean="0"/>
              <a:t>اسپاینال ماوس یا موش واره </a:t>
            </a:r>
            <a:r>
              <a:rPr lang="fa-IR" sz="1800" dirty="0" smtClean="0"/>
              <a:t>: (از </a:t>
            </a:r>
            <a:r>
              <a:rPr lang="en-US" sz="1800" dirty="0" smtClean="0"/>
              <a:t>T1</a:t>
            </a:r>
            <a:r>
              <a:rPr lang="fa-IR" sz="1800" dirty="0" smtClean="0"/>
              <a:t>تا خاجی شکل ستون مهره ها در رایانه ثبت میشود) برای اندازه گیری کایفوز،لوردوز و اسکولیوزاستفاده میشود.</a:t>
            </a:r>
          </a:p>
          <a:p>
            <a:pPr marL="0" indent="0" algn="r" rtl="1">
              <a:buNone/>
            </a:pPr>
            <a:r>
              <a:rPr lang="fa-IR" sz="1800" dirty="0" smtClean="0"/>
              <a:t>		</a:t>
            </a:r>
          </a:p>
        </p:txBody>
      </p:sp>
      <p:pic>
        <p:nvPicPr>
          <p:cNvPr id="2050" name="Picture 2" descr="F:\eslahi\hiper kyposis\a10fig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52639"/>
            <a:ext cx="2798618" cy="320536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eslahi\hiper kyposis\inde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900" y="4081975"/>
            <a:ext cx="2573482" cy="27760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eslahi\hiper kyposis\Masuratori Spinal Mou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8022" y="3817044"/>
            <a:ext cx="5667375" cy="287655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F:\eslahi\hiper kyposis\Untitled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9452" y="2553092"/>
            <a:ext cx="3184207" cy="2199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01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50"/>
                                        </p:tgtEl>
                                        <p:attrNameLst>
                                          <p:attrName>style.visibility</p:attrName>
                                        </p:attrNameLst>
                                      </p:cBhvr>
                                      <p:to>
                                        <p:strVal val="visible"/>
                                      </p:to>
                                    </p:set>
                                    <p:anim calcmode="lin" valueType="num">
                                      <p:cBhvr additive="base">
                                        <p:cTn id="39" dur="500" fill="hold"/>
                                        <p:tgtEl>
                                          <p:spTgt spid="2050"/>
                                        </p:tgtEl>
                                        <p:attrNameLst>
                                          <p:attrName>ppt_x</p:attrName>
                                        </p:attrNameLst>
                                      </p:cBhvr>
                                      <p:tavLst>
                                        <p:tav tm="0">
                                          <p:val>
                                            <p:strVal val="#ppt_x"/>
                                          </p:val>
                                        </p:tav>
                                        <p:tav tm="100000">
                                          <p:val>
                                            <p:strVal val="#ppt_x"/>
                                          </p:val>
                                        </p:tav>
                                      </p:tavLst>
                                    </p:anim>
                                    <p:anim calcmode="lin" valueType="num">
                                      <p:cBhvr additive="base">
                                        <p:cTn id="40" dur="500" fill="hold"/>
                                        <p:tgtEl>
                                          <p:spTgt spid="205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051"/>
                                        </p:tgtEl>
                                        <p:attrNameLst>
                                          <p:attrName>style.visibility</p:attrName>
                                        </p:attrNameLst>
                                      </p:cBhvr>
                                      <p:to>
                                        <p:strVal val="visible"/>
                                      </p:to>
                                    </p:set>
                                    <p:anim calcmode="lin" valueType="num">
                                      <p:cBhvr additive="base">
                                        <p:cTn id="43" dur="500" fill="hold"/>
                                        <p:tgtEl>
                                          <p:spTgt spid="2051"/>
                                        </p:tgtEl>
                                        <p:attrNameLst>
                                          <p:attrName>ppt_x</p:attrName>
                                        </p:attrNameLst>
                                      </p:cBhvr>
                                      <p:tavLst>
                                        <p:tav tm="0">
                                          <p:val>
                                            <p:strVal val="#ppt_x"/>
                                          </p:val>
                                        </p:tav>
                                        <p:tav tm="100000">
                                          <p:val>
                                            <p:strVal val="#ppt_x"/>
                                          </p:val>
                                        </p:tav>
                                      </p:tavLst>
                                    </p:anim>
                                    <p:anim calcmode="lin" valueType="num">
                                      <p:cBhvr additive="base">
                                        <p:cTn id="44" dur="500" fill="hold"/>
                                        <p:tgtEl>
                                          <p:spTgt spid="205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052"/>
                                        </p:tgtEl>
                                        <p:attrNameLst>
                                          <p:attrName>style.visibility</p:attrName>
                                        </p:attrNameLst>
                                      </p:cBhvr>
                                      <p:to>
                                        <p:strVal val="visible"/>
                                      </p:to>
                                    </p:set>
                                    <p:anim calcmode="lin" valueType="num">
                                      <p:cBhvr additive="base">
                                        <p:cTn id="47" dur="500" fill="hold"/>
                                        <p:tgtEl>
                                          <p:spTgt spid="2052"/>
                                        </p:tgtEl>
                                        <p:attrNameLst>
                                          <p:attrName>ppt_x</p:attrName>
                                        </p:attrNameLst>
                                      </p:cBhvr>
                                      <p:tavLst>
                                        <p:tav tm="0">
                                          <p:val>
                                            <p:strVal val="#ppt_x"/>
                                          </p:val>
                                        </p:tav>
                                        <p:tav tm="100000">
                                          <p:val>
                                            <p:strVal val="#ppt_x"/>
                                          </p:val>
                                        </p:tav>
                                      </p:tavLst>
                                    </p:anim>
                                    <p:anim calcmode="lin" valueType="num">
                                      <p:cBhvr additive="base">
                                        <p:cTn id="48" dur="500" fill="hold"/>
                                        <p:tgtEl>
                                          <p:spTgt spid="205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053"/>
                                        </p:tgtEl>
                                        <p:attrNameLst>
                                          <p:attrName>style.visibility</p:attrName>
                                        </p:attrNameLst>
                                      </p:cBhvr>
                                      <p:to>
                                        <p:strVal val="visible"/>
                                      </p:to>
                                    </p:set>
                                    <p:anim calcmode="lin" valueType="num">
                                      <p:cBhvr additive="base">
                                        <p:cTn id="51" dur="500" fill="hold"/>
                                        <p:tgtEl>
                                          <p:spTgt spid="2053"/>
                                        </p:tgtEl>
                                        <p:attrNameLst>
                                          <p:attrName>ppt_x</p:attrName>
                                        </p:attrNameLst>
                                      </p:cBhvr>
                                      <p:tavLst>
                                        <p:tav tm="0">
                                          <p:val>
                                            <p:strVal val="#ppt_x"/>
                                          </p:val>
                                        </p:tav>
                                        <p:tav tm="100000">
                                          <p:val>
                                            <p:strVal val="#ppt_x"/>
                                          </p:val>
                                        </p:tav>
                                      </p:tavLst>
                                    </p:anim>
                                    <p:anim calcmode="lin" valueType="num">
                                      <p:cBhvr additive="base">
                                        <p:cTn id="52"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2238"/>
            <a:ext cx="10972800" cy="1143000"/>
          </a:xfrm>
        </p:spPr>
        <p:txBody>
          <a:bodyPr/>
          <a:lstStyle/>
          <a:p>
            <a:r>
              <a:rPr lang="fa-IR" dirty="0"/>
              <a:t>ابزارهای اندازه گیری</a:t>
            </a:r>
            <a:endParaRPr lang="en-US" dirty="0"/>
          </a:p>
        </p:txBody>
      </p:sp>
      <p:sp>
        <p:nvSpPr>
          <p:cNvPr id="3" name="Content Placeholder 2"/>
          <p:cNvSpPr>
            <a:spLocks noGrp="1"/>
          </p:cNvSpPr>
          <p:nvPr>
            <p:ph idx="1"/>
          </p:nvPr>
        </p:nvSpPr>
        <p:spPr/>
        <p:txBody>
          <a:bodyPr>
            <a:normAutofit/>
          </a:bodyPr>
          <a:lstStyle/>
          <a:p>
            <a:pPr marL="514350" indent="-514350" algn="r" rtl="1">
              <a:buFont typeface="+mj-lt"/>
              <a:buAutoNum type="arabicPeriod"/>
            </a:pPr>
            <a:r>
              <a:rPr lang="fa-IR" sz="1800" b="1" dirty="0"/>
              <a:t>خط کش منعطف</a:t>
            </a:r>
            <a:r>
              <a:rPr lang="fa-IR" sz="1800" dirty="0"/>
              <a:t>: به منظور کپی کردن قوس ها خط کش را برروی خط میانی ستون فقرات میان دو نقطه (</a:t>
            </a:r>
            <a:r>
              <a:rPr lang="en-US" sz="1800" dirty="0"/>
              <a:t>T4 </a:t>
            </a:r>
            <a:r>
              <a:rPr lang="fa-IR" sz="1800" dirty="0"/>
              <a:t>تا </a:t>
            </a:r>
            <a:r>
              <a:rPr lang="en-US" sz="1800" dirty="0"/>
              <a:t>T12</a:t>
            </a:r>
            <a:r>
              <a:rPr lang="fa-IR" sz="1800" dirty="0"/>
              <a:t> )قرار داده که فرمول آن:	</a:t>
            </a:r>
            <a:r>
              <a:rPr lang="en-US" sz="1800" dirty="0"/>
              <a:t>4arctan(2h/L)</a:t>
            </a:r>
            <a:r>
              <a:rPr lang="fa-IR" sz="1800" dirty="0"/>
              <a:t>=°</a:t>
            </a:r>
            <a:endParaRPr lang="en-US" sz="1800" dirty="0"/>
          </a:p>
          <a:p>
            <a:pPr marL="514350" indent="-514350" algn="r" rtl="1">
              <a:buFont typeface="+mj-lt"/>
              <a:buAutoNum type="arabicPeriod"/>
            </a:pPr>
            <a:r>
              <a:rPr lang="fa-IR" sz="1800" b="1" dirty="0"/>
              <a:t>پرتونگاری</a:t>
            </a:r>
            <a:r>
              <a:rPr lang="fa-IR" sz="1800" dirty="0"/>
              <a:t> :در این روش عکس برداری از نمای جانبی ستون مهرها و محاسبه زاویه ی تلاقی انتها فوقانی مهره </a:t>
            </a:r>
            <a:r>
              <a:rPr lang="en-US" sz="1800" dirty="0"/>
              <a:t>T4 </a:t>
            </a:r>
            <a:r>
              <a:rPr lang="fa-IR" sz="1800" dirty="0"/>
              <a:t>وانتهای تحتانی مهره </a:t>
            </a:r>
            <a:r>
              <a:rPr lang="en-US" sz="1800" dirty="0"/>
              <a:t>T12 </a:t>
            </a:r>
            <a:r>
              <a:rPr lang="fa-IR" sz="1800" dirty="0"/>
              <a:t>میزان قوس بدست می آید .</a:t>
            </a:r>
          </a:p>
          <a:p>
            <a:pPr marL="514350" indent="-514350" algn="r" rtl="1">
              <a:buFont typeface="+mj-lt"/>
              <a:buAutoNum type="arabicPeriod"/>
            </a:pPr>
            <a:r>
              <a:rPr lang="fa-IR" sz="1800" b="1" dirty="0"/>
              <a:t>خط شاقولی </a:t>
            </a:r>
            <a:r>
              <a:rPr lang="fa-IR" sz="1800" dirty="0"/>
              <a:t>:برای تشخیص گرد پشتی از خط شاقولی میتوان استفاده کرد.اگر بخش اعظمی از ناحیه پشت در پشت خط شاقولی قرار گرفت نشان دهنده کیفوز پشتی است.</a:t>
            </a:r>
          </a:p>
          <a:p>
            <a:endParaRPr lang="en-US" sz="1800" dirty="0"/>
          </a:p>
        </p:txBody>
      </p:sp>
      <p:pic>
        <p:nvPicPr>
          <p:cNvPr id="3074" name="Picture 2" descr="F:\eslahi\hiper kyposis\bridwell_scheuermanns_11-B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2879" y="3724492"/>
            <a:ext cx="3451266" cy="271787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eslahi\hiper kyposis\index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336" y="3990109"/>
            <a:ext cx="2995858" cy="245225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F:\eslahi\hiper kyposis\96637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0246" y="3424165"/>
            <a:ext cx="4667682" cy="331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10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74"/>
                                        </p:tgtEl>
                                        <p:attrNameLst>
                                          <p:attrName>style.visibility</p:attrName>
                                        </p:attrNameLst>
                                      </p:cBhvr>
                                      <p:to>
                                        <p:strVal val="visible"/>
                                      </p:to>
                                    </p:set>
                                    <p:anim calcmode="lin" valueType="num">
                                      <p:cBhvr additive="base">
                                        <p:cTn id="27" dur="500" fill="hold"/>
                                        <p:tgtEl>
                                          <p:spTgt spid="3074"/>
                                        </p:tgtEl>
                                        <p:attrNameLst>
                                          <p:attrName>ppt_x</p:attrName>
                                        </p:attrNameLst>
                                      </p:cBhvr>
                                      <p:tavLst>
                                        <p:tav tm="0">
                                          <p:val>
                                            <p:strVal val="#ppt_x"/>
                                          </p:val>
                                        </p:tav>
                                        <p:tav tm="100000">
                                          <p:val>
                                            <p:strVal val="#ppt_x"/>
                                          </p:val>
                                        </p:tav>
                                      </p:tavLst>
                                    </p:anim>
                                    <p:anim calcmode="lin" valueType="num">
                                      <p:cBhvr additive="base">
                                        <p:cTn id="28" dur="500" fill="hold"/>
                                        <p:tgtEl>
                                          <p:spTgt spid="307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075"/>
                                        </p:tgtEl>
                                        <p:attrNameLst>
                                          <p:attrName>style.visibility</p:attrName>
                                        </p:attrNameLst>
                                      </p:cBhvr>
                                      <p:to>
                                        <p:strVal val="visible"/>
                                      </p:to>
                                    </p:set>
                                    <p:anim calcmode="lin" valueType="num">
                                      <p:cBhvr additive="base">
                                        <p:cTn id="31" dur="500" fill="hold"/>
                                        <p:tgtEl>
                                          <p:spTgt spid="3075"/>
                                        </p:tgtEl>
                                        <p:attrNameLst>
                                          <p:attrName>ppt_x</p:attrName>
                                        </p:attrNameLst>
                                      </p:cBhvr>
                                      <p:tavLst>
                                        <p:tav tm="0">
                                          <p:val>
                                            <p:strVal val="#ppt_x"/>
                                          </p:val>
                                        </p:tav>
                                        <p:tav tm="100000">
                                          <p:val>
                                            <p:strVal val="#ppt_x"/>
                                          </p:val>
                                        </p:tav>
                                      </p:tavLst>
                                    </p:anim>
                                    <p:anim calcmode="lin" valueType="num">
                                      <p:cBhvr additive="base">
                                        <p:cTn id="32" dur="500" fill="hold"/>
                                        <p:tgtEl>
                                          <p:spTgt spid="307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077"/>
                                        </p:tgtEl>
                                        <p:attrNameLst>
                                          <p:attrName>style.visibility</p:attrName>
                                        </p:attrNameLst>
                                      </p:cBhvr>
                                      <p:to>
                                        <p:strVal val="visible"/>
                                      </p:to>
                                    </p:set>
                                    <p:anim calcmode="lin" valueType="num">
                                      <p:cBhvr additive="base">
                                        <p:cTn id="35" dur="500" fill="hold"/>
                                        <p:tgtEl>
                                          <p:spTgt spid="3077"/>
                                        </p:tgtEl>
                                        <p:attrNameLst>
                                          <p:attrName>ppt_x</p:attrName>
                                        </p:attrNameLst>
                                      </p:cBhvr>
                                      <p:tavLst>
                                        <p:tav tm="0">
                                          <p:val>
                                            <p:strVal val="#ppt_x"/>
                                          </p:val>
                                        </p:tav>
                                        <p:tav tm="100000">
                                          <p:val>
                                            <p:strVal val="#ppt_x"/>
                                          </p:val>
                                        </p:tav>
                                      </p:tavLst>
                                    </p:anim>
                                    <p:anim calcmode="lin" valueType="num">
                                      <p:cBhvr additive="base">
                                        <p:cTn id="36" dur="500" fill="hold"/>
                                        <p:tgtEl>
                                          <p:spTgt spid="30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ملاحضات اصلاحی و درمانی</a:t>
            </a:r>
            <a:endParaRPr lang="en-US" dirty="0"/>
          </a:p>
        </p:txBody>
      </p:sp>
      <p:sp>
        <p:nvSpPr>
          <p:cNvPr id="3" name="Content Placeholder 2"/>
          <p:cNvSpPr>
            <a:spLocks noGrp="1"/>
          </p:cNvSpPr>
          <p:nvPr>
            <p:ph idx="1"/>
          </p:nvPr>
        </p:nvSpPr>
        <p:spPr/>
        <p:txBody>
          <a:bodyPr>
            <a:normAutofit/>
          </a:bodyPr>
          <a:lstStyle/>
          <a:p>
            <a:pPr algn="r" rtl="1"/>
            <a:r>
              <a:rPr lang="fa-IR" sz="1800" dirty="0" smtClean="0"/>
              <a:t>اصلاح وضعیت ایستادن،</a:t>
            </a:r>
            <a:r>
              <a:rPr lang="fa-IR" sz="1800" dirty="0"/>
              <a:t> </a:t>
            </a:r>
            <a:r>
              <a:rPr lang="fa-IR" sz="1800" dirty="0" smtClean="0"/>
              <a:t>خوابیدن،کاری</a:t>
            </a:r>
            <a:endParaRPr lang="fa-IR" sz="1800" dirty="0"/>
          </a:p>
          <a:p>
            <a:pPr marL="0" indent="0" algn="r" rtl="1">
              <a:buNone/>
            </a:pPr>
            <a:r>
              <a:rPr lang="fa-IR" sz="1800" dirty="0" smtClean="0"/>
              <a:t>شنای کرال سینه دربهبود عارضه توصیه میشود</a:t>
            </a:r>
          </a:p>
          <a:p>
            <a:pPr marL="0" indent="0" algn="r" rtl="1">
              <a:buNone/>
            </a:pPr>
            <a:r>
              <a:rPr lang="fa-IR" sz="1800" dirty="0" smtClean="0"/>
              <a:t>ایجاد جنبش پذیری در مفاصل شانه و مهره های ناحیه پشتی</a:t>
            </a:r>
          </a:p>
          <a:p>
            <a:pPr marL="0" indent="0" algn="r" rtl="1">
              <a:buNone/>
            </a:pPr>
            <a:r>
              <a:rPr lang="fa-IR" sz="1800" dirty="0" smtClean="0"/>
              <a:t>انعطاف پذیری عضلات ناحیه جلوسینه وتقویت عضلات ذوزنقه و متوازی عضلات ونیز عضلات راست کننده ستوان فقرات</a:t>
            </a:r>
          </a:p>
          <a:p>
            <a:pPr marL="0" indent="0" algn="r" rtl="1">
              <a:buNone/>
            </a:pPr>
            <a:r>
              <a:rPr lang="fa-IR" sz="1800" dirty="0" smtClean="0"/>
              <a:t>افزایش قابلیت های عمومی،به ویژه ظرفیت تنفسی،با اجرای تمرین های تنفسی و عمومی </a:t>
            </a:r>
          </a:p>
        </p:txBody>
      </p:sp>
      <p:pic>
        <p:nvPicPr>
          <p:cNvPr id="4098" name="Picture 2" descr="F:\eslahi\hiper kyposis\hhs2203-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99459" y="4814887"/>
            <a:ext cx="333375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F:\eslahi\hiper kyposis\hhs2199-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3033358"/>
            <a:ext cx="3563058" cy="178152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eslahi\New folder (3)\83253399_X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3208" y="3616075"/>
            <a:ext cx="3210791" cy="178802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eslahi\New folder (3)\سرشان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4510087"/>
            <a:ext cx="3048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04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4098"/>
                                        </p:tgtEl>
                                        <p:attrNameLst>
                                          <p:attrName>style.visibility</p:attrName>
                                        </p:attrNameLst>
                                      </p:cBhvr>
                                      <p:to>
                                        <p:strVal val="visible"/>
                                      </p:to>
                                    </p:set>
                                    <p:animEffect transition="in" filter="fade">
                                      <p:cBhvr>
                                        <p:cTn id="45" dur="1000"/>
                                        <p:tgtEl>
                                          <p:spTgt spid="4098"/>
                                        </p:tgtEl>
                                      </p:cBhvr>
                                    </p:animEffect>
                                    <p:anim calcmode="lin" valueType="num">
                                      <p:cBhvr>
                                        <p:cTn id="46" dur="1000" fill="hold"/>
                                        <p:tgtEl>
                                          <p:spTgt spid="4098"/>
                                        </p:tgtEl>
                                        <p:attrNameLst>
                                          <p:attrName>ppt_x</p:attrName>
                                        </p:attrNameLst>
                                      </p:cBhvr>
                                      <p:tavLst>
                                        <p:tav tm="0">
                                          <p:val>
                                            <p:strVal val="#ppt_x"/>
                                          </p:val>
                                        </p:tav>
                                        <p:tav tm="100000">
                                          <p:val>
                                            <p:strVal val="#ppt_x"/>
                                          </p:val>
                                        </p:tav>
                                      </p:tavLst>
                                    </p:anim>
                                    <p:anim calcmode="lin" valueType="num">
                                      <p:cBhvr>
                                        <p:cTn id="47" dur="1000" fill="hold"/>
                                        <p:tgtEl>
                                          <p:spTgt spid="409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4099"/>
                                        </p:tgtEl>
                                        <p:attrNameLst>
                                          <p:attrName>style.visibility</p:attrName>
                                        </p:attrNameLst>
                                      </p:cBhvr>
                                      <p:to>
                                        <p:strVal val="visible"/>
                                      </p:to>
                                    </p:set>
                                    <p:animEffect transition="in" filter="fade">
                                      <p:cBhvr>
                                        <p:cTn id="50" dur="1000"/>
                                        <p:tgtEl>
                                          <p:spTgt spid="4099"/>
                                        </p:tgtEl>
                                      </p:cBhvr>
                                    </p:animEffect>
                                    <p:anim calcmode="lin" valueType="num">
                                      <p:cBhvr>
                                        <p:cTn id="51" dur="1000" fill="hold"/>
                                        <p:tgtEl>
                                          <p:spTgt spid="4099"/>
                                        </p:tgtEl>
                                        <p:attrNameLst>
                                          <p:attrName>ppt_x</p:attrName>
                                        </p:attrNameLst>
                                      </p:cBhvr>
                                      <p:tavLst>
                                        <p:tav tm="0">
                                          <p:val>
                                            <p:strVal val="#ppt_x"/>
                                          </p:val>
                                        </p:tav>
                                        <p:tav tm="100000">
                                          <p:val>
                                            <p:strVal val="#ppt_x"/>
                                          </p:val>
                                        </p:tav>
                                      </p:tavLst>
                                    </p:anim>
                                    <p:anim calcmode="lin" valueType="num">
                                      <p:cBhvr>
                                        <p:cTn id="52" dur="1000" fill="hold"/>
                                        <p:tgtEl>
                                          <p:spTgt spid="4099"/>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100"/>
                                        </p:tgtEl>
                                        <p:attrNameLst>
                                          <p:attrName>style.visibility</p:attrName>
                                        </p:attrNameLst>
                                      </p:cBhvr>
                                      <p:to>
                                        <p:strVal val="visible"/>
                                      </p:to>
                                    </p:set>
                                    <p:animEffect transition="in" filter="fade">
                                      <p:cBhvr>
                                        <p:cTn id="55" dur="1000"/>
                                        <p:tgtEl>
                                          <p:spTgt spid="4100"/>
                                        </p:tgtEl>
                                      </p:cBhvr>
                                    </p:animEffect>
                                    <p:anim calcmode="lin" valueType="num">
                                      <p:cBhvr>
                                        <p:cTn id="56" dur="1000" fill="hold"/>
                                        <p:tgtEl>
                                          <p:spTgt spid="4100"/>
                                        </p:tgtEl>
                                        <p:attrNameLst>
                                          <p:attrName>ppt_x</p:attrName>
                                        </p:attrNameLst>
                                      </p:cBhvr>
                                      <p:tavLst>
                                        <p:tav tm="0">
                                          <p:val>
                                            <p:strVal val="#ppt_x"/>
                                          </p:val>
                                        </p:tav>
                                        <p:tav tm="100000">
                                          <p:val>
                                            <p:strVal val="#ppt_x"/>
                                          </p:val>
                                        </p:tav>
                                      </p:tavLst>
                                    </p:anim>
                                    <p:anim calcmode="lin" valueType="num">
                                      <p:cBhvr>
                                        <p:cTn id="57" dur="1000" fill="hold"/>
                                        <p:tgtEl>
                                          <p:spTgt spid="4100"/>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4102"/>
                                        </p:tgtEl>
                                        <p:attrNameLst>
                                          <p:attrName>style.visibility</p:attrName>
                                        </p:attrNameLst>
                                      </p:cBhvr>
                                      <p:to>
                                        <p:strVal val="visible"/>
                                      </p:to>
                                    </p:set>
                                    <p:animEffect transition="in" filter="fade">
                                      <p:cBhvr>
                                        <p:cTn id="60" dur="1000"/>
                                        <p:tgtEl>
                                          <p:spTgt spid="4102"/>
                                        </p:tgtEl>
                                      </p:cBhvr>
                                    </p:animEffect>
                                    <p:anim calcmode="lin" valueType="num">
                                      <p:cBhvr>
                                        <p:cTn id="61" dur="1000" fill="hold"/>
                                        <p:tgtEl>
                                          <p:spTgt spid="4102"/>
                                        </p:tgtEl>
                                        <p:attrNameLst>
                                          <p:attrName>ppt_x</p:attrName>
                                        </p:attrNameLst>
                                      </p:cBhvr>
                                      <p:tavLst>
                                        <p:tav tm="0">
                                          <p:val>
                                            <p:strVal val="#ppt_x"/>
                                          </p:val>
                                        </p:tav>
                                        <p:tav tm="100000">
                                          <p:val>
                                            <p:strVal val="#ppt_x"/>
                                          </p:val>
                                        </p:tav>
                                      </p:tavLst>
                                    </p:anim>
                                    <p:anim calcmode="lin" valueType="num">
                                      <p:cBhvr>
                                        <p:cTn id="62"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نمونه تمرینات کششی</a:t>
            </a:r>
            <a:endParaRPr lang="en-US" dirty="0"/>
          </a:p>
        </p:txBody>
      </p:sp>
      <p:sp>
        <p:nvSpPr>
          <p:cNvPr id="3" name="Content Placeholder 2"/>
          <p:cNvSpPr>
            <a:spLocks noGrp="1"/>
          </p:cNvSpPr>
          <p:nvPr>
            <p:ph idx="1"/>
          </p:nvPr>
        </p:nvSpPr>
        <p:spPr>
          <a:xfrm>
            <a:off x="651163" y="1184570"/>
            <a:ext cx="10972800" cy="2223650"/>
          </a:xfrm>
        </p:spPr>
        <p:txBody>
          <a:bodyPr>
            <a:normAutofit fontScale="85000" lnSpcReduction="10000"/>
          </a:bodyPr>
          <a:lstStyle/>
          <a:p>
            <a:pPr algn="r" rtl="1"/>
            <a:r>
              <a:rPr lang="fa-IR" dirty="0" smtClean="0"/>
              <a:t>در چهار چوب در بایستید در حالی که دودست خودرا تا سرحدشانه بالا آورد ه اید سعی کنید به آرامی ازچهارچوب عبور کنید.</a:t>
            </a:r>
          </a:p>
          <a:p>
            <a:pPr algn="r" rtl="1"/>
            <a:r>
              <a:rPr lang="fa-IR" dirty="0" smtClean="0"/>
              <a:t>در حالی که دو زانو نشسته اید سعی کنید دست هارا به زمین نزدیک کنید(حرکت گربه)</a:t>
            </a:r>
          </a:p>
          <a:p>
            <a:pPr algn="r" rtl="1"/>
            <a:r>
              <a:rPr lang="fa-IR" dirty="0" smtClean="0"/>
              <a:t>درحالی که به پشت خوابیده اید دست هارا بالای سرخود ببرید واز فرد بخواهیدآرنج های شمارا به زمین نزدیک کند.</a:t>
            </a:r>
            <a:endParaRPr lang="en-US" dirty="0"/>
          </a:p>
        </p:txBody>
      </p:sp>
      <p:pic>
        <p:nvPicPr>
          <p:cNvPr id="6146" name="Picture 2" descr="F:\eslahi\New folder (3)\doorstret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964" y="3048000"/>
            <a:ext cx="37592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F:\eslahi\New folder (3)\1439150888-31679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3164" y="3067521"/>
            <a:ext cx="3810000" cy="18192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eslahi\New folder (3)\b_pilates-theraband-exerci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3164" y="4558145"/>
            <a:ext cx="7809345" cy="2299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43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00"/>
                                        <p:tgtEl>
                                          <p:spTgt spid="3">
                                            <p:txEl>
                                              <p:pRg st="2" end="2"/>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6146"/>
                                        </p:tgtEl>
                                        <p:attrNameLst>
                                          <p:attrName>style.visibility</p:attrName>
                                        </p:attrNameLst>
                                      </p:cBhvr>
                                      <p:to>
                                        <p:strVal val="visible"/>
                                      </p:to>
                                    </p:set>
                                    <p:animEffect transition="in" filter="wipe(down)">
                                      <p:cBhvr>
                                        <p:cTn id="23" dur="500"/>
                                        <p:tgtEl>
                                          <p:spTgt spid="6146"/>
                                        </p:tgtEl>
                                      </p:cBhvr>
                                    </p:animEffect>
                                  </p:childTnLst>
                                </p:cTn>
                              </p:par>
                              <p:par>
                                <p:cTn id="24" presetID="22" presetClass="entr" presetSubtype="4" fill="hold" nodeType="withEffect">
                                  <p:stCondLst>
                                    <p:cond delay="0"/>
                                  </p:stCondLst>
                                  <p:childTnLst>
                                    <p:set>
                                      <p:cBhvr>
                                        <p:cTn id="25" dur="1" fill="hold">
                                          <p:stCondLst>
                                            <p:cond delay="0"/>
                                          </p:stCondLst>
                                        </p:cTn>
                                        <p:tgtEl>
                                          <p:spTgt spid="6147"/>
                                        </p:tgtEl>
                                        <p:attrNameLst>
                                          <p:attrName>style.visibility</p:attrName>
                                        </p:attrNameLst>
                                      </p:cBhvr>
                                      <p:to>
                                        <p:strVal val="visible"/>
                                      </p:to>
                                    </p:set>
                                    <p:animEffect transition="in" filter="wipe(down)">
                                      <p:cBhvr>
                                        <p:cTn id="26" dur="500"/>
                                        <p:tgtEl>
                                          <p:spTgt spid="6147"/>
                                        </p:tgtEl>
                                      </p:cBhvr>
                                    </p:animEffect>
                                  </p:childTnLst>
                                </p:cTn>
                              </p:par>
                              <p:par>
                                <p:cTn id="27" presetID="22" presetClass="entr" presetSubtype="4" fill="hold" nodeType="withEffect">
                                  <p:stCondLst>
                                    <p:cond delay="0"/>
                                  </p:stCondLst>
                                  <p:childTnLst>
                                    <p:set>
                                      <p:cBhvr>
                                        <p:cTn id="28" dur="1" fill="hold">
                                          <p:stCondLst>
                                            <p:cond delay="0"/>
                                          </p:stCondLst>
                                        </p:cTn>
                                        <p:tgtEl>
                                          <p:spTgt spid="6148"/>
                                        </p:tgtEl>
                                        <p:attrNameLst>
                                          <p:attrName>style.visibility</p:attrName>
                                        </p:attrNameLst>
                                      </p:cBhvr>
                                      <p:to>
                                        <p:strVal val="visible"/>
                                      </p:to>
                                    </p:set>
                                    <p:animEffect transition="in" filter="wipe(down)">
                                      <p:cBhvr>
                                        <p:cTn id="29"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نمونه تمرینات تقویتی </a:t>
            </a:r>
            <a:endParaRPr lang="en-US" dirty="0"/>
          </a:p>
        </p:txBody>
      </p:sp>
      <p:sp>
        <p:nvSpPr>
          <p:cNvPr id="3" name="Content Placeholder 2"/>
          <p:cNvSpPr>
            <a:spLocks noGrp="1"/>
          </p:cNvSpPr>
          <p:nvPr>
            <p:ph idx="1"/>
          </p:nvPr>
        </p:nvSpPr>
        <p:spPr>
          <a:xfrm>
            <a:off x="595745" y="1292435"/>
            <a:ext cx="10972800" cy="2251359"/>
          </a:xfrm>
        </p:spPr>
        <p:txBody>
          <a:bodyPr>
            <a:normAutofit fontScale="70000" lnSpcReduction="20000"/>
          </a:bodyPr>
          <a:lstStyle/>
          <a:p>
            <a:pPr algn="r" rtl="1"/>
            <a:r>
              <a:rPr lang="fa-IR" dirty="0" smtClean="0"/>
              <a:t>حرکت صلیب روی توپ مدیسنبال</a:t>
            </a:r>
          </a:p>
          <a:p>
            <a:pPr algn="r" rtl="1"/>
            <a:r>
              <a:rPr lang="fa-IR" dirty="0" smtClean="0"/>
              <a:t>در حاتی که ایستاده دست ها را به پشت ببرید و به هم قفل کنید وبه سمت پایین و عقب فشار دهید.</a:t>
            </a:r>
          </a:p>
          <a:p>
            <a:pPr algn="r" rtl="1"/>
            <a:r>
              <a:rPr lang="fa-IR" dirty="0" smtClean="0"/>
              <a:t>با استفاده از دو فنر مقاومت که درطرفین بدن قرار دارد وبه دیوار نصب است در حالی که دست ها را تا امتداد شانه ها بالا آورده اید آنها را از همدیگر باز وتنه را به طرف جلو متمایل کنید و سعی کنید دست ها را از هم دور کنید.</a:t>
            </a:r>
          </a:p>
          <a:p>
            <a:pPr algn="r" rtl="1">
              <a:buFont typeface="Wingdings" panose="05000000000000000000" pitchFamily="2" charset="2"/>
              <a:buChar char="v"/>
            </a:pPr>
            <a:endParaRPr lang="fa-IR" dirty="0" smtClean="0"/>
          </a:p>
          <a:p>
            <a:pPr algn="r" rtl="1">
              <a:buFont typeface="Wingdings" panose="05000000000000000000" pitchFamily="2" charset="2"/>
              <a:buChar char="v"/>
            </a:pPr>
            <a:r>
              <a:rPr lang="fa-IR" dirty="0" smtClean="0"/>
              <a:t>نکته: کلیه حرکات اصلاحی بهبود عارضه گرد پشتی باید به گونه ای انجام شود که باعث افزایش قوس کمر نگردد.</a:t>
            </a:r>
            <a:endParaRPr lang="en-US" dirty="0"/>
          </a:p>
        </p:txBody>
      </p:sp>
      <p:pic>
        <p:nvPicPr>
          <p:cNvPr id="7170" name="Picture 2" descr="F:\eslahi\Capt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943" y="4350328"/>
            <a:ext cx="3014695" cy="2147454"/>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F:\eslahi\hiper kyposis\hhs311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311" y="3977183"/>
            <a:ext cx="3306908" cy="252059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eslahi\diff\hhs148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5161" y="3349830"/>
            <a:ext cx="2899930" cy="3314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49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5" dur="500"/>
                                        <p:tgtEl>
                                          <p:spTgt spid="3">
                                            <p:txEl>
                                              <p:pRg st="4" end="4"/>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7170"/>
                                        </p:tgtEl>
                                        <p:attrNameLst>
                                          <p:attrName>style.visibility</p:attrName>
                                        </p:attrNameLst>
                                      </p:cBhvr>
                                      <p:to>
                                        <p:strVal val="visible"/>
                                      </p:to>
                                    </p:set>
                                    <p:animEffect transition="in" filter="randombar(horizontal)">
                                      <p:cBhvr>
                                        <p:cTn id="28" dur="500"/>
                                        <p:tgtEl>
                                          <p:spTgt spid="7170"/>
                                        </p:tgtEl>
                                      </p:cBhvr>
                                    </p:animEffect>
                                  </p:childTnLst>
                                </p:cTn>
                              </p:par>
                              <p:par>
                                <p:cTn id="29" presetID="14" presetClass="entr" presetSubtype="10" fill="hold" nodeType="withEffect">
                                  <p:stCondLst>
                                    <p:cond delay="0"/>
                                  </p:stCondLst>
                                  <p:childTnLst>
                                    <p:set>
                                      <p:cBhvr>
                                        <p:cTn id="30" dur="1" fill="hold">
                                          <p:stCondLst>
                                            <p:cond delay="0"/>
                                          </p:stCondLst>
                                        </p:cTn>
                                        <p:tgtEl>
                                          <p:spTgt spid="7171"/>
                                        </p:tgtEl>
                                        <p:attrNameLst>
                                          <p:attrName>style.visibility</p:attrName>
                                        </p:attrNameLst>
                                      </p:cBhvr>
                                      <p:to>
                                        <p:strVal val="visible"/>
                                      </p:to>
                                    </p:set>
                                    <p:animEffect transition="in" filter="randombar(horizontal)">
                                      <p:cBhvr>
                                        <p:cTn id="31" dur="500"/>
                                        <p:tgtEl>
                                          <p:spTgt spid="7171"/>
                                        </p:tgtEl>
                                      </p:cBhvr>
                                    </p:animEffect>
                                  </p:childTnLst>
                                </p:cTn>
                              </p:par>
                              <p:par>
                                <p:cTn id="32" presetID="14" presetClass="entr" presetSubtype="10" fill="hold" nodeType="withEffect">
                                  <p:stCondLst>
                                    <p:cond delay="0"/>
                                  </p:stCondLst>
                                  <p:childTnLst>
                                    <p:set>
                                      <p:cBhvr>
                                        <p:cTn id="33" dur="1" fill="hold">
                                          <p:stCondLst>
                                            <p:cond delay="0"/>
                                          </p:stCondLst>
                                        </p:cTn>
                                        <p:tgtEl>
                                          <p:spTgt spid="7172"/>
                                        </p:tgtEl>
                                        <p:attrNameLst>
                                          <p:attrName>style.visibility</p:attrName>
                                        </p:attrNameLst>
                                      </p:cBhvr>
                                      <p:to>
                                        <p:strVal val="visible"/>
                                      </p:to>
                                    </p:set>
                                    <p:animEffect transition="in" filter="randombar(horizontal)">
                                      <p:cBhvr>
                                        <p:cTn id="34"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eslahi\scapul\levator_scapula_trigger_points_referred_pain.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078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eslahi\scapul\levator scapula trigger point referral patter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4928" y="294530"/>
            <a:ext cx="2186853" cy="29258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eslahi\scapul\referral-levator-scapula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7744" y="3220389"/>
            <a:ext cx="3574256" cy="339486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F:\eslahi\scapul\trap-headpain.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969" y="3275267"/>
            <a:ext cx="3710010" cy="369221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eslahi\scapul\lev_scap_trigger_point_mediu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680" y="334073"/>
            <a:ext cx="3296299" cy="32962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186574" y="584261"/>
            <a:ext cx="2959899" cy="646331"/>
          </a:xfrm>
          <a:prstGeom prst="rect">
            <a:avLst/>
          </a:prstGeom>
        </p:spPr>
        <p:txBody>
          <a:bodyPr wrap="square">
            <a:spAutoFit/>
          </a:bodyPr>
          <a:lstStyle/>
          <a:p>
            <a:pPr algn="ctr"/>
            <a:r>
              <a:rPr lang="en-US" sz="3600" dirty="0"/>
              <a:t>Trigger point</a:t>
            </a:r>
          </a:p>
        </p:txBody>
      </p:sp>
    </p:spTree>
    <p:extLst>
      <p:ext uri="{BB962C8B-B14F-4D97-AF65-F5344CB8AC3E}">
        <p14:creationId xmlns:p14="http://schemas.microsoft.com/office/powerpoint/2010/main" val="28052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fade">
                                      <p:cBhvr>
                                        <p:cTn id="10" dur="500"/>
                                        <p:tgtEl>
                                          <p:spTgt spid="2051"/>
                                        </p:tgtEl>
                                      </p:cBhvr>
                                    </p:animEffect>
                                  </p:childTnLst>
                                </p:cTn>
                              </p:par>
                              <p:par>
                                <p:cTn id="11" presetID="10"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500"/>
                                        <p:tgtEl>
                                          <p:spTgt spid="2052"/>
                                        </p:tgtEl>
                                      </p:cBhvr>
                                    </p:animEffect>
                                  </p:childTnLst>
                                </p:cTn>
                              </p:par>
                              <p:par>
                                <p:cTn id="14" presetID="10" presetClass="entr" presetSubtype="0" fill="hold" nodeType="withEffect">
                                  <p:stCondLst>
                                    <p:cond delay="0"/>
                                  </p:stCondLst>
                                  <p:childTnLst>
                                    <p:set>
                                      <p:cBhvr>
                                        <p:cTn id="15" dur="1" fill="hold">
                                          <p:stCondLst>
                                            <p:cond delay="0"/>
                                          </p:stCondLst>
                                        </p:cTn>
                                        <p:tgtEl>
                                          <p:spTgt spid="2053"/>
                                        </p:tgtEl>
                                        <p:attrNameLst>
                                          <p:attrName>style.visibility</p:attrName>
                                        </p:attrNameLst>
                                      </p:cBhvr>
                                      <p:to>
                                        <p:strVal val="visible"/>
                                      </p:to>
                                    </p:set>
                                    <p:animEffect transition="in" filter="fade">
                                      <p:cBhvr>
                                        <p:cTn id="16" dur="500"/>
                                        <p:tgtEl>
                                          <p:spTgt spid="2053"/>
                                        </p:tgtEl>
                                      </p:cBhvr>
                                    </p:animEffect>
                                  </p:childTnLst>
                                </p:cTn>
                              </p:par>
                              <p:par>
                                <p:cTn id="17" presetID="10" presetClass="entr" presetSubtype="0" fill="hold" nodeType="withEffect">
                                  <p:stCondLst>
                                    <p:cond delay="0"/>
                                  </p:stCondLst>
                                  <p:childTnLst>
                                    <p:set>
                                      <p:cBhvr>
                                        <p:cTn id="18" dur="1" fill="hold">
                                          <p:stCondLst>
                                            <p:cond delay="0"/>
                                          </p:stCondLst>
                                        </p:cTn>
                                        <p:tgtEl>
                                          <p:spTgt spid="2054"/>
                                        </p:tgtEl>
                                        <p:attrNameLst>
                                          <p:attrName>style.visibility</p:attrName>
                                        </p:attrNameLst>
                                      </p:cBhvr>
                                      <p:to>
                                        <p:strVal val="visible"/>
                                      </p:to>
                                    </p:set>
                                    <p:animEffect transition="in" filter="fade">
                                      <p:cBhvr>
                                        <p:cTn id="19" dur="500"/>
                                        <p:tgtEl>
                                          <p:spTgt spid="205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w\Desktop\New folder\%d9%be%d9%88%d8%b3%d8%aa%d8%b1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1709" y="-536195"/>
            <a:ext cx="8534400" cy="7394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96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902069092\Desktop\492776_QEnXPsxQ.jpg"/>
          <p:cNvPicPr>
            <a:picLocks noChangeAspect="1" noChangeArrowheads="1"/>
          </p:cNvPicPr>
          <p:nvPr/>
        </p:nvPicPr>
        <p:blipFill>
          <a:blip r:embed="rId2"/>
          <a:srcRect/>
          <a:stretch>
            <a:fillRect/>
          </a:stretch>
        </p:blipFill>
        <p:spPr bwMode="auto">
          <a:xfrm>
            <a:off x="1524000" y="0"/>
            <a:ext cx="9144000" cy="6858000"/>
          </a:xfrm>
          <a:prstGeom prst="rect">
            <a:avLst/>
          </a:prstGeom>
          <a:noFill/>
        </p:spPr>
      </p:pic>
      <p:pic>
        <p:nvPicPr>
          <p:cNvPr id="3074" name="Picture 2" descr="I:\عکس هند بال\3929_orig.jpg"/>
          <p:cNvPicPr>
            <a:picLocks noChangeAspect="1" noChangeArrowheads="1"/>
          </p:cNvPicPr>
          <p:nvPr/>
        </p:nvPicPr>
        <p:blipFill>
          <a:blip r:embed="rId3"/>
          <a:srcRect/>
          <a:stretch>
            <a:fillRect/>
          </a:stretch>
        </p:blipFill>
        <p:spPr bwMode="auto">
          <a:xfrm>
            <a:off x="1524000" y="0"/>
            <a:ext cx="9144000" cy="6858000"/>
          </a:xfrm>
          <a:prstGeom prst="rect">
            <a:avLst/>
          </a:prstGeom>
          <a:noFill/>
        </p:spPr>
      </p:pic>
      <p:sp>
        <p:nvSpPr>
          <p:cNvPr id="3" name="TextBox 2"/>
          <p:cNvSpPr txBox="1"/>
          <p:nvPr/>
        </p:nvSpPr>
        <p:spPr>
          <a:xfrm>
            <a:off x="8077200" y="2438401"/>
            <a:ext cx="1600200" cy="769441"/>
          </a:xfrm>
          <a:prstGeom prst="rect">
            <a:avLst/>
          </a:prstGeom>
          <a:noFill/>
        </p:spPr>
        <p:txBody>
          <a:bodyPr wrap="square" rtlCol="1">
            <a:spAutoFit/>
          </a:bodyPr>
          <a:lstStyle/>
          <a:p>
            <a:r>
              <a:rPr lang="fa-IR"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پایان</a:t>
            </a:r>
          </a:p>
        </p:txBody>
      </p:sp>
    </p:spTree>
    <p:extLst>
      <p:ext uri="{BB962C8B-B14F-4D97-AF65-F5344CB8AC3E}">
        <p14:creationId xmlns:p14="http://schemas.microsoft.com/office/powerpoint/2010/main" val="3588152647"/>
      </p:ext>
    </p:extLst>
  </p:cSld>
  <p:clrMapOvr>
    <a:masterClrMapping/>
  </p:clrMapOvr>
  <p:transition>
    <p:newsflash/>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algn="r" rtl="1"/>
            <a:r>
              <a:rPr lang="fa-IR" dirty="0" smtClean="0"/>
              <a:t>(ابداکشن :بخش ترقوه ای):وقتی بازو ابداکشن بیش از 90 درجه دارد حرکت ابداکشن انجام میدهند.</a:t>
            </a:r>
          </a:p>
          <a:p>
            <a:pPr algn="r" rtl="1"/>
            <a:endParaRPr lang="fa-IR" dirty="0"/>
          </a:p>
          <a:p>
            <a:pPr algn="r" rtl="1"/>
            <a:endParaRPr lang="fa-IR" dirty="0" smtClean="0"/>
          </a:p>
          <a:p>
            <a:pPr algn="r" rtl="1"/>
            <a:endParaRPr lang="fa-IR" dirty="0"/>
          </a:p>
          <a:p>
            <a:pPr algn="r" rtl="1"/>
            <a:r>
              <a:rPr lang="fa-IR" dirty="0" smtClean="0"/>
              <a:t>اکستنشن:هنگامیکه دست در بالای سر میرود سرمتحرک نسبت به سرثابت بالاتر قرار میگیرد</a:t>
            </a:r>
            <a:endParaRPr lang="fa-IR" dirty="0"/>
          </a:p>
          <a:p>
            <a:pPr algn="r" rtl="1"/>
            <a:endParaRPr lang="en-US" dirty="0"/>
          </a:p>
        </p:txBody>
      </p:sp>
      <p:sp>
        <p:nvSpPr>
          <p:cNvPr id="4" name="Right Arrow 3">
            <a:hlinkClick r:id="rId2" action="ppaction://hlinksldjump"/>
          </p:cNvPr>
          <p:cNvSpPr/>
          <p:nvPr/>
        </p:nvSpPr>
        <p:spPr>
          <a:xfrm rot="10800000">
            <a:off x="401781" y="5929745"/>
            <a:ext cx="637309" cy="4433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93217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487" y="2444632"/>
            <a:ext cx="10972800" cy="1143000"/>
          </a:xfrm>
        </p:spPr>
        <p:txBody>
          <a:bodyPr/>
          <a:lstStyle/>
          <a:p>
            <a:r>
              <a:rPr lang="fa-IR" dirty="0"/>
              <a:t>تهیه کننده : زینب هادوی</a:t>
            </a:r>
            <a:endParaRPr lang="en-US" dirty="0"/>
          </a:p>
        </p:txBody>
      </p:sp>
    </p:spTree>
    <p:extLst>
      <p:ext uri="{BB962C8B-B14F-4D97-AF65-F5344CB8AC3E}">
        <p14:creationId xmlns:p14="http://schemas.microsoft.com/office/powerpoint/2010/main" val="3197988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fa-IR" dirty="0" smtClean="0"/>
              <a:t>تمرینهای</a:t>
            </a:r>
            <a:r>
              <a:rPr lang="en-US" dirty="0" smtClean="0"/>
              <a:t/>
            </a:r>
            <a:br>
              <a:rPr lang="en-US" dirty="0" smtClean="0"/>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751" y="1944485"/>
            <a:ext cx="3245892" cy="243441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957" y="3471227"/>
            <a:ext cx="2419350" cy="188595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7116" y="4440638"/>
            <a:ext cx="2746186" cy="183307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1576" y="2971195"/>
            <a:ext cx="1714500" cy="2667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54839" y="1828195"/>
            <a:ext cx="3048000" cy="2286000"/>
          </a:xfrm>
          <a:prstGeom prst="rect">
            <a:avLst/>
          </a:prstGeom>
        </p:spPr>
      </p:pic>
      <p:sp>
        <p:nvSpPr>
          <p:cNvPr id="3" name="TextBox 2"/>
          <p:cNvSpPr txBox="1"/>
          <p:nvPr/>
        </p:nvSpPr>
        <p:spPr>
          <a:xfrm>
            <a:off x="9286161" y="1031970"/>
            <a:ext cx="2185355" cy="646331"/>
          </a:xfrm>
          <a:prstGeom prst="rect">
            <a:avLst/>
          </a:prstGeom>
          <a:noFill/>
        </p:spPr>
        <p:txBody>
          <a:bodyPr wrap="square" rtlCol="0">
            <a:spAutoFit/>
          </a:bodyPr>
          <a:lstStyle/>
          <a:p>
            <a:pPr algn="ctr"/>
            <a:r>
              <a:rPr lang="fa-IR" sz="3600" dirty="0"/>
              <a:t>قدرتی</a:t>
            </a:r>
            <a:endParaRPr lang="en-US" sz="3600" dirty="0"/>
          </a:p>
        </p:txBody>
      </p:sp>
      <p:sp>
        <p:nvSpPr>
          <p:cNvPr id="10" name="TextBox 9"/>
          <p:cNvSpPr txBox="1"/>
          <p:nvPr/>
        </p:nvSpPr>
        <p:spPr>
          <a:xfrm>
            <a:off x="1565564" y="1031970"/>
            <a:ext cx="1481071" cy="646331"/>
          </a:xfrm>
          <a:prstGeom prst="rect">
            <a:avLst/>
          </a:prstGeom>
          <a:noFill/>
        </p:spPr>
        <p:txBody>
          <a:bodyPr wrap="square" rtlCol="0">
            <a:spAutoFit/>
          </a:bodyPr>
          <a:lstStyle/>
          <a:p>
            <a:pPr algn="ctr"/>
            <a:r>
              <a:rPr lang="fa-IR" sz="3600" dirty="0"/>
              <a:t>کششی</a:t>
            </a:r>
            <a:endParaRPr lang="en-US" sz="3600" dirty="0"/>
          </a:p>
        </p:txBody>
      </p:sp>
    </p:spTree>
    <p:extLst>
      <p:ext uri="{BB962C8B-B14F-4D97-AF65-F5344CB8AC3E}">
        <p14:creationId xmlns:p14="http://schemas.microsoft.com/office/powerpoint/2010/main" val="222519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5" y="742194"/>
            <a:ext cx="4558146" cy="1297420"/>
          </a:xfrm>
        </p:spPr>
        <p:txBody>
          <a:bodyPr>
            <a:noAutofit/>
          </a:bodyPr>
          <a:lstStyle/>
          <a:p>
            <a:pPr marL="0" indent="0" algn="ctr" rtl="1"/>
            <a:r>
              <a:rPr lang="fa-IR" sz="2000" dirty="0"/>
              <a:t>متوازی الاضلاع(</a:t>
            </a:r>
            <a:r>
              <a:rPr lang="en-US" sz="2000" dirty="0">
                <a:hlinkClick r:id="rId2"/>
              </a:rPr>
              <a:t>(Rhomboids)</a:t>
            </a:r>
            <a:r>
              <a:rPr lang="en-US" sz="1600" dirty="0"/>
              <a:t/>
            </a:r>
            <a:br>
              <a:rPr lang="en-US" sz="1600" dirty="0"/>
            </a:br>
            <a:r>
              <a:rPr lang="fa-IR" sz="1600" dirty="0"/>
              <a:t/>
            </a:r>
            <a:br>
              <a:rPr lang="fa-IR" sz="1600" dirty="0"/>
            </a:br>
            <a:r>
              <a:rPr lang="fa-IR" sz="1600" b="1" dirty="0"/>
              <a:t>سر ثابت :</a:t>
            </a:r>
            <a:r>
              <a:rPr lang="fa-IR" sz="1600" dirty="0"/>
              <a:t> زائده شوکی هفتمین مهره گردن و پنج </a:t>
            </a:r>
            <a:r>
              <a:rPr lang="fa-IR" sz="1600" dirty="0" smtClean="0"/>
              <a:t>مهره اول پشتی</a:t>
            </a:r>
            <a:r>
              <a:rPr lang="fa-IR" sz="1600" dirty="0"/>
              <a:t/>
            </a:r>
            <a:br>
              <a:rPr lang="fa-IR" sz="1600" dirty="0"/>
            </a:br>
            <a:r>
              <a:rPr lang="fa-IR" sz="1600" b="1" dirty="0"/>
              <a:t>سر متحرک :</a:t>
            </a:r>
            <a:r>
              <a:rPr lang="fa-IR" sz="1600" dirty="0"/>
              <a:t> لبه داخلی استخوان </a:t>
            </a:r>
            <a:r>
              <a:rPr lang="fa-IR" sz="1600" dirty="0" smtClean="0"/>
              <a:t>کتف(زیر ریشه خارکتف)</a:t>
            </a:r>
            <a:r>
              <a:rPr lang="fa-IR" sz="1600" dirty="0"/>
              <a:t/>
            </a:r>
            <a:br>
              <a:rPr lang="fa-IR" sz="1600" dirty="0"/>
            </a:br>
            <a:r>
              <a:rPr lang="en-US" sz="1600" dirty="0"/>
              <a:t/>
            </a:r>
            <a:br>
              <a:rPr lang="en-US" sz="1600" dirty="0"/>
            </a:br>
            <a:endParaRPr lang="en-US" sz="1600" dirty="0"/>
          </a:p>
        </p:txBody>
      </p:sp>
      <p:pic>
        <p:nvPicPr>
          <p:cNvPr id="1026" name="Picture 2" descr="F:\eslahi\rhombodis\kinesiology-of-the-shoulder-23-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059" y="2436235"/>
            <a:ext cx="5889533" cy="442176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eslahi\rhombodis\rhomboid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7592" y="878286"/>
            <a:ext cx="6024408" cy="5841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91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fade">
                                      <p:cBhvr>
                                        <p:cTn id="13"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عمل</a:t>
            </a:r>
            <a:endParaRPr lang="en-US" dirty="0"/>
          </a:p>
        </p:txBody>
      </p:sp>
      <p:sp>
        <p:nvSpPr>
          <p:cNvPr id="3" name="Content Placeholder 2"/>
          <p:cNvSpPr>
            <a:spLocks noGrp="1"/>
          </p:cNvSpPr>
          <p:nvPr>
            <p:ph idx="1"/>
          </p:nvPr>
        </p:nvSpPr>
        <p:spPr>
          <a:xfrm>
            <a:off x="1075356" y="773889"/>
            <a:ext cx="10515600" cy="4351338"/>
          </a:xfrm>
        </p:spPr>
        <p:txBody>
          <a:bodyPr>
            <a:normAutofit/>
          </a:bodyPr>
          <a:lstStyle/>
          <a:p>
            <a:pPr algn="r" rtl="1"/>
            <a:endParaRPr lang="en-US" sz="1100" dirty="0"/>
          </a:p>
        </p:txBody>
      </p:sp>
      <p:pic>
        <p:nvPicPr>
          <p:cNvPr id="4" name="Picture 4" descr="F:\B9780323039895000158_f010-005-97803230398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5787" y="2382982"/>
            <a:ext cx="3942564" cy="40108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eslahi\rhombodis\kk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8691" y="2957440"/>
            <a:ext cx="1825653" cy="206907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eslahi\rhombodis\retraction134895158008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4390" y="4696602"/>
            <a:ext cx="2381250" cy="2114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eslahi\rhombodis\jj.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818695"/>
            <a:ext cx="1801091" cy="199245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F:\eslahi\rhombodis\Captur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306" y="1238255"/>
            <a:ext cx="1838915" cy="18178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eslahi\rhombodis\images (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1647" y="2266446"/>
            <a:ext cx="2869990" cy="18240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24479" y="1223874"/>
            <a:ext cx="4807269" cy="1200329"/>
          </a:xfrm>
          <a:prstGeom prst="rect">
            <a:avLst/>
          </a:prstGeom>
          <a:noFill/>
        </p:spPr>
        <p:txBody>
          <a:bodyPr wrap="square" rtlCol="0">
            <a:spAutoFit/>
          </a:bodyPr>
          <a:lstStyle/>
          <a:p>
            <a:pPr algn="r" rtl="1"/>
            <a:r>
              <a:rPr lang="fa-IR" b="1" dirty="0" smtClean="0"/>
              <a:t>1.</a:t>
            </a:r>
            <a:r>
              <a:rPr lang="fa-IR" dirty="0" smtClean="0"/>
              <a:t>کشش </a:t>
            </a:r>
            <a:r>
              <a:rPr lang="fa-IR" dirty="0"/>
              <a:t>بالایی(</a:t>
            </a:r>
            <a:r>
              <a:rPr lang="en-US" dirty="0" smtClean="0"/>
              <a:t>Elevation)</a:t>
            </a:r>
            <a:endParaRPr lang="fa-IR" dirty="0" smtClean="0"/>
          </a:p>
          <a:p>
            <a:pPr algn="r" rtl="1"/>
            <a:r>
              <a:rPr lang="fa-IR" dirty="0" smtClean="0"/>
              <a:t>2.نزدیک کنندگی</a:t>
            </a:r>
            <a:r>
              <a:rPr lang="en-US" dirty="0" smtClean="0"/>
              <a:t>Retraction)</a:t>
            </a:r>
            <a:endParaRPr lang="fa-IR" dirty="0" smtClean="0"/>
          </a:p>
          <a:p>
            <a:pPr algn="r" rtl="1"/>
            <a:r>
              <a:rPr lang="fa-IR" dirty="0" smtClean="0"/>
              <a:t>3.چرخش پایینی(</a:t>
            </a:r>
            <a:r>
              <a:rPr lang="en-US" dirty="0" smtClean="0"/>
              <a:t>Downward Rotation</a:t>
            </a:r>
          </a:p>
          <a:p>
            <a:pPr algn="r" rtl="1"/>
            <a:r>
              <a:rPr lang="en-US" dirty="0" smtClean="0"/>
              <a:t>4</a:t>
            </a:r>
            <a:r>
              <a:rPr lang="fa-IR" dirty="0" smtClean="0"/>
              <a:t>.ازبیرون آمدن بیش از حد کتف جلوگیری میکند</a:t>
            </a:r>
            <a:endParaRPr lang="en-US" dirty="0"/>
          </a:p>
        </p:txBody>
      </p:sp>
      <p:sp>
        <p:nvSpPr>
          <p:cNvPr id="6" name="TextBox 5"/>
          <p:cNvSpPr txBox="1"/>
          <p:nvPr/>
        </p:nvSpPr>
        <p:spPr>
          <a:xfrm>
            <a:off x="387927" y="1238255"/>
            <a:ext cx="221673" cy="369332"/>
          </a:xfrm>
          <a:prstGeom prst="rect">
            <a:avLst/>
          </a:prstGeom>
          <a:noFill/>
        </p:spPr>
        <p:txBody>
          <a:bodyPr wrap="square" rtlCol="0">
            <a:spAutoFit/>
          </a:bodyPr>
          <a:lstStyle/>
          <a:p>
            <a:r>
              <a:rPr lang="en-US" dirty="0" smtClean="0"/>
              <a:t>1</a:t>
            </a:r>
            <a:endParaRPr lang="en-US" dirty="0"/>
          </a:p>
        </p:txBody>
      </p:sp>
      <p:sp>
        <p:nvSpPr>
          <p:cNvPr id="8" name="TextBox 7"/>
          <p:cNvSpPr txBox="1"/>
          <p:nvPr/>
        </p:nvSpPr>
        <p:spPr>
          <a:xfrm>
            <a:off x="2217398" y="2588108"/>
            <a:ext cx="688238" cy="369332"/>
          </a:xfrm>
          <a:prstGeom prst="rect">
            <a:avLst/>
          </a:prstGeom>
          <a:noFill/>
        </p:spPr>
        <p:txBody>
          <a:bodyPr wrap="square" rtlCol="0">
            <a:spAutoFit/>
          </a:bodyPr>
          <a:lstStyle/>
          <a:p>
            <a:r>
              <a:rPr lang="en-US" dirty="0" smtClean="0"/>
              <a:t>2</a:t>
            </a:r>
            <a:endParaRPr lang="en-US" dirty="0"/>
          </a:p>
        </p:txBody>
      </p:sp>
      <p:sp>
        <p:nvSpPr>
          <p:cNvPr id="9" name="TextBox 8"/>
          <p:cNvSpPr txBox="1"/>
          <p:nvPr/>
        </p:nvSpPr>
        <p:spPr>
          <a:xfrm>
            <a:off x="212306" y="4583396"/>
            <a:ext cx="688238" cy="369332"/>
          </a:xfrm>
          <a:prstGeom prst="rect">
            <a:avLst/>
          </a:prstGeom>
          <a:noFill/>
        </p:spPr>
        <p:txBody>
          <a:bodyPr wrap="square" rtlCol="0">
            <a:spAutoFit/>
          </a:bodyPr>
          <a:lstStyle/>
          <a:p>
            <a:r>
              <a:rPr lang="en-US" dirty="0" smtClean="0"/>
              <a:t>3</a:t>
            </a:r>
            <a:endParaRPr lang="en-US" dirty="0"/>
          </a:p>
        </p:txBody>
      </p:sp>
    </p:spTree>
    <p:extLst>
      <p:ext uri="{BB962C8B-B14F-4D97-AF65-F5344CB8AC3E}">
        <p14:creationId xmlns:p14="http://schemas.microsoft.com/office/powerpoint/2010/main" val="56888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0"/>
                                  </p:stCondLst>
                                  <p:endCondLst>
                                    <p:cond evt="begin" delay="0">
                                      <p:tn val="10"/>
                                    </p:cond>
                                  </p:end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fade">
                                      <p:cBhvr>
                                        <p:cTn id="27" dur="1000"/>
                                        <p:tgtEl>
                                          <p:spTgt spid="1027"/>
                                        </p:tgtEl>
                                      </p:cBhvr>
                                    </p:animEffect>
                                    <p:anim calcmode="lin" valueType="num">
                                      <p:cBhvr>
                                        <p:cTn id="28" dur="1000" fill="hold"/>
                                        <p:tgtEl>
                                          <p:spTgt spid="1027"/>
                                        </p:tgtEl>
                                        <p:attrNameLst>
                                          <p:attrName>ppt_x</p:attrName>
                                        </p:attrNameLst>
                                      </p:cBhvr>
                                      <p:tavLst>
                                        <p:tav tm="0">
                                          <p:val>
                                            <p:strVal val="#ppt_x"/>
                                          </p:val>
                                        </p:tav>
                                        <p:tav tm="100000">
                                          <p:val>
                                            <p:strVal val="#ppt_x"/>
                                          </p:val>
                                        </p:tav>
                                      </p:tavLst>
                                    </p:anim>
                                    <p:anim calcmode="lin" valueType="num">
                                      <p:cBhvr>
                                        <p:cTn id="29" dur="1000" fill="hold"/>
                                        <p:tgtEl>
                                          <p:spTgt spid="102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fade">
                                      <p:cBhvr>
                                        <p:cTn id="32" dur="1000"/>
                                        <p:tgtEl>
                                          <p:spTgt spid="1028"/>
                                        </p:tgtEl>
                                      </p:cBhvr>
                                    </p:animEffect>
                                    <p:anim calcmode="lin" valueType="num">
                                      <p:cBhvr>
                                        <p:cTn id="33" dur="1000" fill="hold"/>
                                        <p:tgtEl>
                                          <p:spTgt spid="1028"/>
                                        </p:tgtEl>
                                        <p:attrNameLst>
                                          <p:attrName>ppt_x</p:attrName>
                                        </p:attrNameLst>
                                      </p:cBhvr>
                                      <p:tavLst>
                                        <p:tav tm="0">
                                          <p:val>
                                            <p:strVal val="#ppt_x"/>
                                          </p:val>
                                        </p:tav>
                                        <p:tav tm="100000">
                                          <p:val>
                                            <p:strVal val="#ppt_x"/>
                                          </p:val>
                                        </p:tav>
                                      </p:tavLst>
                                    </p:anim>
                                    <p:anim calcmode="lin" valueType="num">
                                      <p:cBhvr>
                                        <p:cTn id="34" dur="1000" fill="hold"/>
                                        <p:tgtEl>
                                          <p:spTgt spid="102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29"/>
                                        </p:tgtEl>
                                        <p:attrNameLst>
                                          <p:attrName>style.visibility</p:attrName>
                                        </p:attrNameLst>
                                      </p:cBhvr>
                                      <p:to>
                                        <p:strVal val="visible"/>
                                      </p:to>
                                    </p:set>
                                    <p:animEffect transition="in" filter="fade">
                                      <p:cBhvr>
                                        <p:cTn id="37" dur="1000"/>
                                        <p:tgtEl>
                                          <p:spTgt spid="1029"/>
                                        </p:tgtEl>
                                      </p:cBhvr>
                                    </p:animEffect>
                                    <p:anim calcmode="lin" valueType="num">
                                      <p:cBhvr>
                                        <p:cTn id="38" dur="1000" fill="hold"/>
                                        <p:tgtEl>
                                          <p:spTgt spid="1029"/>
                                        </p:tgtEl>
                                        <p:attrNameLst>
                                          <p:attrName>ppt_x</p:attrName>
                                        </p:attrNameLst>
                                      </p:cBhvr>
                                      <p:tavLst>
                                        <p:tav tm="0">
                                          <p:val>
                                            <p:strVal val="#ppt_x"/>
                                          </p:val>
                                        </p:tav>
                                        <p:tav tm="100000">
                                          <p:val>
                                            <p:strVal val="#ppt_x"/>
                                          </p:val>
                                        </p:tav>
                                      </p:tavLst>
                                    </p:anim>
                                    <p:anim calcmode="lin" valueType="num">
                                      <p:cBhvr>
                                        <p:cTn id="39" dur="1000" fill="hold"/>
                                        <p:tgtEl>
                                          <p:spTgt spid="102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30"/>
                                        </p:tgtEl>
                                        <p:attrNameLst>
                                          <p:attrName>style.visibility</p:attrName>
                                        </p:attrNameLst>
                                      </p:cBhvr>
                                      <p:to>
                                        <p:strVal val="visible"/>
                                      </p:to>
                                    </p:set>
                                    <p:animEffect transition="in" filter="fade">
                                      <p:cBhvr>
                                        <p:cTn id="42" dur="1000"/>
                                        <p:tgtEl>
                                          <p:spTgt spid="1030"/>
                                        </p:tgtEl>
                                      </p:cBhvr>
                                    </p:animEffect>
                                    <p:anim calcmode="lin" valueType="num">
                                      <p:cBhvr>
                                        <p:cTn id="43" dur="1000" fill="hold"/>
                                        <p:tgtEl>
                                          <p:spTgt spid="1030"/>
                                        </p:tgtEl>
                                        <p:attrNameLst>
                                          <p:attrName>ppt_x</p:attrName>
                                        </p:attrNameLst>
                                      </p:cBhvr>
                                      <p:tavLst>
                                        <p:tav tm="0">
                                          <p:val>
                                            <p:strVal val="#ppt_x"/>
                                          </p:val>
                                        </p:tav>
                                        <p:tav tm="100000">
                                          <p:val>
                                            <p:strVal val="#ppt_x"/>
                                          </p:val>
                                        </p:tav>
                                      </p:tavLst>
                                    </p:anim>
                                    <p:anim calcmode="lin" valueType="num">
                                      <p:cBhvr>
                                        <p:cTn id="44" dur="1000" fill="hold"/>
                                        <p:tgtEl>
                                          <p:spTgt spid="103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1000"/>
                                        <p:tgtEl>
                                          <p:spTgt spid="6"/>
                                        </p:tgtEl>
                                      </p:cBhvr>
                                    </p:animEffect>
                                    <p:anim calcmode="lin" valueType="num">
                                      <p:cBhvr>
                                        <p:cTn id="53" dur="1000" fill="hold"/>
                                        <p:tgtEl>
                                          <p:spTgt spid="6"/>
                                        </p:tgtEl>
                                        <p:attrNameLst>
                                          <p:attrName>ppt_x</p:attrName>
                                        </p:attrNameLst>
                                      </p:cBhvr>
                                      <p:tavLst>
                                        <p:tav tm="0">
                                          <p:val>
                                            <p:strVal val="#ppt_x"/>
                                          </p:val>
                                        </p:tav>
                                        <p:tav tm="100000">
                                          <p:val>
                                            <p:strVal val="#ppt_x"/>
                                          </p:val>
                                        </p:tav>
                                      </p:tavLst>
                                    </p:anim>
                                    <p:anim calcmode="lin" valueType="num">
                                      <p:cBhvr>
                                        <p:cTn id="54" dur="1000" fill="hold"/>
                                        <p:tgtEl>
                                          <p:spTgt spid="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1000" fill="hold"/>
                                        <p:tgtEl>
                                          <p:spTgt spid="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1000"/>
                                        <p:tgtEl>
                                          <p:spTgt spid="9"/>
                                        </p:tgtEl>
                                      </p:cBhvr>
                                    </p:animEffect>
                                    <p:anim calcmode="lin" valueType="num">
                                      <p:cBhvr>
                                        <p:cTn id="63" dur="1000" fill="hold"/>
                                        <p:tgtEl>
                                          <p:spTgt spid="9"/>
                                        </p:tgtEl>
                                        <p:attrNameLst>
                                          <p:attrName>ppt_x</p:attrName>
                                        </p:attrNameLst>
                                      </p:cBhvr>
                                      <p:tavLst>
                                        <p:tav tm="0">
                                          <p:val>
                                            <p:strVal val="#ppt_x"/>
                                          </p:val>
                                        </p:tav>
                                        <p:tav tm="100000">
                                          <p:val>
                                            <p:strVal val="#ppt_x"/>
                                          </p:val>
                                        </p:tav>
                                      </p:tavLst>
                                    </p:anim>
                                    <p:anim calcmode="lin" valueType="num">
                                      <p:cBhvr>
                                        <p:cTn id="6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P spid="6"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9528" y="246929"/>
            <a:ext cx="10972800" cy="1143000"/>
          </a:xfrm>
        </p:spPr>
        <p:txBody>
          <a:bodyPr>
            <a:normAutofit fontScale="90000"/>
          </a:bodyPr>
          <a:lstStyle/>
          <a:p>
            <a:r>
              <a:rPr lang="en-US" sz="2800" b="1" dirty="0" smtClean="0"/>
              <a:t>Rhomboid Trigger Points:</a:t>
            </a:r>
            <a:br>
              <a:rPr lang="en-US" sz="2800" b="1" dirty="0" smtClean="0"/>
            </a:br>
            <a:r>
              <a:rPr lang="en-US" sz="2800" b="1" dirty="0" smtClean="0"/>
              <a:t> A Pain Between the Shoulder Blades</a:t>
            </a:r>
            <a:br>
              <a:rPr lang="en-US" sz="2800" b="1" dirty="0" smtClean="0"/>
            </a:br>
            <a:endParaRPr lang="en-US" sz="2800" dirty="0"/>
          </a:p>
        </p:txBody>
      </p:sp>
      <p:pic>
        <p:nvPicPr>
          <p:cNvPr id="4101" name="Picture 5" descr="F:\eslahi\rhombodis\jjjj.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1589" y="0"/>
            <a:ext cx="4580411" cy="688960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eslahi\rhombodis\rhomboid_trigger_points_referred_pain-1024x7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743200"/>
            <a:ext cx="54864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F:\eslahi\rhombodis\Rhomboids-trigg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1" y="2743199"/>
            <a:ext cx="2002970" cy="3991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08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101"/>
                                        </p:tgtEl>
                                        <p:attrNameLst>
                                          <p:attrName>style.visibility</p:attrName>
                                        </p:attrNameLst>
                                      </p:cBhvr>
                                      <p:to>
                                        <p:strVal val="visible"/>
                                      </p:to>
                                    </p:set>
                                    <p:animEffect transition="in" filter="circle(in)">
                                      <p:cBhvr>
                                        <p:cTn id="10" dur="2000"/>
                                        <p:tgtEl>
                                          <p:spTgt spid="4101"/>
                                        </p:tgtEl>
                                      </p:cBhvr>
                                    </p:animEffect>
                                  </p:childTnLst>
                                </p:cTn>
                              </p:par>
                              <p:par>
                                <p:cTn id="11" presetID="6" presetClass="entr" presetSubtype="16" fill="hold" nodeType="withEffect">
                                  <p:stCondLst>
                                    <p:cond delay="0"/>
                                  </p:stCondLst>
                                  <p:childTnLst>
                                    <p:set>
                                      <p:cBhvr>
                                        <p:cTn id="12" dur="1" fill="hold">
                                          <p:stCondLst>
                                            <p:cond delay="0"/>
                                          </p:stCondLst>
                                        </p:cTn>
                                        <p:tgtEl>
                                          <p:spTgt spid="4102"/>
                                        </p:tgtEl>
                                        <p:attrNameLst>
                                          <p:attrName>style.visibility</p:attrName>
                                        </p:attrNameLst>
                                      </p:cBhvr>
                                      <p:to>
                                        <p:strVal val="visible"/>
                                      </p:to>
                                    </p:set>
                                    <p:animEffect transition="in" filter="circle(in)">
                                      <p:cBhvr>
                                        <p:cTn id="13" dur="2000"/>
                                        <p:tgtEl>
                                          <p:spTgt spid="4102"/>
                                        </p:tgtEl>
                                      </p:cBhvr>
                                    </p:animEffect>
                                  </p:childTnLst>
                                </p:cTn>
                              </p:par>
                              <p:par>
                                <p:cTn id="14" presetID="6" presetClass="entr" presetSubtype="16" fill="hold" nodeType="withEffect">
                                  <p:stCondLst>
                                    <p:cond delay="0"/>
                                  </p:stCondLst>
                                  <p:childTnLst>
                                    <p:set>
                                      <p:cBhvr>
                                        <p:cTn id="15" dur="1" fill="hold">
                                          <p:stCondLst>
                                            <p:cond delay="0"/>
                                          </p:stCondLst>
                                        </p:cTn>
                                        <p:tgtEl>
                                          <p:spTgt spid="4103"/>
                                        </p:tgtEl>
                                        <p:attrNameLst>
                                          <p:attrName>style.visibility</p:attrName>
                                        </p:attrNameLst>
                                      </p:cBhvr>
                                      <p:to>
                                        <p:strVal val="visible"/>
                                      </p:to>
                                    </p:set>
                                    <p:animEffect transition="in" filter="circle(in)">
                                      <p:cBhvr>
                                        <p:cTn id="16" dur="20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2962</TotalTime>
  <Words>1768</Words>
  <Application>Microsoft Office PowerPoint</Application>
  <PresentationFormat>Widescreen</PresentationFormat>
  <Paragraphs>216</Paragraphs>
  <Slides>53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Calibri</vt:lpstr>
      <vt:lpstr>Times New Roman</vt:lpstr>
      <vt:lpstr>Wingdings</vt:lpstr>
      <vt:lpstr>Office Theme</vt:lpstr>
      <vt:lpstr>گرد پشتی (کیفوز)( kyphosis)</vt:lpstr>
      <vt:lpstr>آناتومی</vt:lpstr>
      <vt:lpstr>PowerPoint Presentation</vt:lpstr>
      <vt:lpstr>PowerPoint Presentation</vt:lpstr>
      <vt:lpstr>PowerPoint Presentation</vt:lpstr>
      <vt:lpstr>تمرینهای </vt:lpstr>
      <vt:lpstr>متوازی الاضلاع((Rhomboids)  سر ثابت : زائده شوکی هفتمین مهره گردن و پنج مهره اول پشتی سر متحرک : لبه داخلی استخوان کتف(زیر ریشه خارکتف)  </vt:lpstr>
      <vt:lpstr>عمل</vt:lpstr>
      <vt:lpstr>Rhomboid Trigger Points:  A Pain Between the Shoulder Blades </vt:lpstr>
      <vt:lpstr>تمرین</vt:lpstr>
      <vt:lpstr>PowerPoint Presentation</vt:lpstr>
      <vt:lpstr>عمل </vt:lpstr>
      <vt:lpstr>Trigger point</vt:lpstr>
      <vt:lpstr>تمرین</vt:lpstr>
      <vt:lpstr> راست کننده ستون مهره ها (ارکتور اسپاینه) (erectoor spinae muscles  )  خاصره ای(Iliocostalis) طویل(Longissimus) شوکی(spinalis) ثابت:بخش خلفی ستون مهره ها درناحیه گردنی،پشتی،کمری،تاج خاصره ای،سطح خلفی خاجی و9دنده پایینی متحرک:زائده پستانی استخوان گیجاهی بخش خلفی مهره های گردنی ،پشتی،کمری و12دنده قفسه سینه   </vt:lpstr>
      <vt:lpstr>عمل</vt:lpstr>
      <vt:lpstr>PowerPoint Presentation</vt:lpstr>
      <vt:lpstr>تمرین</vt:lpstr>
      <vt:lpstr>PowerPoint Presentation</vt:lpstr>
      <vt:lpstr>عمل</vt:lpstr>
      <vt:lpstr>Trigger point</vt:lpstr>
      <vt:lpstr>تمرین</vt:lpstr>
      <vt:lpstr>PowerPoint Presentation</vt:lpstr>
      <vt:lpstr>عمل</vt:lpstr>
      <vt:lpstr>Trigger point</vt:lpstr>
      <vt:lpstr>تمرین</vt:lpstr>
      <vt:lpstr>تعریف ناهنجاری </vt:lpstr>
      <vt:lpstr>تقسیم بندی انواع کایفوز</vt:lpstr>
      <vt:lpstr>تقسیم بندی کیفوز براساس منطقه گرفتارشده</vt:lpstr>
      <vt:lpstr>تقسیم بندی کیفوز براساس اصلاح پذیری واصلاح ناپذیری </vt:lpstr>
      <vt:lpstr>گرد پشتی نوجوانان یا شوئرمن</vt:lpstr>
      <vt:lpstr>گرد پشتی جوانان یا شوئرمن</vt:lpstr>
      <vt:lpstr>گرد پشتی مادرزادی</vt:lpstr>
      <vt:lpstr>گرد پشتی ناشی از ضایعات نخاعی</vt:lpstr>
      <vt:lpstr>گرد پشتی ناشی از سل ستون فقرات</vt:lpstr>
      <vt:lpstr>گرد پشتی ناشی ازبیماری نرمی استخوان</vt:lpstr>
      <vt:lpstr>کیفوز ناشی از پیری </vt:lpstr>
      <vt:lpstr>گرد پشتی براساس شدت انحنا</vt:lpstr>
      <vt:lpstr>کیفوز جبرانی</vt:lpstr>
      <vt:lpstr>( Gibbus  کایفوز ژیبوس(  </vt:lpstr>
      <vt:lpstr>عارضه کیفوز طی سه مرحله ایجاد میشود</vt:lpstr>
      <vt:lpstr>علل بروز</vt:lpstr>
      <vt:lpstr>عوارض</vt:lpstr>
      <vt:lpstr>اپیدمیولوژی</vt:lpstr>
      <vt:lpstr>ابزارهای اندازه گیری</vt:lpstr>
      <vt:lpstr>ابزارهای اندازه گیری</vt:lpstr>
      <vt:lpstr>ملاحضات اصلاحی و درمانی</vt:lpstr>
      <vt:lpstr>نمونه تمرینات کششی</vt:lpstr>
      <vt:lpstr>نمونه تمرینات تقویتی </vt:lpstr>
      <vt:lpstr>PowerPoint Presentation</vt:lpstr>
      <vt:lpstr>PowerPoint Presentation</vt:lpstr>
      <vt:lpstr>PowerPoint Presentation</vt:lpstr>
      <vt:lpstr>تهیه کننده : زینب هادوی</vt:lpstr>
    </vt:vector>
  </TitlesOfParts>
  <Company>Moorche 30 DVDs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گرد پشتی (کیفوز)( kyphosis)</dc:title>
  <dc:creator>MRT www.Win2Farsi.com</dc:creator>
  <cp:lastModifiedBy>Admin</cp:lastModifiedBy>
  <cp:revision>173</cp:revision>
  <dcterms:created xsi:type="dcterms:W3CDTF">2015-11-09T06:01:27Z</dcterms:created>
  <dcterms:modified xsi:type="dcterms:W3CDTF">2020-04-05T18:02:29Z</dcterms:modified>
</cp:coreProperties>
</file>