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71" r:id="rId2"/>
    <p:sldId id="268" r:id="rId3"/>
    <p:sldId id="259" r:id="rId4"/>
    <p:sldId id="261" r:id="rId5"/>
    <p:sldId id="262" r:id="rId6"/>
    <p:sldId id="263" r:id="rId7"/>
    <p:sldId id="264" r:id="rId8"/>
    <p:sldId id="265" r:id="rId9"/>
    <p:sldId id="266" r:id="rId10"/>
    <p:sldId id="267" r:id="rId11"/>
    <p:sldId id="272" r:id="rId12"/>
    <p:sldId id="270" r:id="rId13"/>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063A419-2B85-4AE7-89F1-62AC3FA674AB}" type="datetimeFigureOut">
              <a:rPr lang="fa-IR" smtClean="0"/>
              <a:pPr/>
              <a:t>1441/08/12</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632DC02D-11E2-491F-9A4E-CA08ECB1E647}" type="slidenum">
              <a:rPr lang="fa-IR" smtClean="0"/>
              <a:pPr/>
              <a:t>‹#›</a:t>
            </a:fld>
            <a:endParaRPr lang="fa-IR"/>
          </a:p>
        </p:txBody>
      </p:sp>
    </p:spTree>
  </p:cSld>
  <p:clrMapOvr>
    <a:masterClrMapping/>
  </p:clrMapOvr>
  <p:transition advClick="0">
    <p:wheel spokes="3"/>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63A419-2B85-4AE7-89F1-62AC3FA674AB}" type="datetimeFigureOut">
              <a:rPr lang="fa-IR" smtClean="0"/>
              <a:pPr/>
              <a:t>1441/08/12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32DC02D-11E2-491F-9A4E-CA08ECB1E647}" type="slidenum">
              <a:rPr lang="fa-IR" smtClean="0"/>
              <a:pPr/>
              <a:t>‹#›</a:t>
            </a:fld>
            <a:endParaRPr lang="fa-IR"/>
          </a:p>
        </p:txBody>
      </p:sp>
    </p:spTree>
  </p:cSld>
  <p:clrMapOvr>
    <a:masterClrMapping/>
  </p:clrMapOvr>
  <p:transition advClick="0">
    <p:wheel spokes="3"/>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63A419-2B85-4AE7-89F1-62AC3FA674AB}" type="datetimeFigureOut">
              <a:rPr lang="fa-IR" smtClean="0"/>
              <a:pPr/>
              <a:t>1441/08/12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32DC02D-11E2-491F-9A4E-CA08ECB1E647}" type="slidenum">
              <a:rPr lang="fa-IR" smtClean="0"/>
              <a:pPr/>
              <a:t>‹#›</a:t>
            </a:fld>
            <a:endParaRPr lang="fa-IR"/>
          </a:p>
        </p:txBody>
      </p:sp>
    </p:spTree>
  </p:cSld>
  <p:clrMapOvr>
    <a:masterClrMapping/>
  </p:clrMapOvr>
  <p:transition advClick="0">
    <p:wheel spokes="3"/>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63A419-2B85-4AE7-89F1-62AC3FA674AB}" type="datetimeFigureOut">
              <a:rPr lang="fa-IR" smtClean="0"/>
              <a:pPr/>
              <a:t>1441/08/12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32DC02D-11E2-491F-9A4E-CA08ECB1E647}" type="slidenum">
              <a:rPr lang="fa-IR" smtClean="0"/>
              <a:pPr/>
              <a:t>‹#›</a:t>
            </a:fld>
            <a:endParaRPr lang="fa-IR"/>
          </a:p>
        </p:txBody>
      </p:sp>
    </p:spTree>
  </p:cSld>
  <p:clrMapOvr>
    <a:masterClrMapping/>
  </p:clrMapOvr>
  <p:transition advClick="0">
    <p:wheel spokes="3"/>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063A419-2B85-4AE7-89F1-62AC3FA674AB}" type="datetimeFigureOut">
              <a:rPr lang="fa-IR" smtClean="0"/>
              <a:pPr/>
              <a:t>1441/08/12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32DC02D-11E2-491F-9A4E-CA08ECB1E647}" type="slidenum">
              <a:rPr lang="fa-IR" smtClean="0"/>
              <a:pPr/>
              <a:t>‹#›</a:t>
            </a:fld>
            <a:endParaRPr lang="fa-IR"/>
          </a:p>
        </p:txBody>
      </p:sp>
    </p:spTree>
  </p:cSld>
  <p:clrMapOvr>
    <a:masterClrMapping/>
  </p:clrMapOvr>
  <p:transition advClick="0">
    <p:wheel spokes="3"/>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063A419-2B85-4AE7-89F1-62AC3FA674AB}" type="datetimeFigureOut">
              <a:rPr lang="fa-IR" smtClean="0"/>
              <a:pPr/>
              <a:t>1441/08/12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32DC02D-11E2-491F-9A4E-CA08ECB1E647}" type="slidenum">
              <a:rPr lang="fa-IR" smtClean="0"/>
              <a:pPr/>
              <a:t>‹#›</a:t>
            </a:fld>
            <a:endParaRPr lang="fa-IR"/>
          </a:p>
        </p:txBody>
      </p:sp>
    </p:spTree>
  </p:cSld>
  <p:clrMapOvr>
    <a:masterClrMapping/>
  </p:clrMapOvr>
  <p:transition advClick="0">
    <p:wheel spokes="3"/>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063A419-2B85-4AE7-89F1-62AC3FA674AB}" type="datetimeFigureOut">
              <a:rPr lang="fa-IR" smtClean="0"/>
              <a:pPr/>
              <a:t>1441/08/12</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632DC02D-11E2-491F-9A4E-CA08ECB1E647}" type="slidenum">
              <a:rPr lang="fa-IR" smtClean="0"/>
              <a:pPr/>
              <a:t>‹#›</a:t>
            </a:fld>
            <a:endParaRPr lang="fa-IR"/>
          </a:p>
        </p:txBody>
      </p:sp>
    </p:spTree>
  </p:cSld>
  <p:clrMapOvr>
    <a:masterClrMapping/>
  </p:clrMapOvr>
  <p:transition advClick="0">
    <p:wheel spokes="3"/>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63A419-2B85-4AE7-89F1-62AC3FA674AB}" type="datetimeFigureOut">
              <a:rPr lang="fa-IR" smtClean="0"/>
              <a:pPr/>
              <a:t>1441/08/12</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632DC02D-11E2-491F-9A4E-CA08ECB1E647}" type="slidenum">
              <a:rPr lang="fa-IR" smtClean="0"/>
              <a:pPr/>
              <a:t>‹#›</a:t>
            </a:fld>
            <a:endParaRPr lang="fa-IR"/>
          </a:p>
        </p:txBody>
      </p:sp>
    </p:spTree>
  </p:cSld>
  <p:clrMapOvr>
    <a:masterClrMapping/>
  </p:clrMapOvr>
  <p:transition advClick="0">
    <p:wheel spokes="3"/>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63A419-2B85-4AE7-89F1-62AC3FA674AB}" type="datetimeFigureOut">
              <a:rPr lang="fa-IR" smtClean="0"/>
              <a:pPr/>
              <a:t>1441/08/12</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632DC02D-11E2-491F-9A4E-CA08ECB1E647}" type="slidenum">
              <a:rPr lang="fa-IR" smtClean="0"/>
              <a:pPr/>
              <a:t>‹#›</a:t>
            </a:fld>
            <a:endParaRPr lang="fa-IR"/>
          </a:p>
        </p:txBody>
      </p:sp>
    </p:spTree>
  </p:cSld>
  <p:clrMapOvr>
    <a:masterClrMapping/>
  </p:clrMapOvr>
  <p:transition advClick="0">
    <p:wheel spokes="3"/>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063A419-2B85-4AE7-89F1-62AC3FA674AB}" type="datetimeFigureOut">
              <a:rPr lang="fa-IR" smtClean="0"/>
              <a:pPr/>
              <a:t>1441/08/12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32DC02D-11E2-491F-9A4E-CA08ECB1E647}" type="slidenum">
              <a:rPr lang="fa-IR" smtClean="0"/>
              <a:pPr/>
              <a:t>‹#›</a:t>
            </a:fld>
            <a:endParaRPr lang="fa-IR"/>
          </a:p>
        </p:txBody>
      </p:sp>
    </p:spTree>
  </p:cSld>
  <p:clrMapOvr>
    <a:masterClrMapping/>
  </p:clrMapOvr>
  <p:transition advClick="0">
    <p:wheel spokes="3"/>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63A419-2B85-4AE7-89F1-62AC3FA674AB}" type="datetimeFigureOut">
              <a:rPr lang="fa-IR" smtClean="0"/>
              <a:pPr/>
              <a:t>1441/08/12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632DC02D-11E2-491F-9A4E-CA08ECB1E647}"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transition advClick="0">
    <p:wheel spokes="3"/>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063A419-2B85-4AE7-89F1-62AC3FA674AB}" type="datetimeFigureOut">
              <a:rPr lang="fa-IR" smtClean="0"/>
              <a:pPr/>
              <a:t>1441/08/12</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32DC02D-11E2-491F-9A4E-CA08ECB1E647}"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advClick="0">
    <p:wheel spokes="3"/>
  </p:transition>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5965272"/>
          </a:xfrm>
        </p:spPr>
        <p:txBody>
          <a:bodyPr/>
          <a:lstStyle/>
          <a:p>
            <a:pPr algn="r"/>
            <a:r>
              <a:rPr lang="fa-IR" sz="6000" dirty="0" smtClean="0">
                <a:solidFill>
                  <a:schemeClr val="bg1"/>
                </a:solidFill>
                <a:cs typeface="2  Baran" pitchFamily="2" charset="-78"/>
              </a:rPr>
              <a:t>تعریف کتف بالدار:</a:t>
            </a:r>
            <a:br>
              <a:rPr lang="fa-IR" sz="6000" dirty="0" smtClean="0">
                <a:solidFill>
                  <a:schemeClr val="bg1"/>
                </a:solidFill>
                <a:cs typeface="2  Baran" pitchFamily="2" charset="-78"/>
              </a:rPr>
            </a:br>
            <a:r>
              <a:rPr lang="fa-IR" dirty="0" smtClean="0">
                <a:solidFill>
                  <a:schemeClr val="bg1"/>
                </a:solidFill>
                <a:cs typeface="2  Baran" pitchFamily="2" charset="-78"/>
              </a:rPr>
              <a:t>در این </a:t>
            </a:r>
            <a:r>
              <a:rPr lang="fa-IR" dirty="0">
                <a:solidFill>
                  <a:schemeClr val="bg1"/>
                </a:solidFill>
                <a:cs typeface="2  Baran" pitchFamily="2" charset="-78"/>
              </a:rPr>
              <a:t>ناهنجاري عضله دندانه ا ي </a:t>
            </a:r>
            <a:r>
              <a:rPr lang="fa-IR" dirty="0" smtClean="0">
                <a:solidFill>
                  <a:schemeClr val="bg1"/>
                </a:solidFill>
                <a:cs typeface="2  Baran" pitchFamily="2" charset="-78"/>
              </a:rPr>
              <a:t>قدامی </a:t>
            </a:r>
            <a:r>
              <a:rPr lang="en-US" dirty="0" smtClean="0">
                <a:solidFill>
                  <a:schemeClr val="bg1"/>
                </a:solidFill>
                <a:cs typeface="2  Baran" pitchFamily="2" charset="-78"/>
              </a:rPr>
              <a:t>(Seratus </a:t>
            </a:r>
            <a:r>
              <a:rPr lang="en-US" dirty="0">
                <a:solidFill>
                  <a:schemeClr val="bg1"/>
                </a:solidFill>
                <a:cs typeface="2  Baran" pitchFamily="2" charset="-78"/>
              </a:rPr>
              <a:t>anterior) </a:t>
            </a:r>
            <a:r>
              <a:rPr lang="fa-IR" dirty="0">
                <a:solidFill>
                  <a:schemeClr val="bg1"/>
                </a:solidFill>
                <a:cs typeface="2  Baran" pitchFamily="2" charset="-78"/>
              </a:rPr>
              <a:t>ضعیف یا فلج </a:t>
            </a:r>
            <a:r>
              <a:rPr lang="fa-IR" dirty="0" smtClean="0">
                <a:solidFill>
                  <a:schemeClr val="bg1"/>
                </a:solidFill>
                <a:cs typeface="2  Baran" pitchFamily="2" charset="-78"/>
              </a:rPr>
              <a:t>میگردد </a:t>
            </a:r>
            <a:r>
              <a:rPr lang="fa-IR" dirty="0">
                <a:solidFill>
                  <a:schemeClr val="bg1"/>
                </a:solidFill>
                <a:cs typeface="2  Baran" pitchFamily="2" charset="-78"/>
              </a:rPr>
              <a:t>و دیگر نمی تواند کتف را روي قفسه </a:t>
            </a:r>
            <a:r>
              <a:rPr lang="en-US" dirty="0" smtClean="0">
                <a:solidFill>
                  <a:schemeClr val="bg1"/>
                </a:solidFill>
                <a:cs typeface="2  Baran" pitchFamily="2" charset="-78"/>
              </a:rPr>
              <a:t> </a:t>
            </a:r>
            <a:r>
              <a:rPr lang="fa-IR" dirty="0" smtClean="0">
                <a:solidFill>
                  <a:schemeClr val="bg1"/>
                </a:solidFill>
                <a:cs typeface="2  Baran" pitchFamily="2" charset="-78"/>
              </a:rPr>
              <a:t>سینه </a:t>
            </a:r>
            <a:r>
              <a:rPr lang="fa-IR" dirty="0">
                <a:solidFill>
                  <a:schemeClr val="bg1"/>
                </a:solidFill>
                <a:cs typeface="2  Baran" pitchFamily="2" charset="-78"/>
              </a:rPr>
              <a:t>یا دنده ها نگه </a:t>
            </a:r>
            <a:r>
              <a:rPr lang="fa-IR" dirty="0" smtClean="0">
                <a:solidFill>
                  <a:schemeClr val="bg1"/>
                </a:solidFill>
                <a:cs typeface="2  Baran" pitchFamily="2" charset="-78"/>
              </a:rPr>
              <a:t>دارد.             </a:t>
            </a:r>
            <a:br>
              <a:rPr lang="fa-IR" dirty="0" smtClean="0">
                <a:solidFill>
                  <a:schemeClr val="bg1"/>
                </a:solidFill>
                <a:cs typeface="2  Baran" pitchFamily="2" charset="-78"/>
              </a:rPr>
            </a:br>
            <a:r>
              <a:rPr lang="fa-IR" dirty="0">
                <a:solidFill>
                  <a:schemeClr val="bg1"/>
                </a:solidFill>
                <a:cs typeface="2  Baran" pitchFamily="2" charset="-78"/>
              </a:rPr>
              <a:t/>
            </a:r>
            <a:br>
              <a:rPr lang="fa-IR" dirty="0">
                <a:solidFill>
                  <a:schemeClr val="bg1"/>
                </a:solidFill>
                <a:cs typeface="2  Baran" pitchFamily="2" charset="-78"/>
              </a:rPr>
            </a:br>
            <a:endParaRPr lang="fa-IR" dirty="0">
              <a:solidFill>
                <a:schemeClr val="bg1"/>
              </a:solidFill>
              <a:cs typeface="2  Baran" pitchFamily="2" charset="-78"/>
            </a:endParaRPr>
          </a:p>
        </p:txBody>
      </p:sp>
    </p:spTree>
    <p:extLst>
      <p:ext uri="{BB962C8B-B14F-4D97-AF65-F5344CB8AC3E}">
        <p14:creationId xmlns:p14="http://schemas.microsoft.com/office/powerpoint/2010/main" val="1741061313"/>
      </p:ext>
    </p:extLst>
  </p:cSld>
  <p:clrMapOvr>
    <a:masterClrMapping/>
  </p:clrMapOvr>
  <p:transition advClick="0">
    <p:wheel spokes="3"/>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6011060"/>
          </a:xfrm>
        </p:spPr>
        <p:txBody>
          <a:bodyPr>
            <a:normAutofit/>
          </a:bodyPr>
          <a:lstStyle/>
          <a:p>
            <a:pPr algn="r" rtl="1"/>
            <a:r>
              <a:rPr lang="fa-IR" sz="3200" b="1" dirty="0" smtClean="0">
                <a:solidFill>
                  <a:schemeClr val="bg1"/>
                </a:solidFill>
                <a:latin typeface="Arial" pitchFamily="34" charset="0"/>
                <a:cs typeface="Arial" pitchFamily="34" charset="0"/>
              </a:rPr>
              <a:t>براي اصلاح این ناهنجاري از ورزشهاي زیراستفاده میکنیم :</a:t>
            </a:r>
            <a:br>
              <a:rPr lang="fa-IR" sz="3200" b="1" dirty="0" smtClean="0">
                <a:solidFill>
                  <a:schemeClr val="bg1"/>
                </a:solidFill>
                <a:latin typeface="Arial" pitchFamily="34" charset="0"/>
                <a:cs typeface="Arial" pitchFamily="34" charset="0"/>
              </a:rPr>
            </a:br>
            <a:r>
              <a:rPr lang="fa-IR" sz="3200" b="1" dirty="0" smtClean="0">
                <a:solidFill>
                  <a:schemeClr val="bg1"/>
                </a:solidFill>
                <a:latin typeface="Arial" pitchFamily="34" charset="0"/>
                <a:cs typeface="Arial" pitchFamily="34" charset="0"/>
              </a:rPr>
              <a:t>1- به فرد آموزش میدهیم دیوار را به طرف جلو هل دهد.</a:t>
            </a:r>
            <a:br>
              <a:rPr lang="fa-IR" sz="3200" b="1" dirty="0" smtClean="0">
                <a:solidFill>
                  <a:schemeClr val="bg1"/>
                </a:solidFill>
                <a:latin typeface="Arial" pitchFamily="34" charset="0"/>
                <a:cs typeface="Arial" pitchFamily="34" charset="0"/>
              </a:rPr>
            </a:br>
            <a:r>
              <a:rPr lang="fa-IR" sz="3200" b="1" dirty="0" smtClean="0">
                <a:solidFill>
                  <a:schemeClr val="bg1"/>
                </a:solidFill>
                <a:latin typeface="Arial" pitchFamily="34" charset="0"/>
                <a:cs typeface="Arial" pitchFamily="34" charset="0"/>
              </a:rPr>
              <a:t>2- حرکت پدالی دونفره دستها</a:t>
            </a:r>
            <a:br>
              <a:rPr lang="fa-IR" sz="3200" b="1" dirty="0" smtClean="0">
                <a:solidFill>
                  <a:schemeClr val="bg1"/>
                </a:solidFill>
                <a:latin typeface="Arial" pitchFamily="34" charset="0"/>
                <a:cs typeface="Arial" pitchFamily="34" charset="0"/>
              </a:rPr>
            </a:br>
            <a:r>
              <a:rPr lang="fa-IR" sz="3200" b="1" dirty="0" smtClean="0">
                <a:solidFill>
                  <a:schemeClr val="bg1"/>
                </a:solidFill>
                <a:latin typeface="Arial" pitchFamily="34" charset="0"/>
                <a:cs typeface="Arial" pitchFamily="34" charset="0"/>
              </a:rPr>
              <a:t>3-شناي پرس بخصوص با دستهاي باز( سوئدي )</a:t>
            </a:r>
            <a:br>
              <a:rPr lang="fa-IR" sz="3200" b="1" dirty="0" smtClean="0">
                <a:solidFill>
                  <a:schemeClr val="bg1"/>
                </a:solidFill>
                <a:latin typeface="Arial" pitchFamily="34" charset="0"/>
                <a:cs typeface="Arial" pitchFamily="34" charset="0"/>
              </a:rPr>
            </a:br>
            <a:r>
              <a:rPr lang="fa-IR" sz="3200" b="1" dirty="0" smtClean="0">
                <a:solidFill>
                  <a:schemeClr val="bg1"/>
                </a:solidFill>
                <a:latin typeface="Arial" pitchFamily="34" charset="0"/>
                <a:cs typeface="Arial" pitchFamily="34" charset="0"/>
              </a:rPr>
              <a:t>4-حرکت فرغون</a:t>
            </a:r>
            <a:br>
              <a:rPr lang="fa-IR" sz="3200" b="1" dirty="0" smtClean="0">
                <a:solidFill>
                  <a:schemeClr val="bg1"/>
                </a:solidFill>
                <a:latin typeface="Arial" pitchFamily="34" charset="0"/>
                <a:cs typeface="Arial" pitchFamily="34" charset="0"/>
              </a:rPr>
            </a:br>
            <a:r>
              <a:rPr lang="fa-IR" sz="3200" b="1" dirty="0" smtClean="0">
                <a:solidFill>
                  <a:schemeClr val="bg1"/>
                </a:solidFill>
                <a:latin typeface="Arial" pitchFamily="34" charset="0"/>
                <a:cs typeface="Arial" pitchFamily="34" charset="0"/>
              </a:rPr>
              <a:t>5- مانور سنگ زورخانه ا ي</a:t>
            </a:r>
            <a:br>
              <a:rPr lang="fa-IR" sz="3200" b="1" dirty="0" smtClean="0">
                <a:solidFill>
                  <a:schemeClr val="bg1"/>
                </a:solidFill>
                <a:latin typeface="Arial" pitchFamily="34" charset="0"/>
                <a:cs typeface="Arial" pitchFamily="34" charset="0"/>
              </a:rPr>
            </a:br>
            <a:r>
              <a:rPr lang="fa-IR" sz="3200" b="1" dirty="0" smtClean="0">
                <a:solidFill>
                  <a:schemeClr val="bg1"/>
                </a:solidFill>
                <a:latin typeface="Arial" pitchFamily="34" charset="0"/>
                <a:cs typeface="Arial" pitchFamily="34" charset="0"/>
              </a:rPr>
              <a:t> </a:t>
            </a:r>
            <a:br>
              <a:rPr lang="fa-IR" sz="3200" b="1" dirty="0" smtClean="0">
                <a:solidFill>
                  <a:schemeClr val="bg1"/>
                </a:solidFill>
                <a:latin typeface="Arial" pitchFamily="34" charset="0"/>
                <a:cs typeface="Arial" pitchFamily="34" charset="0"/>
              </a:rPr>
            </a:br>
            <a:r>
              <a:rPr lang="fa-IR" sz="3200" b="1" dirty="0" smtClean="0">
                <a:solidFill>
                  <a:schemeClr val="bg1"/>
                </a:solidFill>
                <a:latin typeface="Arial" pitchFamily="34" charset="0"/>
                <a:cs typeface="Arial" pitchFamily="34" charset="0"/>
              </a:rPr>
              <a:t>6-فرد به پشت خوابیده کنار او می ایستیم ، با یک دست ، دست او  و  با دست دیگر آرنج او را حمایت می کنیم ،از وي می خواهیم دست خود را بطرف بالا برده و ما بصورت عمودي نیرو را به پایین اعمال می کنیم.</a:t>
            </a:r>
            <a:br>
              <a:rPr lang="fa-IR" sz="3200" b="1" dirty="0" smtClean="0">
                <a:solidFill>
                  <a:schemeClr val="bg1"/>
                </a:solidFill>
                <a:latin typeface="Arial" pitchFamily="34" charset="0"/>
                <a:cs typeface="Arial" pitchFamily="34" charset="0"/>
              </a:rPr>
            </a:br>
            <a:endParaRPr lang="fa-IR" sz="3200" b="1" dirty="0">
              <a:solidFill>
                <a:schemeClr val="bg1"/>
              </a:solidFill>
              <a:latin typeface="Arial" pitchFamily="34" charset="0"/>
              <a:cs typeface="Arial" pitchFamily="34" charset="0"/>
            </a:endParaRPr>
          </a:p>
        </p:txBody>
      </p:sp>
    </p:spTree>
  </p:cSld>
  <p:clrMapOvr>
    <a:masterClrMapping/>
  </p:clrMapOvr>
  <p:transition advClick="0">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996952"/>
            <a:ext cx="8305800" cy="1143000"/>
          </a:xfrm>
        </p:spPr>
        <p:txBody>
          <a:bodyPr>
            <a:normAutofit/>
          </a:bodyPr>
          <a:lstStyle/>
          <a:p>
            <a:pPr algn="ctr"/>
            <a:r>
              <a:rPr lang="fa-IR" sz="5400" b="1" dirty="0">
                <a:solidFill>
                  <a:srgbClr val="FF0000"/>
                </a:solidFill>
              </a:rPr>
              <a:t>تهیه کننده : زینب هادوی</a:t>
            </a:r>
            <a:endParaRPr lang="en-US" sz="5400" b="1" dirty="0">
              <a:solidFill>
                <a:srgbClr val="FF0000"/>
              </a:solidFill>
            </a:endParaRPr>
          </a:p>
        </p:txBody>
      </p:sp>
    </p:spTree>
    <p:extLst>
      <p:ext uri="{BB962C8B-B14F-4D97-AF65-F5344CB8AC3E}">
        <p14:creationId xmlns:p14="http://schemas.microsoft.com/office/powerpoint/2010/main" val="3436328553"/>
      </p:ext>
    </p:extLst>
  </p:cSld>
  <p:clrMapOvr>
    <a:masterClrMapping/>
  </p:clrMapOvr>
  <p:transition advClick="0">
    <p:wheel spokes="3"/>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714356"/>
            <a:ext cx="8305800" cy="5939622"/>
          </a:xfrm>
        </p:spPr>
        <p:txBody>
          <a:bodyPr>
            <a:normAutofit/>
          </a:bodyPr>
          <a:lstStyle/>
          <a:p>
            <a:pPr algn="ctr" rtl="1"/>
            <a:r>
              <a:rPr lang="fa-IR" sz="8800" dirty="0" smtClean="0">
                <a:latin typeface="Arial" pitchFamily="34" charset="0"/>
                <a:cs typeface="Arial" pitchFamily="34" charset="0"/>
              </a:rPr>
              <a:t>باتشكر از</a:t>
            </a:r>
            <a:br>
              <a:rPr lang="fa-IR" sz="8800" dirty="0" smtClean="0">
                <a:latin typeface="Arial" pitchFamily="34" charset="0"/>
                <a:cs typeface="Arial" pitchFamily="34" charset="0"/>
              </a:rPr>
            </a:br>
            <a:r>
              <a:rPr lang="fa-IR" sz="8800" dirty="0" smtClean="0">
                <a:latin typeface="Arial" pitchFamily="34" charset="0"/>
                <a:cs typeface="Arial" pitchFamily="34" charset="0"/>
              </a:rPr>
              <a:t>حسن توجه شما</a:t>
            </a:r>
            <a:r>
              <a:rPr lang="fa-IR" sz="8800" dirty="0" smtClean="0"/>
              <a:t/>
            </a:r>
            <a:br>
              <a:rPr lang="fa-IR" sz="8800" dirty="0" smtClean="0"/>
            </a:br>
            <a:r>
              <a:rPr lang="fa-IR" sz="8800" dirty="0" smtClean="0"/>
              <a:t/>
            </a:r>
            <a:br>
              <a:rPr lang="fa-IR" sz="8800" dirty="0" smtClean="0"/>
            </a:br>
            <a:endParaRPr lang="fa-IR" sz="8800" dirty="0"/>
          </a:p>
        </p:txBody>
      </p:sp>
    </p:spTree>
  </p:cSld>
  <p:clrMapOvr>
    <a:masterClrMapping/>
  </p:clrMapOvr>
  <p:transition advClick="0">
    <p:wheel spokes="3"/>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0"/>
            <a:ext cx="8501122" cy="6357982"/>
          </a:xfrm>
        </p:spPr>
        <p:txBody>
          <a:bodyPr/>
          <a:lstStyle/>
          <a:p>
            <a:endParaRPr lang="fa-IR" dirty="0"/>
          </a:p>
        </p:txBody>
      </p:sp>
      <p:sp>
        <p:nvSpPr>
          <p:cNvPr id="3" name="Text Placeholder 2"/>
          <p:cNvSpPr>
            <a:spLocks noGrp="1"/>
          </p:cNvSpPr>
          <p:nvPr>
            <p:ph type="body" idx="1"/>
          </p:nvPr>
        </p:nvSpPr>
        <p:spPr>
          <a:xfrm>
            <a:off x="285720" y="214290"/>
            <a:ext cx="8501122" cy="6858048"/>
          </a:xfrm>
        </p:spPr>
        <p:txBody>
          <a:bodyPr>
            <a:normAutofit lnSpcReduction="10000"/>
          </a:bodyPr>
          <a:lstStyle/>
          <a:p>
            <a:r>
              <a:rPr lang="fa-IR" sz="2800" dirty="0" smtClean="0">
                <a:solidFill>
                  <a:schemeClr val="bg1"/>
                </a:solidFill>
              </a:rPr>
              <a:t>انواع کتف بالدار</a:t>
            </a:r>
          </a:p>
          <a:p>
            <a:r>
              <a:rPr lang="fa-IR" sz="2000" dirty="0" smtClean="0">
                <a:solidFill>
                  <a:schemeClr val="bg1"/>
                </a:solidFill>
              </a:rPr>
              <a:t>1.نوع اول-بنام </a:t>
            </a:r>
            <a:r>
              <a:rPr lang="en-US" sz="2000" noProof="1" smtClean="0">
                <a:solidFill>
                  <a:schemeClr val="bg1"/>
                </a:solidFill>
              </a:rPr>
              <a:t>classik</a:t>
            </a:r>
            <a:r>
              <a:rPr lang="en-US" sz="2000" dirty="0" smtClean="0">
                <a:solidFill>
                  <a:schemeClr val="bg1"/>
                </a:solidFill>
              </a:rPr>
              <a:t>  winging </a:t>
            </a:r>
            <a:r>
              <a:rPr lang="fa-IR" sz="2000" dirty="0" smtClean="0">
                <a:solidFill>
                  <a:schemeClr val="bg1"/>
                </a:solidFill>
              </a:rPr>
              <a:t>كه دران نواحي مياني استخوان كتف از قسمت </a:t>
            </a:r>
          </a:p>
          <a:p>
            <a:r>
              <a:rPr lang="fa-IR" sz="2000" dirty="0" smtClean="0">
                <a:solidFill>
                  <a:schemeClr val="bg1"/>
                </a:solidFill>
              </a:rPr>
              <a:t>  خلفي ديواره قفسه </a:t>
            </a:r>
          </a:p>
          <a:p>
            <a:r>
              <a:rPr lang="fa-IR" sz="2000" dirty="0" smtClean="0">
                <a:solidFill>
                  <a:schemeClr val="bg1"/>
                </a:solidFill>
              </a:rPr>
              <a:t>   سينه دور</a:t>
            </a:r>
          </a:p>
          <a:p>
            <a:endParaRPr lang="fa-IR" sz="2000" dirty="0" smtClean="0">
              <a:solidFill>
                <a:schemeClr val="bg1"/>
              </a:solidFill>
            </a:endParaRPr>
          </a:p>
          <a:p>
            <a:pPr>
              <a:lnSpc>
                <a:spcPct val="150000"/>
              </a:lnSpc>
            </a:pPr>
            <a:r>
              <a:rPr lang="fa-IR" sz="2000" dirty="0" smtClean="0">
                <a:solidFill>
                  <a:schemeClr val="bg1"/>
                </a:solidFill>
              </a:rPr>
              <a:t>2.نوع دوم-بنام </a:t>
            </a:r>
            <a:r>
              <a:rPr lang="en-US" sz="2000" noProof="1" smtClean="0">
                <a:solidFill>
                  <a:schemeClr val="bg1"/>
                </a:solidFill>
              </a:rPr>
              <a:t>Rotatory wingiing</a:t>
            </a:r>
            <a:r>
              <a:rPr lang="fa-IR" sz="2000" noProof="1" smtClean="0">
                <a:solidFill>
                  <a:schemeClr val="bg1"/>
                </a:solidFill>
              </a:rPr>
              <a:t> ناحيه تحتاني يكي از </a:t>
            </a:r>
          </a:p>
          <a:p>
            <a:r>
              <a:rPr lang="fa-IR" sz="2000" noProof="1" smtClean="0">
                <a:solidFill>
                  <a:schemeClr val="bg1"/>
                </a:solidFill>
              </a:rPr>
              <a:t>استخوانهاي كتف دور تر از ستون فقرات و زاويه تحتاني كتف</a:t>
            </a:r>
          </a:p>
          <a:p>
            <a:r>
              <a:rPr lang="fa-IR" sz="2000" noProof="1" smtClean="0">
                <a:solidFill>
                  <a:schemeClr val="bg1"/>
                </a:solidFill>
              </a:rPr>
              <a:t>ديگردچار چرخش ميشود</a:t>
            </a:r>
          </a:p>
          <a:p>
            <a:endParaRPr lang="fa-IR" sz="2000" noProof="1" smtClean="0">
              <a:solidFill>
                <a:schemeClr val="bg1"/>
              </a:solidFill>
            </a:endParaRPr>
          </a:p>
          <a:p>
            <a:pPr>
              <a:lnSpc>
                <a:spcPct val="150000"/>
              </a:lnSpc>
            </a:pPr>
            <a:r>
              <a:rPr lang="fa-IR" sz="2000" noProof="1" smtClean="0">
                <a:solidFill>
                  <a:schemeClr val="bg1"/>
                </a:solidFill>
              </a:rPr>
              <a:t>3.نوع سوم كتف بالدار-</a:t>
            </a:r>
            <a:r>
              <a:rPr lang="en-US" sz="2000" noProof="1" smtClean="0">
                <a:solidFill>
                  <a:schemeClr val="bg1"/>
                </a:solidFill>
              </a:rPr>
              <a:t>Dynamic </a:t>
            </a:r>
            <a:r>
              <a:rPr lang="fa-IR" sz="2000" noProof="1" smtClean="0">
                <a:solidFill>
                  <a:schemeClr val="bg1"/>
                </a:solidFill>
              </a:rPr>
              <a:t>نام دارد احتمالآ بدليل ايجاداختلال در</a:t>
            </a:r>
          </a:p>
          <a:p>
            <a:pPr>
              <a:lnSpc>
                <a:spcPct val="150000"/>
              </a:lnSpc>
            </a:pPr>
            <a:r>
              <a:rPr lang="fa-IR" sz="2000" noProof="1" smtClean="0">
                <a:solidFill>
                  <a:schemeClr val="bg1"/>
                </a:solidFill>
              </a:rPr>
              <a:t> ايجاد عصب سينه اي طويل بوجود مي ايد و منجر به ضعف عضله دندانه قدامي </a:t>
            </a:r>
            <a:r>
              <a:rPr lang="en-US" sz="2000" noProof="1" smtClean="0">
                <a:solidFill>
                  <a:schemeClr val="bg1"/>
                </a:solidFill>
              </a:rPr>
              <a:t>,</a:t>
            </a:r>
            <a:endParaRPr lang="fa-IR" sz="2000" noProof="1" smtClean="0">
              <a:solidFill>
                <a:schemeClr val="bg1"/>
              </a:solidFill>
            </a:endParaRPr>
          </a:p>
          <a:p>
            <a:pPr>
              <a:lnSpc>
                <a:spcPct val="150000"/>
              </a:lnSpc>
            </a:pPr>
            <a:r>
              <a:rPr lang="fa-IR" sz="2000" noProof="1" smtClean="0">
                <a:solidFill>
                  <a:schemeClr val="bg1"/>
                </a:solidFill>
              </a:rPr>
              <a:t> فلج عضله ذوزنقه اي (بدليل اسيب عصب فرعي ستون فقرات )</a:t>
            </a:r>
          </a:p>
          <a:p>
            <a:pPr>
              <a:lnSpc>
                <a:spcPct val="150000"/>
              </a:lnSpc>
            </a:pPr>
            <a:r>
              <a:rPr lang="en-US" sz="2000" noProof="1" smtClean="0">
                <a:solidFill>
                  <a:schemeClr val="bg1"/>
                </a:solidFill>
              </a:rPr>
              <a:t>,</a:t>
            </a:r>
            <a:r>
              <a:rPr lang="fa-IR" sz="2000" noProof="1" smtClean="0">
                <a:solidFill>
                  <a:schemeClr val="bg1"/>
                </a:solidFill>
              </a:rPr>
              <a:t>ضعف عضله متوازي الاضلاع </a:t>
            </a:r>
            <a:r>
              <a:rPr lang="en-US" sz="2000" noProof="1" smtClean="0">
                <a:solidFill>
                  <a:schemeClr val="bg1"/>
                </a:solidFill>
              </a:rPr>
              <a:t>,</a:t>
            </a:r>
            <a:r>
              <a:rPr lang="fa-IR" sz="2000" noProof="1" smtClean="0">
                <a:solidFill>
                  <a:schemeClr val="bg1"/>
                </a:solidFill>
              </a:rPr>
              <a:t> بي ثباتي چند جهته </a:t>
            </a:r>
            <a:r>
              <a:rPr lang="en-US" sz="2000" noProof="1" smtClean="0">
                <a:solidFill>
                  <a:schemeClr val="bg1"/>
                </a:solidFill>
              </a:rPr>
              <a:t>, </a:t>
            </a:r>
            <a:endParaRPr lang="fa-IR" sz="2000" noProof="1" smtClean="0">
              <a:solidFill>
                <a:schemeClr val="bg1"/>
              </a:solidFill>
            </a:endParaRPr>
          </a:p>
          <a:p>
            <a:pPr>
              <a:lnSpc>
                <a:spcPct val="150000"/>
              </a:lnSpc>
            </a:pPr>
            <a:r>
              <a:rPr lang="fa-IR" sz="2000" noProof="1" smtClean="0">
                <a:solidFill>
                  <a:schemeClr val="bg1"/>
                </a:solidFill>
              </a:rPr>
              <a:t>عملكرد ارادي يا شانه دردناك مي شود.</a:t>
            </a:r>
          </a:p>
          <a:p>
            <a:pPr>
              <a:lnSpc>
                <a:spcPct val="150000"/>
              </a:lnSpc>
            </a:pPr>
            <a:endParaRPr lang="fa-IR" sz="2000" noProof="1" smtClean="0">
              <a:solidFill>
                <a:schemeClr val="bg1"/>
              </a:solidFill>
            </a:endParaRPr>
          </a:p>
          <a:p>
            <a:r>
              <a:rPr lang="fa-IR" sz="2000" dirty="0" smtClean="0">
                <a:solidFill>
                  <a:schemeClr val="bg1"/>
                </a:solidFill>
              </a:rPr>
              <a:t/>
            </a:r>
            <a:br>
              <a:rPr lang="fa-IR" sz="2000" dirty="0" smtClean="0">
                <a:solidFill>
                  <a:schemeClr val="bg1"/>
                </a:solidFill>
              </a:rPr>
            </a:br>
            <a:endParaRPr lang="fa-IR" sz="2000" dirty="0" smtClean="0">
              <a:solidFill>
                <a:schemeClr val="bg1"/>
              </a:solidFill>
            </a:endParaRPr>
          </a:p>
          <a:p>
            <a:endParaRPr lang="fa-IR" sz="2000" dirty="0"/>
          </a:p>
        </p:txBody>
      </p:sp>
      <p:pic>
        <p:nvPicPr>
          <p:cNvPr id="1026" name="Picture 2" descr="C:\Documents and Settings\parsian\Desktop\mehdi\ارشد\2DTCA13XKNOCAJA21W6CA31RWC5CA0KC8N2CADV5322CAA34EA3CALQTUIYCAJ4EMT8CAWCB9ADCAJDSPNECAE7GIHGCAD4E271CAFVPFF6CAP2FKI9CAZ7I4CSCASXX3WPCA6JHQP9CAO29W35CA2C0M4O.jpg"/>
          <p:cNvPicPr>
            <a:picLocks noChangeAspect="1" noChangeArrowheads="1"/>
          </p:cNvPicPr>
          <p:nvPr/>
        </p:nvPicPr>
        <p:blipFill>
          <a:blip r:embed="rId2" cstate="print"/>
          <a:srcRect/>
          <a:stretch>
            <a:fillRect/>
          </a:stretch>
        </p:blipFill>
        <p:spPr bwMode="auto">
          <a:xfrm>
            <a:off x="785786" y="4214818"/>
            <a:ext cx="2714644" cy="2143140"/>
          </a:xfrm>
          <a:prstGeom prst="rect">
            <a:avLst/>
          </a:prstGeom>
          <a:ln>
            <a:noFill/>
          </a:ln>
          <a:effectLst>
            <a:innerShdw blurRad="63500" dist="50800" dir="18900000">
              <a:prstClr val="black">
                <a:alpha val="50000"/>
              </a:prstClr>
            </a:innerShdw>
            <a:softEdge rad="112500"/>
          </a:effectLst>
        </p:spPr>
      </p:pic>
    </p:spTree>
  </p:cSld>
  <p:clrMapOvr>
    <a:masterClrMapping/>
  </p:clrMapOvr>
  <p:transition advClick="0">
    <p:wheel spokes="3"/>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214290"/>
            <a:ext cx="8501122" cy="6500858"/>
          </a:xfrm>
        </p:spPr>
        <p:txBody>
          <a:bodyPr/>
          <a:lstStyle/>
          <a:p>
            <a:endParaRPr lang="fa-IR" dirty="0"/>
          </a:p>
        </p:txBody>
      </p:sp>
      <p:sp>
        <p:nvSpPr>
          <p:cNvPr id="3" name="Subtitle 2"/>
          <p:cNvSpPr>
            <a:spLocks noGrp="1"/>
          </p:cNvSpPr>
          <p:nvPr>
            <p:ph type="subTitle" idx="1"/>
          </p:nvPr>
        </p:nvSpPr>
        <p:spPr>
          <a:xfrm>
            <a:off x="214282" y="214290"/>
            <a:ext cx="8643998" cy="6429420"/>
          </a:xfrm>
        </p:spPr>
        <p:txBody>
          <a:bodyPr>
            <a:normAutofit lnSpcReduction="10000"/>
          </a:bodyPr>
          <a:lstStyle/>
          <a:p>
            <a:r>
              <a:rPr lang="fa-IR" dirty="0" smtClean="0"/>
              <a:t>    علت ناهنجاري:</a:t>
            </a:r>
          </a:p>
          <a:p>
            <a:r>
              <a:rPr lang="fa-IR" dirty="0" smtClean="0"/>
              <a:t>      فلج عصب عضله اي سينه اي طويل وفلج عصب فرعي</a:t>
            </a:r>
          </a:p>
          <a:p>
            <a:endParaRPr lang="fa-IR" dirty="0" smtClean="0"/>
          </a:p>
          <a:p>
            <a:pPr>
              <a:buClr>
                <a:schemeClr val="bg1"/>
              </a:buClr>
              <a:buFont typeface="Wingdings" pitchFamily="2" charset="2"/>
              <a:buChar char="v"/>
            </a:pPr>
            <a:r>
              <a:rPr lang="fa-IR" dirty="0" smtClean="0">
                <a:solidFill>
                  <a:schemeClr val="bg1"/>
                </a:solidFill>
              </a:rPr>
              <a:t>. اگر فلج عصب فرعي ستون فقرات منجر به افتادگي به پايين كتف و حركت خارجي ان همراه چرخش خارجي زاويه تحتاني می گردد.</a:t>
            </a:r>
          </a:p>
          <a:p>
            <a:endParaRPr lang="fa-IR" dirty="0" smtClean="0">
              <a:solidFill>
                <a:schemeClr val="bg1"/>
              </a:solidFill>
            </a:endParaRPr>
          </a:p>
          <a:p>
            <a:pPr>
              <a:buClrTx/>
              <a:buFont typeface="Wingdings" pitchFamily="2" charset="2"/>
              <a:buChar char="v"/>
            </a:pPr>
            <a:r>
              <a:rPr lang="fa-IR" dirty="0" smtClean="0">
                <a:solidFill>
                  <a:schemeClr val="bg1"/>
                </a:solidFill>
              </a:rPr>
              <a:t>.اگرعضله ذوزنقه اي ضعف يا فلج باشد بالدارشدگي كتف قبل از درجه دور كردن بازو اتفاق افتاده و بالدار شدگي كمتري با خم شدن به جلو مشاهده مي شود.</a:t>
            </a:r>
          </a:p>
          <a:p>
            <a:pPr>
              <a:buClrTx/>
              <a:buFont typeface="Wingdings" pitchFamily="2" charset="2"/>
              <a:buChar char="v"/>
            </a:pPr>
            <a:endParaRPr lang="fa-IR" dirty="0" smtClean="0">
              <a:solidFill>
                <a:schemeClr val="bg1"/>
              </a:solidFill>
            </a:endParaRPr>
          </a:p>
          <a:p>
            <a:pPr>
              <a:buClrTx/>
              <a:buFont typeface="Wingdings" pitchFamily="2" charset="2"/>
              <a:buChar char="v"/>
            </a:pPr>
            <a:r>
              <a:rPr lang="fa-IR" dirty="0" smtClean="0">
                <a:solidFill>
                  <a:schemeClr val="bg1"/>
                </a:solidFill>
              </a:rPr>
              <a:t>.فلج عصب سينه اي طويل منجر به بالا رفتن كتف وحركت به سمت داخلي (به سمت زائده خارجي ستون فقرات) </a:t>
            </a:r>
          </a:p>
          <a:p>
            <a:pPr>
              <a:buClrTx/>
            </a:pPr>
            <a:r>
              <a:rPr lang="fa-IR" dirty="0" smtClean="0">
                <a:solidFill>
                  <a:schemeClr val="bg1"/>
                </a:solidFill>
              </a:rPr>
              <a:t>همراه با چرخش داخلي زاويه تحتاني ميگردد.</a:t>
            </a:r>
          </a:p>
          <a:p>
            <a:pPr>
              <a:buClrTx/>
            </a:pPr>
            <a:endParaRPr lang="fa-IR" dirty="0" smtClean="0">
              <a:solidFill>
                <a:schemeClr val="bg1"/>
              </a:solidFill>
            </a:endParaRPr>
          </a:p>
          <a:p>
            <a:pPr>
              <a:buClrTx/>
              <a:buFont typeface="Wingdings" pitchFamily="2" charset="2"/>
              <a:buChar char="v"/>
            </a:pPr>
            <a:r>
              <a:rPr lang="fa-IR" dirty="0" smtClean="0">
                <a:solidFill>
                  <a:schemeClr val="bg1"/>
                </a:solidFill>
              </a:rPr>
              <a:t>.اگر عضله دندانه اي قدامي ضعيف يا فلج نباشدبالدار شدگي كتف در دور شدگي و خم شدن به جلو مشاهده مي شود.</a:t>
            </a:r>
            <a:endParaRPr lang="fa-IR" dirty="0">
              <a:solidFill>
                <a:schemeClr val="bg1"/>
              </a:solidFill>
            </a:endParaRPr>
          </a:p>
        </p:txBody>
      </p:sp>
    </p:spTree>
  </p:cSld>
  <p:clrMapOvr>
    <a:masterClrMapping/>
  </p:clrMapOvr>
  <p:transition advClick="0">
    <p:wheel spokes="3"/>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14290"/>
            <a:ext cx="8501122" cy="6429420"/>
          </a:xfrm>
        </p:spPr>
        <p:txBody>
          <a:bodyPr/>
          <a:lstStyle/>
          <a:p>
            <a:endParaRPr lang="fa-IR" dirty="0"/>
          </a:p>
        </p:txBody>
      </p:sp>
      <p:sp>
        <p:nvSpPr>
          <p:cNvPr id="3" name="Subtitle 2"/>
          <p:cNvSpPr>
            <a:spLocks noGrp="1"/>
          </p:cNvSpPr>
          <p:nvPr>
            <p:ph type="subTitle" idx="1"/>
          </p:nvPr>
        </p:nvSpPr>
        <p:spPr>
          <a:xfrm>
            <a:off x="214282" y="214290"/>
            <a:ext cx="8501122" cy="6429420"/>
          </a:xfrm>
        </p:spPr>
        <p:txBody>
          <a:bodyPr>
            <a:normAutofit/>
          </a:bodyPr>
          <a:lstStyle/>
          <a:p>
            <a:r>
              <a:rPr lang="fa-IR" sz="4400" dirty="0" smtClean="0">
                <a:solidFill>
                  <a:schemeClr val="bg1"/>
                </a:solidFill>
              </a:rPr>
              <a:t>ازمون هاي تشخيص كتف بالدار:</a:t>
            </a:r>
          </a:p>
          <a:p>
            <a:r>
              <a:rPr lang="fa-IR" sz="4400" dirty="0" smtClean="0">
                <a:solidFill>
                  <a:schemeClr val="bg1"/>
                </a:solidFill>
              </a:rPr>
              <a:t>در حالت طبيعي كتف بايد در مجاورت قفسه صدري قرار داشته باشد اگر بر امدگي به داخل ايجاد شود كه كتف بالدار وجود دارد و شايعترين علت ان ضعف عضله سراتوس انتريور مي باشد .</a:t>
            </a:r>
          </a:p>
          <a:p>
            <a:r>
              <a:rPr lang="fa-IR" sz="4400" dirty="0" smtClean="0">
                <a:solidFill>
                  <a:schemeClr val="bg1"/>
                </a:solidFill>
              </a:rPr>
              <a:t> ضعف عضلات رومبوئيد يا تراپزيوس انواع متفاوتي از ناهنجاري كتف بالدار ايجاد مي كنند.</a:t>
            </a:r>
          </a:p>
        </p:txBody>
      </p:sp>
    </p:spTree>
  </p:cSld>
  <p:clrMapOvr>
    <a:masterClrMapping/>
  </p:clrMapOvr>
  <p:transition advClick="0">
    <p:wheel spokes="3"/>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285728"/>
            <a:ext cx="8358246" cy="6286544"/>
          </a:xfrm>
        </p:spPr>
        <p:txBody>
          <a:bodyPr/>
          <a:lstStyle/>
          <a:p>
            <a:endParaRPr lang="fa-IR" dirty="0"/>
          </a:p>
        </p:txBody>
      </p:sp>
      <p:sp>
        <p:nvSpPr>
          <p:cNvPr id="3" name="Subtitle 2"/>
          <p:cNvSpPr>
            <a:spLocks noGrp="1"/>
          </p:cNvSpPr>
          <p:nvPr>
            <p:ph type="subTitle" idx="1"/>
          </p:nvPr>
        </p:nvSpPr>
        <p:spPr>
          <a:xfrm>
            <a:off x="214282" y="285728"/>
            <a:ext cx="8429684" cy="6286544"/>
          </a:xfrm>
        </p:spPr>
        <p:txBody>
          <a:bodyPr>
            <a:normAutofit/>
          </a:bodyPr>
          <a:lstStyle/>
          <a:p>
            <a:r>
              <a:rPr lang="en-US" sz="2000" b="1" dirty="0" smtClean="0">
                <a:solidFill>
                  <a:schemeClr val="bg1"/>
                </a:solidFill>
              </a:rPr>
              <a:t>1</a:t>
            </a:r>
            <a:r>
              <a:rPr lang="fa-IR" sz="2000" b="1" dirty="0" smtClean="0">
                <a:solidFill>
                  <a:schemeClr val="bg1"/>
                </a:solidFill>
              </a:rPr>
              <a:t>.به هنگام فلكشن شانه </a:t>
            </a:r>
            <a:r>
              <a:rPr lang="en-US" sz="2000" b="1" dirty="0" smtClean="0">
                <a:solidFill>
                  <a:schemeClr val="bg1"/>
                </a:solidFill>
              </a:rPr>
              <a:t>,</a:t>
            </a:r>
            <a:r>
              <a:rPr lang="fa-IR" sz="2000" b="1" dirty="0" smtClean="0">
                <a:solidFill>
                  <a:schemeClr val="bg1"/>
                </a:solidFill>
              </a:rPr>
              <a:t> شانه ها به خلف امده و برآمدگي ايجاد ميشود .</a:t>
            </a:r>
          </a:p>
          <a:p>
            <a:r>
              <a:rPr lang="fa-IR" sz="2000" b="1" dirty="0" smtClean="0">
                <a:solidFill>
                  <a:schemeClr val="bg1"/>
                </a:solidFill>
              </a:rPr>
              <a:t>علت ان عضله دندانه اي قدامي كه بايد كتف را دركنار قفسه صدري حفظ كند .</a:t>
            </a:r>
          </a:p>
          <a:p>
            <a:pPr>
              <a:lnSpc>
                <a:spcPct val="150000"/>
              </a:lnSpc>
            </a:pPr>
            <a:r>
              <a:rPr lang="en-US" sz="2000" b="1" dirty="0" smtClean="0">
                <a:solidFill>
                  <a:schemeClr val="bg1"/>
                </a:solidFill>
              </a:rPr>
              <a:t>2</a:t>
            </a:r>
            <a:r>
              <a:rPr lang="fa-IR" sz="2000" b="1" dirty="0" smtClean="0">
                <a:solidFill>
                  <a:schemeClr val="bg1"/>
                </a:solidFill>
              </a:rPr>
              <a:t>.براي اجراي اين ازمون از فرد خواسته  مي شود رو به ديوار ايستاده و با ارنج هاي صاف شده كف دستهايش را روي ديوار قرار دهد.به صورتي كه دست ها هم سطح شانه هايش و يا كمي بالاتر قرار گيرند براي شروع فرد بايد اجازه دهدكه قفسه سينه اش جلو بيايد يا كتف در وضعيت اداكشن جزئي قرار گيرد.سپس فرد با سرعت بيشتري به سمت جلو ديوار را فشار ميدهد و با اين حركت قفسه سينه اي را به عقب جابجا مي كند. </a:t>
            </a:r>
          </a:p>
          <a:p>
            <a:r>
              <a:rPr lang="fa-IR" sz="2000" b="1" dirty="0" smtClean="0">
                <a:solidFill>
                  <a:schemeClr val="bg1"/>
                </a:solidFill>
              </a:rPr>
              <a:t>زماني كه كتف در وضعيت ابداكشن قرار گيرد با اين حركت برجسته  شدن كتف اتفاق بيافتد. </a:t>
            </a:r>
          </a:p>
          <a:p>
            <a:pPr>
              <a:lnSpc>
                <a:spcPct val="150000"/>
              </a:lnSpc>
            </a:pPr>
            <a:r>
              <a:rPr lang="fa-IR" sz="2000" b="1" dirty="0" smtClean="0">
                <a:solidFill>
                  <a:schemeClr val="bg1"/>
                </a:solidFill>
              </a:rPr>
              <a:t>ضعف عضله دندانه اي قدامي وجود دارد .</a:t>
            </a:r>
          </a:p>
          <a:p>
            <a:pPr>
              <a:lnSpc>
                <a:spcPct val="150000"/>
              </a:lnSpc>
            </a:pPr>
            <a:r>
              <a:rPr lang="en-US" sz="2000" b="1" dirty="0" smtClean="0">
                <a:solidFill>
                  <a:schemeClr val="bg1"/>
                </a:solidFill>
              </a:rPr>
              <a:t>3</a:t>
            </a:r>
            <a:r>
              <a:rPr lang="fa-IR" sz="2000" b="1" dirty="0" smtClean="0">
                <a:solidFill>
                  <a:schemeClr val="bg1"/>
                </a:solidFill>
              </a:rPr>
              <a:t>.ازمون ديگر براي تشخيص ناهنجاريهاي كتف بالدار بردن دست ها از پشت سر به كمر است كه در صورت وجود كتف بالدار لبه هاي داخلي كتف از روي قفسه دنده اي جدا مي شود.</a:t>
            </a:r>
          </a:p>
          <a:p>
            <a:pPr>
              <a:lnSpc>
                <a:spcPct val="150000"/>
              </a:lnSpc>
            </a:pPr>
            <a:r>
              <a:rPr lang="en-US" sz="2000" b="1" dirty="0" smtClean="0">
                <a:solidFill>
                  <a:schemeClr val="bg1"/>
                </a:solidFill>
              </a:rPr>
              <a:t>4</a:t>
            </a:r>
            <a:r>
              <a:rPr lang="fa-IR" sz="2000" b="1" dirty="0" smtClean="0">
                <a:solidFill>
                  <a:schemeClr val="bg1"/>
                </a:solidFill>
              </a:rPr>
              <a:t>-ازمون ديگر ايستادن به </a:t>
            </a:r>
            <a:r>
              <a:rPr lang="fa-IR" sz="2000" b="1" smtClean="0">
                <a:solidFill>
                  <a:schemeClr val="bg1"/>
                </a:solidFill>
              </a:rPr>
              <a:t>روي ارنج </a:t>
            </a:r>
            <a:r>
              <a:rPr lang="fa-IR" sz="2000" b="1" dirty="0" smtClean="0">
                <a:solidFill>
                  <a:schemeClr val="bg1"/>
                </a:solidFill>
              </a:rPr>
              <a:t>ها به صورت خوابيدن د مري مي باشد كه جدا شدگي كتف از قفسه دنده اي(ضعف عضله دندانه اي قدامي)مشخص مي شود.</a:t>
            </a:r>
          </a:p>
        </p:txBody>
      </p:sp>
    </p:spTree>
  </p:cSld>
  <p:clrMapOvr>
    <a:masterClrMapping/>
  </p:clrMapOvr>
  <p:transition advClick="0">
    <p:wheel spokes="3"/>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357166"/>
            <a:ext cx="8501122" cy="6143668"/>
          </a:xfrm>
        </p:spPr>
        <p:txBody>
          <a:bodyPr/>
          <a:lstStyle/>
          <a:p>
            <a:endParaRPr lang="fa-IR" dirty="0"/>
          </a:p>
        </p:txBody>
      </p:sp>
      <p:sp>
        <p:nvSpPr>
          <p:cNvPr id="3" name="Subtitle 2"/>
          <p:cNvSpPr>
            <a:spLocks noGrp="1"/>
          </p:cNvSpPr>
          <p:nvPr>
            <p:ph type="subTitle" idx="1"/>
          </p:nvPr>
        </p:nvSpPr>
        <p:spPr>
          <a:xfrm>
            <a:off x="285720" y="357166"/>
            <a:ext cx="8501122" cy="6143668"/>
          </a:xfrm>
        </p:spPr>
        <p:txBody>
          <a:bodyPr>
            <a:normAutofit/>
          </a:bodyPr>
          <a:lstStyle/>
          <a:p>
            <a:r>
              <a:rPr lang="en-US" sz="2800" b="1" dirty="0" smtClean="0">
                <a:solidFill>
                  <a:schemeClr val="bg1"/>
                </a:solidFill>
              </a:rPr>
              <a:t>1</a:t>
            </a:r>
            <a:r>
              <a:rPr lang="fa-IR" sz="2800" b="1" dirty="0" smtClean="0">
                <a:solidFill>
                  <a:schemeClr val="bg1"/>
                </a:solidFill>
              </a:rPr>
              <a:t>-وقتي كه فرد روبه روي ديوار ايستاده ودستها به ديوار قرار دارند و فرد سعي ميكند تنه را از ديوار دور كند سراتوس انتريوربراي جابجايي               </a:t>
            </a:r>
          </a:p>
          <a:p>
            <a:r>
              <a:rPr lang="fa-IR" sz="2800" b="1" dirty="0" smtClean="0">
                <a:solidFill>
                  <a:schemeClr val="bg1"/>
                </a:solidFill>
              </a:rPr>
              <a:t>قفسه سينه به خلف عمل ميكند.</a:t>
            </a:r>
          </a:p>
          <a:p>
            <a:endParaRPr lang="fa-IR" sz="2800" b="1" dirty="0" smtClean="0">
              <a:solidFill>
                <a:schemeClr val="bg1"/>
              </a:solidFill>
            </a:endParaRPr>
          </a:p>
          <a:p>
            <a:endParaRPr lang="fa-IR" sz="2400" b="1" dirty="0" smtClean="0">
              <a:solidFill>
                <a:schemeClr val="bg1"/>
              </a:solidFill>
            </a:endParaRPr>
          </a:p>
          <a:p>
            <a:endParaRPr lang="fa-IR" sz="2400" b="1" dirty="0" smtClean="0">
              <a:solidFill>
                <a:schemeClr val="bg1"/>
              </a:solidFill>
            </a:endParaRPr>
          </a:p>
          <a:p>
            <a:r>
              <a:rPr lang="en-US" sz="2400" b="1" dirty="0" smtClean="0">
                <a:solidFill>
                  <a:schemeClr val="bg1"/>
                </a:solidFill>
              </a:rPr>
              <a:t>2</a:t>
            </a:r>
            <a:r>
              <a:rPr lang="fa-IR" sz="2400" b="1" dirty="0" smtClean="0">
                <a:solidFill>
                  <a:schemeClr val="bg1"/>
                </a:solidFill>
              </a:rPr>
              <a:t>-در شنا رفتن روي د ست با ثابت شدن اسكاپولا به وسيله رومبوئيدها در اداكشن و به بيان ديگر ثابت شدن انتهاي عضله فعال مي شود.</a:t>
            </a:r>
          </a:p>
          <a:p>
            <a:r>
              <a:rPr lang="en-US" sz="2400" b="1" dirty="0" smtClean="0">
                <a:solidFill>
                  <a:schemeClr val="bg1"/>
                </a:solidFill>
              </a:rPr>
              <a:t>3</a:t>
            </a:r>
            <a:r>
              <a:rPr lang="fa-IR" sz="2400" b="1" dirty="0" smtClean="0">
                <a:solidFill>
                  <a:schemeClr val="bg1"/>
                </a:solidFill>
              </a:rPr>
              <a:t>-عضله سراتوس در انجام دم عميق فعال مي شود.</a:t>
            </a:r>
          </a:p>
          <a:p>
            <a:r>
              <a:rPr lang="fa-IR" sz="2400" b="1" dirty="0" smtClean="0">
                <a:solidFill>
                  <a:schemeClr val="bg1"/>
                </a:solidFill>
              </a:rPr>
              <a:t>عمل عضله سراتوس:اگر از انتها عمل كند اسكاپولا را خط وسط دور مي كند</a:t>
            </a:r>
          </a:p>
          <a:p>
            <a:r>
              <a:rPr lang="fa-IR" sz="2400" b="1" dirty="0" smtClean="0">
                <a:solidFill>
                  <a:schemeClr val="bg1"/>
                </a:solidFill>
              </a:rPr>
              <a:t>و همچنين از طوري مي چرخاند حفره گلونوئيد به بالا نگاه مي دارد.</a:t>
            </a:r>
          </a:p>
          <a:p>
            <a:r>
              <a:rPr lang="fa-IR" sz="2400" b="1" dirty="0" smtClean="0">
                <a:solidFill>
                  <a:schemeClr val="bg1"/>
                </a:solidFill>
              </a:rPr>
              <a:t>و لبه داخلي اسكاپولا را به قفسه سينه متصل مي كند و فيبر هاي تحتاني ممكن است اسكاپولا را پايين بوده و فيبر هاي فوقاني ان كمي بالا ببرد. </a:t>
            </a:r>
            <a:endParaRPr lang="fa-IR" sz="2400" b="1" dirty="0">
              <a:solidFill>
                <a:schemeClr val="bg1"/>
              </a:solidFill>
            </a:endParaRPr>
          </a:p>
        </p:txBody>
      </p:sp>
      <p:pic>
        <p:nvPicPr>
          <p:cNvPr id="2050" name="Picture 2" descr="C:\Documents and Settings\parsian\Desktop\mehdi\ارشد\376CAH2ZNR8CA48YN6DCAC3KEF2CAACPJ0BCABJ83KOCAARP4HXCAR457V6CA9IIW5UCA2RVCMDCALI104NCAQAOSA3CAYTPV00CAMER8FUCAISSAC9CA2XNCBZCAX5VQZPCA71QYELCAJ5CJ6YCAPELBXQ.jpg"/>
          <p:cNvPicPr>
            <a:picLocks noChangeAspect="1" noChangeArrowheads="1"/>
          </p:cNvPicPr>
          <p:nvPr/>
        </p:nvPicPr>
        <p:blipFill>
          <a:blip r:embed="rId2" cstate="print"/>
          <a:srcRect/>
          <a:stretch>
            <a:fillRect/>
          </a:stretch>
        </p:blipFill>
        <p:spPr bwMode="auto">
          <a:xfrm>
            <a:off x="1643042" y="1357298"/>
            <a:ext cx="2714644" cy="1714512"/>
          </a:xfrm>
          <a:prstGeom prst="rect">
            <a:avLst/>
          </a:prstGeom>
          <a:ln>
            <a:noFill/>
          </a:ln>
          <a:effectLst>
            <a:softEdge rad="112500"/>
          </a:effectLst>
        </p:spPr>
      </p:pic>
    </p:spTree>
  </p:cSld>
  <p:clrMapOvr>
    <a:masterClrMapping/>
  </p:clrMapOvr>
  <p:transition advClick="0">
    <p:wheel spokes="3"/>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357166"/>
            <a:ext cx="8643998" cy="6215106"/>
          </a:xfrm>
        </p:spPr>
        <p:txBody>
          <a:bodyPr/>
          <a:lstStyle/>
          <a:p>
            <a:endParaRPr lang="fa-IR" dirty="0"/>
          </a:p>
        </p:txBody>
      </p:sp>
      <p:sp>
        <p:nvSpPr>
          <p:cNvPr id="3" name="Subtitle 2"/>
          <p:cNvSpPr>
            <a:spLocks noGrp="1"/>
          </p:cNvSpPr>
          <p:nvPr>
            <p:ph type="subTitle" idx="1"/>
          </p:nvPr>
        </p:nvSpPr>
        <p:spPr>
          <a:xfrm>
            <a:off x="214282" y="357166"/>
            <a:ext cx="8643998" cy="6215106"/>
          </a:xfrm>
        </p:spPr>
        <p:txBody>
          <a:bodyPr>
            <a:normAutofit lnSpcReduction="10000"/>
          </a:bodyPr>
          <a:lstStyle/>
          <a:p>
            <a:r>
              <a:rPr lang="fa-IR" b="1" dirty="0" smtClean="0"/>
              <a:t>تست هاي عضله سراتوس انتريور:</a:t>
            </a:r>
          </a:p>
          <a:p>
            <a:r>
              <a:rPr lang="en-US" b="1" dirty="0" smtClean="0">
                <a:solidFill>
                  <a:schemeClr val="bg1"/>
                </a:solidFill>
              </a:rPr>
              <a:t>1</a:t>
            </a:r>
            <a:r>
              <a:rPr lang="fa-IR" b="1" dirty="0" smtClean="0">
                <a:solidFill>
                  <a:schemeClr val="bg1"/>
                </a:solidFill>
              </a:rPr>
              <a:t>-بيمار به حالت طا قبازقرار مي گيرد و تست بدين صورت انجام مي شود فرد ابداكشن اسكاپولا و جلو آوردن دست به سمت قدام (بالا بردن از سطح تخت)را انجام مي دهد بايد حركت اسكاپولا را زير نظر داشت و زاويه تحتاني ان را لمس كرد تا از ابداكشن اسكاپولا اطمينان حاصل شود اگر سراتوس ضعيف باشد فرد مي تواند با كمك پكتوراليس مينور اندام را جلو بياورد در اين حالت اسكاپولا دچار تيلت قدامي شده زائده كورا كوئيد و زاويه تحتاني اسكاپولا به عقب و در جهت مديال روتيشن حركت ميكند.</a:t>
            </a:r>
          </a:p>
          <a:p>
            <a:r>
              <a:rPr lang="en-US" b="1" dirty="0" smtClean="0">
                <a:solidFill>
                  <a:schemeClr val="bg1"/>
                </a:solidFill>
              </a:rPr>
              <a:t>2</a:t>
            </a:r>
            <a:r>
              <a:rPr lang="fa-IR" b="1" dirty="0" smtClean="0">
                <a:solidFill>
                  <a:schemeClr val="bg1"/>
                </a:solidFill>
              </a:rPr>
              <a:t>-بيماردر حالت نشسته و اگر تنه ثابت باشد نيازي به ايجاد ثبات از طرف ازمون گرنيست اما عضلات فلكسور شانه بايد قوي باشند تا بتوان از بازو به عنوان اهرم اعمال نيرو استفاده كرد و بيمار با يك دست خود تخت را بگيرد و خود را نگهدارد.</a:t>
            </a:r>
          </a:p>
          <a:p>
            <a:r>
              <a:rPr lang="fa-IR" b="1" dirty="0" smtClean="0">
                <a:solidFill>
                  <a:schemeClr val="bg1"/>
                </a:solidFill>
              </a:rPr>
              <a:t>وتست بدين صورت انجام مي گيرد عضله سراتوس بايد بتواند ثبات لازم براي اسكاپولا را در حالت ابداكشن ولترال روتيشن در وضيعت 120تا130درجه فلكشن بازو فراهم كند.اين تست بر توان عضله سراتوس قدامي براي چرخاندن اسكاپولا به بالا در حالت ابداكشن تاكيد مي كند.   </a:t>
            </a:r>
            <a:endParaRPr lang="fa-IR" b="1" dirty="0">
              <a:solidFill>
                <a:schemeClr val="bg1"/>
              </a:solidFill>
            </a:endParaRPr>
          </a:p>
        </p:txBody>
      </p:sp>
    </p:spTree>
  </p:cSld>
  <p:clrMapOvr>
    <a:masterClrMapping/>
  </p:clrMapOvr>
  <p:transition advClick="0">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285728"/>
            <a:ext cx="8572560" cy="6286544"/>
          </a:xfrm>
        </p:spPr>
        <p:txBody>
          <a:bodyPr/>
          <a:lstStyle/>
          <a:p>
            <a:endParaRPr lang="fa-IR" dirty="0"/>
          </a:p>
        </p:txBody>
      </p:sp>
      <p:sp>
        <p:nvSpPr>
          <p:cNvPr id="3" name="Subtitle 2"/>
          <p:cNvSpPr>
            <a:spLocks noGrp="1"/>
          </p:cNvSpPr>
          <p:nvPr>
            <p:ph type="subTitle" idx="1"/>
          </p:nvPr>
        </p:nvSpPr>
        <p:spPr>
          <a:xfrm>
            <a:off x="285720" y="285728"/>
            <a:ext cx="8572560" cy="6286544"/>
          </a:xfrm>
        </p:spPr>
        <p:txBody>
          <a:bodyPr>
            <a:normAutofit/>
          </a:bodyPr>
          <a:lstStyle/>
          <a:p>
            <a:r>
              <a:rPr lang="fa-IR" sz="3200" b="1" dirty="0" smtClean="0">
                <a:solidFill>
                  <a:schemeClr val="bg1"/>
                </a:solidFill>
                <a:latin typeface="Arial" pitchFamily="34" charset="0"/>
                <a:cs typeface="Arial" pitchFamily="34" charset="0"/>
              </a:rPr>
              <a:t>فشار به سطح دورسال بازو در بين شانه و ارنج اعمال مي شود فشار وارد شده در جهت اكستنشن است و فشار كمي نيز به لبه خارجي اسكاپولا در جهت ايجاد چرخش داخلي زاويه تحتاني اعمال مي شود  انگشت شست بروي لبه خارجي اسكاپولا قرار مي دهيم تا به حركت اسكاپولا پي ببريم .</a:t>
            </a:r>
          </a:p>
          <a:p>
            <a:r>
              <a:rPr lang="fa-IR" sz="3200" b="1" dirty="0" smtClean="0">
                <a:solidFill>
                  <a:schemeClr val="bg1"/>
                </a:solidFill>
                <a:latin typeface="Arial" pitchFamily="34" charset="0"/>
                <a:cs typeface="Arial" pitchFamily="34" charset="0"/>
              </a:rPr>
              <a:t>نكته: بهتراست از اهرم بلند استفاده نشود زيرا عضلات فلكسور شانه قبل از عضله سراتوس قدامي توان مقابله خود را از دست مي دهند ضعف عضله سراتوس بالا اوردن بازو را در جهت فلكشن مشكل مي سازد و باعث بر جسته شدن لبه داخلي اسكاپولا مي شود اگر ضعف شديد باشد بيمار نمي تو اند اندام را در وضعيت تست حفظ كند.</a:t>
            </a:r>
            <a:endParaRPr lang="fa-IR" sz="3200" b="1" dirty="0">
              <a:solidFill>
                <a:schemeClr val="bg1"/>
              </a:solidFill>
              <a:latin typeface="Arial" pitchFamily="34" charset="0"/>
              <a:cs typeface="Arial" pitchFamily="34" charset="0"/>
            </a:endParaRPr>
          </a:p>
        </p:txBody>
      </p:sp>
    </p:spTree>
  </p:cSld>
  <p:clrMapOvr>
    <a:masterClrMapping/>
  </p:clrMapOvr>
  <p:transition advClick="0">
    <p:wheel spokes="3"/>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14290"/>
            <a:ext cx="8501122" cy="6357982"/>
          </a:xfrm>
        </p:spPr>
        <p:txBody>
          <a:bodyPr/>
          <a:lstStyle/>
          <a:p>
            <a:endParaRPr lang="fa-IR" dirty="0"/>
          </a:p>
        </p:txBody>
      </p:sp>
      <p:sp>
        <p:nvSpPr>
          <p:cNvPr id="3" name="Subtitle 2"/>
          <p:cNvSpPr>
            <a:spLocks noGrp="1"/>
          </p:cNvSpPr>
          <p:nvPr>
            <p:ph type="subTitle" idx="1"/>
          </p:nvPr>
        </p:nvSpPr>
        <p:spPr>
          <a:xfrm>
            <a:off x="214282" y="214290"/>
            <a:ext cx="8501122" cy="6357982"/>
          </a:xfrm>
        </p:spPr>
        <p:txBody>
          <a:bodyPr>
            <a:normAutofit/>
          </a:bodyPr>
          <a:lstStyle/>
          <a:p>
            <a:r>
              <a:rPr lang="fa-IR" sz="3200" b="1" dirty="0" smtClean="0">
                <a:solidFill>
                  <a:schemeClr val="bg1"/>
                </a:solidFill>
                <a:latin typeface="Arial" pitchFamily="34" charset="0"/>
                <a:cs typeface="Arial" pitchFamily="34" charset="0"/>
              </a:rPr>
              <a:t>1-در روش ديگر تست بيمار رو به ديوار مي ايستددر حالي كه ارنج ها صاف و دست ها در سطح شانه يا كمي بالا تر به ديوار مي گذارد براي شروع قفسه سينه به جلو مي رود به طوري كه اسكاپولاي هر دو طرف در اداكشن قرار مي گيرد سپس بيمار دست ها را به ديوار مي فشارد و قفسه سينه را به عقب مي راند تا اسكاپولا در ابداكشن قرار گيرد و قفسه سينه به عنوان نيروي مقاوم عمل مي كند ضعف عضله سراتوس باعث بر جستگي داخلي اسكاپولا مي شود. </a:t>
            </a:r>
          </a:p>
          <a:p>
            <a:r>
              <a:rPr lang="fa-IR" sz="3200" b="1" dirty="0" smtClean="0">
                <a:solidFill>
                  <a:schemeClr val="bg1"/>
                </a:solidFill>
                <a:latin typeface="Arial" pitchFamily="34" charset="0"/>
                <a:cs typeface="Arial" pitchFamily="34" charset="0"/>
              </a:rPr>
              <a:t>در اثر فلج  عضله سراتوس قدامي فرد نمي تواند اندام فوقاني خود را مستقيما از جلو بياورد و اسكاپولا نمي تواند كاﻣﻶ به ابداكشن برود و بچرخد.</a:t>
            </a:r>
            <a:endParaRPr lang="fa-IR" sz="3200" b="1" dirty="0">
              <a:solidFill>
                <a:schemeClr val="bg1"/>
              </a:solidFill>
              <a:latin typeface="Arial" pitchFamily="34" charset="0"/>
              <a:cs typeface="Arial" pitchFamily="34" charset="0"/>
            </a:endParaRPr>
          </a:p>
        </p:txBody>
      </p:sp>
    </p:spTree>
  </p:cSld>
  <p:clrMapOvr>
    <a:masterClrMapping/>
  </p:clrMapOvr>
  <p:transition advClick="0">
    <p:wheel spokes="3"/>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260</TotalTime>
  <Words>1079</Words>
  <Application>Microsoft Office PowerPoint</Application>
  <PresentationFormat>On-screen Show (4:3)</PresentationFormat>
  <Paragraphs>59</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2  Baran</vt:lpstr>
      <vt:lpstr>Arial</vt:lpstr>
      <vt:lpstr>Calibri</vt:lpstr>
      <vt:lpstr>Constantia</vt:lpstr>
      <vt:lpstr>Majalla UI</vt:lpstr>
      <vt:lpstr>Traditional Arabic</vt:lpstr>
      <vt:lpstr>Wingdings</vt:lpstr>
      <vt:lpstr>Wingdings 2</vt:lpstr>
      <vt:lpstr>Flow</vt:lpstr>
      <vt:lpstr>تعریف کتف بالدار: در این ناهنجاري عضله دندانه ا ي قدامی (Seratus anterior) ضعیف یا فلج میگردد و دیگر نمی تواند کتف را روي قفسه  سینه یا دنده ها نگه دارد.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براي اصلاح این ناهنجاري از ورزشهاي زیراستفاده میکنیم : 1- به فرد آموزش میدهیم دیوار را به طرف جلو هل دهد. 2- حرکت پدالی دونفره دستها 3-شناي پرس بخصوص با دستهاي باز( سوئدي ) 4-حرکت فرغون 5- مانور سنگ زورخانه ا ي   6-فرد به پشت خوابیده کنار او می ایستیم ، با یک دست ، دست او  و  با دست دیگر آرنج او را حمایت می کنیم ،از وي می خواهیم دست خود را بطرف بالا برده و ما بصورت عمودي نیرو را به پایین اعمال می کنیم. </vt:lpstr>
      <vt:lpstr>تهیه کننده : زینب هادوی</vt:lpstr>
      <vt:lpstr>باتشكر از حسن توجه شما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1.نوع اول-بنام classik  winging كه دران نواحي مياني استخوان كتف از قسمت خلفي ديواره قفسه سينه دور </dc:title>
  <dc:creator>parsian</dc:creator>
  <cp:lastModifiedBy>Admin</cp:lastModifiedBy>
  <cp:revision>48</cp:revision>
  <dcterms:created xsi:type="dcterms:W3CDTF">2013-09-10T17:14:52Z</dcterms:created>
  <dcterms:modified xsi:type="dcterms:W3CDTF">2020-04-05T18:04:25Z</dcterms:modified>
</cp:coreProperties>
</file>