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32"/>
  </p:notes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F7CFD9-EB28-4186-86B2-033DFC585608}" type="datetimeFigureOut">
              <a:rPr lang="en-US" smtClean="0"/>
              <a:t>4/6/2020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B1FD93-6A86-491B-A93B-5E5D641EA8D6}" type="slidenum">
              <a:rPr lang="en-US" smtClean="0"/>
              <a:t>‹#›</a:t>
            </a:fld>
            <a:endParaRPr lang="en-US"/>
          </a:p>
        </p:txBody>
      </p:sp>
    </p:spTree>
    <p:extLst>
      <p:ext uri="{BB962C8B-B14F-4D97-AF65-F5344CB8AC3E}">
        <p14:creationId xmlns:p14="http://schemas.microsoft.com/office/powerpoint/2010/main" val="373714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AC57AE3-9FE8-4A09-924A-1726F30EC7D5}" type="slidenum">
              <a:rPr lang="en-US" altLang="en-US"/>
              <a:pPr>
                <a:spcBef>
                  <a:spcPct val="0"/>
                </a:spcBef>
              </a:pPr>
              <a:t>3</a:t>
            </a:fld>
            <a:endParaRPr lang="en-US" altLang="en-US"/>
          </a:p>
        </p:txBody>
      </p:sp>
      <p:sp>
        <p:nvSpPr>
          <p:cNvPr id="7171" name="Rectangle 2"/>
          <p:cNvSpPr>
            <a:spLocks noRo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19419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385436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A4BC5-6237-4B21-BCA0-BF54F44CBB66}"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28279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169585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1794396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137323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6A4BC5-6237-4B21-BCA0-BF54F44CBB66}"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798739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56A4BC5-6237-4B21-BCA0-BF54F44CBB66}" type="datetimeFigureOut">
              <a:rPr lang="en-US" smtClean="0"/>
              <a:t>4/6/2020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2167819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111721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726761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DFA30391-2A40-4DF7-9D9C-7F397F7CFF68}" type="slidenum">
              <a:rPr lang="en-US" altLang="en-US"/>
              <a:pPr>
                <a:defRPr/>
              </a:pPr>
              <a:t>‹#›</a:t>
            </a:fld>
            <a:endParaRPr lang="en-US" altLang="en-US"/>
          </a:p>
        </p:txBody>
      </p:sp>
    </p:spTree>
    <p:extLst>
      <p:ext uri="{BB962C8B-B14F-4D97-AF65-F5344CB8AC3E}">
        <p14:creationId xmlns:p14="http://schemas.microsoft.com/office/powerpoint/2010/main" val="3786770435"/>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301625"/>
            <a:ext cx="10363200" cy="1462088"/>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smtClean="0"/>
          </a:p>
        </p:txBody>
      </p:sp>
      <p:sp>
        <p:nvSpPr>
          <p:cNvPr id="4" name="Text Placeholder 3"/>
          <p:cNvSpPr>
            <a:spLocks noGrp="1"/>
          </p:cNvSpPr>
          <p:nvPr>
            <p:ph type="body"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9"/>
          <p:cNvSpPr>
            <a:spLocks noGrp="1" noChangeArrowheads="1"/>
          </p:cNvSpPr>
          <p:nvPr>
            <p:ph type="dt" sz="half" idx="10"/>
          </p:nvPr>
        </p:nvSpPr>
        <p:spPr>
          <a:ln/>
        </p:spPr>
        <p:txBody>
          <a:bodyPr/>
          <a:lstStyle>
            <a:lvl1pPr>
              <a:defRPr/>
            </a:lvl1pPr>
          </a:lstStyle>
          <a:p>
            <a:pPr>
              <a:defRPr/>
            </a:pPr>
            <a:endParaRPr lang="en-US"/>
          </a:p>
        </p:txBody>
      </p:sp>
      <p:sp>
        <p:nvSpPr>
          <p:cNvPr id="6" name="Rectangle 140"/>
          <p:cNvSpPr>
            <a:spLocks noGrp="1" noChangeArrowheads="1"/>
          </p:cNvSpPr>
          <p:nvPr>
            <p:ph type="ftr" sz="quarter" idx="11"/>
          </p:nvPr>
        </p:nvSpPr>
        <p:spPr>
          <a:ln/>
        </p:spPr>
        <p:txBody>
          <a:bodyPr/>
          <a:lstStyle>
            <a:lvl1pPr>
              <a:defRPr/>
            </a:lvl1pPr>
          </a:lstStyle>
          <a:p>
            <a:pPr>
              <a:defRPr/>
            </a:pPr>
            <a:endParaRPr lang="en-US"/>
          </a:p>
        </p:txBody>
      </p:sp>
      <p:sp>
        <p:nvSpPr>
          <p:cNvPr id="7" name="Rectangle 141"/>
          <p:cNvSpPr>
            <a:spLocks noGrp="1" noChangeArrowheads="1"/>
          </p:cNvSpPr>
          <p:nvPr>
            <p:ph type="sldNum" sz="quarter" idx="12"/>
          </p:nvPr>
        </p:nvSpPr>
        <p:spPr>
          <a:ln/>
        </p:spPr>
        <p:txBody>
          <a:bodyPr/>
          <a:lstStyle>
            <a:lvl1pPr>
              <a:defRPr/>
            </a:lvl1pPr>
          </a:lstStyle>
          <a:p>
            <a:pPr>
              <a:defRPr/>
            </a:pPr>
            <a:fld id="{CC0AE930-0AF1-4D83-AE5E-BC1582D76FC9}" type="slidenum">
              <a:rPr lang="en-US" altLang="en-US"/>
              <a:pPr>
                <a:defRPr/>
              </a:pPr>
              <a:t>‹#›</a:t>
            </a:fld>
            <a:endParaRPr lang="en-US" altLang="en-US"/>
          </a:p>
        </p:txBody>
      </p:sp>
    </p:spTree>
    <p:extLst>
      <p:ext uri="{BB962C8B-B14F-4D97-AF65-F5344CB8AC3E}">
        <p14:creationId xmlns:p14="http://schemas.microsoft.com/office/powerpoint/2010/main" val="2855560698"/>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603264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6A4BC5-6237-4B21-BCA0-BF54F44CBB66}" type="datetimeFigureOut">
              <a:rPr lang="en-US" smtClean="0"/>
              <a:t>4/6/2020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783932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56A4BC5-6237-4B21-BCA0-BF54F44CBB66}"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1309405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56A4BC5-6237-4B21-BCA0-BF54F44CBB66}" type="datetimeFigureOut">
              <a:rPr lang="en-US" smtClean="0"/>
              <a:t>4/6/2020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1979292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56A4BC5-6237-4B21-BCA0-BF54F44CBB66}" type="datetimeFigureOut">
              <a:rPr lang="en-US" smtClean="0"/>
              <a:t>4/6/2020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59097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A4BC5-6237-4B21-BCA0-BF54F44CBB66}" type="datetimeFigureOut">
              <a:rPr lang="en-US" smtClean="0"/>
              <a:t>4/6/2020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187104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A4BC5-6237-4B21-BCA0-BF54F44CBB66}"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3154058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6A4BC5-6237-4B21-BCA0-BF54F44CBB66}" type="datetimeFigureOut">
              <a:rPr lang="en-US" smtClean="0"/>
              <a:t>4/6/2020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3CBCF939-F891-496F-A418-FE4F2061687F}" type="slidenum">
              <a:rPr lang="en-US" smtClean="0"/>
              <a:t>‹#›</a:t>
            </a:fld>
            <a:endParaRPr lang="en-US"/>
          </a:p>
        </p:txBody>
      </p:sp>
    </p:spTree>
    <p:extLst>
      <p:ext uri="{BB962C8B-B14F-4D97-AF65-F5344CB8AC3E}">
        <p14:creationId xmlns:p14="http://schemas.microsoft.com/office/powerpoint/2010/main" val="2407847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56A4BC5-6237-4B21-BCA0-BF54F44CBB66}" type="datetimeFigureOut">
              <a:rPr lang="en-US" smtClean="0"/>
              <a:t>4/6/2020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3CBCF939-F891-496F-A418-FE4F2061687F}" type="slidenum">
              <a:rPr lang="en-US" smtClean="0"/>
              <a:t>‹#›</a:t>
            </a:fld>
            <a:endParaRPr lang="en-US"/>
          </a:p>
        </p:txBody>
      </p:sp>
    </p:spTree>
    <p:extLst>
      <p:ext uri="{BB962C8B-B14F-4D97-AF65-F5344CB8AC3E}">
        <p14:creationId xmlns:p14="http://schemas.microsoft.com/office/powerpoint/2010/main" val="369090962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7737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algn="r" rtl="1" eaLnBrk="1" hangingPunct="1"/>
            <a:r>
              <a:rPr lang="fa-IR" altLang="en-US" smtClean="0"/>
              <a:t>علل دیگر </a:t>
            </a:r>
            <a:endParaRPr lang="en-US" altLang="en-US" smtClean="0"/>
          </a:p>
        </p:txBody>
      </p:sp>
      <p:sp>
        <p:nvSpPr>
          <p:cNvPr id="11267" name="Rectangle 7"/>
          <p:cNvSpPr>
            <a:spLocks noGrp="1" noChangeArrowheads="1"/>
          </p:cNvSpPr>
          <p:nvPr>
            <p:ph sz="half" idx="1"/>
          </p:nvPr>
        </p:nvSpPr>
        <p:spPr>
          <a:xfrm>
            <a:off x="2209800" y="1981200"/>
            <a:ext cx="3805238" cy="4114800"/>
          </a:xfrm>
        </p:spPr>
        <p:txBody>
          <a:bodyPr/>
          <a:lstStyle/>
          <a:p>
            <a:pPr algn="r" rtl="1" eaLnBrk="1" hangingPunct="1"/>
            <a:r>
              <a:rPr lang="fa-IR" altLang="en-US" smtClean="0"/>
              <a:t>مادرزادی </a:t>
            </a:r>
          </a:p>
          <a:p>
            <a:pPr algn="r" rtl="1" eaLnBrk="1" hangingPunct="1">
              <a:buFontTx/>
              <a:buNone/>
            </a:pPr>
            <a:r>
              <a:rPr lang="fa-IR" altLang="en-US" smtClean="0"/>
              <a:t> ( نرمی لیگامان یا نرمی استخوان)</a:t>
            </a:r>
          </a:p>
          <a:p>
            <a:pPr algn="r" rtl="1" eaLnBrk="1" hangingPunct="1"/>
            <a:r>
              <a:rPr lang="fa-IR" altLang="en-US" smtClean="0"/>
              <a:t>فلج مغزی </a:t>
            </a:r>
          </a:p>
          <a:p>
            <a:pPr algn="r" rtl="1" eaLnBrk="1" hangingPunct="1"/>
            <a:r>
              <a:rPr lang="fa-IR" altLang="en-US" smtClean="0"/>
              <a:t>فلج اطفال </a:t>
            </a:r>
          </a:p>
          <a:p>
            <a:pPr algn="r" rtl="1" eaLnBrk="1" hangingPunct="1"/>
            <a:r>
              <a:rPr lang="fa-IR" altLang="en-US" smtClean="0"/>
              <a:t>فلج عضلات چهارسر و پشت ران</a:t>
            </a:r>
            <a:endParaRPr lang="en-US" altLang="en-US" smtClean="0"/>
          </a:p>
        </p:txBody>
      </p:sp>
      <p:sp>
        <p:nvSpPr>
          <p:cNvPr id="11268" name="Rectangle 8"/>
          <p:cNvSpPr>
            <a:spLocks noGrp="1" noChangeArrowheads="1"/>
          </p:cNvSpPr>
          <p:nvPr>
            <p:ph sz="half" idx="2"/>
          </p:nvPr>
        </p:nvSpPr>
        <p:spPr>
          <a:xfrm>
            <a:off x="6175376" y="1981200"/>
            <a:ext cx="3806825" cy="4114800"/>
          </a:xfrm>
        </p:spPr>
        <p:txBody>
          <a:bodyPr/>
          <a:lstStyle/>
          <a:p>
            <a:pPr algn="r" rtl="1" eaLnBrk="1" hangingPunct="1"/>
            <a:r>
              <a:rPr lang="fa-IR" altLang="en-US" smtClean="0"/>
              <a:t>ضعف عضله چهارسر</a:t>
            </a:r>
          </a:p>
          <a:p>
            <a:pPr algn="r" rtl="1" eaLnBrk="1" hangingPunct="1"/>
            <a:r>
              <a:rPr lang="fa-IR" altLang="en-US" smtClean="0"/>
              <a:t>کوتاهی عضله چهارسر </a:t>
            </a:r>
          </a:p>
          <a:p>
            <a:pPr algn="r" rtl="1" eaLnBrk="1" hangingPunct="1"/>
            <a:r>
              <a:rPr lang="fa-IR" altLang="en-US" smtClean="0"/>
              <a:t>قوی بودن عضله چهارسر</a:t>
            </a:r>
          </a:p>
          <a:p>
            <a:pPr algn="r" rtl="1" eaLnBrk="1" hangingPunct="1"/>
            <a:r>
              <a:rPr lang="fa-IR" altLang="en-US" smtClean="0"/>
              <a:t>ضعف عضلات پشت ران</a:t>
            </a:r>
          </a:p>
          <a:p>
            <a:pPr algn="r" rtl="1" eaLnBrk="1" hangingPunct="1">
              <a:buFontTx/>
              <a:buNone/>
            </a:pPr>
            <a:endParaRPr lang="en-US" altLang="en-US" smtClean="0"/>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E16AE80D-DA64-4129-A52F-114EA23AECC5}" type="slidenum">
              <a:rPr lang="en-US" altLang="en-US" sz="1400"/>
              <a:pPr>
                <a:spcBef>
                  <a:spcPct val="0"/>
                </a:spcBef>
                <a:buClrTx/>
                <a:buFontTx/>
                <a:buNone/>
              </a:pPr>
              <a:t>10</a:t>
            </a:fld>
            <a:endParaRPr lang="en-US" altLang="en-US" sz="1400"/>
          </a:p>
        </p:txBody>
      </p:sp>
    </p:spTree>
    <p:extLst>
      <p:ext uri="{BB962C8B-B14F-4D97-AF65-F5344CB8AC3E}">
        <p14:creationId xmlns:p14="http://schemas.microsoft.com/office/powerpoint/2010/main" val="37340476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Effect transition="in" filter="blinds(horizontal)">
                                      <p:cBhvr>
                                        <p:cTn id="7" dur="500"/>
                                        <p:tgtEl>
                                          <p:spTgt spid="1126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1268">
                                            <p:txEl>
                                              <p:pRg st="1" end="1"/>
                                            </p:txEl>
                                          </p:spTgt>
                                        </p:tgtEl>
                                        <p:attrNameLst>
                                          <p:attrName>style.visibility</p:attrName>
                                        </p:attrNameLst>
                                      </p:cBhvr>
                                      <p:to>
                                        <p:strVal val="visible"/>
                                      </p:to>
                                    </p:set>
                                    <p:animEffect transition="in" filter="blinds(horizontal)">
                                      <p:cBhvr>
                                        <p:cTn id="10" dur="500"/>
                                        <p:tgtEl>
                                          <p:spTgt spid="1126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1268">
                                            <p:txEl>
                                              <p:pRg st="2" end="2"/>
                                            </p:txEl>
                                          </p:spTgt>
                                        </p:tgtEl>
                                        <p:attrNameLst>
                                          <p:attrName>style.visibility</p:attrName>
                                        </p:attrNameLst>
                                      </p:cBhvr>
                                      <p:to>
                                        <p:strVal val="visible"/>
                                      </p:to>
                                    </p:set>
                                    <p:animEffect transition="in" filter="blinds(horizontal)">
                                      <p:cBhvr>
                                        <p:cTn id="13" dur="500"/>
                                        <p:tgtEl>
                                          <p:spTgt spid="1126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1268">
                                            <p:txEl>
                                              <p:pRg st="3" end="3"/>
                                            </p:txEl>
                                          </p:spTgt>
                                        </p:tgtEl>
                                        <p:attrNameLst>
                                          <p:attrName>style.visibility</p:attrName>
                                        </p:attrNameLst>
                                      </p:cBhvr>
                                      <p:to>
                                        <p:strVal val="visible"/>
                                      </p:to>
                                    </p:set>
                                    <p:animEffect transition="in" filter="blinds(horizontal)">
                                      <p:cBhvr>
                                        <p:cTn id="16" dur="500"/>
                                        <p:tgtEl>
                                          <p:spTgt spid="11268">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1267">
                                            <p:txEl>
                                              <p:pRg st="0" end="0"/>
                                            </p:txEl>
                                          </p:spTgt>
                                        </p:tgtEl>
                                        <p:attrNameLst>
                                          <p:attrName>style.visibility</p:attrName>
                                        </p:attrNameLst>
                                      </p:cBhvr>
                                      <p:to>
                                        <p:strVal val="visible"/>
                                      </p:to>
                                    </p:set>
                                    <p:animEffect transition="in" filter="blinds(horizontal)">
                                      <p:cBhvr>
                                        <p:cTn id="21" dur="500"/>
                                        <p:tgtEl>
                                          <p:spTgt spid="11267">
                                            <p:txEl>
                                              <p:pRg st="0" end="0"/>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11267">
                                            <p:txEl>
                                              <p:pRg st="1" end="1"/>
                                            </p:txEl>
                                          </p:spTgt>
                                        </p:tgtEl>
                                        <p:attrNameLst>
                                          <p:attrName>style.visibility</p:attrName>
                                        </p:attrNameLst>
                                      </p:cBhvr>
                                      <p:to>
                                        <p:strVal val="visible"/>
                                      </p:to>
                                    </p:set>
                                    <p:animEffect transition="in" filter="blinds(horizontal)">
                                      <p:cBhvr>
                                        <p:cTn id="24" dur="500"/>
                                        <p:tgtEl>
                                          <p:spTgt spid="11267">
                                            <p:txEl>
                                              <p:pRg st="1" end="1"/>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animEffect transition="in" filter="blinds(horizontal)">
                                      <p:cBhvr>
                                        <p:cTn id="27" dur="500"/>
                                        <p:tgtEl>
                                          <p:spTgt spid="11267">
                                            <p:txEl>
                                              <p:pRg st="2" end="2"/>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11267">
                                            <p:txEl>
                                              <p:pRg st="3" end="3"/>
                                            </p:txEl>
                                          </p:spTgt>
                                        </p:tgtEl>
                                        <p:attrNameLst>
                                          <p:attrName>style.visibility</p:attrName>
                                        </p:attrNameLst>
                                      </p:cBhvr>
                                      <p:to>
                                        <p:strVal val="visible"/>
                                      </p:to>
                                    </p:set>
                                    <p:animEffect transition="in" filter="blinds(horizontal)">
                                      <p:cBhvr>
                                        <p:cTn id="30" dur="500"/>
                                        <p:tgtEl>
                                          <p:spTgt spid="11267">
                                            <p:txEl>
                                              <p:pRg st="3" end="3"/>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11267">
                                            <p:txEl>
                                              <p:pRg st="4" end="4"/>
                                            </p:txEl>
                                          </p:spTgt>
                                        </p:tgtEl>
                                        <p:attrNameLst>
                                          <p:attrName>style.visibility</p:attrName>
                                        </p:attrNameLst>
                                      </p:cBhvr>
                                      <p:to>
                                        <p:strVal val="visible"/>
                                      </p:to>
                                    </p:set>
                                    <p:animEffect transition="in" filter="blinds(horizontal)">
                                      <p:cBhvr>
                                        <p:cTn id="33"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r"/>
            <a:r>
              <a:rPr lang="en-US" altLang="en-US" smtClean="0"/>
              <a:t>slr</a:t>
            </a:r>
            <a:r>
              <a:rPr lang="fa-IR" altLang="en-US" smtClean="0"/>
              <a:t>تست </a:t>
            </a:r>
            <a:endParaRPr lang="en-US" altLang="en-US" smtClean="0"/>
          </a:p>
        </p:txBody>
      </p:sp>
      <p:pic>
        <p:nvPicPr>
          <p:cNvPr id="16387" name="Content Placeholder 5" descr="20151110_204931.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2214" y="2881861"/>
            <a:ext cx="3811385" cy="2859578"/>
          </a:xfrm>
        </p:spPr>
      </p:pic>
      <p:sp>
        <p:nvSpPr>
          <p:cNvPr id="16388" name="Content Placeholder 3"/>
          <p:cNvSpPr>
            <a:spLocks noGrp="1"/>
          </p:cNvSpPr>
          <p:nvPr>
            <p:ph sz="half" idx="2"/>
          </p:nvPr>
        </p:nvSpPr>
        <p:spPr/>
        <p:txBody>
          <a:bodyPr/>
          <a:lstStyle/>
          <a:p>
            <a:pPr algn="r">
              <a:buFontTx/>
              <a:buNone/>
            </a:pPr>
            <a:r>
              <a:rPr lang="fa-IR" altLang="en-US" smtClean="0"/>
              <a:t>فرد در این تست به پشت می خوابد و پاها را دراز می کند به طوری که کمر و ساکروم صاف و بدون قوس روی تخت قرار گیرد و مفصل زانو با قرار گرفتن در اکستنشن کنترل می شود.</a:t>
            </a:r>
            <a:endParaRPr lang="en-US" altLang="en-US" smtClean="0"/>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26FDAFFD-AF6C-4517-BB0D-EF3816B64C58}" type="slidenum">
              <a:rPr lang="en-US" altLang="en-US" sz="1400"/>
              <a:pPr>
                <a:spcBef>
                  <a:spcPct val="0"/>
                </a:spcBef>
                <a:buClrTx/>
                <a:buFontTx/>
                <a:buNone/>
              </a:pPr>
              <a:t>11</a:t>
            </a:fld>
            <a:endParaRPr lang="en-US" altLang="en-US" sz="1400"/>
          </a:p>
        </p:txBody>
      </p:sp>
    </p:spTree>
    <p:extLst>
      <p:ext uri="{BB962C8B-B14F-4D97-AF65-F5344CB8AC3E}">
        <p14:creationId xmlns:p14="http://schemas.microsoft.com/office/powerpoint/2010/main" val="36392726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r"/>
            <a:r>
              <a:rPr lang="fa-IR" altLang="en-US" smtClean="0"/>
              <a:t>تست </a:t>
            </a:r>
            <a:r>
              <a:rPr lang="en-US" altLang="en-US" smtClean="0"/>
              <a:t>slr</a:t>
            </a:r>
          </a:p>
        </p:txBody>
      </p:sp>
      <p:pic>
        <p:nvPicPr>
          <p:cNvPr id="17411" name="Content Placeholder 6" descr="20151110_204948.jpg"/>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85931" y="2603500"/>
            <a:ext cx="2563950" cy="3416300"/>
          </a:xfrm>
        </p:spPr>
      </p:pic>
      <p:pic>
        <p:nvPicPr>
          <p:cNvPr id="17412" name="Content Placeholder 5" descr="20151110_205013.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548438" y="2324100"/>
            <a:ext cx="2857500" cy="3810000"/>
          </a:xfrm>
        </p:spPr>
      </p:pic>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0F3047AB-4E7A-4216-B53A-EB385BCBA6F7}" type="slidenum">
              <a:rPr lang="en-US" altLang="en-US" sz="1400"/>
              <a:pPr>
                <a:spcBef>
                  <a:spcPct val="0"/>
                </a:spcBef>
                <a:buClrTx/>
                <a:buFontTx/>
                <a:buNone/>
              </a:pPr>
              <a:t>12</a:t>
            </a:fld>
            <a:endParaRPr lang="en-US" altLang="en-US" sz="1400"/>
          </a:p>
        </p:txBody>
      </p:sp>
    </p:spTree>
    <p:extLst>
      <p:ext uri="{BB962C8B-B14F-4D97-AF65-F5344CB8AC3E}">
        <p14:creationId xmlns:p14="http://schemas.microsoft.com/office/powerpoint/2010/main" val="9740646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r"/>
            <a:r>
              <a:rPr lang="fa-IR" altLang="en-US" smtClean="0"/>
              <a:t>  تست توماس</a:t>
            </a:r>
            <a:endParaRPr lang="en-US" altLang="en-US" smtClean="0"/>
          </a:p>
        </p:txBody>
      </p:sp>
      <p:pic>
        <p:nvPicPr>
          <p:cNvPr id="18435" name="Content Placeholder 5" descr="20151110_203658.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662214" y="2881861"/>
            <a:ext cx="3811385" cy="2859578"/>
          </a:xfrm>
        </p:spPr>
      </p:pic>
      <p:sp>
        <p:nvSpPr>
          <p:cNvPr id="18436" name="Content Placeholder 3"/>
          <p:cNvSpPr>
            <a:spLocks noGrp="1"/>
          </p:cNvSpPr>
          <p:nvPr>
            <p:ph sz="half" idx="2"/>
          </p:nvPr>
        </p:nvSpPr>
        <p:spPr>
          <a:xfrm>
            <a:off x="6172200" y="1500189"/>
            <a:ext cx="3810000" cy="5214937"/>
          </a:xfrm>
        </p:spPr>
        <p:txBody>
          <a:bodyPr/>
          <a:lstStyle/>
          <a:p>
            <a:pPr algn="r">
              <a:buFontTx/>
              <a:buNone/>
            </a:pPr>
            <a:r>
              <a:rPr lang="fa-IR" altLang="en-US" sz="2400"/>
              <a:t> در این تست زانوی فرد از لبه تخت به پایین آویزان است در حین تست باید ساکروم و کمر صاف بر روی تخت قرار گیرد و قسمت خلفی ران با تخت درتماس باشد و زانو تقریبا 80 درجه خم شود.خم شدن زانو تا 80درجه نشان دهنده طول طبیعی عضله راست رانی است که یکی از عضلات چهار سر است</a:t>
            </a:r>
            <a:endParaRPr lang="en-US" altLang="en-US" sz="2400"/>
          </a:p>
        </p:txBody>
      </p:sp>
      <p:sp>
        <p:nvSpPr>
          <p:cNvPr id="184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E2B202A5-8293-45E0-AABB-B9D7C1C58669}" type="slidenum">
              <a:rPr lang="en-US" altLang="en-US" sz="1400"/>
              <a:pPr>
                <a:spcBef>
                  <a:spcPct val="0"/>
                </a:spcBef>
                <a:buClrTx/>
                <a:buFontTx/>
                <a:buNone/>
              </a:pPr>
              <a:t>13</a:t>
            </a:fld>
            <a:endParaRPr lang="en-US" altLang="en-US" sz="1400"/>
          </a:p>
        </p:txBody>
      </p:sp>
    </p:spTree>
    <p:extLst>
      <p:ext uri="{BB962C8B-B14F-4D97-AF65-F5344CB8AC3E}">
        <p14:creationId xmlns:p14="http://schemas.microsoft.com/office/powerpoint/2010/main" val="3953151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r" rtl="1" eaLnBrk="1" hangingPunct="1"/>
            <a:r>
              <a:rPr lang="fa-IR" altLang="en-US" smtClean="0"/>
              <a:t>عوارض :</a:t>
            </a:r>
            <a:endParaRPr lang="en-US" altLang="en-US" smtClean="0"/>
          </a:p>
        </p:txBody>
      </p:sp>
      <p:sp>
        <p:nvSpPr>
          <p:cNvPr id="12291" name="Rectangle 3"/>
          <p:cNvSpPr>
            <a:spLocks noGrp="1" noChangeArrowheads="1"/>
          </p:cNvSpPr>
          <p:nvPr>
            <p:ph idx="1"/>
          </p:nvPr>
        </p:nvSpPr>
        <p:spPr/>
        <p:txBody>
          <a:bodyPr/>
          <a:lstStyle/>
          <a:p>
            <a:pPr algn="r" rtl="1" eaLnBrk="1" hangingPunct="1">
              <a:lnSpc>
                <a:spcPct val="80000"/>
              </a:lnSpc>
            </a:pPr>
            <a:r>
              <a:rPr lang="fa-IR" altLang="en-US" sz="3600"/>
              <a:t>آرتروز زود رس</a:t>
            </a:r>
          </a:p>
          <a:p>
            <a:pPr algn="r" rtl="1" eaLnBrk="1" hangingPunct="1">
              <a:lnSpc>
                <a:spcPct val="80000"/>
              </a:lnSpc>
              <a:buFontTx/>
              <a:buNone/>
            </a:pPr>
            <a:r>
              <a:rPr lang="fa-IR" altLang="en-US" sz="3600"/>
              <a:t>   </a:t>
            </a:r>
            <a:r>
              <a:rPr lang="fa-IR" altLang="en-US"/>
              <a:t>به علت وارد شدن فشارهای غیرطبیعی فرد دچار آرتروز زودرس میشود.</a:t>
            </a:r>
          </a:p>
          <a:p>
            <a:pPr algn="r" rtl="1" eaLnBrk="1" hangingPunct="1">
              <a:lnSpc>
                <a:spcPct val="80000"/>
              </a:lnSpc>
            </a:pPr>
            <a:r>
              <a:rPr lang="fa-IR" altLang="en-US" sz="3600"/>
              <a:t>درد</a:t>
            </a:r>
          </a:p>
          <a:p>
            <a:pPr algn="r" rtl="1" eaLnBrk="1" hangingPunct="1">
              <a:lnSpc>
                <a:spcPct val="80000"/>
              </a:lnSpc>
              <a:buFontTx/>
              <a:buNone/>
            </a:pPr>
            <a:r>
              <a:rPr lang="fa-IR" altLang="en-US" sz="2400"/>
              <a:t>    </a:t>
            </a:r>
            <a:r>
              <a:rPr lang="fa-IR" altLang="en-US"/>
              <a:t>درد زانو به علل مختلف از جمله کشش بافت های نرم وارد آمدن فشار غیر طبیعی بر سطوح مفصلی و فشرده شدن استخوان کشکک روی استخوان ران بروز می کند. بنابراین درد ممکن است در قسمت جلو زانو به علت فشردگی کشکک روی استخوان ران و هم چنین در عقب زانو به علت کشش بافتهای نرم خلفی ایجاد شود.</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C85CF7BA-5997-4A5F-9A59-64E13468B404}" type="slidenum">
              <a:rPr lang="en-US" altLang="en-US" sz="1400"/>
              <a:pPr>
                <a:spcBef>
                  <a:spcPct val="0"/>
                </a:spcBef>
                <a:buClrTx/>
                <a:buFontTx/>
                <a:buNone/>
              </a:pPr>
              <a:t>14</a:t>
            </a:fld>
            <a:endParaRPr lang="en-US" altLang="en-US" sz="1400"/>
          </a:p>
        </p:txBody>
      </p:sp>
    </p:spTree>
    <p:extLst>
      <p:ext uri="{BB962C8B-B14F-4D97-AF65-F5344CB8AC3E}">
        <p14:creationId xmlns:p14="http://schemas.microsoft.com/office/powerpoint/2010/main" val="39387081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box(in)">
                                      <p:cBhvr>
                                        <p:cTn id="7" dur="500"/>
                                        <p:tgtEl>
                                          <p:spTgt spid="1229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animEffect transition="in" filter="box(in)">
                                      <p:cBhvr>
                                        <p:cTn id="10" dur="500"/>
                                        <p:tgtEl>
                                          <p:spTgt spid="1229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2291">
                                            <p:txEl>
                                              <p:pRg st="2" end="2"/>
                                            </p:txEl>
                                          </p:spTgt>
                                        </p:tgtEl>
                                        <p:attrNameLst>
                                          <p:attrName>style.visibility</p:attrName>
                                        </p:attrNameLst>
                                      </p:cBhvr>
                                      <p:to>
                                        <p:strVal val="visible"/>
                                      </p:to>
                                    </p:set>
                                    <p:animEffect transition="in" filter="box(in)">
                                      <p:cBhvr>
                                        <p:cTn id="13" dur="500"/>
                                        <p:tgtEl>
                                          <p:spTgt spid="12291">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2291">
                                            <p:txEl>
                                              <p:pRg st="3" end="3"/>
                                            </p:txEl>
                                          </p:spTgt>
                                        </p:tgtEl>
                                        <p:attrNameLst>
                                          <p:attrName>style.visibility</p:attrName>
                                        </p:attrNameLst>
                                      </p:cBhvr>
                                      <p:to>
                                        <p:strVal val="visible"/>
                                      </p:to>
                                    </p:set>
                                    <p:animEffect transition="in" filter="box(in)">
                                      <p:cBhvr>
                                        <p:cTn id="16"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cap="rnd">
            <a:solidFill>
              <a:schemeClr val="tx1"/>
            </a:solidFill>
            <a:prstDash val="sysDot"/>
            <a:miter lim="800000"/>
            <a:headEnd/>
            <a:tailEnd/>
          </a:ln>
        </p:spPr>
        <p:txBody>
          <a:bodyPr/>
          <a:lstStyle/>
          <a:p>
            <a:pPr eaLnBrk="1" hangingPunct="1"/>
            <a:r>
              <a:rPr lang="fa-IR" altLang="en-US" smtClean="0"/>
              <a:t>عوارض                   </a:t>
            </a:r>
            <a:r>
              <a:rPr lang="en-US" altLang="en-US" smtClean="0"/>
              <a:t/>
            </a:r>
            <a:br>
              <a:rPr lang="en-US" altLang="en-US" smtClean="0"/>
            </a:br>
            <a:endParaRPr lang="en-US" altLang="en-US" smtClean="0"/>
          </a:p>
        </p:txBody>
      </p:sp>
      <p:sp>
        <p:nvSpPr>
          <p:cNvPr id="20483" name="Rectangle 3"/>
          <p:cNvSpPr>
            <a:spLocks noGrp="1" noChangeArrowheads="1"/>
          </p:cNvSpPr>
          <p:nvPr>
            <p:ph idx="1"/>
          </p:nvPr>
        </p:nvSpPr>
        <p:spPr>
          <a:ln w="76200">
            <a:solidFill>
              <a:schemeClr val="tx1"/>
            </a:solidFill>
            <a:miter lim="800000"/>
            <a:headEnd/>
            <a:tailEnd/>
          </a:ln>
        </p:spPr>
        <p:txBody>
          <a:bodyPr>
            <a:normAutofit fontScale="92500"/>
          </a:bodyPr>
          <a:lstStyle/>
          <a:p>
            <a:pPr algn="r" rtl="1" eaLnBrk="1" hangingPunct="1">
              <a:lnSpc>
                <a:spcPct val="80000"/>
              </a:lnSpc>
            </a:pPr>
            <a:r>
              <a:rPr lang="fa-IR" altLang="en-US" smtClean="0"/>
              <a:t>تغییر درراستای ستون مهره ها </a:t>
            </a:r>
          </a:p>
          <a:p>
            <a:pPr algn="r" rtl="1" eaLnBrk="1" hangingPunct="1">
              <a:lnSpc>
                <a:spcPct val="80000"/>
              </a:lnSpc>
              <a:buFontTx/>
              <a:buNone/>
            </a:pPr>
            <a:r>
              <a:rPr lang="fa-IR" altLang="en-US" sz="2400"/>
              <a:t>     در صورتی که تغییر شکل یک طرفه باشد می تواند موجبات انحراف ستون مهره ها رافراهم آورد.</a:t>
            </a:r>
          </a:p>
          <a:p>
            <a:pPr algn="r" rtl="1" eaLnBrk="1" hangingPunct="1">
              <a:lnSpc>
                <a:spcPct val="80000"/>
              </a:lnSpc>
            </a:pPr>
            <a:r>
              <a:rPr lang="fa-IR" altLang="en-US" sz="3600"/>
              <a:t>تغییر در الگوی راه رفتن</a:t>
            </a:r>
          </a:p>
          <a:p>
            <a:pPr algn="r" rtl="1" eaLnBrk="1" hangingPunct="1">
              <a:lnSpc>
                <a:spcPct val="80000"/>
              </a:lnSpc>
              <a:buFontTx/>
              <a:buNone/>
            </a:pPr>
            <a:r>
              <a:rPr lang="fa-IR" altLang="en-US" sz="3600"/>
              <a:t>   </a:t>
            </a:r>
            <a:r>
              <a:rPr lang="fa-IR" altLang="en-US" sz="2400"/>
              <a:t>راه رفتن فرد از حالت طبیعی خارج می شود.</a:t>
            </a:r>
          </a:p>
          <a:p>
            <a:pPr algn="r" rtl="1" eaLnBrk="1" hangingPunct="1">
              <a:lnSpc>
                <a:spcPct val="80000"/>
              </a:lnSpc>
            </a:pPr>
            <a:r>
              <a:rPr lang="fa-IR" altLang="en-US" sz="3600"/>
              <a:t>افزایش آسیب پذیری زانو</a:t>
            </a:r>
          </a:p>
          <a:p>
            <a:pPr algn="r" rtl="1" eaLnBrk="1" hangingPunct="1">
              <a:lnSpc>
                <a:spcPct val="80000"/>
              </a:lnSpc>
              <a:buFontTx/>
              <a:buNone/>
            </a:pPr>
            <a:r>
              <a:rPr lang="fa-IR" altLang="en-US" sz="3600"/>
              <a:t>    </a:t>
            </a:r>
            <a:r>
              <a:rPr lang="fa-IR" altLang="en-US" sz="2400"/>
              <a:t>نظر به اینکه در این وضعیت زانو از وضع بیومکانیکی طبیعی خارج میشود  آسیب پذیری آن افزایش می یابد و احتمال آسیب وترها و رباطهای اطراف زانو زیاد میشود .</a:t>
            </a:r>
            <a:endParaRPr lang="en-US" altLang="en-US" sz="3600"/>
          </a:p>
          <a:p>
            <a:pPr eaLnBrk="1" hangingPunct="1">
              <a:lnSpc>
                <a:spcPct val="80000"/>
              </a:lnSpc>
            </a:pPr>
            <a:endParaRPr lang="en-US" altLang="en-US" sz="2400"/>
          </a:p>
        </p:txBody>
      </p:sp>
      <p:sp>
        <p:nvSpPr>
          <p:cNvPr id="2048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868A5F2F-3483-4A23-B3F7-274C52123A42}" type="slidenum">
              <a:rPr lang="en-US" altLang="en-US" sz="1400"/>
              <a:pPr>
                <a:spcBef>
                  <a:spcPct val="0"/>
                </a:spcBef>
                <a:buClrTx/>
                <a:buFontTx/>
                <a:buNone/>
              </a:pPr>
              <a:t>15</a:t>
            </a:fld>
            <a:endParaRPr lang="en-US" altLang="en-US" sz="1400"/>
          </a:p>
        </p:txBody>
      </p:sp>
    </p:spTree>
    <p:extLst>
      <p:ext uri="{BB962C8B-B14F-4D97-AF65-F5344CB8AC3E}">
        <p14:creationId xmlns:p14="http://schemas.microsoft.com/office/powerpoint/2010/main" val="324218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r" rtl="1" eaLnBrk="1" hangingPunct="1"/>
            <a:r>
              <a:rPr lang="fa-IR" altLang="en-US" sz="6600"/>
              <a:t>ِ             علائم </a:t>
            </a:r>
            <a:endParaRPr lang="en-US" altLang="en-US" sz="6600"/>
          </a:p>
        </p:txBody>
      </p:sp>
      <p:sp>
        <p:nvSpPr>
          <p:cNvPr id="14339" name="Rectangle 3"/>
          <p:cNvSpPr>
            <a:spLocks noGrp="1" noChangeArrowheads="1"/>
          </p:cNvSpPr>
          <p:nvPr>
            <p:ph idx="1"/>
          </p:nvPr>
        </p:nvSpPr>
        <p:spPr>
          <a:ln w="76200">
            <a:solidFill>
              <a:schemeClr val="tx1"/>
            </a:solidFill>
            <a:miter lim="800000"/>
            <a:headEnd/>
            <a:tailEnd/>
          </a:ln>
        </p:spPr>
        <p:txBody>
          <a:bodyPr/>
          <a:lstStyle/>
          <a:p>
            <a:pPr marL="609600" indent="-609600" algn="r" rtl="1">
              <a:buNone/>
            </a:pPr>
            <a:endParaRPr lang="fa-IR" altLang="en-US"/>
          </a:p>
          <a:p>
            <a:pPr marL="609600" indent="-609600" algn="r" rtl="1">
              <a:buFontTx/>
              <a:buAutoNum type="arabicPeriod"/>
            </a:pPr>
            <a:r>
              <a:rPr lang="fa-IR" altLang="en-US"/>
              <a:t>درد قدامی داخلی مفصل </a:t>
            </a:r>
          </a:p>
          <a:p>
            <a:pPr marL="609600" indent="-609600" algn="r" rtl="1">
              <a:buFontTx/>
              <a:buAutoNum type="arabicPeriod"/>
            </a:pPr>
            <a:r>
              <a:rPr lang="fa-IR" altLang="en-US"/>
              <a:t>درد خلفی خارجی زانو که ناشی از کشش موجود در ساختمانهای خلفی میباشد که با قدم برداشتن یا اکستانسیون پر قدرت زانو در طی تحمل وزن تشدید میگردد.</a:t>
            </a:r>
          </a:p>
          <a:p>
            <a:pPr marL="609600" indent="-609600" algn="r" rtl="1">
              <a:buFontTx/>
              <a:buAutoNum type="arabicPeriod"/>
            </a:pPr>
            <a:r>
              <a:rPr lang="fa-IR" altLang="en-US"/>
              <a:t>در این موارد شخص از بی ثباتی زانو در طی فعالیتهای روزمره نیز شکایت میکند.</a:t>
            </a:r>
            <a:endParaRPr lang="en-US" altLang="en-US"/>
          </a:p>
        </p:txBody>
      </p:sp>
      <p:sp>
        <p:nvSpPr>
          <p:cNvPr id="2150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410913A0-49F2-41CC-BC45-E8A0A7237D59}" type="slidenum">
              <a:rPr lang="en-US" altLang="en-US" sz="1400"/>
              <a:pPr>
                <a:spcBef>
                  <a:spcPct val="0"/>
                </a:spcBef>
                <a:buClrTx/>
                <a:buFontTx/>
                <a:buNone/>
              </a:pPr>
              <a:t>16</a:t>
            </a:fld>
            <a:endParaRPr lang="en-US" altLang="en-US" sz="1400"/>
          </a:p>
        </p:txBody>
      </p:sp>
    </p:spTree>
    <p:extLst>
      <p:ext uri="{BB962C8B-B14F-4D97-AF65-F5344CB8AC3E}">
        <p14:creationId xmlns:p14="http://schemas.microsoft.com/office/powerpoint/2010/main" val="20273735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blinds(horizontal)">
                                      <p:cBhvr>
                                        <p:cTn id="7" dur="500"/>
                                        <p:tgtEl>
                                          <p:spTgt spid="14339">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blinds(horizontal)">
                                      <p:cBhvr>
                                        <p:cTn id="10" dur="500"/>
                                        <p:tgtEl>
                                          <p:spTgt spid="14339">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4339">
                                            <p:txEl>
                                              <p:pRg st="3" end="3"/>
                                            </p:txEl>
                                          </p:spTgt>
                                        </p:tgtEl>
                                        <p:attrNameLst>
                                          <p:attrName>style.visibility</p:attrName>
                                        </p:attrNameLst>
                                      </p:cBhvr>
                                      <p:to>
                                        <p:strVal val="visible"/>
                                      </p:to>
                                    </p:set>
                                    <p:animEffect transition="in" filter="blinds(horizontal)">
                                      <p:cBhvr>
                                        <p:cTn id="13"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4"/>
          <p:cNvSpPr>
            <a:spLocks noGrp="1" noChangeArrowheads="1"/>
          </p:cNvSpPr>
          <p:nvPr>
            <p:ph type="title"/>
          </p:nvPr>
        </p:nvSpPr>
        <p:spPr/>
        <p:txBody>
          <a:bodyPr/>
          <a:lstStyle/>
          <a:p>
            <a:pPr algn="r" rtl="1" eaLnBrk="1" hangingPunct="1"/>
            <a:r>
              <a:rPr lang="fa-IR" altLang="en-US" sz="4000"/>
              <a:t>تشخیص زانوی عقب رفته </a:t>
            </a:r>
            <a:endParaRPr lang="en-US" altLang="en-US" sz="4000"/>
          </a:p>
        </p:txBody>
      </p:sp>
      <p:sp>
        <p:nvSpPr>
          <p:cNvPr id="22530" name="Rectangle 3"/>
          <p:cNvSpPr>
            <a:spLocks noGrp="1" noChangeArrowheads="1"/>
          </p:cNvSpPr>
          <p:nvPr>
            <p:ph idx="1"/>
          </p:nvPr>
        </p:nvSpPr>
        <p:spPr>
          <a:xfrm>
            <a:off x="2208213" y="1700213"/>
            <a:ext cx="7772400" cy="4114800"/>
          </a:xfrm>
        </p:spPr>
        <p:txBody>
          <a:bodyPr/>
          <a:lstStyle/>
          <a:p>
            <a:pPr marL="609600" indent="-609600" algn="r" rtl="1">
              <a:buNone/>
            </a:pPr>
            <a:r>
              <a:rPr lang="fa-IR" altLang="en-US" sz="4800">
                <a:solidFill>
                  <a:srgbClr val="FFFF00"/>
                </a:solidFill>
              </a:rPr>
              <a:t>  این افراد به آسانی در حالت ایستا قابل تشخیص میباشند.(نمای ساجیتال) و به دو صورت زیر مورد ارزیابی قرار میگیرند.</a:t>
            </a:r>
          </a:p>
          <a:p>
            <a:pPr marL="609600" indent="-609600" algn="r" rtl="1">
              <a:buNone/>
            </a:pPr>
            <a:endParaRPr lang="fa-IR" altLang="en-US" sz="4800">
              <a:solidFill>
                <a:srgbClr val="FFFF00"/>
              </a:solidFill>
            </a:endParaRPr>
          </a:p>
          <a:p>
            <a:pPr marL="609600" indent="-609600" algn="r" rtl="1">
              <a:buNone/>
            </a:pPr>
            <a:endParaRPr lang="en-US" altLang="en-US" sz="4800">
              <a:solidFill>
                <a:srgbClr val="FFFF00"/>
              </a:solidFill>
            </a:endParaRPr>
          </a:p>
        </p:txBody>
      </p:sp>
      <p:sp>
        <p:nvSpPr>
          <p:cNvPr id="2253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D4AA6E13-AB63-494B-8D70-CE22BFCC3193}" type="slidenum">
              <a:rPr lang="en-US" altLang="en-US" sz="1400"/>
              <a:pPr>
                <a:spcBef>
                  <a:spcPct val="0"/>
                </a:spcBef>
                <a:buClrTx/>
                <a:buFontTx/>
                <a:buNone/>
              </a:pPr>
              <a:t>17</a:t>
            </a:fld>
            <a:endParaRPr lang="en-US" altLang="en-US" sz="1400"/>
          </a:p>
        </p:txBody>
      </p:sp>
    </p:spTree>
    <p:extLst>
      <p:ext uri="{BB962C8B-B14F-4D97-AF65-F5344CB8AC3E}">
        <p14:creationId xmlns:p14="http://schemas.microsoft.com/office/powerpoint/2010/main" val="1500543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a:xfrm>
            <a:off x="1865765" y="1310224"/>
            <a:ext cx="8486775" cy="5880100"/>
          </a:xfrm>
        </p:spPr>
        <p:txBody>
          <a:bodyPr>
            <a:normAutofit/>
          </a:bodyPr>
          <a:lstStyle/>
          <a:p>
            <a:pPr algn="r">
              <a:buFontTx/>
              <a:buNone/>
            </a:pPr>
            <a:r>
              <a:rPr lang="fa-IR" altLang="en-US" sz="2000" dirty="0">
                <a:solidFill>
                  <a:srgbClr val="FF0000"/>
                </a:solidFill>
              </a:rPr>
              <a:t>برای این منظور ، می توان دو پا را از سطح زمين بلند کرد.این کار در حالی صورت می گيرد که فرد طاقباز خوابيده است .</a:t>
            </a:r>
          </a:p>
          <a:p>
            <a:pPr algn="r">
              <a:buFontTx/>
              <a:buNone/>
            </a:pPr>
            <a:r>
              <a:rPr lang="fa-IR" altLang="en-US" sz="2000" dirty="0">
                <a:solidFill>
                  <a:srgbClr val="FF0000"/>
                </a:solidFill>
              </a:rPr>
              <a:t>زاویه زانو در حالت طبيعی و هنگامی که کاملا صاف می باشد، صفر درجه است،اما اگر زانو عقب رفته باشد، این زاویه تغيير</a:t>
            </a:r>
          </a:p>
          <a:p>
            <a:pPr algn="r">
              <a:buFontTx/>
              <a:buNone/>
            </a:pPr>
            <a:r>
              <a:rPr lang="fa-IR" altLang="en-US" sz="2000" dirty="0">
                <a:solidFill>
                  <a:srgbClr val="FF0000"/>
                </a:solidFill>
              </a:rPr>
              <a:t>خواهد کرد. در صورتی که یک طرفه باشد، تغيير شکل را در مقایسه با سمت سالم بهتر می توان تشخيص داد. در دو طرف ها</a:t>
            </a:r>
          </a:p>
          <a:p>
            <a:pPr algn="r">
              <a:buFontTx/>
              <a:buNone/>
            </a:pPr>
            <a:r>
              <a:rPr lang="fa-IR" altLang="en-US" sz="2000" dirty="0">
                <a:solidFill>
                  <a:srgbClr val="FF0000"/>
                </a:solidFill>
              </a:rPr>
              <a:t>نيز اندازه گيری زاویه باز شدن زانو به تشخيص کمک می کند .</a:t>
            </a:r>
          </a:p>
        </p:txBody>
      </p:sp>
      <p:sp>
        <p:nvSpPr>
          <p:cNvPr id="2355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4A7F1057-4942-4F1F-BA7B-78B8AB98253D}" type="slidenum">
              <a:rPr lang="en-US" altLang="en-US" sz="1400"/>
              <a:pPr>
                <a:spcBef>
                  <a:spcPct val="0"/>
                </a:spcBef>
                <a:buClrTx/>
                <a:buFontTx/>
                <a:buNone/>
              </a:pPr>
              <a:t>18</a:t>
            </a:fld>
            <a:endParaRPr lang="en-US" altLang="en-US" sz="1400"/>
          </a:p>
        </p:txBody>
      </p:sp>
      <p:pic>
        <p:nvPicPr>
          <p:cNvPr id="2355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1500" y="3929064"/>
            <a:ext cx="4000500" cy="252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41253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4000500"/>
            <a:ext cx="4000500" cy="2857500"/>
          </a:xfrm>
          <a:noFill/>
        </p:spPr>
      </p:pic>
      <p:sp>
        <p:nvSpPr>
          <p:cNvPr id="2457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A853EC6A-CFBA-4EFE-BCFF-40F43A62FDC6}" type="slidenum">
              <a:rPr lang="en-US" altLang="en-US" sz="1400"/>
              <a:pPr>
                <a:spcBef>
                  <a:spcPct val="0"/>
                </a:spcBef>
                <a:buClrTx/>
                <a:buFontTx/>
                <a:buNone/>
              </a:pPr>
              <a:t>19</a:t>
            </a:fld>
            <a:endParaRPr lang="en-US" altLang="en-US" sz="1400"/>
          </a:p>
        </p:txBody>
      </p:sp>
      <p:sp>
        <p:nvSpPr>
          <p:cNvPr id="24580" name="Rectangle 7"/>
          <p:cNvSpPr>
            <a:spLocks noChangeArrowheads="1"/>
          </p:cNvSpPr>
          <p:nvPr/>
        </p:nvSpPr>
        <p:spPr bwMode="auto">
          <a:xfrm>
            <a:off x="2095501" y="571501"/>
            <a:ext cx="7929563"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eaLnBrk="1" hangingPunct="1">
              <a:spcBef>
                <a:spcPct val="0"/>
              </a:spcBef>
              <a:buClrTx/>
              <a:buFontTx/>
              <a:buNone/>
            </a:pPr>
            <a:endParaRPr lang="fa-IR" altLang="en-US" sz="2800"/>
          </a:p>
          <a:p>
            <a:pPr algn="r" eaLnBrk="1" hangingPunct="1">
              <a:spcBef>
                <a:spcPct val="0"/>
              </a:spcBef>
              <a:buClrTx/>
              <a:buFontTx/>
              <a:buNone/>
            </a:pPr>
            <a:endParaRPr lang="fa-IR" altLang="en-US" sz="2800"/>
          </a:p>
          <a:p>
            <a:pPr algn="r" eaLnBrk="1" hangingPunct="1">
              <a:spcBef>
                <a:spcPct val="0"/>
              </a:spcBef>
              <a:buClrTx/>
              <a:buFontTx/>
              <a:buNone/>
            </a:pPr>
            <a:r>
              <a:rPr lang="fa-IR" altLang="en-US" sz="2800"/>
              <a:t>در حالی که درشت نی و استخوان ران در یک خط قرار گرفته اند ( زاویه صفر درجه یا ١٨٠ درجه) ساق را بلند کنيد.بلند</a:t>
            </a:r>
          </a:p>
          <a:p>
            <a:pPr algn="r" eaLnBrk="1" hangingPunct="1">
              <a:spcBef>
                <a:spcPct val="0"/>
              </a:spcBef>
              <a:buClrTx/>
              <a:buFontTx/>
              <a:buNone/>
            </a:pPr>
            <a:r>
              <a:rPr lang="fa-IR" altLang="en-US" sz="2800"/>
              <a:t>کردن ساق موجب می شود که درشت نی نسبت به استخوان ران در سطحی بالاتر و زاویه دار واقع می شود.این حالت ،</a:t>
            </a:r>
          </a:p>
          <a:p>
            <a:pPr algn="r" eaLnBrk="1" hangingPunct="1">
              <a:spcBef>
                <a:spcPct val="0"/>
              </a:spcBef>
              <a:buClrTx/>
              <a:buFontTx/>
              <a:buNone/>
            </a:pPr>
            <a:r>
              <a:rPr lang="fa-IR" altLang="en-US" sz="2800"/>
              <a:t>نشان دهنده زانوی عقب رفته است</a:t>
            </a:r>
            <a:endParaRPr lang="en-US" altLang="en-US" sz="2800"/>
          </a:p>
        </p:txBody>
      </p:sp>
    </p:spTree>
    <p:extLst>
      <p:ext uri="{BB962C8B-B14F-4D97-AF65-F5344CB8AC3E}">
        <p14:creationId xmlns:p14="http://schemas.microsoft.com/office/powerpoint/2010/main" val="36966805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624" y="531789"/>
            <a:ext cx="6624035" cy="5353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A65F50C5-C270-4A88-B243-B8E4DEF13FEB}" type="slidenum">
              <a:rPr lang="en-US" altLang="en-US" sz="1400"/>
              <a:pPr>
                <a:spcBef>
                  <a:spcPct val="0"/>
                </a:spcBef>
                <a:buClrTx/>
                <a:buFontTx/>
                <a:buNone/>
              </a:pPr>
              <a:t>2</a:t>
            </a:fld>
            <a:endParaRPr lang="en-US" altLang="en-US" sz="1400"/>
          </a:p>
        </p:txBody>
      </p:sp>
    </p:spTree>
    <p:extLst>
      <p:ext uri="{BB962C8B-B14F-4D97-AF65-F5344CB8AC3E}">
        <p14:creationId xmlns:p14="http://schemas.microsoft.com/office/powerpoint/2010/main" val="4974684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703389" y="214314"/>
            <a:ext cx="8607425" cy="1247775"/>
          </a:xfrm>
          <a:ln w="76200">
            <a:solidFill>
              <a:schemeClr val="tx1"/>
            </a:solidFill>
            <a:miter lim="800000"/>
            <a:headEnd/>
            <a:tailEnd/>
          </a:ln>
        </p:spPr>
        <p:txBody>
          <a:bodyPr/>
          <a:lstStyle/>
          <a:p>
            <a:pPr eaLnBrk="1" hangingPunct="1"/>
            <a:r>
              <a:rPr lang="en-US" altLang="en-US" sz="3600" b="1">
                <a:solidFill>
                  <a:srgbClr val="FF0000"/>
                </a:solidFill>
              </a:rPr>
              <a:t>Genu recurvatum </a:t>
            </a:r>
            <a:r>
              <a:rPr lang="fa-IR" altLang="en-US" sz="4000">
                <a:solidFill>
                  <a:schemeClr val="accent2"/>
                </a:solidFill>
              </a:rPr>
              <a:t>روش اندازه گیری</a:t>
            </a:r>
            <a:r>
              <a:rPr lang="fa-IR" altLang="en-US" sz="4000">
                <a:solidFill>
                  <a:srgbClr val="FF0000"/>
                </a:solidFill>
              </a:rPr>
              <a:t> </a:t>
            </a:r>
            <a:endParaRPr lang="en-US" altLang="en-US" sz="4000">
              <a:solidFill>
                <a:srgbClr val="FF0000"/>
              </a:solidFill>
            </a:endParaRPr>
          </a:p>
        </p:txBody>
      </p:sp>
      <p:pic>
        <p:nvPicPr>
          <p:cNvPr id="25607" name="Picture 3" descr="stdgoni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10564" y="2428876"/>
            <a:ext cx="1571625" cy="3171825"/>
          </a:xfrm>
          <a:noFill/>
        </p:spPr>
      </p:pic>
      <p:sp>
        <p:nvSpPr>
          <p:cNvPr id="27651" name="Rectangle 3"/>
          <p:cNvSpPr>
            <a:spLocks noGrp="1" noChangeArrowheads="1"/>
          </p:cNvSpPr>
          <p:nvPr>
            <p:ph type="body" sz="half" idx="2"/>
          </p:nvPr>
        </p:nvSpPr>
        <p:spPr>
          <a:xfrm>
            <a:off x="3810001" y="1643063"/>
            <a:ext cx="3617913" cy="4824412"/>
          </a:xfrm>
          <a:solidFill>
            <a:srgbClr val="FFFF00"/>
          </a:solidFill>
          <a:ln w="28575">
            <a:solidFill>
              <a:schemeClr val="tx1"/>
            </a:solidFill>
            <a:miter lim="800000"/>
            <a:headEnd/>
            <a:tailEnd/>
          </a:ln>
        </p:spPr>
        <p:txBody>
          <a:bodyPr>
            <a:normAutofit lnSpcReduction="10000"/>
          </a:bodyPr>
          <a:lstStyle/>
          <a:p>
            <a:pPr marL="609600" indent="-609600" algn="r">
              <a:buNone/>
            </a:pPr>
            <a:endParaRPr lang="en-US" altLang="en-US" sz="2400">
              <a:solidFill>
                <a:schemeClr val="bg2"/>
              </a:solidFill>
            </a:endParaRPr>
          </a:p>
          <a:p>
            <a:pPr marL="609600" indent="-609600" algn="r">
              <a:buNone/>
            </a:pPr>
            <a:r>
              <a:rPr lang="fa-IR" altLang="en-US" sz="2400">
                <a:solidFill>
                  <a:schemeClr val="bg2"/>
                </a:solidFill>
              </a:rPr>
              <a:t>براي اندازه گيري اين عارضه مي توان از گونیامتر (ساده یا الکترونيکي) استفاده کرد.</a:t>
            </a:r>
          </a:p>
          <a:p>
            <a:pPr marL="609600" indent="-609600" algn="r">
              <a:buNone/>
            </a:pPr>
            <a:r>
              <a:rPr lang="fa-IR" altLang="en-US" sz="2400">
                <a:solidFill>
                  <a:schemeClr val="bg2"/>
                </a:solidFill>
              </a:rPr>
              <a:t>در حين استفاده از گونيامتر ساده بايد بازوي فوقاني گونيامتر را بر روي تروکانتر بزرگ قرار داده و محور آن بر روي اپي کنديل ران، و بازوي پاييني گونيامتر را بر روي قوزک خارجي قرار دهيم.</a:t>
            </a:r>
          </a:p>
          <a:p>
            <a:pPr marL="609600" indent="-609600" algn="r">
              <a:buNone/>
            </a:pPr>
            <a:r>
              <a:rPr lang="fa-IR" altLang="en-US" sz="2400">
                <a:solidFill>
                  <a:schemeClr val="bg2"/>
                </a:solidFill>
              </a:rPr>
              <a:t> </a:t>
            </a:r>
            <a:endParaRPr lang="en-US" altLang="en-US" sz="1800">
              <a:solidFill>
                <a:schemeClr val="bg2"/>
              </a:solidFill>
            </a:endParaRPr>
          </a:p>
        </p:txBody>
      </p:sp>
      <p:sp>
        <p:nvSpPr>
          <p:cNvPr id="25606"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866083BF-F325-479D-812B-2E778E7B2C9C}" type="slidenum">
              <a:rPr lang="en-US" altLang="en-US" sz="1400"/>
              <a:pPr>
                <a:spcBef>
                  <a:spcPct val="0"/>
                </a:spcBef>
                <a:buClrTx/>
                <a:buFontTx/>
                <a:buNone/>
              </a:pPr>
              <a:t>20</a:t>
            </a:fld>
            <a:endParaRPr lang="en-US" altLang="en-US" sz="140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r="4662"/>
          <a:stretch>
            <a:fillRect/>
          </a:stretch>
        </p:blipFill>
        <p:spPr bwMode="auto">
          <a:xfrm>
            <a:off x="1809750" y="1571625"/>
            <a:ext cx="1785938"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5"/>
          <p:cNvGrpSpPr>
            <a:grpSpLocks/>
          </p:cNvGrpSpPr>
          <p:nvPr/>
        </p:nvGrpSpPr>
        <p:grpSpPr bwMode="auto">
          <a:xfrm>
            <a:off x="2495550" y="3573463"/>
            <a:ext cx="431800" cy="2863850"/>
            <a:chOff x="567" y="2261"/>
            <a:chExt cx="317" cy="1804"/>
          </a:xfrm>
        </p:grpSpPr>
        <p:sp>
          <p:nvSpPr>
            <p:cNvPr id="25608" name="Rectangle 6"/>
            <p:cNvSpPr>
              <a:spLocks noChangeArrowheads="1"/>
            </p:cNvSpPr>
            <p:nvPr/>
          </p:nvSpPr>
          <p:spPr bwMode="auto">
            <a:xfrm>
              <a:off x="612" y="3159"/>
              <a:ext cx="136" cy="906"/>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eaLnBrk="1" hangingPunct="1">
                <a:spcBef>
                  <a:spcPct val="0"/>
                </a:spcBef>
                <a:buClrTx/>
                <a:buFontTx/>
                <a:buNone/>
              </a:pPr>
              <a:endParaRPr lang="en-US" altLang="en-US" sz="1800"/>
            </a:p>
          </p:txBody>
        </p:sp>
        <p:sp>
          <p:nvSpPr>
            <p:cNvPr id="25609" name="Rectangle 7"/>
            <p:cNvSpPr>
              <a:spLocks noChangeArrowheads="1"/>
            </p:cNvSpPr>
            <p:nvPr/>
          </p:nvSpPr>
          <p:spPr bwMode="auto">
            <a:xfrm rot="860849">
              <a:off x="748" y="2261"/>
              <a:ext cx="136" cy="852"/>
            </a:xfrm>
            <a:prstGeom prst="rect">
              <a:avLst/>
            </a:prstGeom>
            <a:solidFill>
              <a:schemeClr val="accent1"/>
            </a:solidFill>
            <a:ln w="9525">
              <a:solidFill>
                <a:schemeClr val="tx1"/>
              </a:solidFill>
              <a:miter lim="800000"/>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eaLnBrk="1" hangingPunct="1">
                <a:spcBef>
                  <a:spcPct val="0"/>
                </a:spcBef>
                <a:buClrTx/>
                <a:buFontTx/>
                <a:buNone/>
              </a:pPr>
              <a:endParaRPr lang="en-US" altLang="en-US" sz="1800"/>
            </a:p>
          </p:txBody>
        </p:sp>
        <p:sp>
          <p:nvSpPr>
            <p:cNvPr id="25610" name="Oval 8"/>
            <p:cNvSpPr>
              <a:spLocks noChangeArrowheads="1"/>
            </p:cNvSpPr>
            <p:nvPr/>
          </p:nvSpPr>
          <p:spPr bwMode="auto">
            <a:xfrm>
              <a:off x="567" y="3022"/>
              <a:ext cx="239" cy="232"/>
            </a:xfrm>
            <a:prstGeom prst="ellipse">
              <a:avLst/>
            </a:prstGeom>
            <a:solidFill>
              <a:schemeClr val="accent1"/>
            </a:solidFill>
            <a:ln w="9525">
              <a:solidFill>
                <a:schemeClr val="tx1"/>
              </a:solidFill>
              <a:round/>
              <a:headEnd/>
              <a:tailEnd/>
            </a:ln>
          </p:spPr>
          <p:txBody>
            <a:bodyPr wrap="none" anchor="ct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eaLnBrk="1" hangingPunct="1">
                <a:spcBef>
                  <a:spcPct val="0"/>
                </a:spcBef>
                <a:buClrTx/>
                <a:buFontTx/>
                <a:buNone/>
              </a:pPr>
              <a:endParaRPr lang="en-US" altLang="en-US" sz="1800"/>
            </a:p>
          </p:txBody>
        </p:sp>
      </p:grpSp>
    </p:spTree>
    <p:extLst>
      <p:ext uri="{BB962C8B-B14F-4D97-AF65-F5344CB8AC3E}">
        <p14:creationId xmlns:p14="http://schemas.microsoft.com/office/powerpoint/2010/main" val="300526657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ox(in)">
                                      <p:cBhvr>
                                        <p:cTn id="7" dur="500"/>
                                        <p:tgtEl>
                                          <p:spTgt spid="276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651">
                                            <p:bg/>
                                          </p:spTgt>
                                        </p:tgtEl>
                                        <p:attrNameLst>
                                          <p:attrName>style.visibility</p:attrName>
                                        </p:attrNameLst>
                                      </p:cBhvr>
                                      <p:to>
                                        <p:strVal val="visible"/>
                                      </p:to>
                                    </p:set>
                                    <p:animEffect transition="in" filter="fade">
                                      <p:cBhvr>
                                        <p:cTn id="18" dur="2000"/>
                                        <p:tgtEl>
                                          <p:spTgt spid="27651">
                                            <p:bg/>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Effect transition="in" filter="fade">
                                      <p:cBhvr>
                                        <p:cTn id="21" dur="2000"/>
                                        <p:tgtEl>
                                          <p:spTgt spid="27651">
                                            <p:txEl>
                                              <p:pRg st="1" end="1"/>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651">
                                            <p:txEl>
                                              <p:pRg st="2" end="2"/>
                                            </p:txEl>
                                          </p:spTgt>
                                        </p:tgtEl>
                                        <p:attrNameLst>
                                          <p:attrName>style.visibility</p:attrName>
                                        </p:attrNameLst>
                                      </p:cBhvr>
                                      <p:to>
                                        <p:strVal val="visible"/>
                                      </p:to>
                                    </p:set>
                                    <p:animEffect transition="in" filter="fade">
                                      <p:cBhvr>
                                        <p:cTn id="24" dur="2000"/>
                                        <p:tgtEl>
                                          <p:spTgt spid="27651">
                                            <p:txEl>
                                              <p:pRg st="2" end="2"/>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2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allAtOnce"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r" rtl="1" eaLnBrk="1" hangingPunct="1"/>
            <a:r>
              <a:rPr lang="fa-IR" altLang="en-US" smtClean="0"/>
              <a:t>                اندازه گیری</a:t>
            </a:r>
            <a:endParaRPr lang="en-US" altLang="en-US" smtClean="0"/>
          </a:p>
        </p:txBody>
      </p:sp>
      <p:sp>
        <p:nvSpPr>
          <p:cNvPr id="26627" name="Rectangle 3"/>
          <p:cNvSpPr>
            <a:spLocks noGrp="1" noChangeArrowheads="1"/>
          </p:cNvSpPr>
          <p:nvPr>
            <p:ph idx="1"/>
          </p:nvPr>
        </p:nvSpPr>
        <p:spPr>
          <a:xfrm>
            <a:off x="2208213" y="1700213"/>
            <a:ext cx="7772400" cy="4392612"/>
          </a:xfrm>
          <a:solidFill>
            <a:schemeClr val="tx1"/>
          </a:solidFill>
          <a:ln w="76200">
            <a:solidFill>
              <a:schemeClr val="tx2"/>
            </a:solidFill>
            <a:miter lim="800000"/>
            <a:headEnd/>
            <a:tailEnd/>
          </a:ln>
        </p:spPr>
        <p:txBody>
          <a:bodyPr/>
          <a:lstStyle/>
          <a:p>
            <a:pPr algn="r" rtl="1" eaLnBrk="1" hangingPunct="1">
              <a:lnSpc>
                <a:spcPct val="90000"/>
              </a:lnSpc>
              <a:buFontTx/>
              <a:buNone/>
            </a:pPr>
            <a:endParaRPr lang="fa-IR" altLang="en-US" smtClean="0">
              <a:solidFill>
                <a:schemeClr val="bg1"/>
              </a:solidFill>
            </a:endParaRPr>
          </a:p>
          <a:p>
            <a:pPr algn="r" rtl="1" eaLnBrk="1" hangingPunct="1">
              <a:lnSpc>
                <a:spcPct val="90000"/>
              </a:lnSpc>
              <a:buFontTx/>
              <a:buNone/>
            </a:pPr>
            <a:endParaRPr lang="fa-IR" altLang="en-US" smtClean="0">
              <a:solidFill>
                <a:schemeClr val="bg1"/>
              </a:solidFill>
            </a:endParaRPr>
          </a:p>
          <a:p>
            <a:pPr algn="r" rtl="1" eaLnBrk="1" hangingPunct="1">
              <a:lnSpc>
                <a:spcPct val="90000"/>
              </a:lnSpc>
              <a:buFontTx/>
              <a:buNone/>
            </a:pPr>
            <a:r>
              <a:rPr lang="fa-IR" altLang="en-US" smtClean="0">
                <a:solidFill>
                  <a:schemeClr val="bg1"/>
                </a:solidFill>
              </a:rPr>
              <a:t>هنگام اندازه گیری باید فرد به پشت دراز بکشد یک بالشتک ده سانتی متری زیر قسمت دیستال تیبیا قرار دهیم و از فرد بخواهیم عضلات چهار سر خود را منقبض کند که مفصل زانو در نهایت اکستانسیون قرار گیر سپس با استفاده از گونیامتر میزان عقب رفتگی زانو را اندازه گیری میکنیم</a:t>
            </a:r>
          </a:p>
        </p:txBody>
      </p:sp>
      <p:sp>
        <p:nvSpPr>
          <p:cNvPr id="2662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32220F0E-D506-4765-A196-B9B5744712F3}" type="slidenum">
              <a:rPr lang="en-US" altLang="en-US" sz="1400"/>
              <a:pPr>
                <a:spcBef>
                  <a:spcPct val="0"/>
                </a:spcBef>
                <a:buClrTx/>
                <a:buFontTx/>
                <a:buNone/>
              </a:pPr>
              <a:t>21</a:t>
            </a:fld>
            <a:endParaRPr lang="en-US" altLang="en-US" sz="1400"/>
          </a:p>
        </p:txBody>
      </p:sp>
    </p:spTree>
    <p:extLst>
      <p:ext uri="{BB962C8B-B14F-4D97-AF65-F5344CB8AC3E}">
        <p14:creationId xmlns:p14="http://schemas.microsoft.com/office/powerpoint/2010/main" val="1355570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09800" y="260350"/>
            <a:ext cx="7772400" cy="1462088"/>
          </a:xfrm>
          <a:ln cap="flat">
            <a:solidFill>
              <a:schemeClr val="tx1"/>
            </a:solidFill>
            <a:prstDash val="sysDot"/>
            <a:miter lim="800000"/>
            <a:headEnd/>
            <a:tailEnd/>
          </a:ln>
        </p:spPr>
        <p:txBody>
          <a:bodyPr/>
          <a:lstStyle/>
          <a:p>
            <a:pPr eaLnBrk="1" hangingPunct="1"/>
            <a:r>
              <a:rPr lang="fa-IR" altLang="en-US" smtClean="0"/>
              <a:t>تمرینات                   </a:t>
            </a:r>
            <a:endParaRPr lang="en-US" altLang="en-US" smtClean="0"/>
          </a:p>
        </p:txBody>
      </p:sp>
      <p:sp>
        <p:nvSpPr>
          <p:cNvPr id="28675" name="Rectangle 3"/>
          <p:cNvSpPr>
            <a:spLocks noGrp="1" noChangeArrowheads="1"/>
          </p:cNvSpPr>
          <p:nvPr>
            <p:ph idx="1"/>
          </p:nvPr>
        </p:nvSpPr>
        <p:spPr>
          <a:ln w="76200">
            <a:solidFill>
              <a:schemeClr val="accent2"/>
            </a:solidFill>
            <a:miter lim="800000"/>
            <a:headEnd/>
            <a:tailEnd/>
          </a:ln>
        </p:spPr>
        <p:txBody>
          <a:bodyPr/>
          <a:lstStyle/>
          <a:p>
            <a:pPr algn="r" rtl="1" eaLnBrk="1" hangingPunct="1"/>
            <a:r>
              <a:rPr lang="fa-IR" altLang="en-US" i="1" smtClean="0"/>
              <a:t>به دلیل ساختاری بودن این نارسایی تمرکز تنهاروی تمرینات تقویتی عضلات نتایج رضایت بخش کمتری خواهد داشت.بنابراین تاکید مهم باید روی یادگیری و تمرین الگوهای حرکتی جدید باشد تا از باز شدن بیش از حد زانو جلوگیری کندمانند:</a:t>
            </a:r>
          </a:p>
          <a:p>
            <a:pPr algn="r" rtl="1" eaLnBrk="1" hangingPunct="1"/>
            <a:r>
              <a:rPr lang="fa-IR" altLang="en-US" i="1" smtClean="0"/>
              <a:t>انقباض ایزومتریک عضله چهار سر</a:t>
            </a:r>
          </a:p>
          <a:p>
            <a:pPr algn="r" rtl="1" eaLnBrk="1" hangingPunct="1"/>
            <a:r>
              <a:rPr lang="fa-IR" altLang="en-US" i="1" smtClean="0"/>
              <a:t>اعمال مقاومت و بالا آوردن پا با زانوی صاف</a:t>
            </a:r>
          </a:p>
        </p:txBody>
      </p:sp>
      <p:sp>
        <p:nvSpPr>
          <p:cNvPr id="2765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1DF13D1E-55FC-4890-9D99-18CFB3154F98}" type="slidenum">
              <a:rPr lang="en-US" altLang="en-US" sz="1400"/>
              <a:pPr>
                <a:spcBef>
                  <a:spcPct val="0"/>
                </a:spcBef>
                <a:buClrTx/>
                <a:buFontTx/>
                <a:buNone/>
              </a:pPr>
              <a:t>22</a:t>
            </a:fld>
            <a:endParaRPr lang="en-US" altLang="en-US" sz="1400"/>
          </a:p>
        </p:txBody>
      </p:sp>
    </p:spTree>
    <p:extLst>
      <p:ext uri="{BB962C8B-B14F-4D97-AF65-F5344CB8AC3E}">
        <p14:creationId xmlns:p14="http://schemas.microsoft.com/office/powerpoint/2010/main" val="23818144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blinds(horizontal)">
                                      <p:cBhvr>
                                        <p:cTn id="7" dur="500"/>
                                        <p:tgtEl>
                                          <p:spTgt spid="2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blinds(horizontal)">
                                      <p:cBhvr>
                                        <p:cTn id="12" dur="500"/>
                                        <p:tgtEl>
                                          <p:spTgt spid="2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blinds(horizontal)">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79650" y="115889"/>
            <a:ext cx="7772400" cy="1462087"/>
          </a:xfrm>
        </p:spPr>
        <p:txBody>
          <a:bodyPr/>
          <a:lstStyle/>
          <a:p>
            <a:pPr algn="r" rtl="1" eaLnBrk="1" hangingPunct="1"/>
            <a:r>
              <a:rPr lang="fa-IR" altLang="en-US" smtClean="0"/>
              <a:t>                تمرینات تقویتی</a:t>
            </a:r>
            <a:endParaRPr lang="en-US" altLang="en-US" smtClean="0"/>
          </a:p>
        </p:txBody>
      </p:sp>
      <p:sp>
        <p:nvSpPr>
          <p:cNvPr id="29699" name="Rectangle 3"/>
          <p:cNvSpPr>
            <a:spLocks noGrp="1" noChangeArrowheads="1"/>
          </p:cNvSpPr>
          <p:nvPr>
            <p:ph idx="1"/>
          </p:nvPr>
        </p:nvSpPr>
        <p:spPr>
          <a:xfrm>
            <a:off x="2351089" y="1484314"/>
            <a:ext cx="7386637" cy="5043487"/>
          </a:xfrm>
          <a:ln w="76200">
            <a:solidFill>
              <a:schemeClr val="tx2"/>
            </a:solidFill>
            <a:miter lim="800000"/>
            <a:headEnd/>
            <a:tailEnd/>
          </a:ln>
        </p:spPr>
        <p:txBody>
          <a:bodyPr/>
          <a:lstStyle/>
          <a:p>
            <a:pPr algn="r" rtl="1" eaLnBrk="1" hangingPunct="1">
              <a:buFontTx/>
              <a:buNone/>
            </a:pPr>
            <a:r>
              <a:rPr lang="fa-IR" altLang="en-US" sz="3600" b="1" i="1">
                <a:solidFill>
                  <a:schemeClr val="hlink"/>
                </a:solidFill>
              </a:rPr>
              <a:t> شامل </a:t>
            </a:r>
          </a:p>
          <a:p>
            <a:pPr algn="r" rtl="1" eaLnBrk="1" hangingPunct="1"/>
            <a:r>
              <a:rPr lang="fa-IR" altLang="en-US" sz="3600" b="1" i="1">
                <a:solidFill>
                  <a:schemeClr val="hlink"/>
                </a:solidFill>
              </a:rPr>
              <a:t>تمرینات پیشرونده برای تقویت عضلات چهارسر</a:t>
            </a:r>
          </a:p>
          <a:p>
            <a:pPr algn="r" rtl="1" eaLnBrk="1" hangingPunct="1"/>
            <a:r>
              <a:rPr lang="fa-IR" altLang="en-US" sz="3600" b="1" i="1">
                <a:solidFill>
                  <a:schemeClr val="hlink"/>
                </a:solidFill>
              </a:rPr>
              <a:t> کشش عضلات چهارسر در حالت نشسته و ایستاده </a:t>
            </a:r>
          </a:p>
          <a:p>
            <a:pPr algn="r" rtl="1" eaLnBrk="1" hangingPunct="1"/>
            <a:r>
              <a:rPr lang="fa-IR" altLang="en-US" sz="3600" b="1" i="1">
                <a:solidFill>
                  <a:schemeClr val="hlink"/>
                </a:solidFill>
              </a:rPr>
              <a:t>تقویت عضلات همسترینگ</a:t>
            </a:r>
          </a:p>
          <a:p>
            <a:pPr algn="r" rtl="1" eaLnBrk="1" hangingPunct="1"/>
            <a:endParaRPr lang="fa-IR" altLang="en-US" sz="3600" b="1" i="1">
              <a:solidFill>
                <a:schemeClr val="hlink"/>
              </a:solidFill>
            </a:endParaRPr>
          </a:p>
          <a:p>
            <a:pPr algn="r" rtl="1" eaLnBrk="1" hangingPunct="1">
              <a:buFontTx/>
              <a:buNone/>
            </a:pPr>
            <a:endParaRPr lang="en-US" altLang="en-US" sz="3600" b="1" i="1">
              <a:solidFill>
                <a:schemeClr val="hlink"/>
              </a:solidFill>
            </a:endParaRPr>
          </a:p>
        </p:txBody>
      </p:sp>
      <p:sp>
        <p:nvSpPr>
          <p:cNvPr id="2867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3771EC88-29A7-4177-9C09-3D320C3872FE}" type="slidenum">
              <a:rPr lang="en-US" altLang="en-US" sz="1400"/>
              <a:pPr>
                <a:spcBef>
                  <a:spcPct val="0"/>
                </a:spcBef>
                <a:buClrTx/>
                <a:buFontTx/>
                <a:buNone/>
              </a:pPr>
              <a:t>23</a:t>
            </a:fld>
            <a:endParaRPr lang="en-US" altLang="en-US" sz="1400"/>
          </a:p>
        </p:txBody>
      </p:sp>
    </p:spTree>
    <p:extLst>
      <p:ext uri="{BB962C8B-B14F-4D97-AF65-F5344CB8AC3E}">
        <p14:creationId xmlns:p14="http://schemas.microsoft.com/office/powerpoint/2010/main" val="3690099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Effect transition="in" filter="blinds(horizontal)">
                                      <p:cBhvr>
                                        <p:cTn id="7" dur="500"/>
                                        <p:tgtEl>
                                          <p:spTgt spid="29699">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9699">
                                            <p:txEl>
                                              <p:pRg st="1" end="1"/>
                                            </p:txEl>
                                          </p:spTgt>
                                        </p:tgtEl>
                                        <p:attrNameLst>
                                          <p:attrName>style.visibility</p:attrName>
                                        </p:attrNameLst>
                                      </p:cBhvr>
                                      <p:to>
                                        <p:strVal val="visible"/>
                                      </p:to>
                                    </p:set>
                                    <p:animEffect transition="in" filter="blinds(horizontal)">
                                      <p:cBhvr>
                                        <p:cTn id="10" dur="500"/>
                                        <p:tgtEl>
                                          <p:spTgt spid="29699">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9699">
                                            <p:txEl>
                                              <p:pRg st="2" end="2"/>
                                            </p:txEl>
                                          </p:spTgt>
                                        </p:tgtEl>
                                        <p:attrNameLst>
                                          <p:attrName>style.visibility</p:attrName>
                                        </p:attrNameLst>
                                      </p:cBhvr>
                                      <p:to>
                                        <p:strVal val="visible"/>
                                      </p:to>
                                    </p:set>
                                    <p:animEffect transition="in" filter="blinds(horizontal)">
                                      <p:cBhvr>
                                        <p:cTn id="13" dur="500"/>
                                        <p:tgtEl>
                                          <p:spTgt spid="29699">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9699">
                                            <p:txEl>
                                              <p:pRg st="3" end="3"/>
                                            </p:txEl>
                                          </p:spTgt>
                                        </p:tgtEl>
                                        <p:attrNameLst>
                                          <p:attrName>style.visibility</p:attrName>
                                        </p:attrNameLst>
                                      </p:cBhvr>
                                      <p:to>
                                        <p:strVal val="visible"/>
                                      </p:to>
                                    </p:set>
                                    <p:animEffect transition="in" filter="blinds(horizontal)">
                                      <p:cBhvr>
                                        <p:cTn id="16" dur="500"/>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ChangeArrowheads="1"/>
          </p:cNvSpPr>
          <p:nvPr/>
        </p:nvSpPr>
        <p:spPr bwMode="auto">
          <a:xfrm>
            <a:off x="1565727" y="2300692"/>
            <a:ext cx="8786813" cy="3724096"/>
          </a:xfrm>
          <a:prstGeom prst="rect">
            <a:avLst/>
          </a:prstGeom>
          <a:noFill/>
          <a:ln w="9525">
            <a:noFill/>
            <a:miter lim="800000"/>
            <a:headEnd/>
            <a:tailEnd/>
          </a:ln>
        </p:spPr>
        <p:txBody>
          <a:bodyPr>
            <a:spAutoFit/>
          </a:bodyPr>
          <a:lstStyle/>
          <a:p>
            <a:pPr algn="r" eaLnBrk="1" hangingPunct="1">
              <a:defRPr/>
            </a:pPr>
            <a:r>
              <a:rPr lang="fa-IR" sz="3600" dirty="0">
                <a:solidFill>
                  <a:schemeClr val="tx1">
                    <a:lumMod val="50000"/>
                  </a:schemeClr>
                </a:solidFill>
                <a:cs typeface="Arial" charset="0"/>
              </a:rPr>
              <a:t>تمرینات پشرونده برای تقویت عضله چهار سر</a:t>
            </a:r>
          </a:p>
          <a:p>
            <a:pPr algn="r" eaLnBrk="1" hangingPunct="1">
              <a:buFont typeface="Courier New" pitchFamily="49" charset="0"/>
              <a:buChar char="o"/>
              <a:defRPr/>
            </a:pPr>
            <a:endParaRPr lang="en-US" sz="2000" dirty="0">
              <a:cs typeface="Arial" charset="0"/>
            </a:endParaRPr>
          </a:p>
          <a:p>
            <a:pPr algn="r" eaLnBrk="1" hangingPunct="1">
              <a:defRPr/>
            </a:pPr>
            <a:r>
              <a:rPr lang="fa-IR" sz="2000" dirty="0">
                <a:solidFill>
                  <a:srgbClr val="FFFF00"/>
                </a:solidFill>
                <a:cs typeface="Arial" charset="0"/>
              </a:rPr>
              <a:t>انقباض ایزومتریک: </a:t>
            </a:r>
            <a:r>
              <a:rPr lang="fa-IR" sz="2000" dirty="0">
                <a:cs typeface="Arial" charset="0"/>
              </a:rPr>
              <a:t>پاها را دراز کنيد ،در حالی که پاها صاف و کشيده هستند،    همزمان عضلات ران هر دو پا را منقبض کنید.</a:t>
            </a:r>
            <a:r>
              <a:rPr lang="en-US" sz="2000" dirty="0">
                <a:cs typeface="Arial" charset="0"/>
              </a:rPr>
              <a:t> </a:t>
            </a:r>
            <a:endParaRPr lang="fa-IR" sz="2000" dirty="0">
              <a:cs typeface="Arial" charset="0"/>
            </a:endParaRPr>
          </a:p>
          <a:p>
            <a:pPr algn="r" eaLnBrk="1" hangingPunct="1">
              <a:defRPr/>
            </a:pPr>
            <a:r>
              <a:rPr lang="fa-IR" sz="2000" dirty="0">
                <a:solidFill>
                  <a:srgbClr val="FFFF00"/>
                </a:solidFill>
                <a:cs typeface="Arial" charset="0"/>
              </a:rPr>
              <a:t>انجام حرکت باز کردن زانو: </a:t>
            </a:r>
            <a:r>
              <a:rPr lang="fa-IR" sz="2000" dirty="0">
                <a:cs typeface="Arial" charset="0"/>
              </a:rPr>
              <a:t>روی زمين دراز بکشيد و یک پد یا چيزی مشابه آن به ارتفاع ٧ سانتيمتر( ٣اینچ) زیر زانو قراردهيد.سپس در این حالت زانو را باز کنيدو به وضعيت اول برگردید.</a:t>
            </a:r>
          </a:p>
          <a:p>
            <a:pPr algn="r" eaLnBrk="1" hangingPunct="1">
              <a:defRPr/>
            </a:pPr>
            <a:r>
              <a:rPr lang="fa-IR" sz="2000" dirty="0">
                <a:solidFill>
                  <a:srgbClr val="FFFF00"/>
                </a:solidFill>
                <a:cs typeface="Arial" charset="0"/>
              </a:rPr>
              <a:t>بالابردن پا با زانوی صاف : </a:t>
            </a:r>
            <a:r>
              <a:rPr lang="fa-IR" sz="2000" dirty="0">
                <a:cs typeface="Arial" charset="0"/>
              </a:rPr>
              <a:t>روی زمين دراز بکشيد سپس بدون اینکه زانو را خم کنيد،  پا را از مفصل ران رو به بالا حرکت دهید.</a:t>
            </a:r>
            <a:endParaRPr lang="en-US" sz="2000" dirty="0">
              <a:cs typeface="Arial" charset="0"/>
            </a:endParaRPr>
          </a:p>
          <a:p>
            <a:pPr algn="r" eaLnBrk="1" hangingPunct="1">
              <a:defRPr/>
            </a:pPr>
            <a:r>
              <a:rPr lang="fa-IR" sz="2000" dirty="0">
                <a:solidFill>
                  <a:srgbClr val="FFFF00"/>
                </a:solidFill>
                <a:cs typeface="Arial" charset="0"/>
              </a:rPr>
              <a:t>بالا بردن پا و اعمال مقاومت: </a:t>
            </a:r>
            <a:r>
              <a:rPr lang="fa-IR" sz="2000" dirty="0">
                <a:cs typeface="Arial" charset="0"/>
              </a:rPr>
              <a:t>این تمرین مانند حرکت قبلی انجام می شود ،منتها با استفاده از یک وزنه که موجب اعمال مقاومت می شود.وزنه های را با به مچ بسته وسعی کنيد پا را صاف کنید. به تدریج می توانيد سنگينی وزنه را برای تقویت عضله چهار سر افزایش دهيد .</a:t>
            </a:r>
            <a:endParaRPr lang="en-US" sz="2000" dirty="0">
              <a:cs typeface="Arial" charset="0"/>
            </a:endParaRPr>
          </a:p>
        </p:txBody>
      </p:sp>
      <p:sp>
        <p:nvSpPr>
          <p:cNvPr id="29699"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8743334D-7C62-4961-A110-547FD81A6FC3}" type="slidenum">
              <a:rPr lang="en-US" altLang="en-US" sz="1400"/>
              <a:pPr>
                <a:spcBef>
                  <a:spcPct val="0"/>
                </a:spcBef>
                <a:buClrTx/>
                <a:buFontTx/>
                <a:buNone/>
              </a:pPr>
              <a:t>24</a:t>
            </a:fld>
            <a:endParaRPr lang="en-US" altLang="en-US" sz="1400"/>
          </a:p>
        </p:txBody>
      </p:sp>
    </p:spTree>
    <p:extLst>
      <p:ext uri="{BB962C8B-B14F-4D97-AF65-F5344CB8AC3E}">
        <p14:creationId xmlns:p14="http://schemas.microsoft.com/office/powerpoint/2010/main" val="579526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1746">
                                            <p:txEl>
                                              <p:pRg st="0" end="0"/>
                                            </p:txEl>
                                          </p:spTgt>
                                        </p:tgtEl>
                                        <p:attrNameLst>
                                          <p:attrName>style.visibility</p:attrName>
                                        </p:attrNameLst>
                                      </p:cBhvr>
                                      <p:to>
                                        <p:strVal val="visible"/>
                                      </p:to>
                                    </p:set>
                                    <p:animEffect transition="in" filter="blinds(horizontal)">
                                      <p:cBhvr>
                                        <p:cTn id="7" dur="500"/>
                                        <p:tgtEl>
                                          <p:spTgt spid="31746">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1746">
                                            <p:txEl>
                                              <p:pRg st="2" end="2"/>
                                            </p:txEl>
                                          </p:spTgt>
                                        </p:tgtEl>
                                        <p:attrNameLst>
                                          <p:attrName>style.visibility</p:attrName>
                                        </p:attrNameLst>
                                      </p:cBhvr>
                                      <p:to>
                                        <p:strVal val="visible"/>
                                      </p:to>
                                    </p:set>
                                    <p:animEffect transition="in" filter="blinds(horizontal)">
                                      <p:cBhvr>
                                        <p:cTn id="10" dur="500"/>
                                        <p:tgtEl>
                                          <p:spTgt spid="3174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1746">
                                            <p:txEl>
                                              <p:pRg st="3" end="3"/>
                                            </p:txEl>
                                          </p:spTgt>
                                        </p:tgtEl>
                                        <p:attrNameLst>
                                          <p:attrName>style.visibility</p:attrName>
                                        </p:attrNameLst>
                                      </p:cBhvr>
                                      <p:to>
                                        <p:strVal val="visible"/>
                                      </p:to>
                                    </p:set>
                                    <p:animEffect transition="in" filter="blinds(horizontal)">
                                      <p:cBhvr>
                                        <p:cTn id="13" dur="500"/>
                                        <p:tgtEl>
                                          <p:spTgt spid="31746">
                                            <p:txEl>
                                              <p:pRg st="3" end="3"/>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1746">
                                            <p:txEl>
                                              <p:pRg st="4" end="4"/>
                                            </p:txEl>
                                          </p:spTgt>
                                        </p:tgtEl>
                                        <p:attrNameLst>
                                          <p:attrName>style.visibility</p:attrName>
                                        </p:attrNameLst>
                                      </p:cBhvr>
                                      <p:to>
                                        <p:strVal val="visible"/>
                                      </p:to>
                                    </p:set>
                                    <p:animEffect transition="in" filter="blinds(horizontal)">
                                      <p:cBhvr>
                                        <p:cTn id="16" dur="500"/>
                                        <p:tgtEl>
                                          <p:spTgt spid="31746">
                                            <p:txEl>
                                              <p:pRg st="4" end="4"/>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1746">
                                            <p:txEl>
                                              <p:pRg st="5" end="5"/>
                                            </p:txEl>
                                          </p:spTgt>
                                        </p:tgtEl>
                                        <p:attrNameLst>
                                          <p:attrName>style.visibility</p:attrName>
                                        </p:attrNameLst>
                                      </p:cBhvr>
                                      <p:to>
                                        <p:strVal val="visible"/>
                                      </p:to>
                                    </p:set>
                                    <p:animEffect transition="in" filter="blinds(horizontal)">
                                      <p:cBhvr>
                                        <p:cTn id="19" dur="500"/>
                                        <p:tgtEl>
                                          <p:spTgt spid="3174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3810000" y="-4071938"/>
            <a:ext cx="4572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eaLnBrk="1" hangingPunct="1">
              <a:spcBef>
                <a:spcPct val="0"/>
              </a:spcBef>
              <a:buClrTx/>
              <a:buFontTx/>
              <a:buNone/>
            </a:pPr>
            <a:r>
              <a:rPr lang="fa-IR" altLang="en-US" sz="1800"/>
              <a:t>.</a:t>
            </a:r>
            <a:endParaRPr lang="en-US" altLang="en-US" sz="1800"/>
          </a:p>
        </p:txBody>
      </p:sp>
      <p:sp>
        <p:nvSpPr>
          <p:cNvPr id="32771" name="Rectangle 4"/>
          <p:cNvSpPr>
            <a:spLocks noChangeArrowheads="1"/>
          </p:cNvSpPr>
          <p:nvPr/>
        </p:nvSpPr>
        <p:spPr bwMode="auto">
          <a:xfrm>
            <a:off x="1666876" y="214314"/>
            <a:ext cx="8786813" cy="6308725"/>
          </a:xfrm>
          <a:prstGeom prst="rect">
            <a:avLst/>
          </a:prstGeom>
          <a:noFill/>
          <a:ln w="9525">
            <a:noFill/>
            <a:miter lim="800000"/>
            <a:headEnd/>
            <a:tailEnd/>
          </a:ln>
        </p:spPr>
        <p:txBody>
          <a:bodyPr>
            <a:spAutoFit/>
          </a:bodyPr>
          <a:lstStyle/>
          <a:p>
            <a:pPr algn="r" eaLnBrk="1" hangingPunct="1">
              <a:defRPr/>
            </a:pPr>
            <a:r>
              <a:rPr lang="fa-IR" sz="4400" b="1" dirty="0">
                <a:solidFill>
                  <a:schemeClr val="tx1">
                    <a:lumMod val="50000"/>
                  </a:schemeClr>
                </a:solidFill>
                <a:cs typeface="Arial" charset="0"/>
              </a:rPr>
              <a:t>            کوتاهی عضله چهار سر</a:t>
            </a:r>
          </a:p>
          <a:p>
            <a:pPr algn="r" eaLnBrk="1" hangingPunct="1">
              <a:defRPr/>
            </a:pPr>
            <a:r>
              <a:rPr lang="fa-IR" dirty="0">
                <a:cs typeface="Arial" charset="0"/>
              </a:rPr>
              <a:t>.</a:t>
            </a:r>
          </a:p>
          <a:p>
            <a:pPr algn="r" eaLnBrk="1" hangingPunct="1">
              <a:defRPr/>
            </a:pPr>
            <a:r>
              <a:rPr lang="fa-IR" dirty="0">
                <a:solidFill>
                  <a:srgbClr val="FFFF00"/>
                </a:solidFill>
                <a:cs typeface="Arial" charset="0"/>
              </a:rPr>
              <a:t>کشش عضله چهار سر: </a:t>
            </a:r>
            <a:r>
              <a:rPr lang="fa-IR" dirty="0">
                <a:cs typeface="Arial" charset="0"/>
              </a:rPr>
              <a:t>فرد در حالی که روی یک پا نشسته است ، پای دیگر را به سمت عقب م یبرد .در این حالت ، درمفصل ران عضلات خم کننده تحت کشش قرار می گيرند.از طرفی ، عضله راست رانی هم که جزء عضلات چهار سر راناست ، تحت کشش قرار می گيرد. باخم کردن زانو، بقيه قسمت های عضله چهار سر نيز کشيده می شوند .</a:t>
            </a: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endParaRPr lang="fa-IR" dirty="0">
              <a:cs typeface="Arial" charset="0"/>
            </a:endParaRPr>
          </a:p>
          <a:p>
            <a:pPr algn="r" eaLnBrk="1" hangingPunct="1">
              <a:defRPr/>
            </a:pPr>
            <a:r>
              <a:rPr lang="fa-IR" dirty="0">
                <a:cs typeface="Arial" charset="0"/>
              </a:rPr>
              <a:t>ک</a:t>
            </a:r>
            <a:r>
              <a:rPr lang="fa-IR" dirty="0">
                <a:solidFill>
                  <a:srgbClr val="FFFF00"/>
                </a:solidFill>
                <a:cs typeface="Arial" charset="0"/>
              </a:rPr>
              <a:t>شش عضله چهار سر در حالت ایستاده: </a:t>
            </a:r>
            <a:r>
              <a:rPr lang="fa-IR" dirty="0">
                <a:cs typeface="Arial" charset="0"/>
              </a:rPr>
              <a:t>با دست چپ پای (قسمت مچ پا و یا برای اعمال کشش به عضلات جلو پا به</a:t>
            </a:r>
          </a:p>
          <a:p>
            <a:pPr algn="r" eaLnBrk="1" hangingPunct="1">
              <a:defRPr/>
            </a:pPr>
            <a:r>
              <a:rPr lang="fa-IR" dirty="0">
                <a:cs typeface="Arial" charset="0"/>
              </a:rPr>
              <a:t>صورت هم زمان و قسمت جلو پا را ) راست را می گيرد و زانو را خم می کند ، سپس ران را باز می کند ، به طوری که عضلهچهار سر کشيده می شود .</a:t>
            </a:r>
          </a:p>
        </p:txBody>
      </p:sp>
      <p:pic>
        <p:nvPicPr>
          <p:cNvPr id="317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1" y="2714625"/>
            <a:ext cx="2828925"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4689" y="2500313"/>
            <a:ext cx="2357437"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E4A8D6E3-E26F-42F6-8F7D-78B557655CAD}" type="slidenum">
              <a:rPr lang="en-US" altLang="en-US" sz="1400"/>
              <a:pPr>
                <a:spcBef>
                  <a:spcPct val="0"/>
                </a:spcBef>
                <a:buClrTx/>
                <a:buFontTx/>
                <a:buNone/>
              </a:pPr>
              <a:t>25</a:t>
            </a:fld>
            <a:endParaRPr lang="en-US" altLang="en-US" sz="1400"/>
          </a:p>
        </p:txBody>
      </p:sp>
    </p:spTree>
    <p:extLst>
      <p:ext uri="{BB962C8B-B14F-4D97-AF65-F5344CB8AC3E}">
        <p14:creationId xmlns:p14="http://schemas.microsoft.com/office/powerpoint/2010/main" val="26983272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blinds(horizontal)">
                                      <p:cBhvr>
                                        <p:cTn id="7" dur="500"/>
                                        <p:tgtEl>
                                          <p:spTgt spid="32771">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2771">
                                            <p:txEl>
                                              <p:pRg st="1" end="1"/>
                                            </p:txEl>
                                          </p:spTgt>
                                        </p:tgtEl>
                                        <p:attrNameLst>
                                          <p:attrName>style.visibility</p:attrName>
                                        </p:attrNameLst>
                                      </p:cBhvr>
                                      <p:to>
                                        <p:strVal val="visible"/>
                                      </p:to>
                                    </p:set>
                                    <p:animEffect transition="in" filter="blinds(horizontal)">
                                      <p:cBhvr>
                                        <p:cTn id="10" dur="500"/>
                                        <p:tgtEl>
                                          <p:spTgt spid="32771">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2771">
                                            <p:txEl>
                                              <p:pRg st="2" end="2"/>
                                            </p:txEl>
                                          </p:spTgt>
                                        </p:tgtEl>
                                        <p:attrNameLst>
                                          <p:attrName>style.visibility</p:attrName>
                                        </p:attrNameLst>
                                      </p:cBhvr>
                                      <p:to>
                                        <p:strVal val="visible"/>
                                      </p:to>
                                    </p:set>
                                    <p:animEffect transition="in" filter="blinds(horizontal)">
                                      <p:cBhvr>
                                        <p:cTn id="13" dur="500"/>
                                        <p:tgtEl>
                                          <p:spTgt spid="32771">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2771">
                                            <p:txEl>
                                              <p:pRg st="15" end="15"/>
                                            </p:txEl>
                                          </p:spTgt>
                                        </p:tgtEl>
                                        <p:attrNameLst>
                                          <p:attrName>style.visibility</p:attrName>
                                        </p:attrNameLst>
                                      </p:cBhvr>
                                      <p:to>
                                        <p:strVal val="visible"/>
                                      </p:to>
                                    </p:set>
                                    <p:animEffect transition="in" filter="blinds(horizontal)">
                                      <p:cBhvr>
                                        <p:cTn id="16" dur="500"/>
                                        <p:tgtEl>
                                          <p:spTgt spid="32771">
                                            <p:txEl>
                                              <p:pRg st="15" end="15"/>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32771">
                                            <p:txEl>
                                              <p:pRg st="16" end="16"/>
                                            </p:txEl>
                                          </p:spTgt>
                                        </p:tgtEl>
                                        <p:attrNameLst>
                                          <p:attrName>style.visibility</p:attrName>
                                        </p:attrNameLst>
                                      </p:cBhvr>
                                      <p:to>
                                        <p:strVal val="visible"/>
                                      </p:to>
                                    </p:set>
                                    <p:animEffect transition="in" filter="blinds(horizontal)">
                                      <p:cBhvr>
                                        <p:cTn id="19" dur="500"/>
                                        <p:tgtEl>
                                          <p:spTgt spid="32771">
                                            <p:txEl>
                                              <p:pRg st="16" end="16"/>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nodeType="clickEffect">
                                  <p:stCondLst>
                                    <p:cond delay="0"/>
                                  </p:stCondLst>
                                  <p:childTnLst>
                                    <p:set>
                                      <p:cBhvr>
                                        <p:cTn id="23" dur="1" fill="hold">
                                          <p:stCondLst>
                                            <p:cond delay="0"/>
                                          </p:stCondLst>
                                        </p:cTn>
                                        <p:tgtEl>
                                          <p:spTgt spid="31748"/>
                                        </p:tgtEl>
                                        <p:attrNameLst>
                                          <p:attrName>style.visibility</p:attrName>
                                        </p:attrNameLst>
                                      </p:cBhvr>
                                      <p:to>
                                        <p:strVal val="visible"/>
                                      </p:to>
                                    </p:set>
                                    <p:anim calcmode="lin" valueType="num">
                                      <p:cBhvr additive="base">
                                        <p:cTn id="24" dur="500" fill="hold"/>
                                        <p:tgtEl>
                                          <p:spTgt spid="31748"/>
                                        </p:tgtEl>
                                        <p:attrNameLst>
                                          <p:attrName>ppt_x</p:attrName>
                                        </p:attrNameLst>
                                      </p:cBhvr>
                                      <p:tavLst>
                                        <p:tav tm="0">
                                          <p:val>
                                            <p:strVal val="#ppt_x"/>
                                          </p:val>
                                        </p:tav>
                                        <p:tav tm="100000">
                                          <p:val>
                                            <p:strVal val="#ppt_x"/>
                                          </p:val>
                                        </p:tav>
                                      </p:tavLst>
                                    </p:anim>
                                    <p:anim calcmode="lin" valueType="num">
                                      <p:cBhvr additive="base">
                                        <p:cTn id="25"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nodeType="clickEffect">
                                  <p:stCondLst>
                                    <p:cond delay="0"/>
                                  </p:stCondLst>
                                  <p:childTnLst>
                                    <p:set>
                                      <p:cBhvr>
                                        <p:cTn id="29" dur="1" fill="hold">
                                          <p:stCondLst>
                                            <p:cond delay="0"/>
                                          </p:stCondLst>
                                        </p:cTn>
                                        <p:tgtEl>
                                          <p:spTgt spid="31749"/>
                                        </p:tgtEl>
                                        <p:attrNameLst>
                                          <p:attrName>style.visibility</p:attrName>
                                        </p:attrNameLst>
                                      </p:cBhvr>
                                      <p:to>
                                        <p:strVal val="visible"/>
                                      </p:to>
                                    </p:set>
                                    <p:animEffect transition="in" filter="diamond(in)">
                                      <p:cBhvr>
                                        <p:cTn id="30" dur="20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ChangeArrowheads="1"/>
          </p:cNvSpPr>
          <p:nvPr/>
        </p:nvSpPr>
        <p:spPr bwMode="auto">
          <a:xfrm>
            <a:off x="1637165" y="1605233"/>
            <a:ext cx="8715375" cy="4401205"/>
          </a:xfrm>
          <a:prstGeom prst="rect">
            <a:avLst/>
          </a:prstGeom>
          <a:noFill/>
          <a:ln w="9525">
            <a:noFill/>
            <a:miter lim="800000"/>
            <a:headEnd/>
            <a:tailEnd/>
          </a:ln>
        </p:spPr>
        <p:txBody>
          <a:bodyPr>
            <a:spAutoFit/>
          </a:bodyPr>
          <a:lstStyle/>
          <a:p>
            <a:pPr algn="r" eaLnBrk="1" hangingPunct="1">
              <a:defRPr/>
            </a:pPr>
            <a:r>
              <a:rPr lang="fa-IR" sz="4000" b="1" dirty="0">
                <a:cs typeface="Arial" charset="0"/>
              </a:rPr>
              <a:t> </a:t>
            </a:r>
            <a:r>
              <a:rPr lang="fa-IR" sz="4000" b="1" dirty="0">
                <a:solidFill>
                  <a:schemeClr val="tx1">
                    <a:lumMod val="50000"/>
                  </a:schemeClr>
                </a:solidFill>
                <a:cs typeface="Arial" charset="0"/>
              </a:rPr>
              <a:t>          قوی بودن عضله چهار سر</a:t>
            </a:r>
          </a:p>
          <a:p>
            <a:pPr algn="r" eaLnBrk="1" hangingPunct="1">
              <a:defRPr/>
            </a:pPr>
            <a:r>
              <a:rPr lang="fa-IR" sz="2400" dirty="0">
                <a:cs typeface="Arial" charset="0"/>
              </a:rPr>
              <a:t>اگر قدرت عضله چهار سر خيلی زیاد باشد، به طوری که با عضلات خم کننده زانو متعادل نباشد، می تواند تغيير شکل زانویعقب رفته را ایجاد کند.در این حالت حرکات اصلاحی باید در جهت پایداری تقویت عضلات خم کننده زانو باشد .</a:t>
            </a:r>
          </a:p>
          <a:p>
            <a:pPr algn="r" eaLnBrk="1" hangingPunct="1">
              <a:defRPr/>
            </a:pPr>
            <a:r>
              <a:rPr lang="fa-IR" sz="2400" dirty="0">
                <a:cs typeface="Arial" charset="0"/>
              </a:rPr>
              <a:t>فرد رو به شکم می خوابد و زانوی خود را خم می کند ، با انجام این حرکت عضلات خم کننده زانو فعال می شوند.این حرکتبرای هر پا انجام شود.</a:t>
            </a:r>
          </a:p>
          <a:p>
            <a:pPr algn="r" eaLnBrk="1" hangingPunct="1">
              <a:defRPr/>
            </a:pPr>
            <a:r>
              <a:rPr lang="fa-IR" sz="2400" dirty="0">
                <a:cs typeface="Arial" charset="0"/>
              </a:rPr>
              <a:t>اگر فرد در حالت خوابيده رو به شکم بتواند زانوی خود را خم کند ، برای اعمال مقاومت می توان از وزن های کم استفاده کرد، به این ترتيب که وزنه کوچکی به مچ پا بسته می شود و فرد زانوی خود را در این حالت خم می کند.مقاومتی که از طریق وزنه اعمال می شود ، موجبات تقویت بيشتر عضلات خم کننده زانو را فراهم می آورد .به تدریج و با بهبودقدرت عضلانی فرد می توان ميزان وزنه را افزایش داد</a:t>
            </a:r>
            <a:endParaRPr lang="en-US" sz="2400" dirty="0">
              <a:cs typeface="Arial" charset="0"/>
            </a:endParaRPr>
          </a:p>
        </p:txBody>
      </p:sp>
      <p:sp>
        <p:nvSpPr>
          <p:cNvPr id="31747"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3ADE7628-5B44-4BE3-A221-58B2893792D4}" type="slidenum">
              <a:rPr lang="en-US" altLang="en-US" sz="1400"/>
              <a:pPr>
                <a:spcBef>
                  <a:spcPct val="0"/>
                </a:spcBef>
                <a:buClrTx/>
                <a:buFontTx/>
                <a:buNone/>
              </a:pPr>
              <a:t>26</a:t>
            </a:fld>
            <a:endParaRPr lang="en-US" altLang="en-US" sz="1400"/>
          </a:p>
        </p:txBody>
      </p:sp>
    </p:spTree>
    <p:extLst>
      <p:ext uri="{BB962C8B-B14F-4D97-AF65-F5344CB8AC3E}">
        <p14:creationId xmlns:p14="http://schemas.microsoft.com/office/powerpoint/2010/main" val="713007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blinds(horizontal)">
                                      <p:cBhvr>
                                        <p:cTn id="7" dur="500"/>
                                        <p:tgtEl>
                                          <p:spTgt spid="3481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4818">
                                            <p:txEl>
                                              <p:pRg st="1" end="1"/>
                                            </p:txEl>
                                          </p:spTgt>
                                        </p:tgtEl>
                                        <p:attrNameLst>
                                          <p:attrName>style.visibility</p:attrName>
                                        </p:attrNameLst>
                                      </p:cBhvr>
                                      <p:to>
                                        <p:strVal val="visible"/>
                                      </p:to>
                                    </p:set>
                                    <p:animEffect transition="in" filter="blinds(horizontal)">
                                      <p:cBhvr>
                                        <p:cTn id="10" dur="500"/>
                                        <p:tgtEl>
                                          <p:spTgt spid="34818">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Effect transition="in" filter="blinds(horizontal)">
                                      <p:cBhvr>
                                        <p:cTn id="13" dur="500"/>
                                        <p:tgtEl>
                                          <p:spTgt spid="34818">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4818">
                                            <p:txEl>
                                              <p:pRg st="3" end="3"/>
                                            </p:txEl>
                                          </p:spTgt>
                                        </p:tgtEl>
                                        <p:attrNameLst>
                                          <p:attrName>style.visibility</p:attrName>
                                        </p:attrNameLst>
                                      </p:cBhvr>
                                      <p:to>
                                        <p:strVal val="visible"/>
                                      </p:to>
                                    </p:set>
                                    <p:animEffect transition="in" filter="blinds(horizontal)">
                                      <p:cBhvr>
                                        <p:cTn id="16" dur="5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38313" y="214314"/>
            <a:ext cx="8672512" cy="6429375"/>
          </a:xfrm>
        </p:spPr>
        <p:txBody>
          <a:bodyPr/>
          <a:lstStyle/>
          <a:p>
            <a:pPr algn="r">
              <a:buFontTx/>
              <a:buNone/>
              <a:defRPr/>
            </a:pPr>
            <a:endParaRPr lang="en-US" dirty="0">
              <a:solidFill>
                <a:schemeClr val="tx1">
                  <a:lumMod val="50000"/>
                </a:schemeClr>
              </a:solidFill>
            </a:endParaRPr>
          </a:p>
        </p:txBody>
      </p:sp>
      <p:sp>
        <p:nvSpPr>
          <p:cNvPr id="3277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F1A04B49-7E31-4D5D-AA5F-675E0B77EB76}" type="slidenum">
              <a:rPr lang="en-US" altLang="en-US" sz="1400"/>
              <a:pPr>
                <a:spcBef>
                  <a:spcPct val="0"/>
                </a:spcBef>
                <a:buClrTx/>
                <a:buFontTx/>
                <a:buNone/>
              </a:pPr>
              <a:t>27</a:t>
            </a:fld>
            <a:endParaRPr lang="en-US" altLang="en-US" sz="1400"/>
          </a:p>
        </p:txBody>
      </p:sp>
      <p:sp>
        <p:nvSpPr>
          <p:cNvPr id="32771" name="Rectangle 3"/>
          <p:cNvSpPr>
            <a:spLocks noChangeArrowheads="1"/>
          </p:cNvSpPr>
          <p:nvPr/>
        </p:nvSpPr>
        <p:spPr bwMode="auto">
          <a:xfrm>
            <a:off x="1766888" y="1646791"/>
            <a:ext cx="8643937"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eaLnBrk="1" hangingPunct="1">
              <a:spcBef>
                <a:spcPct val="0"/>
              </a:spcBef>
              <a:buClrTx/>
              <a:buFontTx/>
              <a:buNone/>
            </a:pPr>
            <a:r>
              <a:rPr lang="fa-IR" altLang="en-US" sz="2000" dirty="0"/>
              <a:t/>
            </a:r>
            <a:br>
              <a:rPr lang="fa-IR" altLang="en-US" sz="2000" dirty="0"/>
            </a:br>
            <a:endParaRPr lang="fa-IR" altLang="en-US" sz="2000" dirty="0"/>
          </a:p>
          <a:p>
            <a:pPr algn="r">
              <a:spcBef>
                <a:spcPct val="0"/>
              </a:spcBef>
              <a:buClrTx/>
              <a:buNone/>
            </a:pPr>
            <a:r>
              <a:rPr lang="fa-IR" sz="2000" b="1" dirty="0" smtClean="0">
                <a:solidFill>
                  <a:schemeClr val="tx1">
                    <a:lumMod val="50000"/>
                  </a:schemeClr>
                </a:solidFill>
              </a:rPr>
              <a:t> نمونه تمرینات اصلاحی برای زانوی عقب رفته</a:t>
            </a:r>
            <a:endParaRPr lang="fa-IR" altLang="en-US" sz="2000" dirty="0"/>
          </a:p>
          <a:p>
            <a:pPr algn="r" eaLnBrk="1" hangingPunct="1">
              <a:spcBef>
                <a:spcPct val="0"/>
              </a:spcBef>
              <a:buClrTx/>
              <a:buFontTx/>
              <a:buNone/>
            </a:pPr>
            <a:r>
              <a:rPr lang="fa-IR" altLang="en-US" sz="2400" dirty="0"/>
              <a:t>1-به پشت روی نیمکت طوری بخوابد که پشت زانو ها روی لبه نیمکت قرار گیرد و سعی شود پا ها را به طرف زمین نزدیک کند.</a:t>
            </a:r>
            <a:br>
              <a:rPr lang="fa-IR" altLang="en-US" sz="2400" dirty="0"/>
            </a:br>
            <a:endParaRPr lang="fa-IR" altLang="en-US" sz="2400" dirty="0"/>
          </a:p>
          <a:p>
            <a:pPr algn="r" eaLnBrk="1" hangingPunct="1">
              <a:spcBef>
                <a:spcPct val="0"/>
              </a:spcBef>
              <a:buClrTx/>
              <a:buFontTx/>
              <a:buNone/>
            </a:pPr>
            <a:r>
              <a:rPr lang="fa-IR" altLang="en-US" sz="2400" dirty="0"/>
              <a:t>2-در مراحل پیشرفته،  تمرین قبل  را با بستن وزنه به ساق پا می توان انجام داد </a:t>
            </a:r>
          </a:p>
          <a:p>
            <a:pPr algn="r" eaLnBrk="1" hangingPunct="1">
              <a:spcBef>
                <a:spcPct val="0"/>
              </a:spcBef>
              <a:buClrTx/>
              <a:buFontTx/>
              <a:buNone/>
            </a:pPr>
            <a:endParaRPr lang="fa-IR" altLang="en-US" sz="2400" dirty="0"/>
          </a:p>
          <a:p>
            <a:pPr algn="r" eaLnBrk="1" hangingPunct="1">
              <a:spcBef>
                <a:spcPct val="0"/>
              </a:spcBef>
              <a:buClrTx/>
              <a:buFontTx/>
              <a:buNone/>
            </a:pPr>
            <a:r>
              <a:rPr lang="fa-IR" altLang="en-US" sz="2400" dirty="0"/>
              <a:t>3-سرپا ایستاده با گذاشتن دست ها به پشت زانو ها سعی شود با فشار زانو به جلوی بدن روی زانوی خمیده قرار گرفته و به شکل نیم نشسته درمی اید.</a:t>
            </a:r>
            <a:br>
              <a:rPr lang="fa-IR" altLang="en-US" sz="2400" dirty="0"/>
            </a:br>
            <a:endParaRPr lang="fa-IR" altLang="en-US" sz="2400" dirty="0"/>
          </a:p>
          <a:p>
            <a:pPr algn="r" eaLnBrk="1" hangingPunct="1">
              <a:spcBef>
                <a:spcPct val="0"/>
              </a:spcBef>
              <a:buClrTx/>
              <a:buFontTx/>
              <a:buNone/>
            </a:pPr>
            <a:r>
              <a:rPr lang="fa-IR" altLang="en-US" sz="2400" dirty="0"/>
              <a:t>4-با دست های کشیده به میله بارفیکس اویزان شده و سعی شود پاها را از ناحیه ی زانو به عقب خم کند.</a:t>
            </a:r>
            <a:br>
              <a:rPr lang="fa-IR" altLang="en-US" sz="2400" dirty="0"/>
            </a:br>
            <a:endParaRPr lang="en-US" altLang="en-US" sz="2400" dirty="0"/>
          </a:p>
        </p:txBody>
      </p:sp>
    </p:spTree>
    <p:extLst>
      <p:ext uri="{BB962C8B-B14F-4D97-AF65-F5344CB8AC3E}">
        <p14:creationId xmlns:p14="http://schemas.microsoft.com/office/powerpoint/2010/main" val="11891854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8602" y="2835768"/>
            <a:ext cx="8643938" cy="6429375"/>
          </a:xfrm>
        </p:spPr>
        <p:txBody>
          <a:bodyPr/>
          <a:lstStyle/>
          <a:p>
            <a:pPr>
              <a:buFontTx/>
              <a:buNone/>
              <a:defRPr/>
            </a:pPr>
            <a:r>
              <a:rPr lang="fa-IR" b="1" dirty="0" smtClean="0">
                <a:solidFill>
                  <a:schemeClr val="tx1">
                    <a:lumMod val="50000"/>
                  </a:schemeClr>
                </a:solidFill>
              </a:rPr>
              <a:t>نمونه تمرینات اصلاحی برای زانوی عقب رفته         </a:t>
            </a:r>
            <a:endParaRPr lang="fa-IR" dirty="0" smtClean="0">
              <a:solidFill>
                <a:schemeClr val="tx1">
                  <a:lumMod val="50000"/>
                </a:schemeClr>
              </a:solidFill>
            </a:endParaRPr>
          </a:p>
          <a:p>
            <a:pPr algn="r">
              <a:buFontTx/>
              <a:buNone/>
              <a:defRPr/>
            </a:pPr>
            <a:endParaRPr lang="fa-IR" dirty="0" smtClean="0"/>
          </a:p>
          <a:p>
            <a:pPr algn="r">
              <a:buFontTx/>
              <a:buNone/>
              <a:defRPr/>
            </a:pPr>
            <a:r>
              <a:rPr lang="fa-IR" dirty="0" smtClean="0"/>
              <a:t>5-پشت به دیوار ایستاده با پشت پا در ناحیه ی ساق و اشیل به دیوار فشار اورد.</a:t>
            </a:r>
            <a:br>
              <a:rPr lang="fa-IR" dirty="0" smtClean="0"/>
            </a:br>
            <a:r>
              <a:rPr lang="fa-IR" dirty="0" smtClean="0"/>
              <a:t>6-در حالی که عقب عقب می رود توپ مدیسنبال را با پشت پا حرکت داده و کنترل کند.</a:t>
            </a:r>
            <a:br>
              <a:rPr lang="fa-IR" dirty="0" smtClean="0"/>
            </a:br>
            <a:r>
              <a:rPr lang="fa-IR" dirty="0" smtClean="0"/>
              <a:t> 7-روی زمین طوری بنشینید که ساق پا روی زمین قرار گیرد و به ارامی ران ها را به ساق پا نزدیک کند در مراحل پیشرفته تمرین، روی پاها به صورت دو زانو بنشیند.</a:t>
            </a:r>
            <a:br>
              <a:rPr lang="fa-IR" dirty="0" smtClean="0"/>
            </a:br>
            <a:r>
              <a:rPr lang="fa-IR" dirty="0" smtClean="0"/>
              <a:t>8-طاقباز روی زمین دراز کشیده پا ها را از زانو خم کرده به جلوئ اورده و با دست از ناحیه بالای زانو به روی پا ها فشار اورده و ان را به عقب هل دهد و با پا نیز مقاومت کند.</a:t>
            </a:r>
            <a:br>
              <a:rPr lang="fa-IR" dirty="0" smtClean="0"/>
            </a:br>
            <a:endParaRPr lang="en-US" dirty="0"/>
          </a:p>
        </p:txBody>
      </p:sp>
      <p:sp>
        <p:nvSpPr>
          <p:cNvPr id="3379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9414C53F-F11D-46AE-A1E2-F008316AD87E}" type="slidenum">
              <a:rPr lang="en-US" altLang="en-US" sz="1400"/>
              <a:pPr>
                <a:spcBef>
                  <a:spcPct val="0"/>
                </a:spcBef>
                <a:buClrTx/>
                <a:buFontTx/>
                <a:buNone/>
              </a:pPr>
              <a:t>28</a:t>
            </a:fld>
            <a:endParaRPr lang="en-US" altLang="en-US" sz="1400"/>
          </a:p>
        </p:txBody>
      </p:sp>
    </p:spTree>
    <p:extLst>
      <p:ext uri="{BB962C8B-B14F-4D97-AF65-F5344CB8AC3E}">
        <p14:creationId xmlns:p14="http://schemas.microsoft.com/office/powerpoint/2010/main" val="2985001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Content Placeholder 3" descr="http://www.physicaledu.ir/images/b6.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809751" y="428626"/>
            <a:ext cx="2193925" cy="4429125"/>
          </a:xfrm>
        </p:spPr>
      </p:pic>
      <p:sp>
        <p:nvSpPr>
          <p:cNvPr id="348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A565514A-18DA-494F-B9C0-8FA8CDB2A2FE}" type="slidenum">
              <a:rPr lang="en-US" altLang="en-US" sz="1400"/>
              <a:pPr>
                <a:spcBef>
                  <a:spcPct val="0"/>
                </a:spcBef>
                <a:buClrTx/>
                <a:buFontTx/>
                <a:buNone/>
              </a:pPr>
              <a:t>29</a:t>
            </a:fld>
            <a:endParaRPr lang="en-US" altLang="en-US" sz="1400"/>
          </a:p>
        </p:txBody>
      </p:sp>
      <p:pic>
        <p:nvPicPr>
          <p:cNvPr id="35843" name="Picture 4" descr="http://www.physicaledu.ir/images/b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0063" y="2857500"/>
            <a:ext cx="2709862"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5" descr="http://www.physicaledu.ir/images/b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3314" y="714375"/>
            <a:ext cx="2643187"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2643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ppt_x"/>
                                          </p:val>
                                        </p:tav>
                                        <p:tav tm="100000">
                                          <p:val>
                                            <p:strVal val="#ppt_x"/>
                                          </p:val>
                                        </p:tav>
                                      </p:tavLst>
                                    </p:anim>
                                    <p:anim calcmode="lin" valueType="num">
                                      <p:cBhvr additive="base">
                                        <p:cTn id="13" dur="500" fill="hold"/>
                                        <p:tgtEl>
                                          <p:spTgt spid="35843"/>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blinds(horizontal)">
                                      <p:cBhvr>
                                        <p:cTn id="18" dur="500"/>
                                        <p:tgtEl>
                                          <p:spTgt spid="35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solidFill>
            <a:schemeClr val="bg1"/>
          </a:solidFill>
          <a:ln w="76200">
            <a:solidFill>
              <a:schemeClr val="tx1"/>
            </a:solidFill>
            <a:miter lim="800000"/>
            <a:headEnd/>
            <a:tailEnd/>
          </a:ln>
        </p:spPr>
        <p:txBody>
          <a:bodyPr/>
          <a:lstStyle/>
          <a:p>
            <a:pPr algn="ctr" eaLnBrk="1" hangingPunct="1"/>
            <a:r>
              <a:rPr lang="fa-IR" altLang="en-US" sz="4000" dirty="0">
                <a:solidFill>
                  <a:srgbClr val="FF0000"/>
                </a:solidFill>
              </a:rPr>
              <a:t>  ژنو رکورواتوم     ...     زانوی عقب رفته </a:t>
            </a:r>
            <a:br>
              <a:rPr lang="fa-IR" altLang="en-US" sz="4000" dirty="0">
                <a:solidFill>
                  <a:srgbClr val="FF0000"/>
                </a:solidFill>
              </a:rPr>
            </a:br>
            <a:r>
              <a:rPr lang="fa-IR" altLang="en-US" sz="4000" dirty="0">
                <a:solidFill>
                  <a:srgbClr val="FF0000"/>
                </a:solidFill>
              </a:rPr>
              <a:t> تهیه کننده : زینب هادوی</a:t>
            </a:r>
            <a:endParaRPr lang="en-US" altLang="en-US" sz="4000" dirty="0">
              <a:solidFill>
                <a:srgbClr val="FF0000"/>
              </a:solidFill>
            </a:endParaRPr>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20B31134-2CA5-4D94-AD5C-6D8AC57757B2}" type="slidenum">
              <a:rPr lang="en-US" altLang="en-US" sz="1400"/>
              <a:pPr>
                <a:spcBef>
                  <a:spcPct val="0"/>
                </a:spcBef>
                <a:buClrTx/>
                <a:buFontTx/>
                <a:buNone/>
              </a:pPr>
              <a:t>3</a:t>
            </a:fld>
            <a:endParaRPr lang="en-US" altLang="en-US" sz="1400"/>
          </a:p>
        </p:txBody>
      </p:sp>
    </p:spTree>
    <p:extLst>
      <p:ext uri="{BB962C8B-B14F-4D97-AF65-F5344CB8AC3E}">
        <p14:creationId xmlns:p14="http://schemas.microsoft.com/office/powerpoint/2010/main" val="30441994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fa-IR" altLang="en-US" smtClean="0"/>
              <a:t>منابع                      </a:t>
            </a:r>
            <a:endParaRPr lang="en-US" altLang="en-US" smtClean="0"/>
          </a:p>
        </p:txBody>
      </p:sp>
      <p:sp>
        <p:nvSpPr>
          <p:cNvPr id="36867" name="Rectangle 3"/>
          <p:cNvSpPr>
            <a:spLocks noGrp="1" noChangeArrowheads="1"/>
          </p:cNvSpPr>
          <p:nvPr>
            <p:ph idx="1"/>
          </p:nvPr>
        </p:nvSpPr>
        <p:spPr/>
        <p:txBody>
          <a:bodyPr/>
          <a:lstStyle/>
          <a:p>
            <a:pPr algn="r" rtl="1" eaLnBrk="1" hangingPunct="1"/>
            <a:r>
              <a:rPr lang="fa-IR" altLang="en-US" smtClean="0"/>
              <a:t>کتاب حرکات اصلاحی دکتر سخنگویی</a:t>
            </a:r>
          </a:p>
          <a:p>
            <a:pPr algn="r" rtl="1" eaLnBrk="1" hangingPunct="1"/>
            <a:r>
              <a:rPr lang="fa-IR" altLang="en-US" smtClean="0"/>
              <a:t>سایت اینترنتی </a:t>
            </a:r>
            <a:r>
              <a:rPr lang="en-US" altLang="en-US" smtClean="0"/>
              <a:t>PubMed</a:t>
            </a:r>
          </a:p>
          <a:p>
            <a:pPr algn="r" rtl="1" eaLnBrk="1" hangingPunct="1"/>
            <a:r>
              <a:rPr lang="fa-IR" altLang="en-US" smtClean="0"/>
              <a:t>سایت اینترنتی</a:t>
            </a:r>
            <a:r>
              <a:rPr lang="en-US" altLang="en-US" smtClean="0"/>
              <a:t>elmevarzesh.com</a:t>
            </a:r>
            <a:endParaRPr lang="fa-IR" altLang="en-US" smtClean="0"/>
          </a:p>
          <a:p>
            <a:pPr algn="r" rtl="1"/>
            <a:r>
              <a:rPr lang="fa-IR" altLang="en-US" smtClean="0"/>
              <a:t>کتاب حرکات اصلاحی سه استاد</a:t>
            </a:r>
          </a:p>
          <a:p>
            <a:pPr algn="r" rtl="1"/>
            <a:r>
              <a:rPr lang="fa-IR" altLang="en-US" sz="2000"/>
              <a:t>دکتر حسن دانشمندی</a:t>
            </a:r>
          </a:p>
          <a:p>
            <a:pPr algn="r" rtl="1"/>
            <a:r>
              <a:rPr lang="fa-IR" altLang="en-US" sz="2000"/>
              <a:t>دکتر محمد حسین علیزاده</a:t>
            </a:r>
          </a:p>
          <a:p>
            <a:pPr algn="r" rtl="1"/>
            <a:r>
              <a:rPr lang="fa-IR" altLang="en-US" sz="2000"/>
              <a:t>دکتر رضا قراخانلو</a:t>
            </a:r>
            <a:endParaRPr lang="en-US" altLang="en-US" sz="2000"/>
          </a:p>
          <a:p>
            <a:pPr algn="r" rtl="1" eaLnBrk="1" hangingPunct="1"/>
            <a:endParaRPr lang="en-US" altLang="en-US" sz="2000"/>
          </a:p>
        </p:txBody>
      </p:sp>
      <p:sp>
        <p:nvSpPr>
          <p:cNvPr id="358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8A32FCC2-40AC-4861-BA9B-6C2DFE6E4712}" type="slidenum">
              <a:rPr lang="en-US" altLang="en-US" sz="1400"/>
              <a:pPr>
                <a:spcBef>
                  <a:spcPct val="0"/>
                </a:spcBef>
                <a:buClrTx/>
                <a:buFontTx/>
                <a:buNone/>
              </a:pPr>
              <a:t>30</a:t>
            </a:fld>
            <a:endParaRPr lang="en-US" altLang="en-US" sz="1400"/>
          </a:p>
        </p:txBody>
      </p:sp>
    </p:spTree>
    <p:extLst>
      <p:ext uri="{BB962C8B-B14F-4D97-AF65-F5344CB8AC3E}">
        <p14:creationId xmlns:p14="http://schemas.microsoft.com/office/powerpoint/2010/main" val="29027861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Effect transition="in" filter="checkerboard(across)">
                                      <p:cBhvr>
                                        <p:cTn id="7" dur="500"/>
                                        <p:tgtEl>
                                          <p:spTgt spid="3686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6867">
                                            <p:txEl>
                                              <p:pRg st="1" end="1"/>
                                            </p:txEl>
                                          </p:spTgt>
                                        </p:tgtEl>
                                        <p:attrNameLst>
                                          <p:attrName>style.visibility</p:attrName>
                                        </p:attrNameLst>
                                      </p:cBhvr>
                                      <p:to>
                                        <p:strVal val="visible"/>
                                      </p:to>
                                    </p:set>
                                    <p:animEffect transition="in" filter="checkerboard(across)">
                                      <p:cBhvr>
                                        <p:cTn id="10" dur="500"/>
                                        <p:tgtEl>
                                          <p:spTgt spid="36867">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6867">
                                            <p:txEl>
                                              <p:pRg st="2" end="2"/>
                                            </p:txEl>
                                          </p:spTgt>
                                        </p:tgtEl>
                                        <p:attrNameLst>
                                          <p:attrName>style.visibility</p:attrName>
                                        </p:attrNameLst>
                                      </p:cBhvr>
                                      <p:to>
                                        <p:strVal val="visible"/>
                                      </p:to>
                                    </p:set>
                                    <p:animEffect transition="in" filter="checkerboard(across)">
                                      <p:cBhvr>
                                        <p:cTn id="13" dur="500"/>
                                        <p:tgtEl>
                                          <p:spTgt spid="36867">
                                            <p:txEl>
                                              <p:pRg st="2" end="2"/>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36867">
                                            <p:txEl>
                                              <p:pRg st="3" end="3"/>
                                            </p:txEl>
                                          </p:spTgt>
                                        </p:tgtEl>
                                        <p:attrNameLst>
                                          <p:attrName>style.visibility</p:attrName>
                                        </p:attrNameLst>
                                      </p:cBhvr>
                                      <p:to>
                                        <p:strVal val="visible"/>
                                      </p:to>
                                    </p:set>
                                    <p:animEffect transition="in" filter="checkerboard(across)">
                                      <p:cBhvr>
                                        <p:cTn id="16" dur="500"/>
                                        <p:tgtEl>
                                          <p:spTgt spid="36867">
                                            <p:txEl>
                                              <p:pRg st="3" end="3"/>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animEffect transition="in" filter="checkerboard(across)">
                                      <p:cBhvr>
                                        <p:cTn id="19" dur="500"/>
                                        <p:tgtEl>
                                          <p:spTgt spid="36867">
                                            <p:txEl>
                                              <p:pRg st="4" end="4"/>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36867">
                                            <p:txEl>
                                              <p:pRg st="5" end="5"/>
                                            </p:txEl>
                                          </p:spTgt>
                                        </p:tgtEl>
                                        <p:attrNameLst>
                                          <p:attrName>style.visibility</p:attrName>
                                        </p:attrNameLst>
                                      </p:cBhvr>
                                      <p:to>
                                        <p:strVal val="visible"/>
                                      </p:to>
                                    </p:set>
                                    <p:animEffect transition="in" filter="checkerboard(across)">
                                      <p:cBhvr>
                                        <p:cTn id="22" dur="500"/>
                                        <p:tgtEl>
                                          <p:spTgt spid="36867">
                                            <p:txEl>
                                              <p:pRg st="5" end="5"/>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36867">
                                            <p:txEl>
                                              <p:pRg st="6" end="6"/>
                                            </p:txEl>
                                          </p:spTgt>
                                        </p:tgtEl>
                                        <p:attrNameLst>
                                          <p:attrName>style.visibility</p:attrName>
                                        </p:attrNameLst>
                                      </p:cBhvr>
                                      <p:to>
                                        <p:strVal val="visible"/>
                                      </p:to>
                                    </p:set>
                                    <p:animEffect transition="in" filter="checkerboard(across)">
                                      <p:cBhvr>
                                        <p:cTn id="25" dur="500"/>
                                        <p:tgtEl>
                                          <p:spTgt spid="368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r" rtl="1" eaLnBrk="1" hangingPunct="1"/>
            <a:r>
              <a:rPr lang="fa-IR" altLang="en-US" smtClean="0"/>
              <a:t>آناتومی زانو در ژنورکورواتوم</a:t>
            </a:r>
            <a:endParaRPr lang="en-US" altLang="en-US" smtClean="0"/>
          </a:p>
        </p:txBody>
      </p:sp>
      <p:pic>
        <p:nvPicPr>
          <p:cNvPr id="9221" name="Content Placeholder 6" descr="images2VXKPXY8.jp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78075" y="2976562"/>
            <a:ext cx="2152650" cy="2124075"/>
          </a:xfrm>
        </p:spPr>
      </p:pic>
      <p:sp>
        <p:nvSpPr>
          <p:cNvPr id="6147" name="Rectangle 3"/>
          <p:cNvSpPr>
            <a:spLocks noGrp="1" noChangeArrowheads="1"/>
          </p:cNvSpPr>
          <p:nvPr>
            <p:ph type="body" sz="half" idx="2"/>
          </p:nvPr>
        </p:nvSpPr>
        <p:spPr>
          <a:xfrm>
            <a:off x="6175376" y="1981200"/>
            <a:ext cx="3806825" cy="4114800"/>
          </a:xfrm>
          <a:solidFill>
            <a:schemeClr val="tx2"/>
          </a:solidFill>
          <a:ln w="57150">
            <a:solidFill>
              <a:schemeClr val="tx1"/>
            </a:solidFill>
            <a:miter lim="800000"/>
            <a:headEnd/>
            <a:tailEnd/>
          </a:ln>
        </p:spPr>
        <p:txBody>
          <a:bodyPr/>
          <a:lstStyle/>
          <a:p>
            <a:pPr algn="r" rtl="1" eaLnBrk="1" hangingPunct="1">
              <a:lnSpc>
                <a:spcPct val="80000"/>
              </a:lnSpc>
            </a:pPr>
            <a:r>
              <a:rPr lang="fa-IR" altLang="en-US" sz="2400"/>
              <a:t> </a:t>
            </a:r>
            <a:r>
              <a:rPr lang="fa-IR" altLang="en-US" sz="2400">
                <a:solidFill>
                  <a:schemeClr val="bg2"/>
                </a:solidFill>
              </a:rPr>
              <a:t>در فرد مبتلا به ژنورکورواتوم  ساختمانهای خلفی زانو تحت کشش قرار میگیرد.</a:t>
            </a:r>
          </a:p>
          <a:p>
            <a:pPr algn="r" rtl="1" eaLnBrk="1" hangingPunct="1">
              <a:lnSpc>
                <a:spcPct val="80000"/>
              </a:lnSpc>
            </a:pPr>
            <a:r>
              <a:rPr lang="fa-IR" altLang="en-US" sz="2400">
                <a:solidFill>
                  <a:schemeClr val="bg2"/>
                </a:solidFill>
              </a:rPr>
              <a:t> ثبات خلفی خارجی زانو توسط منیسک خارجی و عضله دوسر رانی تأمین می گردد.</a:t>
            </a:r>
          </a:p>
          <a:p>
            <a:pPr algn="r" rtl="1" eaLnBrk="1" hangingPunct="1">
              <a:lnSpc>
                <a:spcPct val="80000"/>
              </a:lnSpc>
            </a:pPr>
            <a:r>
              <a:rPr lang="fa-IR" altLang="en-US" sz="2400">
                <a:solidFill>
                  <a:schemeClr val="bg2"/>
                </a:solidFill>
              </a:rPr>
              <a:t>عضله پوپلیتئوس همراه با لیگامان متقاطع خلفی </a:t>
            </a:r>
            <a:r>
              <a:rPr lang="en-US" altLang="en-US" sz="2400">
                <a:solidFill>
                  <a:schemeClr val="bg2"/>
                </a:solidFill>
              </a:rPr>
              <a:t>pcl</a:t>
            </a:r>
            <a:r>
              <a:rPr lang="fa-IR" altLang="en-US" sz="2400">
                <a:solidFill>
                  <a:schemeClr val="bg2"/>
                </a:solidFill>
              </a:rPr>
              <a:t> از لغزش تیبیا به عقب جلوگیری می کند.</a:t>
            </a:r>
          </a:p>
          <a:p>
            <a:pPr algn="r" rtl="1" eaLnBrk="1" hangingPunct="1">
              <a:lnSpc>
                <a:spcPct val="80000"/>
              </a:lnSpc>
              <a:buFontTx/>
              <a:buNone/>
            </a:pPr>
            <a:endParaRPr lang="en-US" altLang="en-US" sz="2400"/>
          </a:p>
        </p:txBody>
      </p:sp>
      <p:sp>
        <p:nvSpPr>
          <p:cNvPr id="92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A410D138-B123-4B8B-BF34-DFDEBDA425FD}" type="slidenum">
              <a:rPr lang="en-US" altLang="en-US" sz="1400"/>
              <a:pPr>
                <a:spcBef>
                  <a:spcPct val="0"/>
                </a:spcBef>
                <a:buClrTx/>
                <a:buFontTx/>
                <a:buNone/>
              </a:pPr>
              <a:t>4</a:t>
            </a:fld>
            <a:endParaRPr lang="en-US" altLang="en-US" sz="1400"/>
          </a:p>
        </p:txBody>
      </p:sp>
    </p:spTree>
    <p:extLst>
      <p:ext uri="{BB962C8B-B14F-4D97-AF65-F5344CB8AC3E}">
        <p14:creationId xmlns:p14="http://schemas.microsoft.com/office/powerpoint/2010/main" val="11768859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linds(horizontal)">
                                      <p:cBhvr>
                                        <p:cTn id="7" dur="500"/>
                                        <p:tgtEl>
                                          <p:spTgt spid="614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linds(horizontal)">
                                      <p:cBhvr>
                                        <p:cTn id="10" dur="500"/>
                                        <p:tgtEl>
                                          <p:spTgt spid="614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linds(horizontal)">
                                      <p:cBhvr>
                                        <p:cTn id="13"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ln w="76200" cmpd="tri">
            <a:solidFill>
              <a:schemeClr val="tx1"/>
            </a:solidFill>
            <a:miter lim="800000"/>
            <a:headEnd/>
            <a:tailEnd/>
          </a:ln>
        </p:spPr>
        <p:txBody>
          <a:bodyPr/>
          <a:lstStyle/>
          <a:p>
            <a:pPr eaLnBrk="1" hangingPunct="1"/>
            <a:r>
              <a:rPr lang="fa-IR" altLang="en-US" smtClean="0"/>
              <a:t>ادامه آناتومی                </a:t>
            </a:r>
            <a:endParaRPr lang="en-US" altLang="en-US" smtClean="0"/>
          </a:p>
        </p:txBody>
      </p:sp>
      <p:sp>
        <p:nvSpPr>
          <p:cNvPr id="7171" name="Rectangle 3"/>
          <p:cNvSpPr>
            <a:spLocks noGrp="1" noChangeArrowheads="1"/>
          </p:cNvSpPr>
          <p:nvPr>
            <p:ph idx="1"/>
          </p:nvPr>
        </p:nvSpPr>
        <p:spPr>
          <a:xfrm>
            <a:off x="2208213" y="2420938"/>
            <a:ext cx="7772400" cy="4114800"/>
          </a:xfrm>
          <a:ln w="57150" cmpd="thickThin">
            <a:solidFill>
              <a:schemeClr val="tx1"/>
            </a:solidFill>
            <a:miter lim="800000"/>
            <a:headEnd/>
            <a:tailEnd/>
          </a:ln>
        </p:spPr>
        <p:txBody>
          <a:bodyPr/>
          <a:lstStyle/>
          <a:p>
            <a:pPr algn="r" rtl="1" eaLnBrk="1" hangingPunct="1">
              <a:buFontTx/>
              <a:buNone/>
            </a:pPr>
            <a:r>
              <a:rPr lang="en-US" altLang="en-US" smtClean="0"/>
              <a:t>ACL</a:t>
            </a:r>
            <a:r>
              <a:rPr lang="fa-IR" altLang="en-US" smtClean="0"/>
              <a:t>حرکات لغزشی کوندیلهای فمور را روی منیسکها و طبقهای تیبیا به جلو هدایت کرده و از جابجایی تیبیا به جلو پیشگیری می نماید. در طی چرخش داخلی تیبیا لیگامانهای متقاطع سفت شده و ثبات مفصل را فراهم می آورند.</a:t>
            </a:r>
            <a:endParaRPr lang="en-US" altLang="en-US" smtClean="0"/>
          </a:p>
          <a:p>
            <a:pPr eaLnBrk="1" hangingPunct="1">
              <a:buFontTx/>
              <a:buNone/>
            </a:pPr>
            <a:endParaRPr lang="en-US" altLang="en-US" smtClean="0"/>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48318F7F-8AC8-4E71-8974-D5745D2469D4}" type="slidenum">
              <a:rPr lang="en-US" altLang="en-US" sz="1400"/>
              <a:pPr>
                <a:spcBef>
                  <a:spcPct val="0"/>
                </a:spcBef>
                <a:buClrTx/>
                <a:buFontTx/>
                <a:buNone/>
              </a:pPr>
              <a:t>5</a:t>
            </a:fld>
            <a:endParaRPr lang="en-US" altLang="en-US" sz="1400"/>
          </a:p>
        </p:txBody>
      </p:sp>
    </p:spTree>
    <p:extLst>
      <p:ext uri="{BB962C8B-B14F-4D97-AF65-F5344CB8AC3E}">
        <p14:creationId xmlns:p14="http://schemas.microsoft.com/office/powerpoint/2010/main" val="22014862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linds(horizontal)">
                                      <p:cBhvr>
                                        <p:cTn id="7" dur="500"/>
                                        <p:tgtEl>
                                          <p:spTgt spid="71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endParaRPr lang="en-US" altLang="en-US" smtClean="0"/>
          </a:p>
        </p:txBody>
      </p:sp>
      <p:pic>
        <p:nvPicPr>
          <p:cNvPr id="11267" name="Picture 6" descr="Kneeanat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524000" y="1"/>
            <a:ext cx="9144000" cy="7389813"/>
          </a:xfrm>
          <a:noFill/>
        </p:spPr>
      </p:pic>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E78E9944-F0DD-4131-BEF4-7F08419490EB}" type="slidenum">
              <a:rPr lang="en-US" altLang="en-US" sz="1400"/>
              <a:pPr>
                <a:spcBef>
                  <a:spcPct val="0"/>
                </a:spcBef>
                <a:buClrTx/>
                <a:buFontTx/>
                <a:buNone/>
              </a:pPr>
              <a:t>6</a:t>
            </a:fld>
            <a:endParaRPr lang="en-US" altLang="en-US" sz="1400"/>
          </a:p>
        </p:txBody>
      </p:sp>
    </p:spTree>
    <p:extLst>
      <p:ext uri="{BB962C8B-B14F-4D97-AF65-F5344CB8AC3E}">
        <p14:creationId xmlns:p14="http://schemas.microsoft.com/office/powerpoint/2010/main" val="311514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fa-IR" altLang="en-US" smtClean="0"/>
              <a:t>عضلات موثر بر زانو             </a:t>
            </a:r>
            <a:endParaRPr lang="en-US" altLang="en-US" smtClean="0"/>
          </a:p>
        </p:txBody>
      </p:sp>
      <p:sp>
        <p:nvSpPr>
          <p:cNvPr id="12293"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DB86991B-6414-43F8-BEF9-ADE88C33487A}" type="slidenum">
              <a:rPr lang="en-US" altLang="en-US" sz="1400"/>
              <a:pPr>
                <a:spcBef>
                  <a:spcPct val="0"/>
                </a:spcBef>
                <a:buClrTx/>
                <a:buFontTx/>
                <a:buNone/>
              </a:pPr>
              <a:t>7</a:t>
            </a:fld>
            <a:endParaRPr lang="en-US" altLang="en-US" sz="1400"/>
          </a:p>
        </p:txBody>
      </p:sp>
      <p:sp>
        <p:nvSpPr>
          <p:cNvPr id="12291" name="Rectangle 5"/>
          <p:cNvSpPr>
            <a:spLocks noChangeArrowheads="1"/>
          </p:cNvSpPr>
          <p:nvPr/>
        </p:nvSpPr>
        <p:spPr bwMode="auto">
          <a:xfrm>
            <a:off x="5810250" y="4549776"/>
            <a:ext cx="45720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rtl="1" eaLnBrk="1" hangingPunct="1">
              <a:spcBef>
                <a:spcPct val="0"/>
              </a:spcBef>
              <a:buClrTx/>
              <a:buFontTx/>
              <a:buNone/>
            </a:pPr>
            <a:r>
              <a:rPr lang="ar-SA" altLang="en-US" sz="2400"/>
              <a:t>*عضله مستقیم رانی (رکتوس فموریس)</a:t>
            </a:r>
            <a:endParaRPr lang="en-US" altLang="en-US" sz="2400"/>
          </a:p>
          <a:p>
            <a:pPr algn="r" rtl="1" eaLnBrk="1" hangingPunct="1">
              <a:spcBef>
                <a:spcPct val="0"/>
              </a:spcBef>
              <a:buClrTx/>
              <a:buFontTx/>
              <a:buNone/>
            </a:pPr>
            <a:r>
              <a:rPr lang="ar-SA" altLang="en-US" sz="2400"/>
              <a:t>*عضله پهن داخلی (واستوس مدیالیس)</a:t>
            </a:r>
            <a:endParaRPr lang="en-US" altLang="en-US" sz="2400"/>
          </a:p>
          <a:p>
            <a:pPr algn="r" rtl="1" eaLnBrk="1" hangingPunct="1">
              <a:spcBef>
                <a:spcPct val="0"/>
              </a:spcBef>
              <a:buClrTx/>
              <a:buFontTx/>
              <a:buNone/>
            </a:pPr>
            <a:r>
              <a:rPr lang="ar-SA" altLang="en-US" sz="2400"/>
              <a:t>*عضله پهن خارجی (واستوس لترالیس)</a:t>
            </a:r>
            <a:endParaRPr lang="en-US" altLang="en-US" sz="2400"/>
          </a:p>
          <a:p>
            <a:pPr algn="r" rtl="1" eaLnBrk="1" hangingPunct="1">
              <a:spcBef>
                <a:spcPct val="0"/>
              </a:spcBef>
              <a:buClrTx/>
              <a:buFontTx/>
              <a:buNone/>
            </a:pPr>
            <a:r>
              <a:rPr lang="ar-SA" altLang="en-US" sz="2400"/>
              <a:t>*عضله پهن میانی (واستوس اینترمدیوس)</a:t>
            </a:r>
            <a:endParaRPr lang="en-US" altLang="en-US" sz="2400"/>
          </a:p>
          <a:p>
            <a:pPr algn="r" rtl="1" eaLnBrk="1" hangingPunct="1">
              <a:spcBef>
                <a:spcPct val="0"/>
              </a:spcBef>
              <a:buClrTx/>
              <a:buFontTx/>
              <a:buNone/>
            </a:pPr>
            <a:r>
              <a:rPr lang="ar-SA" altLang="en-US" sz="2400"/>
              <a:t>به چهار عضله فوق عضلات کوادری سپس گفته می ش</a:t>
            </a:r>
            <a:r>
              <a:rPr lang="fa-IR" altLang="en-US" sz="2400"/>
              <a:t>ود</a:t>
            </a:r>
            <a:endParaRPr lang="en-US" altLang="en-US" sz="2400"/>
          </a:p>
        </p:txBody>
      </p:sp>
      <p:sp>
        <p:nvSpPr>
          <p:cNvPr id="12292" name="Rectangle 6"/>
          <p:cNvSpPr>
            <a:spLocks noChangeArrowheads="1"/>
          </p:cNvSpPr>
          <p:nvPr/>
        </p:nvSpPr>
        <p:spPr bwMode="auto">
          <a:xfrm>
            <a:off x="3595688" y="1428751"/>
            <a:ext cx="314325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lgn="r" rtl="1" eaLnBrk="1" hangingPunct="1">
              <a:spcBef>
                <a:spcPct val="0"/>
              </a:spcBef>
              <a:buClrTx/>
              <a:buFontTx/>
              <a:buNone/>
            </a:pPr>
            <a:endParaRPr lang="en-US" altLang="en-US" sz="1800"/>
          </a:p>
          <a:p>
            <a:pPr algn="r" rtl="1" eaLnBrk="1" hangingPunct="1">
              <a:spcBef>
                <a:spcPct val="0"/>
              </a:spcBef>
              <a:buClrTx/>
              <a:buFontTx/>
              <a:buNone/>
            </a:pPr>
            <a:r>
              <a:rPr lang="ar-SA" altLang="en-US" sz="2400"/>
              <a:t>*عضله نیم وتری (سمی تندینوسوس)</a:t>
            </a:r>
            <a:endParaRPr lang="en-US" altLang="en-US" sz="2400"/>
          </a:p>
          <a:p>
            <a:pPr algn="r" rtl="1" eaLnBrk="1" hangingPunct="1">
              <a:spcBef>
                <a:spcPct val="0"/>
              </a:spcBef>
              <a:buClrTx/>
              <a:buFontTx/>
              <a:buNone/>
            </a:pPr>
            <a:r>
              <a:rPr lang="ar-SA" altLang="en-US" sz="2400"/>
              <a:t>*عضله نیم غشایی (سمی ممبرانوسوس)</a:t>
            </a:r>
            <a:endParaRPr lang="en-US" altLang="en-US" sz="2400"/>
          </a:p>
          <a:p>
            <a:pPr algn="r" rtl="1" eaLnBrk="1" hangingPunct="1">
              <a:spcBef>
                <a:spcPct val="0"/>
              </a:spcBef>
              <a:buClrTx/>
              <a:buFontTx/>
              <a:buNone/>
            </a:pPr>
            <a:r>
              <a:rPr lang="ar-SA" altLang="en-US" sz="2400"/>
              <a:t>*عضله دوسر رانی (بای سپس فموریس)</a:t>
            </a:r>
            <a:endParaRPr lang="en-US" altLang="en-US" sz="2400"/>
          </a:p>
          <a:p>
            <a:pPr algn="r" rtl="1" eaLnBrk="1" hangingPunct="1">
              <a:spcBef>
                <a:spcPct val="0"/>
              </a:spcBef>
              <a:buClrTx/>
              <a:buFontTx/>
              <a:buNone/>
            </a:pPr>
            <a:r>
              <a:rPr lang="ar-SA" altLang="en-US" sz="2400"/>
              <a:t>به سه عضله فوق عضلات همسترینگ گفته می شود.</a:t>
            </a:r>
            <a:endParaRPr lang="en-US" altLang="en-US" sz="2400"/>
          </a:p>
        </p:txBody>
      </p:sp>
      <p:pic>
        <p:nvPicPr>
          <p:cNvPr id="8"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67626" y="1428751"/>
            <a:ext cx="2308225" cy="256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8" descr="C:\Users\User\Desktop\2488_ori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1" y="2571750"/>
            <a:ext cx="2143125"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2859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fa-IR" altLang="en-US" smtClean="0"/>
              <a:t> </a:t>
            </a:r>
            <a:endParaRPr lang="en-US" altLang="en-US" smtClean="0"/>
          </a:p>
        </p:txBody>
      </p:sp>
      <p:pic>
        <p:nvPicPr>
          <p:cNvPr id="13315" name="Picture 7" descr="recurvatum"/>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2605088" y="981075"/>
            <a:ext cx="1981200" cy="4300538"/>
          </a:xfrm>
          <a:ln w="76200">
            <a:solidFill>
              <a:schemeClr val="tx1"/>
            </a:solidFill>
            <a:miter lim="800000"/>
            <a:headEnd/>
            <a:tailEnd/>
          </a:ln>
        </p:spPr>
      </p:pic>
      <p:sp>
        <p:nvSpPr>
          <p:cNvPr id="9220" name="Rectangle 6"/>
          <p:cNvSpPr>
            <a:spLocks noGrp="1" noChangeArrowheads="1"/>
          </p:cNvSpPr>
          <p:nvPr>
            <p:ph type="body" sz="half" idx="2"/>
          </p:nvPr>
        </p:nvSpPr>
        <p:spPr>
          <a:xfrm>
            <a:off x="5556251" y="404814"/>
            <a:ext cx="3617913" cy="5691187"/>
          </a:xfrm>
          <a:solidFill>
            <a:schemeClr val="accent2"/>
          </a:solidFill>
          <a:ln w="76200">
            <a:solidFill>
              <a:schemeClr val="hlink"/>
            </a:solidFill>
            <a:miter lim="800000"/>
            <a:headEnd/>
            <a:tailEnd/>
          </a:ln>
        </p:spPr>
        <p:txBody>
          <a:bodyPr/>
          <a:lstStyle/>
          <a:p>
            <a:pPr algn="r" rtl="1" eaLnBrk="1" hangingPunct="1">
              <a:buFontTx/>
              <a:buNone/>
            </a:pPr>
            <a:r>
              <a:rPr lang="fa-IR" altLang="en-US" smtClean="0">
                <a:solidFill>
                  <a:srgbClr val="009900"/>
                </a:solidFill>
              </a:rPr>
              <a:t>تعریف زانوی عقب رفته:</a:t>
            </a:r>
            <a:endParaRPr lang="fr-FR" altLang="en-US" smtClean="0">
              <a:solidFill>
                <a:srgbClr val="009900"/>
              </a:solidFill>
            </a:endParaRPr>
          </a:p>
          <a:p>
            <a:pPr algn="r" rtl="1" eaLnBrk="1" hangingPunct="1">
              <a:buFontTx/>
              <a:buNone/>
            </a:pPr>
            <a:endParaRPr lang="fr-FR" altLang="en-US" sz="3600">
              <a:solidFill>
                <a:srgbClr val="009900"/>
              </a:solidFill>
            </a:endParaRPr>
          </a:p>
          <a:p>
            <a:pPr algn="r" rtl="1" eaLnBrk="1" hangingPunct="1"/>
            <a:endParaRPr lang="fr-FR" altLang="en-US" sz="2400">
              <a:solidFill>
                <a:srgbClr val="009900"/>
              </a:solidFill>
            </a:endParaRPr>
          </a:p>
          <a:p>
            <a:pPr algn="r" rtl="1" eaLnBrk="1" hangingPunct="1"/>
            <a:r>
              <a:rPr lang="fa-IR" altLang="en-US" sz="2400">
                <a:solidFill>
                  <a:srgbClr val="009900"/>
                </a:solidFill>
              </a:rPr>
              <a:t>اکستانسیون بیش از 5 درجه در مفصل زانو.</a:t>
            </a:r>
          </a:p>
          <a:p>
            <a:pPr algn="r" rtl="1" eaLnBrk="1" hangingPunct="1"/>
            <a:r>
              <a:rPr lang="fa-IR" altLang="en-US" sz="2400">
                <a:solidFill>
                  <a:srgbClr val="009900"/>
                </a:solidFill>
              </a:rPr>
              <a:t>وضعیت مفصل تیبیوفمورال که در آن دامنه حرکتی اکستانسیون زانو بیش از حد طبیعی یا صفر درجه باشد.</a:t>
            </a:r>
          </a:p>
          <a:p>
            <a:pPr algn="r" rtl="1" eaLnBrk="1" hangingPunct="1"/>
            <a:r>
              <a:rPr lang="fa-IR" altLang="en-US" sz="2400">
                <a:solidFill>
                  <a:srgbClr val="009900"/>
                </a:solidFill>
              </a:rPr>
              <a:t>این ضایعه از لحاظ بالینی در خانمها بیشتر از آقایان دیده میشود.</a:t>
            </a:r>
            <a:endParaRPr lang="en-US" altLang="en-US" sz="2400">
              <a:solidFill>
                <a:srgbClr val="009900"/>
              </a:solidFill>
            </a:endParaRPr>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003EFCEC-52DA-452D-AAFA-41931CAC760A}" type="slidenum">
              <a:rPr lang="en-US" altLang="en-US" sz="1400"/>
              <a:pPr>
                <a:spcBef>
                  <a:spcPct val="0"/>
                </a:spcBef>
                <a:buClrTx/>
                <a:buFontTx/>
                <a:buNone/>
              </a:pPr>
              <a:t>8</a:t>
            </a:fld>
            <a:endParaRPr lang="en-US" altLang="en-US" sz="1400"/>
          </a:p>
        </p:txBody>
      </p:sp>
    </p:spTree>
    <p:extLst>
      <p:ext uri="{BB962C8B-B14F-4D97-AF65-F5344CB8AC3E}">
        <p14:creationId xmlns:p14="http://schemas.microsoft.com/office/powerpoint/2010/main" val="60401439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animEffect transition="in" filter="blinds(horizontal)">
                                      <p:cBhvr>
                                        <p:cTn id="7" dur="500"/>
                                        <p:tgtEl>
                                          <p:spTgt spid="92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9220">
                                            <p:txEl>
                                              <p:pRg st="3" end="3"/>
                                            </p:txEl>
                                          </p:spTgt>
                                        </p:tgtEl>
                                        <p:attrNameLst>
                                          <p:attrName>style.visibility</p:attrName>
                                        </p:attrNameLst>
                                      </p:cBhvr>
                                      <p:to>
                                        <p:strVal val="visible"/>
                                      </p:to>
                                    </p:set>
                                    <p:animEffect transition="in" filter="blinds(horizontal)">
                                      <p:cBhvr>
                                        <p:cTn id="10" dur="500"/>
                                        <p:tgtEl>
                                          <p:spTgt spid="9220">
                                            <p:txEl>
                                              <p:pRg st="3" end="3"/>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9220">
                                            <p:txEl>
                                              <p:pRg st="4" end="4"/>
                                            </p:txEl>
                                          </p:spTgt>
                                        </p:tgtEl>
                                        <p:attrNameLst>
                                          <p:attrName>style.visibility</p:attrName>
                                        </p:attrNameLst>
                                      </p:cBhvr>
                                      <p:to>
                                        <p:strVal val="visible"/>
                                      </p:to>
                                    </p:set>
                                    <p:animEffect transition="in" filter="blinds(horizontal)">
                                      <p:cBhvr>
                                        <p:cTn id="13" dur="500"/>
                                        <p:tgtEl>
                                          <p:spTgt spid="9220">
                                            <p:txEl>
                                              <p:pRg st="4" end="4"/>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9220">
                                            <p:txEl>
                                              <p:pRg st="5" end="5"/>
                                            </p:txEl>
                                          </p:spTgt>
                                        </p:tgtEl>
                                        <p:attrNameLst>
                                          <p:attrName>style.visibility</p:attrName>
                                        </p:attrNameLst>
                                      </p:cBhvr>
                                      <p:to>
                                        <p:strVal val="visible"/>
                                      </p:to>
                                    </p:set>
                                    <p:animEffect transition="in" filter="blinds(horizontal)">
                                      <p:cBhvr>
                                        <p:cTn id="16" dur="500"/>
                                        <p:tgtEl>
                                          <p:spTgt spid="922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Grp="1" noChangeArrowheads="1"/>
          </p:cNvSpPr>
          <p:nvPr>
            <p:ph type="title"/>
          </p:nvPr>
        </p:nvSpPr>
        <p:spPr/>
        <p:txBody>
          <a:bodyPr/>
          <a:lstStyle/>
          <a:p>
            <a:pPr algn="r" rtl="1" eaLnBrk="1" hangingPunct="1"/>
            <a:r>
              <a:rPr lang="fa-IR" altLang="en-US" smtClean="0"/>
              <a:t>علل ایجاد ضایعه :</a:t>
            </a:r>
            <a:endParaRPr lang="en-US" altLang="en-US" smtClean="0"/>
          </a:p>
        </p:txBody>
      </p:sp>
      <p:sp>
        <p:nvSpPr>
          <p:cNvPr id="10243" name="Rectangle 13"/>
          <p:cNvSpPr>
            <a:spLocks noGrp="1" noChangeArrowheads="1"/>
          </p:cNvSpPr>
          <p:nvPr>
            <p:ph idx="1"/>
          </p:nvPr>
        </p:nvSpPr>
        <p:spPr/>
        <p:txBody>
          <a:bodyPr/>
          <a:lstStyle/>
          <a:p>
            <a:pPr algn="r" rtl="1" eaLnBrk="1" hangingPunct="1">
              <a:buFontTx/>
              <a:buNone/>
            </a:pPr>
            <a:r>
              <a:rPr lang="fa-IR" altLang="en-US" smtClean="0"/>
              <a:t>  گاهی در تاریخچه این افراد سابقه صدماتی وجود دارد که فرد طی آنها به سمت کشش هایپر اکستانسیونی سوق داده میشود برای مثال :</a:t>
            </a:r>
          </a:p>
          <a:p>
            <a:pPr algn="r" rtl="1" eaLnBrk="1" hangingPunct="1"/>
            <a:r>
              <a:rPr lang="fa-IR" altLang="en-US" smtClean="0"/>
              <a:t>فرود از پرش با زانوی صاف</a:t>
            </a:r>
          </a:p>
          <a:p>
            <a:pPr algn="r" rtl="1" eaLnBrk="1" hangingPunct="1"/>
            <a:r>
              <a:rPr lang="fa-IR" altLang="en-US" smtClean="0"/>
              <a:t>اصابت ضربه به قسمت بالایی تیبیا به نحوی که زانو هایپر اکستانسیون پیدا کند.</a:t>
            </a:r>
          </a:p>
          <a:p>
            <a:pPr algn="r" rtl="1" eaLnBrk="1" hangingPunct="1">
              <a:buFontTx/>
              <a:buNone/>
            </a:pPr>
            <a:endParaRPr lang="en-US" altLang="en-US" smtClean="0"/>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Char char="•"/>
              <a:defRPr sz="3200">
                <a:solidFill>
                  <a:schemeClr val="tx1"/>
                </a:solidFill>
                <a:latin typeface="Arial Black" panose="020B0A04020102020204" pitchFamily="34" charset="0"/>
                <a:cs typeface="Arial" panose="020B06040202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cs typeface="Arial" panose="020B0604020202020204" pitchFamily="34" charset="0"/>
              </a:defRPr>
            </a:lvl2pPr>
            <a:lvl3pPr marL="1143000" indent="-228600">
              <a:spcBef>
                <a:spcPct val="20000"/>
              </a:spcBef>
              <a:buChar char="•"/>
              <a:defRPr sz="2400">
                <a:solidFill>
                  <a:schemeClr val="tx1"/>
                </a:solidFill>
                <a:latin typeface="Arial Black" panose="020B0A04020102020204" pitchFamily="34" charset="0"/>
                <a:cs typeface="Arial" panose="020B06040202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cs typeface="Arial" panose="020B0604020202020204" pitchFamily="34" charset="0"/>
              </a:defRPr>
            </a:lvl9pPr>
          </a:lstStyle>
          <a:p>
            <a:pPr>
              <a:spcBef>
                <a:spcPct val="0"/>
              </a:spcBef>
              <a:buClrTx/>
              <a:buFontTx/>
              <a:buNone/>
            </a:pPr>
            <a:fld id="{D4245CB8-F5CF-4047-9235-A773F23353B2}" type="slidenum">
              <a:rPr lang="en-US" altLang="en-US" sz="1400"/>
              <a:pPr>
                <a:spcBef>
                  <a:spcPct val="0"/>
                </a:spcBef>
                <a:buClrTx/>
                <a:buFontTx/>
                <a:buNone/>
              </a:pPr>
              <a:t>9</a:t>
            </a:fld>
            <a:endParaRPr lang="en-US" altLang="en-US" sz="1400"/>
          </a:p>
        </p:txBody>
      </p:sp>
    </p:spTree>
    <p:extLst>
      <p:ext uri="{BB962C8B-B14F-4D97-AF65-F5344CB8AC3E}">
        <p14:creationId xmlns:p14="http://schemas.microsoft.com/office/powerpoint/2010/main" val="23747200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blinds(horizontal)">
                                      <p:cBhvr>
                                        <p:cTn id="7" dur="500"/>
                                        <p:tgtEl>
                                          <p:spTgt spid="1024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10" dur="500"/>
                                        <p:tgtEl>
                                          <p:spTgt spid="10243">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Effect transition="in" filter="blinds(horizontal)">
                                      <p:cBhvr>
                                        <p:cTn id="13" dur="500"/>
                                        <p:tgtEl>
                                          <p:spTgt spid="102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3</TotalTime>
  <Words>1546</Words>
  <Application>Microsoft Office PowerPoint</Application>
  <PresentationFormat>Widescreen</PresentationFormat>
  <Paragraphs>166</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Century Gothic</vt:lpstr>
      <vt:lpstr>Courier New</vt:lpstr>
      <vt:lpstr>Times New Roman</vt:lpstr>
      <vt:lpstr>Wingdings 3</vt:lpstr>
      <vt:lpstr>Ion Boardroom</vt:lpstr>
      <vt:lpstr>PowerPoint Presentation</vt:lpstr>
      <vt:lpstr>PowerPoint Presentation</vt:lpstr>
      <vt:lpstr>  ژنو رکورواتوم     ...     زانوی عقب رفته   تهیه کننده : زینب هادوی</vt:lpstr>
      <vt:lpstr>آناتومی زانو در ژنورکورواتوم</vt:lpstr>
      <vt:lpstr>ادامه آناتومی                </vt:lpstr>
      <vt:lpstr>PowerPoint Presentation</vt:lpstr>
      <vt:lpstr>عضلات موثر بر زانو             </vt:lpstr>
      <vt:lpstr> </vt:lpstr>
      <vt:lpstr>علل ایجاد ضایعه :</vt:lpstr>
      <vt:lpstr>علل دیگر </vt:lpstr>
      <vt:lpstr>slrتست </vt:lpstr>
      <vt:lpstr>تست slr</vt:lpstr>
      <vt:lpstr>  تست توماس</vt:lpstr>
      <vt:lpstr>عوارض :</vt:lpstr>
      <vt:lpstr>عوارض                    </vt:lpstr>
      <vt:lpstr>ِ             علائم </vt:lpstr>
      <vt:lpstr>تشخیص زانوی عقب رفته </vt:lpstr>
      <vt:lpstr>PowerPoint Presentation</vt:lpstr>
      <vt:lpstr>PowerPoint Presentation</vt:lpstr>
      <vt:lpstr>Genu recurvatum روش اندازه گیری </vt:lpstr>
      <vt:lpstr>                اندازه گیری</vt:lpstr>
      <vt:lpstr>تمرینات                   </vt:lpstr>
      <vt:lpstr>                تمرینات تقویتی</vt:lpstr>
      <vt:lpstr>PowerPoint Presentation</vt:lpstr>
      <vt:lpstr>PowerPoint Presentation</vt:lpstr>
      <vt:lpstr>PowerPoint Presentation</vt:lpstr>
      <vt:lpstr>PowerPoint Presentation</vt:lpstr>
      <vt:lpstr>PowerPoint Presentation</vt:lpstr>
      <vt:lpstr>PowerPoint Presentation</vt:lpstr>
      <vt:lpstr>منابع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2020-04-06T14:39:57Z</dcterms:created>
  <dcterms:modified xsi:type="dcterms:W3CDTF">2020-04-06T14:43:47Z</dcterms:modified>
</cp:coreProperties>
</file>