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948" r:id="rId2"/>
  </p:sldMasterIdLst>
  <p:notesMasterIdLst>
    <p:notesMasterId r:id="rId60"/>
  </p:notesMasterIdLst>
  <p:sldIdLst>
    <p:sldId id="421" r:id="rId3"/>
    <p:sldId id="300" r:id="rId4"/>
    <p:sldId id="301" r:id="rId5"/>
    <p:sldId id="399" r:id="rId6"/>
    <p:sldId id="302" r:id="rId7"/>
    <p:sldId id="418" r:id="rId8"/>
    <p:sldId id="303" r:id="rId9"/>
    <p:sldId id="422" r:id="rId10"/>
    <p:sldId id="433" r:id="rId11"/>
    <p:sldId id="304" r:id="rId12"/>
    <p:sldId id="434" r:id="rId13"/>
    <p:sldId id="435" r:id="rId14"/>
    <p:sldId id="305" r:id="rId15"/>
    <p:sldId id="308" r:id="rId16"/>
    <p:sldId id="306" r:id="rId17"/>
    <p:sldId id="307" r:id="rId18"/>
    <p:sldId id="310" r:id="rId19"/>
    <p:sldId id="309" r:id="rId20"/>
    <p:sldId id="429" r:id="rId21"/>
    <p:sldId id="430" r:id="rId22"/>
    <p:sldId id="431" r:id="rId23"/>
    <p:sldId id="432" r:id="rId24"/>
    <p:sldId id="428" r:id="rId25"/>
    <p:sldId id="311" r:id="rId26"/>
    <p:sldId id="402" r:id="rId27"/>
    <p:sldId id="312" r:id="rId28"/>
    <p:sldId id="313" r:id="rId29"/>
    <p:sldId id="420" r:id="rId30"/>
    <p:sldId id="419" r:id="rId31"/>
    <p:sldId id="314" r:id="rId32"/>
    <p:sldId id="381" r:id="rId33"/>
    <p:sldId id="382" r:id="rId34"/>
    <p:sldId id="362" r:id="rId35"/>
    <p:sldId id="383" r:id="rId36"/>
    <p:sldId id="384" r:id="rId37"/>
    <p:sldId id="364" r:id="rId38"/>
    <p:sldId id="365" r:id="rId39"/>
    <p:sldId id="366" r:id="rId40"/>
    <p:sldId id="372" r:id="rId41"/>
    <p:sldId id="373" r:id="rId42"/>
    <p:sldId id="375" r:id="rId43"/>
    <p:sldId id="376" r:id="rId44"/>
    <p:sldId id="377" r:id="rId45"/>
    <p:sldId id="392" r:id="rId46"/>
    <p:sldId id="380" r:id="rId47"/>
    <p:sldId id="385" r:id="rId48"/>
    <p:sldId id="386" r:id="rId49"/>
    <p:sldId id="387" r:id="rId50"/>
    <p:sldId id="388" r:id="rId51"/>
    <p:sldId id="389" r:id="rId52"/>
    <p:sldId id="390" r:id="rId53"/>
    <p:sldId id="437" r:id="rId54"/>
    <p:sldId id="367" r:id="rId55"/>
    <p:sldId id="369" r:id="rId56"/>
    <p:sldId id="395" r:id="rId57"/>
    <p:sldId id="396" r:id="rId58"/>
    <p:sldId id="398" r:id="rId5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EC468E-E339-4FF4-949F-5CEFC69D7134}">
          <p14:sldIdLst>
            <p14:sldId id="421"/>
            <p14:sldId id="300"/>
            <p14:sldId id="301"/>
            <p14:sldId id="399"/>
            <p14:sldId id="302"/>
            <p14:sldId id="418"/>
            <p14:sldId id="303"/>
            <p14:sldId id="422"/>
            <p14:sldId id="433"/>
            <p14:sldId id="304"/>
            <p14:sldId id="434"/>
            <p14:sldId id="435"/>
            <p14:sldId id="305"/>
            <p14:sldId id="308"/>
            <p14:sldId id="306"/>
            <p14:sldId id="307"/>
            <p14:sldId id="310"/>
            <p14:sldId id="309"/>
            <p14:sldId id="429"/>
            <p14:sldId id="430"/>
            <p14:sldId id="431"/>
            <p14:sldId id="432"/>
          </p14:sldIdLst>
        </p14:section>
        <p14:section name="Untitled Section" id="{50951144-EA95-493A-85EA-F685C1980CBF}">
          <p14:sldIdLst>
            <p14:sldId id="428"/>
            <p14:sldId id="311"/>
            <p14:sldId id="402"/>
            <p14:sldId id="312"/>
            <p14:sldId id="313"/>
            <p14:sldId id="420"/>
            <p14:sldId id="419"/>
            <p14:sldId id="314"/>
            <p14:sldId id="381"/>
            <p14:sldId id="382"/>
            <p14:sldId id="362"/>
            <p14:sldId id="383"/>
            <p14:sldId id="384"/>
            <p14:sldId id="364"/>
            <p14:sldId id="365"/>
            <p14:sldId id="366"/>
            <p14:sldId id="372"/>
            <p14:sldId id="373"/>
            <p14:sldId id="375"/>
            <p14:sldId id="376"/>
            <p14:sldId id="377"/>
            <p14:sldId id="392"/>
            <p14:sldId id="380"/>
            <p14:sldId id="385"/>
            <p14:sldId id="386"/>
            <p14:sldId id="387"/>
            <p14:sldId id="388"/>
            <p14:sldId id="389"/>
            <p14:sldId id="390"/>
            <p14:sldId id="437"/>
            <p14:sldId id="367"/>
            <p14:sldId id="369"/>
            <p14:sldId id="395"/>
            <p14:sldId id="396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260AE4-42F1-4B66-AA35-7CA1820BC91E}" type="datetimeFigureOut">
              <a:rPr lang="fa-IR" smtClean="0"/>
              <a:pPr/>
              <a:t>1441/06/15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473603-4FD9-4797-98CA-2A7A8F506A6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599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61068-FC1E-4821-AB10-CDC8B1B26A57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1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7E87-3947-4BF0-8B96-D3A4F5031A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C64D-3289-4335-89E3-5938AB9CC2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F572-EAEE-4611-8D1B-AFB8115FA7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6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7E87-3947-4BF0-8B96-D3A4F5031A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6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F95B-A475-4055-8BFD-CB14AD369A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0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984-4883-4600-A74E-AAD092392F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5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A455-C964-4763-B864-C12815EA8A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46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792F-8C8E-42CF-B2F3-AA90DD48AB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0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A589-F0C5-486C-9FE6-DC1DC5B853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97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77BC-638E-4B73-9942-0473B7D906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91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887C-1C45-4F11-B400-76B237B86E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F95B-A475-4055-8BFD-CB14AD369A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17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DAAC-4347-4A89-9D28-76E7CC561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11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C64D-3289-4335-89E3-5938AB9CC2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80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F572-EAEE-4611-8D1B-AFB8115FA7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1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984-4883-4600-A74E-AAD092392F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8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A455-C964-4763-B864-C12815EA8A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4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792F-8C8E-42CF-B2F3-AA90DD48AB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9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A589-F0C5-486C-9FE6-DC1DC5B853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9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77BC-638E-4B73-9942-0473B7D906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2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887C-1C45-4F11-B400-76B237B86E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9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DAAC-4347-4A89-9D28-76E7CC561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4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4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3F2D561-6AC7-4255-9779-BBA79E9737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1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4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3F2D561-6AC7-4255-9779-BBA79E9737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2/9/2020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2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eg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C:\Users\amir\Desktop\New folder\0268190422642771886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877" y="7257"/>
            <a:ext cx="9243391" cy="6858000"/>
          </a:xfrm>
          <a:prstGeom prst="rect">
            <a:avLst/>
          </a:prstGeom>
          <a:noFill/>
        </p:spPr>
      </p:pic>
      <p:pic>
        <p:nvPicPr>
          <p:cNvPr id="5" name="Picture 2" descr="G:\besm\بسم الله\fef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66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919"/>
            <a:ext cx="8229600" cy="1143000"/>
          </a:xfrm>
        </p:spPr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FF0000"/>
                </a:solidFill>
              </a:rPr>
              <a:t>نشانه های پوسچر نامطلوب</a:t>
            </a:r>
            <a:endParaRPr lang="fa-IR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5661248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جلو امدن سر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ایجاد زاویه مشخص در سینه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شل شدن شکم و برجستگی به سمت جلو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برهم خودن انحنای ستون فقرات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جابه جای شانه ها نسبت به لگن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51120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عوارض پوسچر بد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867400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1- فشار نامتقارن روی سطوح مفصلی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2- پیچ خوردگی راستای طبیعی بدن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3- سختی کار ساختارهای نگهدارنده بدن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4- دفورمیتی سینه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5-بیرون زدگی شکم به سمت جلو</a:t>
            </a:r>
          </a:p>
          <a:p>
            <a:pPr marL="0" indent="0" algn="r">
              <a:buNone/>
            </a:pP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5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705600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6- سردرد در گردن و پشت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7-عارضه سر به جلو 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8-کشیدگی در عضلات گردن،پشت و شکم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2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پوسچر استاندارد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برای ارزیابی وضعیت افراد به معیارهای نیاز است.</a:t>
            </a:r>
            <a:endParaRPr lang="fa-IR" dirty="0"/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الگوی وضعیتی از شخصی به شخص دیگر متفاوت است. </a:t>
            </a:r>
          </a:p>
          <a:p>
            <a:pPr marL="0" indent="0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وضعیت استاندارد صرف نظر از شکل و اندازه بدن در نظر گرفته می شود.</a:t>
            </a:r>
          </a:p>
          <a:p>
            <a:pPr marL="0" indent="0" algn="r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784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50106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خصوصیات وضعیت استاندارد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877272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1- میزان انعطاف پذیری عضلات در حد مطلوبی باشد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2-دامنه حرکتی مفاصل در حد طبیعی باشد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3-قدرت عضلانی در حد کافی باشد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4-بین عضلات هماهنگی خوبی وجود داشته باشد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5-عناصر رباطی و کپسولی طبیعی باشند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فواید وضعیت استاندارد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641379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صورت گرفتن وزن به طور مناسب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کاهش کار عضلانی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انجام بهتر و راحت تر فعالیتها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خستگی دیرتر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کاهش صدمات مفصلی و رباطی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124744"/>
          </a:xfrm>
        </p:spPr>
        <p:txBody>
          <a:bodyPr/>
          <a:lstStyle/>
          <a:p>
            <a:r>
              <a:rPr lang="fa-IR" b="1" dirty="0">
                <a:solidFill>
                  <a:srgbClr val="FF0000"/>
                </a:solidFill>
              </a:rPr>
              <a:t>و</a:t>
            </a:r>
            <a:r>
              <a:rPr lang="fa-IR" b="1" dirty="0" smtClean="0">
                <a:solidFill>
                  <a:srgbClr val="FF0000"/>
                </a:solidFill>
              </a:rPr>
              <a:t>ضعیت غیر استاندارد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877272"/>
          </a:xfrm>
        </p:spPr>
        <p:txBody>
          <a:bodyPr/>
          <a:lstStyle/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وضعیتی که نسبت به وضعیت استاندارد دچار انحراف باشد، 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.</a:t>
            </a:r>
            <a:r>
              <a:rPr lang="fa-IR" b="1" dirty="0" smtClean="0">
                <a:solidFill>
                  <a:srgbClr val="FF0000"/>
                </a:solidFill>
              </a:rPr>
              <a:t>وضعیت غیر استاندارد </a:t>
            </a:r>
            <a:r>
              <a:rPr lang="fa-IR" dirty="0" smtClean="0"/>
              <a:t>می گویند</a:t>
            </a:r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عوامل زمینه ساز وضعیت غیر استاندارد به دو دسته تقسیم می شوند.</a:t>
            </a:r>
          </a:p>
          <a:p>
            <a:pPr marL="0" indent="0" algn="r">
              <a:buNone/>
            </a:pPr>
            <a:r>
              <a:rPr lang="fa-IR" dirty="0" smtClean="0"/>
              <a:t>1-عوامل عمومی</a:t>
            </a:r>
          </a:p>
          <a:p>
            <a:pPr marL="0" indent="0" algn="r">
              <a:buNone/>
            </a:pPr>
            <a:r>
              <a:rPr lang="fa-IR" dirty="0" smtClean="0"/>
              <a:t>2-عوامل موضعی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عوامل عمومی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این عوامل که کارایی سیستم عصبی را در کنترل وضعیت </a:t>
            </a:r>
            <a:endParaRPr lang="en-US" dirty="0" smtClean="0"/>
          </a:p>
          <a:p>
            <a:pPr marL="0" indent="0" algn="r">
              <a:buNone/>
            </a:pPr>
            <a:r>
              <a:rPr lang="fa-IR" dirty="0" smtClean="0"/>
              <a:t>دچار نقصان می کنند.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-اختلالات روانی مثل افسردگی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-شرایط بد بهداشتی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-ضعف عمومی طولانی مدت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-خستگی طولانی مدت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03086"/>
          </a:xfrm>
        </p:spPr>
        <p:txBody>
          <a:bodyPr/>
          <a:lstStyle/>
          <a:p>
            <a:r>
              <a:rPr lang="fa-IR" dirty="0" smtClean="0"/>
              <a:t>عوامل موضعی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760640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وضعیت فرد را از حالت طبیعی خارج می کنند وراستای صحیح </a:t>
            </a:r>
            <a:r>
              <a:rPr lang="en-US" dirty="0" smtClean="0"/>
              <a:t>.</a:t>
            </a:r>
            <a:r>
              <a:rPr lang="fa-IR" dirty="0" smtClean="0"/>
              <a:t>مفاصل را به هم می زنند</a:t>
            </a:r>
          </a:p>
          <a:p>
            <a:pPr marL="0" indent="0" algn="r">
              <a:buNone/>
            </a:pPr>
            <a:r>
              <a:rPr lang="fa-IR" dirty="0" smtClean="0"/>
              <a:t>-ضعف یک عضله یا گروهی از عضلات</a:t>
            </a:r>
          </a:p>
          <a:p>
            <a:pPr marL="0" indent="0" algn="r">
              <a:buNone/>
            </a:pPr>
            <a:r>
              <a:rPr lang="fa-IR" dirty="0" smtClean="0"/>
              <a:t>-کوتاهی عضلات</a:t>
            </a:r>
          </a:p>
          <a:p>
            <a:pPr marL="0" indent="0" algn="r">
              <a:buNone/>
            </a:pPr>
            <a:r>
              <a:rPr lang="fa-IR" dirty="0" smtClean="0"/>
              <a:t>-فشارهای کاری</a:t>
            </a:r>
          </a:p>
          <a:p>
            <a:pPr marL="0" indent="0" algn="r">
              <a:buNone/>
            </a:pPr>
            <a:r>
              <a:rPr lang="fa-IR" dirty="0" smtClean="0"/>
              <a:t>-فشار موضعی</a:t>
            </a:r>
          </a:p>
          <a:p>
            <a:pPr marL="0" indent="0" algn="r">
              <a:buNone/>
            </a:pPr>
            <a:r>
              <a:rPr lang="fa-IR" dirty="0" smtClean="0"/>
              <a:t>-درد عضلانی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fa-IR" sz="2500" b="1" dirty="0">
                <a:solidFill>
                  <a:srgbClr val="FF0000"/>
                </a:solidFill>
                <a:latin typeface="Franklin Gothic Book"/>
                <a:cs typeface="Tahoma"/>
              </a:rPr>
              <a:t>وضعیت نادرست بدن بر اثر موارد زیر ایجاد میگردند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/>
              <a:t>1) </a:t>
            </a:r>
            <a:r>
              <a:rPr lang="fa-IR" dirty="0"/>
              <a:t>سوانح و مصدومیتها. </a:t>
            </a:r>
            <a:br>
              <a:rPr lang="fa-IR" dirty="0"/>
            </a:br>
            <a:r>
              <a:rPr lang="fa-IR" dirty="0"/>
              <a:t>۲)اضافه وزن و چاقی. </a:t>
            </a:r>
            <a:br>
              <a:rPr lang="fa-IR" dirty="0"/>
            </a:br>
            <a:r>
              <a:rPr lang="fa-IR" dirty="0"/>
              <a:t>۳) تکیه گاه نامناسب تشک در هنگام خواب. </a:t>
            </a:r>
            <a:br>
              <a:rPr lang="fa-IR" dirty="0"/>
            </a:br>
            <a:r>
              <a:rPr lang="fa-IR" dirty="0"/>
              <a:t>۴) مشکلات بینایی. </a:t>
            </a:r>
            <a:br>
              <a:rPr lang="fa-IR" dirty="0"/>
            </a:br>
            <a:r>
              <a:rPr lang="fa-IR" dirty="0"/>
              <a:t>۵) کفش نامناسب و پاشنه بلند. </a:t>
            </a:r>
            <a:br>
              <a:rPr lang="fa-IR" dirty="0"/>
            </a:br>
            <a:r>
              <a:rPr lang="fa-IR" dirty="0"/>
              <a:t>۶) عـادات نشـستن، ایـستـادن و خـوابـیـدن بی دقت. </a:t>
            </a:r>
            <a:br>
              <a:rPr lang="fa-IR" dirty="0"/>
            </a:br>
            <a:r>
              <a:rPr lang="fa-IR" dirty="0"/>
              <a:t>۷) اعتماد بنفس پایین. </a:t>
            </a:r>
            <a:br>
              <a:rPr lang="fa-IR" dirty="0"/>
            </a:br>
            <a:r>
              <a:rPr lang="fa-IR" dirty="0"/>
              <a:t>۸) عضلات ضعیف و انعطاف ناپذیر. </a:t>
            </a:r>
            <a:br>
              <a:rPr lang="fa-IR" dirty="0"/>
            </a:br>
            <a:r>
              <a:rPr lang="fa-IR" dirty="0"/>
              <a:t>9) طراحی نامناسب محل کار. </a:t>
            </a:r>
            <a:br>
              <a:rPr lang="fa-IR" dirty="0"/>
            </a:b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23955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950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پوسچر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317346"/>
            <a:ext cx="9144000" cy="532859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وضعیت بدنی معمولا به صورت </a:t>
            </a:r>
            <a:r>
              <a:rPr lang="fa-IR" sz="2800" b="1" dirty="0" smtClean="0">
                <a:solidFill>
                  <a:srgbClr val="FF0000"/>
                </a:solidFill>
              </a:rPr>
              <a:t>نحوه </a:t>
            </a:r>
          </a:p>
          <a:p>
            <a:pPr marL="0" indent="0" algn="r">
              <a:buNone/>
            </a:pPr>
            <a:endParaRPr lang="fa-IR" sz="28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fa-IR" sz="2800" b="1" dirty="0" smtClean="0">
                <a:solidFill>
                  <a:srgbClr val="FF0000"/>
                </a:solidFill>
              </a:rPr>
              <a:t>قرار گرفتن قسمتهای مختلف بدن</a:t>
            </a:r>
          </a:p>
          <a:p>
            <a:pPr marL="0" indent="0" algn="r">
              <a:buNone/>
            </a:pPr>
            <a:r>
              <a:rPr lang="fa-IR" sz="2800" b="1" dirty="0">
                <a:solidFill>
                  <a:srgbClr val="FF0000"/>
                </a:solidFill>
              </a:rPr>
              <a:t> </a:t>
            </a:r>
          </a:p>
          <a:p>
            <a:pPr marL="0" indent="0" algn="r">
              <a:buNone/>
            </a:pPr>
            <a:r>
              <a:rPr lang="fa-IR" sz="2800" b="1" dirty="0" smtClean="0">
                <a:solidFill>
                  <a:srgbClr val="FF0000"/>
                </a:solidFill>
              </a:rPr>
              <a:t>نسبت به یکدیگر</a:t>
            </a:r>
            <a:r>
              <a:rPr lang="fa-IR" sz="2800" dirty="0" smtClean="0"/>
              <a:t> تعریف می شود.</a:t>
            </a:r>
          </a:p>
          <a:p>
            <a:pPr marL="0" indent="0" algn="r">
              <a:buNone/>
            </a:pPr>
            <a:endParaRPr lang="fa-IR" sz="2800" dirty="0"/>
          </a:p>
          <a:p>
            <a:pPr marL="0" indent="0" algn="r">
              <a:buNone/>
            </a:pPr>
            <a:r>
              <a:rPr lang="fa-IR" sz="2800" dirty="0" smtClean="0"/>
              <a:t>برای برسی وضعیت بدنی از</a:t>
            </a:r>
          </a:p>
          <a:p>
            <a:pPr marL="0" indent="0" algn="r">
              <a:buNone/>
            </a:pPr>
            <a:r>
              <a:rPr lang="fa-IR" sz="2800" b="1" dirty="0" smtClean="0">
                <a:solidFill>
                  <a:srgbClr val="FF0000"/>
                </a:solidFill>
              </a:rPr>
              <a:t>خط شاقولی </a:t>
            </a:r>
            <a:r>
              <a:rPr lang="fa-IR" sz="2800" dirty="0" smtClean="0"/>
              <a:t>استفاده می شود.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371601"/>
            <a:ext cx="2176020" cy="552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7" y="1465944"/>
            <a:ext cx="2077001" cy="539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022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514"/>
            <a:ext cx="8229600" cy="1066800"/>
          </a:xfrm>
        </p:spPr>
        <p:txBody>
          <a:bodyPr>
            <a:normAutofit/>
          </a:bodyPr>
          <a:lstStyle/>
          <a:p>
            <a:r>
              <a:rPr lang="fa-IR" sz="4000" b="1" dirty="0">
                <a:solidFill>
                  <a:srgbClr val="FF0000"/>
                </a:solidFill>
              </a:rPr>
              <a:t>شرایط لازم برای داشتن وضعیت صحیح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pPr marL="0" indent="0" algn="r">
              <a:buNone/>
            </a:pPr>
            <a:endParaRPr lang="fa-IR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۱) عضلات قوی و انعطاف پذیر. </a:t>
            </a:r>
            <a:br>
              <a:rPr lang="fa-IR" dirty="0"/>
            </a:br>
            <a:r>
              <a:rPr lang="fa-IR" dirty="0"/>
              <a:t>۲) حرکات طبیعی مفاصل. </a:t>
            </a:r>
            <a:br>
              <a:rPr lang="fa-IR" dirty="0"/>
            </a:br>
            <a:r>
              <a:rPr lang="fa-IR" dirty="0"/>
              <a:t>۳) توازن قدرت عضلانی در دو سوی ستون فقرات. </a:t>
            </a:r>
            <a:br>
              <a:rPr lang="fa-IR" dirty="0"/>
            </a:br>
            <a:r>
              <a:rPr lang="fa-IR" dirty="0"/>
              <a:t>۴) آگاهی از وضعیت بدن در حالات مختلف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>
            <a:normAutofit/>
          </a:bodyPr>
          <a:lstStyle/>
          <a:p>
            <a:r>
              <a:rPr lang="fa-IR" sz="3600" dirty="0"/>
              <a:t>اصلی ترین علل و عوامل بروز ناهنجاری های </a:t>
            </a:r>
            <a:r>
              <a:rPr lang="fa-IR" sz="3600" dirty="0" smtClean="0"/>
              <a:t>وضعیتی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943600"/>
          </a:xfrm>
        </p:spPr>
        <p:txBody>
          <a:bodyPr>
            <a:normAutofit/>
          </a:bodyPr>
          <a:lstStyle/>
          <a:p>
            <a:pPr marL="274320" lvl="0" indent="-274320" algn="r" rtl="1">
              <a:lnSpc>
                <a:spcPct val="150000"/>
              </a:lnSpc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fa-IR" sz="2800" b="1" dirty="0" smtClean="0">
                <a:solidFill>
                  <a:prstClr val="black"/>
                </a:solidFill>
                <a:latin typeface="Georgia"/>
                <a:cs typeface="Times New Roman"/>
              </a:rPr>
              <a:t>وضعیت </a:t>
            </a:r>
            <a:r>
              <a:rPr lang="fa-IR" sz="2800" b="1" dirty="0">
                <a:solidFill>
                  <a:prstClr val="black"/>
                </a:solidFill>
                <a:latin typeface="Georgia"/>
                <a:cs typeface="Times New Roman"/>
              </a:rPr>
              <a:t>نامنا </a:t>
            </a:r>
            <a:r>
              <a:rPr lang="fa-IR" sz="2800" b="1" dirty="0" smtClean="0">
                <a:solidFill>
                  <a:prstClr val="black"/>
                </a:solidFill>
                <a:latin typeface="Georgia"/>
                <a:cs typeface="Times New Roman"/>
              </a:rPr>
              <a:t>سب</a:t>
            </a:r>
            <a:endParaRPr lang="fa-IR" sz="2800" dirty="0">
              <a:solidFill>
                <a:prstClr val="black"/>
              </a:solidFill>
              <a:latin typeface="Georgia"/>
              <a:cs typeface="Times New Roman"/>
            </a:endParaRPr>
          </a:p>
          <a:p>
            <a:pPr marL="274320" lvl="0" indent="-274320" algn="r" rtl="1">
              <a:lnSpc>
                <a:spcPct val="150000"/>
              </a:lnSpc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fa-IR" sz="2800" dirty="0">
                <a:solidFill>
                  <a:prstClr val="black"/>
                </a:solidFill>
                <a:latin typeface="Georgia"/>
                <a:cs typeface="Times New Roman"/>
              </a:rPr>
              <a:t>استفاده از پوشاک نامناسب </a:t>
            </a:r>
          </a:p>
          <a:p>
            <a:pPr marL="274320" lvl="0" indent="-274320" algn="r" rtl="1">
              <a:lnSpc>
                <a:spcPct val="150000"/>
              </a:lnSpc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fa-IR" sz="2800" dirty="0">
                <a:solidFill>
                  <a:prstClr val="black"/>
                </a:solidFill>
                <a:latin typeface="Georgia"/>
                <a:cs typeface="Times New Roman"/>
              </a:rPr>
              <a:t>کمبود محرکات رشدی مانند: نور،آب وهوای مناسب ،محیط و تغذیه </a:t>
            </a:r>
          </a:p>
          <a:p>
            <a:pPr marL="274320" lvl="0" indent="-274320" algn="r" rtl="1">
              <a:lnSpc>
                <a:spcPct val="150000"/>
              </a:lnSpc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fa-IR" sz="2800" dirty="0">
                <a:solidFill>
                  <a:prstClr val="black"/>
                </a:solidFill>
                <a:latin typeface="Georgia"/>
                <a:cs typeface="Times New Roman"/>
              </a:rPr>
              <a:t>تقلید الگو های غلط حرکتی </a:t>
            </a:r>
          </a:p>
          <a:p>
            <a:pPr marL="274320" lvl="0" indent="-274320" algn="r" rtl="1">
              <a:lnSpc>
                <a:spcPct val="150000"/>
              </a:lnSpc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fa-IR" sz="2800" dirty="0">
                <a:solidFill>
                  <a:prstClr val="black"/>
                </a:solidFill>
                <a:latin typeface="Georgia"/>
                <a:cs typeface="Times New Roman"/>
              </a:rPr>
              <a:t>اختلالا ت ژنتیکی و مادرزادی</a:t>
            </a:r>
          </a:p>
          <a:p>
            <a:pPr marL="274320" lvl="0" indent="-274320" algn="r" rtl="1">
              <a:lnSpc>
                <a:spcPct val="150000"/>
              </a:lnSpc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fa-IR" sz="2800" dirty="0">
                <a:solidFill>
                  <a:prstClr val="black"/>
                </a:solidFill>
                <a:latin typeface="Georgia"/>
                <a:cs typeface="Times New Roman"/>
              </a:rPr>
              <a:t>بیماری ها وصدماتی که منجر به  عوارض  ارتوپدیک  یا نقص در سیستم عصبی عضلانی می شوند</a:t>
            </a:r>
            <a:r>
              <a:rPr lang="fa-IR" sz="2800" dirty="0" smtClean="0">
                <a:solidFill>
                  <a:prstClr val="black"/>
                </a:solidFill>
                <a:latin typeface="Georgia"/>
                <a:cs typeface="Times New Roman"/>
              </a:rPr>
              <a:t>.</a:t>
            </a:r>
          </a:p>
          <a:p>
            <a:pPr marL="274320" lvl="0" indent="-274320" algn="r" rtl="1">
              <a:lnSpc>
                <a:spcPct val="150000"/>
              </a:lnSpc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fa-IR" sz="2800" dirty="0">
                <a:solidFill>
                  <a:prstClr val="black"/>
                </a:solidFill>
                <a:latin typeface="Georgia"/>
              </a:rPr>
              <a:t>فقرحرکتی</a:t>
            </a:r>
            <a:endParaRPr lang="en-US" sz="2800" dirty="0">
              <a:solidFill>
                <a:prstClr val="black"/>
              </a:solidFill>
              <a:latin typeface="Georgia"/>
            </a:endParaRPr>
          </a:p>
          <a:p>
            <a:pPr marL="0" indent="0" algn="r"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تست وضعیت صحیح بدن</a:t>
            </a:r>
            <a:br>
              <a:rPr lang="fa-IR" dirty="0"/>
            </a:b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1786283" cy="369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1450975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2209800"/>
            <a:ext cx="4724400" cy="92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fa-IR" sz="3200" dirty="0">
              <a:solidFill>
                <a:prstClr val="black"/>
              </a:solidFill>
              <a:latin typeface="Georgia"/>
              <a:cs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14" y="1912257"/>
            <a:ext cx="631087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023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077200" cy="3459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b="1" dirty="0" smtClean="0">
                <a:solidFill>
                  <a:srgbClr val="FF0000"/>
                </a:solidFill>
              </a:rPr>
              <a:t>نحوه عبور خط کشش ثقل از بدن</a:t>
            </a:r>
          </a:p>
          <a:p>
            <a:pPr marL="0" indent="0" algn="ctr">
              <a:buNone/>
            </a:pPr>
            <a:endParaRPr lang="fa-IR" sz="4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771"/>
            <a:ext cx="8229600" cy="792162"/>
          </a:xfrm>
        </p:spPr>
        <p:txBody>
          <a:bodyPr>
            <a:normAutofit/>
          </a:bodyPr>
          <a:lstStyle/>
          <a:p>
            <a:r>
              <a:rPr lang="fa-IR" sz="3600" dirty="0" smtClean="0"/>
              <a:t>وضعیت بدنی صحیح در صفحه ساجیتال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/>
          <a:lstStyle/>
          <a:p>
            <a:pPr marL="0" lvl="0" indent="0" algn="r">
              <a:buNone/>
            </a:pPr>
            <a:endParaRPr lang="fa-IR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r>
              <a:rPr lang="fa-IR" dirty="0" smtClean="0">
                <a:solidFill>
                  <a:prstClr val="black"/>
                </a:solidFill>
              </a:rPr>
              <a:t>عبور </a:t>
            </a:r>
            <a:r>
              <a:rPr lang="fa-IR" b="1" dirty="0" smtClean="0">
                <a:solidFill>
                  <a:srgbClr val="FF0000"/>
                </a:solidFill>
              </a:rPr>
              <a:t>خط کشش ثقل </a:t>
            </a:r>
            <a:r>
              <a:rPr lang="fa-IR" dirty="0" smtClean="0">
                <a:solidFill>
                  <a:prstClr val="black"/>
                </a:solidFill>
              </a:rPr>
              <a:t>از مفاصل</a:t>
            </a:r>
          </a:p>
          <a:p>
            <a:pPr marL="0" lvl="0" indent="0" algn="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r>
              <a:rPr lang="fa-IR" dirty="0" smtClean="0">
                <a:solidFill>
                  <a:prstClr val="black"/>
                </a:solidFill>
              </a:rPr>
              <a:t>از کمی قدام قوزک خارج .</a:t>
            </a:r>
            <a:r>
              <a:rPr lang="en-US" dirty="0" smtClean="0"/>
              <a:t>:</a:t>
            </a:r>
            <a:r>
              <a:rPr lang="fa-IR" dirty="0" smtClean="0"/>
              <a:t>1-</a:t>
            </a:r>
            <a:r>
              <a:rPr lang="fa-IR" b="1" dirty="0" smtClean="0">
                <a:solidFill>
                  <a:srgbClr val="FF0000"/>
                </a:solidFill>
              </a:rPr>
              <a:t>مچ پا </a:t>
            </a:r>
          </a:p>
          <a:p>
            <a:pPr marL="0" lvl="0" indent="0" algn="r">
              <a:buNone/>
            </a:pPr>
            <a:endParaRPr lang="fa-IR" dirty="0"/>
          </a:p>
          <a:p>
            <a:pPr marL="0" lvl="0" indent="0" algn="r">
              <a:buNone/>
            </a:pPr>
            <a:r>
              <a:rPr lang="fa-IR" dirty="0" smtClean="0"/>
              <a:t>2-</a:t>
            </a:r>
            <a:r>
              <a:rPr lang="fa-IR" b="1" dirty="0" smtClean="0">
                <a:solidFill>
                  <a:srgbClr val="FF0000"/>
                </a:solidFill>
              </a:rPr>
              <a:t>زانو</a:t>
            </a:r>
            <a:r>
              <a:rPr lang="fa-IR" dirty="0" smtClean="0"/>
              <a:t>: از قدام زانو و خلف استخوان کشکک</a:t>
            </a:r>
          </a:p>
          <a:p>
            <a:pPr marL="0" lvl="0" indent="0" algn="r">
              <a:buNone/>
            </a:pPr>
            <a:endParaRPr lang="fa-IR" dirty="0"/>
          </a:p>
          <a:p>
            <a:pPr marL="0" lvl="0" indent="0" algn="r">
              <a:buNone/>
            </a:pPr>
            <a:r>
              <a:rPr lang="fa-IR" dirty="0" smtClean="0"/>
              <a:t>3-</a:t>
            </a:r>
            <a:r>
              <a:rPr lang="fa-IR" b="1" dirty="0" smtClean="0">
                <a:solidFill>
                  <a:srgbClr val="FF0000"/>
                </a:solidFill>
              </a:rPr>
              <a:t>لگن و ران</a:t>
            </a:r>
            <a:r>
              <a:rPr lang="fa-IR" dirty="0" smtClean="0"/>
              <a:t>: از خلف مفصل ران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471"/>
            <a:ext cx="28194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6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552728"/>
          </a:xfr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ali\Desktop\posture\postu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515"/>
            <a:ext cx="83529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880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lnSpc>
                <a:spcPct val="270000"/>
              </a:lnSpc>
              <a:buNone/>
            </a:pPr>
            <a:r>
              <a:rPr lang="fa-IR" sz="9600" dirty="0" smtClean="0"/>
              <a:t>4-</a:t>
            </a:r>
            <a:r>
              <a:rPr lang="fa-IR" sz="9600" b="1" dirty="0" smtClean="0">
                <a:solidFill>
                  <a:srgbClr val="FF0000"/>
                </a:solidFill>
              </a:rPr>
              <a:t>مفصل خاجی خاصره ای</a:t>
            </a:r>
            <a:r>
              <a:rPr lang="fa-IR" sz="9600" dirty="0" smtClean="0"/>
              <a:t>: عبور از جلو مفصل و تمایل به </a:t>
            </a:r>
            <a:endParaRPr lang="en-US" sz="9600" dirty="0" smtClean="0"/>
          </a:p>
          <a:p>
            <a:pPr marL="0" indent="0" algn="r">
              <a:lnSpc>
                <a:spcPct val="270000"/>
              </a:lnSpc>
              <a:buNone/>
            </a:pPr>
            <a:r>
              <a:rPr lang="fa-IR" sz="9600" dirty="0" smtClean="0"/>
              <a:t>فلکشن دارد ( کنترل آن رباطها به عهده دارند)</a:t>
            </a:r>
            <a:r>
              <a:rPr lang="en-US" sz="9600" dirty="0" smtClean="0"/>
              <a:t>  </a:t>
            </a:r>
          </a:p>
          <a:p>
            <a:pPr marL="0" indent="0" algn="r">
              <a:lnSpc>
                <a:spcPct val="270000"/>
              </a:lnSpc>
              <a:buNone/>
            </a:pPr>
            <a:r>
              <a:rPr lang="en-US" sz="9600" dirty="0" smtClean="0"/>
              <a:t>(</a:t>
            </a:r>
            <a:r>
              <a:rPr lang="en-US" sz="9600" dirty="0"/>
              <a:t>c7,t1,t12,L1</a:t>
            </a:r>
            <a:r>
              <a:rPr lang="fa-IR" sz="9600" dirty="0"/>
              <a:t>5-</a:t>
            </a:r>
            <a:r>
              <a:rPr lang="fa-IR" sz="9600" b="1" dirty="0">
                <a:solidFill>
                  <a:srgbClr val="FF0000"/>
                </a:solidFill>
              </a:rPr>
              <a:t>ستون فقرات </a:t>
            </a:r>
            <a:r>
              <a:rPr lang="fa-IR" sz="9600" dirty="0"/>
              <a:t>(</a:t>
            </a:r>
            <a:r>
              <a:rPr lang="en-US" sz="9600" dirty="0" smtClean="0"/>
              <a:t>      </a:t>
            </a:r>
            <a:endParaRPr lang="fa-IR" sz="9600" dirty="0"/>
          </a:p>
          <a:p>
            <a:pPr marL="0" indent="0" algn="r">
              <a:lnSpc>
                <a:spcPct val="270000"/>
              </a:lnSpc>
              <a:buNone/>
            </a:pPr>
            <a:r>
              <a:rPr lang="en-US" sz="9600" dirty="0" smtClean="0"/>
              <a:t>.</a:t>
            </a:r>
            <a:r>
              <a:rPr lang="fa-IR" sz="9600" dirty="0" smtClean="0"/>
              <a:t>گردن </a:t>
            </a:r>
            <a:r>
              <a:rPr lang="fa-IR" sz="9600" dirty="0"/>
              <a:t>را کنترل می </a:t>
            </a:r>
            <a:r>
              <a:rPr lang="fa-IR" sz="9600" dirty="0" smtClean="0"/>
              <a:t>کنن</a:t>
            </a:r>
            <a:r>
              <a:rPr lang="fa-IR" sz="9600" dirty="0"/>
              <a:t>د</a:t>
            </a:r>
            <a:r>
              <a:rPr lang="en-US" sz="9600" dirty="0" smtClean="0"/>
              <a:t>.</a:t>
            </a:r>
            <a:r>
              <a:rPr lang="fa-IR" sz="9600" dirty="0" smtClean="0"/>
              <a:t> 6-</a:t>
            </a:r>
            <a:r>
              <a:rPr lang="fa-IR" sz="9600" b="1" dirty="0" smtClean="0">
                <a:solidFill>
                  <a:srgbClr val="FF0000"/>
                </a:solidFill>
              </a:rPr>
              <a:t>گردن:</a:t>
            </a:r>
            <a:r>
              <a:rPr lang="fa-IR" sz="9600" dirty="0" smtClean="0"/>
              <a:t>از عقب جسم مهره ای. عضلات و رباطها خم شدن </a:t>
            </a:r>
            <a:endParaRPr lang="en-US" sz="9600" dirty="0" smtClean="0"/>
          </a:p>
          <a:p>
            <a:pPr marL="0" indent="0" algn="r">
              <a:lnSpc>
                <a:spcPct val="270000"/>
              </a:lnSpc>
              <a:buNone/>
            </a:pPr>
            <a:r>
              <a:rPr lang="fa-IR" sz="9600" b="1" dirty="0" smtClean="0"/>
              <a:t>7-</a:t>
            </a:r>
            <a:r>
              <a:rPr lang="fa-IR" sz="9600" b="1" dirty="0" smtClean="0">
                <a:solidFill>
                  <a:srgbClr val="FF0000"/>
                </a:solidFill>
              </a:rPr>
              <a:t>اطلس پس سری</a:t>
            </a:r>
            <a:r>
              <a:rPr lang="fa-IR" sz="9600" dirty="0" smtClean="0"/>
              <a:t>:عضلات اکستنسور و لیگامان گردنی نوکا، غشاء تکتوریالء کپسول مفصلی زایگو آپوفیزیال، کنترل فلکشن سر را بر عهده دارند.</a:t>
            </a:r>
            <a:endParaRPr lang="en-US" sz="9600" dirty="0" smtClean="0"/>
          </a:p>
          <a:p>
            <a:pPr marL="0" indent="0" algn="r">
              <a:lnSpc>
                <a:spcPct val="270000"/>
              </a:lnSpc>
              <a:buNone/>
            </a:pPr>
            <a:endParaRPr lang="en-US" sz="9600" dirty="0"/>
          </a:p>
          <a:p>
            <a:pPr marL="0" indent="0" algn="r">
              <a:lnSpc>
                <a:spcPct val="170000"/>
              </a:lnSpc>
              <a:buNone/>
            </a:pPr>
            <a:endParaRPr lang="en-US" sz="9600" dirty="0" smtClean="0"/>
          </a:p>
          <a:p>
            <a:pPr marL="0" indent="0" algn="r">
              <a:buNone/>
            </a:pPr>
            <a:r>
              <a:rPr lang="en-US" dirty="0" smtClean="0"/>
              <a:t>       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33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FF0000"/>
                </a:solidFill>
              </a:rPr>
              <a:t>راستای مطلوب وضعیت بدنی از نمای قدامی -خلفی</a:t>
            </a:r>
            <a:endParaRPr lang="fa-IR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5229200"/>
          </a:xfrm>
        </p:spPr>
        <p:txBody>
          <a:bodyPr/>
          <a:lstStyle/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در نمای قدامی خط ثقل صورت را به دو نیمه مساوی تقسیم میکند،. 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fa-IR" dirty="0" smtClean="0"/>
              <a:t>-سر در وضعیت مستقیم و بدون هیچ گونه چرخش قراردارد.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fa-IR" dirty="0" smtClean="0"/>
              <a:t>-چشمها، استخوانهای ترقوه ، شانه ها بایستی با زمین موازی باشند.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3133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نمای قدامی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9034"/>
            <a:ext cx="8991600" cy="5101772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1- بینی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 smtClean="0"/>
              <a:t>2-جناغ سینه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 smtClean="0"/>
              <a:t>3-مفصل عانه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 smtClean="0"/>
              <a:t>4-بین پاها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0006"/>
            <a:ext cx="1752600" cy="519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8" y="1559034"/>
            <a:ext cx="3352273" cy="530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2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4160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نمای خلفی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027886" cy="5257800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1-وسط جمجمه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2-خط میانی تنه،ستون فقرات و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لگن خاصره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3-خط میانی بین اندام تحتانی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خط میانی بین پاشنه ها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4-</a:t>
            </a:r>
            <a:endParaRPr lang="fa-I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1204160"/>
            <a:ext cx="4249058" cy="5653839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1066800" y="4031079"/>
            <a:ext cx="762000" cy="4615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3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انواع پوسچر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sz="3600" b="1" dirty="0" smtClean="0"/>
              <a:t>پوسچر </a:t>
            </a:r>
            <a:r>
              <a:rPr lang="fa-IR" sz="4000" b="1" dirty="0" smtClean="0"/>
              <a:t>ایده ال</a:t>
            </a:r>
          </a:p>
          <a:p>
            <a:pPr marL="0" indent="0" algn="r">
              <a:buNone/>
            </a:pPr>
            <a:endParaRPr lang="fa-IR" sz="3600" b="1" dirty="0"/>
          </a:p>
          <a:p>
            <a:pPr marL="0" indent="0" algn="r">
              <a:buNone/>
            </a:pPr>
            <a:r>
              <a:rPr lang="fa-IR" sz="3600" b="1" dirty="0" smtClean="0"/>
              <a:t>خوب)</a:t>
            </a:r>
            <a:r>
              <a:rPr lang="en-US" sz="3600" b="1" dirty="0" smtClean="0"/>
              <a:t>)</a:t>
            </a:r>
            <a:r>
              <a:rPr lang="fa-IR" sz="3600" b="1" dirty="0" smtClean="0"/>
              <a:t>پوسچر مطلوب</a:t>
            </a:r>
            <a:endParaRPr lang="en-US" sz="3600" b="1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fa-IR" sz="4000" b="1" dirty="0" smtClean="0"/>
              <a:t>پوسچر ناهنجار(بد)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71454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-زاویه تحتانی کتف بایستی با خط ثقل موازی بوده و فاصله انها با خط از هر دو طرف مساوی باشد.</a:t>
            </a:r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-چین های گلوتئال و گودی کمر مساوی بوده.</a:t>
            </a:r>
          </a:p>
          <a:p>
            <a:pPr marL="0" indent="0" algn="r">
              <a:buNone/>
            </a:pPr>
            <a:r>
              <a:rPr lang="en-US" dirty="0" smtClean="0"/>
              <a:t>  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/>
              <a:t>موازی با زمین و فاصله شان تا خط ثقل در هر </a:t>
            </a:r>
            <a:r>
              <a:rPr lang="en-US" dirty="0"/>
              <a:t>ASIS</a:t>
            </a:r>
            <a:r>
              <a:rPr lang="fa-IR" dirty="0"/>
              <a:t> و </a:t>
            </a:r>
            <a:r>
              <a:rPr lang="en-US" dirty="0"/>
              <a:t>PSIS -</a:t>
            </a:r>
            <a:endParaRPr lang="fa-IR" dirty="0"/>
          </a:p>
          <a:p>
            <a:pPr marL="0" indent="0" algn="r">
              <a:buNone/>
            </a:pPr>
            <a:r>
              <a:rPr lang="en-US" dirty="0" smtClean="0"/>
              <a:t>.</a:t>
            </a:r>
            <a:r>
              <a:rPr lang="fa-IR" dirty="0" smtClean="0"/>
              <a:t>دو طرف مساوی باشد</a:t>
            </a:r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-فاصله محور مفاصل ران، زانو و مچ با خط ثقل مساوی بوده و خط ثقل از وسط تنه مهره ها عبور کند.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00042"/>
            <a:ext cx="8501122" cy="5643602"/>
          </a:xfrm>
        </p:spPr>
        <p:txBody>
          <a:bodyPr>
            <a:normAutofit fontScale="92500" lnSpcReduction="10000"/>
          </a:bodyPr>
          <a:lstStyle/>
          <a:p>
            <a:pPr algn="r" rtl="1">
              <a:buNone/>
            </a:pPr>
            <a:r>
              <a:rPr lang="fa-IR" sz="2400" dirty="0" smtClean="0">
                <a:cs typeface="B Zar" pitchFamily="2" charset="-78"/>
              </a:rPr>
              <a:t>   جاندا سه سندرم متفاوت را که در نتیجه ایمبالانس های عضلانی بوجود می آیند را معرفی کرد که عبارتند از :</a:t>
            </a:r>
            <a:endParaRPr lang="en-US" sz="2400" dirty="0" smtClean="0">
              <a:cs typeface="B Zar" pitchFamily="2" charset="-78"/>
            </a:endParaRPr>
          </a:p>
          <a:p>
            <a:pPr algn="r" rtl="1">
              <a:buNone/>
            </a:pPr>
            <a:endParaRPr lang="en-US" sz="2400" dirty="0" smtClean="0">
              <a:cs typeface="B Zar" pitchFamily="2" charset="-78"/>
            </a:endParaRPr>
          </a:p>
          <a:p>
            <a:pPr algn="r" rtl="1">
              <a:buNone/>
            </a:pPr>
            <a:endParaRPr lang="fa-IR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2400" b="1" dirty="0" smtClean="0">
                <a:cs typeface="B Zar" pitchFamily="2" charset="-78"/>
              </a:rPr>
              <a:t>سندرم متقاطع فوقانی یا </a:t>
            </a:r>
            <a:r>
              <a:rPr lang="en-US" sz="2400" b="1" dirty="0" smtClean="0">
                <a:cs typeface="B Zar" pitchFamily="2" charset="-78"/>
              </a:rPr>
              <a:t>UCS</a:t>
            </a:r>
            <a:r>
              <a:rPr lang="fa-IR" sz="2400" b="1" dirty="0" smtClean="0">
                <a:cs typeface="B Zar" pitchFamily="2" charset="-78"/>
              </a:rPr>
              <a:t> در ناحیه کمربند شانه ای</a:t>
            </a:r>
            <a:endParaRPr lang="en-US" sz="2400" b="1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2400" b="1" dirty="0" smtClean="0">
                <a:cs typeface="B Zar" pitchFamily="2" charset="-78"/>
              </a:rPr>
              <a:t>سندرم متقاطع تحتانی یا </a:t>
            </a:r>
            <a:r>
              <a:rPr lang="en-US" sz="2400" b="1" dirty="0" smtClean="0">
                <a:cs typeface="B Zar" pitchFamily="2" charset="-78"/>
              </a:rPr>
              <a:t>LCS</a:t>
            </a:r>
            <a:r>
              <a:rPr lang="fa-IR" sz="2400" b="1" dirty="0" smtClean="0">
                <a:cs typeface="B Zar" pitchFamily="2" charset="-78"/>
              </a:rPr>
              <a:t> در ناحیه کمربند لگنی</a:t>
            </a:r>
            <a:endParaRPr lang="en-US" sz="2400" b="1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2400" b="1" dirty="0" smtClean="0">
                <a:cs typeface="B Zar" pitchFamily="2" charset="-78"/>
              </a:rPr>
              <a:t>سندرم </a:t>
            </a:r>
            <a:r>
              <a:rPr lang="en-US" sz="2400" b="1" dirty="0" smtClean="0">
                <a:cs typeface="B Zar" pitchFamily="2" charset="-78"/>
              </a:rPr>
              <a:t>Layer</a:t>
            </a:r>
            <a:r>
              <a:rPr lang="fa-IR" sz="2400" b="1" dirty="0" smtClean="0">
                <a:cs typeface="B Zar" pitchFamily="2" charset="-78"/>
              </a:rPr>
              <a:t> ( از ناحیه جمجمه تا انتهای بدن )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sz="2400" dirty="0" smtClean="0">
              <a:cs typeface="B Zar" pitchFamily="2" charset="-78"/>
            </a:endParaRPr>
          </a:p>
          <a:p>
            <a:pPr algn="r" rtl="1">
              <a:buNone/>
            </a:pPr>
            <a:endParaRPr lang="en-US" sz="2400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600" b="1" smtClean="0">
                <a:solidFill>
                  <a:srgbClr val="FF0000"/>
                </a:solidFill>
              </a:rPr>
              <a:pPr/>
              <a:t>31</a:t>
            </a:fld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285860"/>
            <a:ext cx="25003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.tfd.com/mosbycam/thumbs/500227-fx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143380"/>
            <a:ext cx="1857388" cy="261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900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>
            <a:normAutofit/>
          </a:bodyPr>
          <a:lstStyle/>
          <a:p>
            <a:r>
              <a:rPr lang="fa-IR" sz="4000" dirty="0" smtClean="0">
                <a:cs typeface="B Zar" pitchFamily="2" charset="-78"/>
              </a:rPr>
              <a:t>سندرم متقاطع فوقانی</a:t>
            </a:r>
            <a:endParaRPr lang="en-US" sz="40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1142984"/>
            <a:ext cx="4786346" cy="5072098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Zar" pitchFamily="2" charset="-78"/>
              </a:rPr>
              <a:t>نوعی از درگیری سیستم عضلانی اسکلتی می باشد که منجر به کوتاه شدن عضلات قسمت قدامی و فوقانی و ضعف عضلات قسمت خلفی می گردد.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Zar" pitchFamily="2" charset="-78"/>
              </a:rPr>
              <a:t>در ناحیه سر و شانه ها دیده می شود.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Zar" pitchFamily="2" charset="-78"/>
              </a:rPr>
              <a:t>ایمبالانس های عضلانی بین ثبات دهنده های تحتانی ضعیف کتف و فلکسورهای عمقی گردن با تراپزیوس فوقانی ، لواتوراسکاپولا و پکتورالیس های کوتاه و سفت شده وجود دارد.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Zar" pitchFamily="2" charset="-78"/>
              </a:rPr>
              <a:t>اغلب شامل وضعیت بدنی سر به جلو و کوتاهی عضلات ساب اکسیپیتال ، استرنوکلیدوماستوئید، اسکالن ها و پکتورالیس مینور می باشد.</a:t>
            </a:r>
          </a:p>
          <a:p>
            <a:pPr algn="r" rtl="1">
              <a:buNone/>
            </a:pPr>
            <a:endParaRPr lang="en-US" sz="2400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800" b="1" smtClean="0">
                <a:solidFill>
                  <a:srgbClr val="FF0000"/>
                </a:solidFill>
              </a:rPr>
              <a:pPr/>
              <a:t>32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a\Desktop\حرکات اصلاحی\upper-crossed-syndrom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429024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86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560840" cy="62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8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9124" y="1000108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400" dirty="0" smtClean="0">
                <a:solidFill>
                  <a:prstClr val="black"/>
                </a:solidFill>
                <a:cs typeface="B Zar" pitchFamily="2" charset="-78"/>
              </a:rPr>
              <a:t>غالبا این سندرم در افرادیکه پشت میز کار می کنند و اغلب به جلو خم شده اند دیده می شود.</a:t>
            </a:r>
          </a:p>
          <a:p>
            <a:pPr>
              <a:buFont typeface="Wingdings" pitchFamily="2" charset="2"/>
              <a:buChar char="ü"/>
            </a:pPr>
            <a:r>
              <a:rPr lang="fa-IR" sz="2400" dirty="0" smtClean="0">
                <a:solidFill>
                  <a:prstClr val="black"/>
                </a:solidFill>
                <a:cs typeface="B Zar" pitchFamily="2" charset="-78"/>
              </a:rPr>
              <a:t>در طی تطابق وضعیتی ، ستون فقرات سینه ای فوقانی دچار افزایش قوس می شود و معمولا وضعیت سربه جلو، الویشن و پروترکشن شانه ها ، بالی شدن کتف نیز شایع می باشند.</a:t>
            </a:r>
          </a:p>
          <a:p>
            <a:pPr>
              <a:buFont typeface="Wingdings" pitchFamily="2" charset="2"/>
              <a:buChar char="ü"/>
            </a:pPr>
            <a:r>
              <a:rPr lang="fa-IR" sz="2400" dirty="0" smtClean="0">
                <a:solidFill>
                  <a:prstClr val="black"/>
                </a:solidFill>
                <a:cs typeface="B Zar" pitchFamily="2" charset="-78"/>
              </a:rPr>
              <a:t>باعث وارد آمدن فشار بیش از حد به اتصال گردنی جمجمه ای ، مهره های </a:t>
            </a:r>
            <a:r>
              <a:rPr lang="en-US" sz="2400" dirty="0" smtClean="0">
                <a:solidFill>
                  <a:prstClr val="black"/>
                </a:solidFill>
                <a:cs typeface="B Zar" pitchFamily="2" charset="-78"/>
              </a:rPr>
              <a:t>C4-C5-T4</a:t>
            </a:r>
            <a:r>
              <a:rPr lang="fa-IR" sz="2400" dirty="0" smtClean="0">
                <a:solidFill>
                  <a:prstClr val="black"/>
                </a:solidFill>
                <a:cs typeface="B Zar" pitchFamily="2" charset="-78"/>
              </a:rPr>
              <a:t> و شانه ها با توجه به تغییر حرکت در مفصل گلنوهومرال می شود.</a:t>
            </a:r>
          </a:p>
        </p:txBody>
      </p:sp>
      <p:pic>
        <p:nvPicPr>
          <p:cNvPr id="6" name="Picture 2" descr="Upper Crossed Syndr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650096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2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Zar" pitchFamily="2" charset="-78"/>
              </a:rPr>
              <a:t>عضلات درگیرشده در سندرم متقاطع فوقانی</a:t>
            </a:r>
            <a:endParaRPr lang="en-US" sz="36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400" b="1" dirty="0" smtClean="0">
                <a:cs typeface="B Zar" pitchFamily="2" charset="-78"/>
              </a:rPr>
              <a:t>عضلات ضعیف شده :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متوازی الاضلاع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ذوزنقه تحتانی ، دندانه ای قدامی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بخش خلفی دلتوئید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ترس مینور ، تحت خاری ، بخش خلفی دلتوئید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لانگوس کولی و لانگوس کاپیتیس</a:t>
            </a:r>
          </a:p>
          <a:p>
            <a:pPr algn="r" rtl="1">
              <a:buNone/>
            </a:pPr>
            <a:r>
              <a:rPr lang="fa-IR" sz="2400" b="1" dirty="0" smtClean="0">
                <a:cs typeface="B Zar" pitchFamily="2" charset="-78"/>
              </a:rPr>
              <a:t>عضلات کوتاه ( سفت ) شده :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سینه ای بزرگ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سینه ای کوچک ، لواتور اسکاپولا ، ترس ماژور، ذوزنقه فوقانی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بخش قدامی دلتوئید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تحت ترقوه ای ، پشتی بزرگ 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جناغی – چنبری – پستانی ، نردبانی ها ، رکتوس کاپیتیس</a:t>
            </a:r>
          </a:p>
          <a:p>
            <a:pPr algn="r" rtl="1">
              <a:buNone/>
            </a:pPr>
            <a:endParaRPr lang="en-US" sz="2400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6A1F77EF-F484-4B6B-A892-678C077B4F92}" type="slidenum"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 algn="l"/>
              <a:t>35</a:t>
            </a:fld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://erikdalton.com/images/newsletter_april0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736"/>
            <a:ext cx="3084956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226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649491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6" y="1052736"/>
            <a:ext cx="815544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8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5577483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6" y="980728"/>
            <a:ext cx="81547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345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93507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4767"/>
            <a:ext cx="6840760" cy="610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5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68346"/>
          </a:xfrm>
        </p:spPr>
        <p:txBody>
          <a:bodyPr>
            <a:normAutofit/>
          </a:bodyPr>
          <a:lstStyle/>
          <a:p>
            <a:pPr rtl="1"/>
            <a:r>
              <a:rPr lang="fa-IR" sz="4000" dirty="0" smtClean="0"/>
              <a:t>تستهای تشخیصی </a:t>
            </a:r>
            <a:r>
              <a:rPr lang="en-US" sz="4000" dirty="0" smtClean="0"/>
              <a:t>UCS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800" b="1" smtClean="0">
                <a:solidFill>
                  <a:srgbClr val="FF0000"/>
                </a:solidFill>
              </a:rPr>
              <a:pPr/>
              <a:t>39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3500438"/>
            <a:ext cx="2937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testing the pectoralis major 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285860"/>
            <a:ext cx="3000396" cy="213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285860"/>
            <a:ext cx="2828932" cy="212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285860"/>
            <a:ext cx="2857520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929058" y="3500438"/>
            <a:ext cx="3876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levator scapulae and upper trapezius 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6182" y="6357958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push up test 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42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071942"/>
            <a:ext cx="40719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95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ali\Desktop\posture\Standing-pos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48883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a-IR" dirty="0" smtClean="0"/>
              <a:t>حرکات اصلاحی سندرم متقاطع فوقانی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800" b="1" smtClean="0">
                <a:solidFill>
                  <a:srgbClr val="FF0000"/>
                </a:solidFill>
              </a:rPr>
              <a:pPr/>
              <a:t>40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5720" y="1285860"/>
            <a:ext cx="8572560" cy="3857652"/>
            <a:chOff x="168805" y="1571612"/>
            <a:chExt cx="8572560" cy="38576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805" y="1571612"/>
              <a:ext cx="2331493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7697" y="1571612"/>
              <a:ext cx="2000264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69399" y="1571612"/>
              <a:ext cx="2000264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41101" y="1571612"/>
              <a:ext cx="2000264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1714480" y="5357826"/>
            <a:ext cx="203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prstClr val="black"/>
                </a:solidFill>
              </a:rPr>
              <a:t>sitting chair stretch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5074" y="5357826"/>
            <a:ext cx="1237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prstClr val="black"/>
                </a:solidFill>
              </a:rPr>
              <a:t>Bruegger’s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800" b="1" smtClean="0">
                <a:solidFill>
                  <a:srgbClr val="FF0000"/>
                </a:solidFill>
              </a:rPr>
              <a:pPr/>
              <a:t>41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213800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142984"/>
            <a:ext cx="206693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2984"/>
            <a:ext cx="214314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142984"/>
            <a:ext cx="207170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857356" y="5500702"/>
            <a:ext cx="1267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prstClr val="black"/>
                </a:solidFill>
              </a:rPr>
              <a:t>wall angels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6446" y="5429264"/>
            <a:ext cx="1964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prstClr val="black"/>
                </a:solidFill>
              </a:rPr>
              <a:t>doorway stretches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800" b="1" smtClean="0">
                <a:solidFill>
                  <a:srgbClr val="FF0000"/>
                </a:solidFill>
              </a:rPr>
              <a:pPr/>
              <a:t>42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71546"/>
            <a:ext cx="26432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71546"/>
            <a:ext cx="257176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71546"/>
            <a:ext cx="257878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714744" y="5715016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prstClr val="black"/>
                </a:solidFill>
              </a:rPr>
              <a:t>push-up-plus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43</a:t>
            </a:fld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14314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71546"/>
            <a:ext cx="214314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207170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071546"/>
            <a:ext cx="204449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00166" y="5572140"/>
            <a:ext cx="2195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prstClr val="black"/>
                </a:solidFill>
              </a:rPr>
              <a:t>head-neck retraction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9322" y="5643578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prstClr val="black"/>
                </a:solidFill>
              </a:rPr>
              <a:t>Kibler squeeze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fa-IR" sz="4000" dirty="0" smtClean="0">
                <a:cs typeface="B Zar" pitchFamily="2" charset="-78"/>
              </a:rPr>
              <a:t>سندرم متقاطع تحتانی</a:t>
            </a:r>
            <a:endParaRPr lang="en-US" sz="40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1214422"/>
            <a:ext cx="5357818" cy="5429288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Zar" pitchFamily="2" charset="-78"/>
              </a:rPr>
              <a:t>این سندرم با سفتی و کوتاهی عضلات فلکسور ران و خلف ستون فقرات و ضعف عضلات شکمی و سرینی مشخص می گردد.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Zar" pitchFamily="2" charset="-78"/>
              </a:rPr>
              <a:t>می تواند اثرات مضری بر روی وضعیت استاتیک و دینامیک بدن بخصوص هنگام راه رفتن داشته باشد.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Zar" pitchFamily="2" charset="-78"/>
              </a:rPr>
              <a:t>سبب ایجاد تیلت قدامی لگن ، افزایش لوردوز کمری و خم شدن مختصر مفاصل ران می گردد.</a:t>
            </a:r>
          </a:p>
          <a:p>
            <a:pPr algn="r" rtl="1">
              <a:buNone/>
            </a:pPr>
            <a:r>
              <a:rPr lang="fa-IR" sz="2400" dirty="0" smtClean="0">
                <a:cs typeface="B Zar" pitchFamily="2" charset="-78"/>
              </a:rPr>
              <a:t>       اگر لوردوز کوتاه و عمیق باشد ، ایمبالانس بیشتر مربوط به عضلات ناحیه لگن است.</a:t>
            </a:r>
          </a:p>
          <a:p>
            <a:pPr algn="r" rtl="1">
              <a:buNone/>
            </a:pPr>
            <a:r>
              <a:rPr lang="fa-IR" sz="2400" dirty="0" smtClean="0">
                <a:cs typeface="B Zar" pitchFamily="2" charset="-78"/>
              </a:rPr>
              <a:t>       اگر کم عمق و طویل باشد و به ناحیه پشتی کشیده شود ، بیشتر مربوط به ایمبالانس های عضلانی تنه است.</a:t>
            </a:r>
          </a:p>
          <a:p>
            <a:pPr algn="r" rtl="1">
              <a:buNone/>
            </a:pPr>
            <a:endParaRPr lang="en-US" sz="2400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6A1F77EF-F484-4B6B-A892-678C077B4F92}" type="slidenum">
              <a:rPr lang="en-US" sz="1800" b="1" smtClean="0">
                <a:solidFill>
                  <a:srgbClr val="FF0000"/>
                </a:solidFill>
              </a:rPr>
              <a:pPr/>
              <a:t>44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mhtml:file://C:\Users\baharan\Desktop\ucs%20,%20lcs\Self-assessment%20and%20treatment%20of%20the%20Pelvic%20Cross%20Syndrome%20»%20Hans%20Lindgren%20DC.mht!http://www.hanslindgren.com/assets/Images/Blog/Janda/Lower-cross-Henn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1659904" cy="2787170"/>
          </a:xfrm>
          <a:prstGeom prst="rect">
            <a:avLst/>
          </a:prstGeom>
          <a:noFill/>
        </p:spPr>
      </p:pic>
      <p:pic>
        <p:nvPicPr>
          <p:cNvPr id="6" name="Picture 4" descr="Lower Crossed Syndr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2857520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540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5865515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://max-form.com/wp-content/uploads/2012/12/Lower-Crossed-Syndrome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259" y="0"/>
            <a:ext cx="9198259" cy="678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960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46</a:t>
            </a:fld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628" y="857232"/>
            <a:ext cx="3786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400" dirty="0" smtClean="0">
                <a:solidFill>
                  <a:prstClr val="black"/>
                </a:solidFill>
                <a:cs typeface="B Zar" pitchFamily="2" charset="-78"/>
              </a:rPr>
              <a:t>عضلات همسترینگ در این سندرم غالباً سفت و کوتاه هستند.</a:t>
            </a:r>
          </a:p>
          <a:p>
            <a:pPr>
              <a:buFont typeface="Wingdings" pitchFamily="2" charset="2"/>
              <a:buChar char="ü"/>
            </a:pPr>
            <a:r>
              <a:rPr lang="fa-IR" sz="2400" dirty="0" smtClean="0">
                <a:solidFill>
                  <a:prstClr val="black"/>
                </a:solidFill>
                <a:cs typeface="B Zar" pitchFamily="2" charset="-78"/>
              </a:rPr>
              <a:t>افزایش فعالیت و سفتی عضلات خلفی ستون فقرات همزمان با ضعف عضلات یا مهار شدن عضلات سرینی ، الگوی اکستنشن ران را که یکی از الگوهای اساسی و مهم راه رفتن است را مختل می کند .</a:t>
            </a:r>
          </a:p>
          <a:p>
            <a:pPr>
              <a:buFont typeface="Wingdings" pitchFamily="2" charset="2"/>
              <a:buChar char="ü"/>
            </a:pPr>
            <a:r>
              <a:rPr lang="fa-IR" sz="2400" dirty="0" smtClean="0">
                <a:solidFill>
                  <a:prstClr val="black"/>
                </a:solidFill>
                <a:cs typeface="B Zar" pitchFamily="2" charset="-78"/>
              </a:rPr>
              <a:t>سفتی ایلیوپسواس در مجاورت ضعف یا مهارعضلات شکمی ، الگوی حرکتی نشستن از حالت طاقباز را در ستون فقرات تغییر خواهد داد 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" name="Picture 4" descr="http://erikdalton.com/images/Lowerc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572032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379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600" b="1" smtClean="0">
                <a:solidFill>
                  <a:srgbClr val="FF0000"/>
                </a:solidFill>
              </a:rPr>
              <a:pPr/>
              <a:t>47</a:t>
            </a:fld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357166"/>
            <a:ext cx="87868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Test yourself for a Pelvic Cross Syndrome:</a:t>
            </a:r>
          </a:p>
          <a:p>
            <a:pPr algn="l" rtl="0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Stand with the back against a wall with the heels touching the wall. Try to flatten the lumbar spine out to touch the wall without letting the pelvis or thoracic spine lose contact with the wall.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mhtml:file://C:\Users\baharan\Desktop\ucs%20,%20lcs\Self-assessment%20and%20treatment%20of%20the%20Pelvic%20Cross%20Syndrome%20»%20Hans%20Lindgren%20DC.mht!http://www.hanslindgren.com/assets/Images/Blog/Janda/_resampled/resizedimage289400-lower-cross-w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2071702" cy="3643338"/>
          </a:xfrm>
          <a:prstGeom prst="rect">
            <a:avLst/>
          </a:prstGeom>
          <a:noFill/>
        </p:spPr>
      </p:pic>
      <p:pic>
        <p:nvPicPr>
          <p:cNvPr id="54276" name="Picture 4" descr="mhtml:file://C:\Users\baharan\Desktop\ucs%20,%20lcs\Self-assessment%20and%20treatment%20of%20the%20Pelvic%20Cross%20Syndrome%20»%20Hans%20Lindgren%20DC.mht!http://www.hanslindgren.com/assets/Images/Blog/Janda/_resampled/resizedimage119240-Self-Thoma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214554"/>
            <a:ext cx="1928826" cy="3643338"/>
          </a:xfrm>
          <a:prstGeom prst="rect">
            <a:avLst/>
          </a:prstGeom>
          <a:noFill/>
        </p:spPr>
      </p:pic>
      <p:pic>
        <p:nvPicPr>
          <p:cNvPr id="54278" name="Picture 6" descr="mhtml:file://C:\Users\baharan\Desktop\ucs%20,%20lcs\Self-assessment%20and%20treatment%20of%20the%20Pelvic%20Cross%20Syndrome%20»%20Hans%20Lindgren%20DC.mht!http://www.hanslindgren.com/assets/Images/Blog/Janda/_resampled/resizedimage250240-Self-Thoma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214554"/>
            <a:ext cx="2143140" cy="3643338"/>
          </a:xfrm>
          <a:prstGeom prst="rect">
            <a:avLst/>
          </a:prstGeom>
          <a:noFill/>
        </p:spPr>
      </p:pic>
      <p:pic>
        <p:nvPicPr>
          <p:cNvPr id="54280" name="Picture 8" descr="mhtml:file://C:\Users\baharan\Desktop\ucs%20,%20lcs\Self-assessment%20and%20treatment%20of%20the%20Pelvic%20Cross%20Syndrome%20»%20Hans%20Lindgren%20DC.mht!http://www.hanslindgren.com/assets/Images/Blog/Janda/Self-Thomas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214554"/>
            <a:ext cx="2309812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596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fa-IR" sz="4000" dirty="0" smtClean="0">
                <a:cs typeface="B Zar" pitchFamily="2" charset="-78"/>
              </a:rPr>
              <a:t>حرکات اصلاحی سندرم متقاطع تحتانی</a:t>
            </a:r>
            <a:endParaRPr lang="en-US" sz="4000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600" b="1" smtClean="0">
                <a:solidFill>
                  <a:srgbClr val="FF0000"/>
                </a:solidFill>
              </a:rPr>
              <a:pPr/>
              <a:t>48</a:t>
            </a:fld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8136" name="Picture 8" descr="mhtml:file://C:\Users\baharan\Desktop\ucs%20,%20lcs\Self-assessment%20and%20treatment%20of%20the%20Pelvic%20Cross%20Syndrome%20»%20Hans%20Lindgren%20DC.mht!http://www.hanslindgren.com/assets/Images/Blog/Janda/_resampled/resizedimage296220-Quad-stret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14422"/>
            <a:ext cx="2071702" cy="3286148"/>
          </a:xfrm>
          <a:prstGeom prst="rect">
            <a:avLst/>
          </a:prstGeom>
          <a:noFill/>
        </p:spPr>
      </p:pic>
      <p:pic>
        <p:nvPicPr>
          <p:cNvPr id="48138" name="Picture 10" descr="mhtml:file://C:\Users\baharan\Desktop\ucs%20,%20lcs\Self-assessment%20and%20treatment%20of%20the%20Pelvic%20Cross%20Syndrome%20»%20Hans%20Lindgren%20DC.mht!http://www.hanslindgren.com/assets/Images/Blog/Janda/_resampled/resizedimage279220-Gluteal-activ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14422"/>
            <a:ext cx="2000264" cy="3286148"/>
          </a:xfrm>
          <a:prstGeom prst="rect">
            <a:avLst/>
          </a:prstGeom>
          <a:noFill/>
        </p:spPr>
      </p:pic>
      <p:pic>
        <p:nvPicPr>
          <p:cNvPr id="48140" name="Picture 12" descr="mhtml:file://C:\Users\baharan\Desktop\ucs%20,%20lcs\Self-assessment%20and%20treatment%20of%20the%20Pelvic%20Cross%20Syndrome%20»%20Hans%20Lindgren%20DC.mht!http://www.hanslindgren.com/assets/Images/Blog/Janda/_resampled/resizedimage404220-Glute-brid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643446"/>
            <a:ext cx="4000528" cy="2071727"/>
          </a:xfrm>
          <a:prstGeom prst="rect">
            <a:avLst/>
          </a:prstGeom>
          <a:noFill/>
        </p:spPr>
      </p:pic>
      <p:pic>
        <p:nvPicPr>
          <p:cNvPr id="23554" name="Picture 2" descr="mhtml:file://C:\Users\baharan\Desktop\ucs%20,%20lcs\Self-assessment%20and%20treatment%20of%20the%20Pelvic%20Cross%20Syndrome%20»%20Hans%20Lindgren%20DC.mht!http://www.hanslindgren.com/assets/Images/Blog/Janda/Self-Thomas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214422"/>
            <a:ext cx="2214578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9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800" b="1" smtClean="0">
                <a:solidFill>
                  <a:srgbClr val="FF0000"/>
                </a:solidFill>
              </a:rPr>
              <a:pPr/>
              <a:t>49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fa-IR" sz="2800" dirty="0" smtClean="0">
                <a:solidFill>
                  <a:prstClr val="black"/>
                </a:solidFill>
                <a:cs typeface="B Zar" pitchFamily="2" charset="-78"/>
              </a:rPr>
              <a:t>مشکلات رایج ناشی از سندرم متقاطع فوقانی و تحتانی:</a:t>
            </a:r>
            <a:endParaRPr lang="en-US" sz="2800" dirty="0">
              <a:solidFill>
                <a:prstClr val="black"/>
              </a:solidFill>
              <a:cs typeface="B Zar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624" y="1500174"/>
            <a:ext cx="8737255" cy="4474334"/>
            <a:chOff x="-252329" y="1506908"/>
            <a:chExt cx="8418292" cy="3847066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5606689" y="1506908"/>
              <a:ext cx="25282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a-IR" sz="2400" dirty="0" smtClean="0">
                  <a:solidFill>
                    <a:prstClr val="black"/>
                  </a:solidFill>
                  <a:cs typeface="B Zar" pitchFamily="2" charset="-78"/>
                </a:rPr>
                <a:t>نقاط ماشه و فیبرومیالژیا</a:t>
              </a:r>
              <a:endParaRPr lang="en-US" sz="2400" dirty="0" smtClean="0">
                <a:solidFill>
                  <a:prstClr val="black"/>
                </a:solidFill>
                <a:cs typeface="B Zar" pitchFamily="2" charset="-78"/>
              </a:endParaRPr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5744349" y="2059714"/>
              <a:ext cx="239520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a-IR" sz="2400" dirty="0" smtClean="0">
                  <a:solidFill>
                    <a:prstClr val="black"/>
                  </a:solidFill>
                  <a:cs typeface="B Zar" pitchFamily="2" charset="-78"/>
                </a:rPr>
                <a:t>درد یا سوزش در شانه</a:t>
              </a:r>
              <a:endParaRPr lang="en-US" sz="2400" dirty="0" smtClean="0">
                <a:solidFill>
                  <a:prstClr val="black"/>
                </a:solidFill>
                <a:cs typeface="B Zar" pitchFamily="2" charset="-78"/>
              </a:endParaRPr>
            </a:p>
          </p:txBody>
        </p:sp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5056049" y="2735367"/>
              <a:ext cx="3109914" cy="10320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a-IR" sz="2400" dirty="0" smtClean="0">
                  <a:solidFill>
                    <a:prstClr val="black"/>
                  </a:solidFill>
                  <a:cs typeface="B Zar" pitchFamily="2" charset="-78"/>
                </a:rPr>
                <a:t>سوزن سوزن شدن، و یا دیگر علائم حسی در بازوها و دستها</a:t>
              </a:r>
              <a:r>
                <a:rPr lang="en-US" sz="2400" dirty="0" smtClean="0">
                  <a:solidFill>
                    <a:prstClr val="black"/>
                  </a:solidFill>
                  <a:cs typeface="B Zar" pitchFamily="2" charset="-78"/>
                </a:rPr>
                <a:t/>
              </a:r>
              <a:br>
                <a:rPr lang="en-US" sz="2400" dirty="0" smtClean="0">
                  <a:solidFill>
                    <a:prstClr val="black"/>
                  </a:solidFill>
                  <a:cs typeface="B Zar" pitchFamily="2" charset="-78"/>
                </a:rPr>
              </a:br>
              <a:endParaRPr lang="en-US" sz="2400" u="sng" dirty="0">
                <a:solidFill>
                  <a:srgbClr val="FFFFFF"/>
                </a:solidFill>
                <a:cs typeface="B Zar" pitchFamily="2" charset="-78"/>
              </a:endParaRPr>
            </a:p>
          </p:txBody>
        </p:sp>
        <p:sp>
          <p:nvSpPr>
            <p:cNvPr id="8" name="Text Box 50"/>
            <p:cNvSpPr txBox="1">
              <a:spLocks noChangeArrowheads="1"/>
            </p:cNvSpPr>
            <p:nvPr/>
          </p:nvSpPr>
          <p:spPr bwMode="auto">
            <a:xfrm>
              <a:off x="5193709" y="3656711"/>
              <a:ext cx="2916927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a-IR" sz="2400" dirty="0" smtClean="0">
                  <a:solidFill>
                    <a:prstClr val="black"/>
                  </a:solidFill>
                  <a:cs typeface="B Zar" pitchFamily="2" charset="-78"/>
                </a:rPr>
                <a:t>استرین روتاتور کاف و انواع مشکلات شانه</a:t>
              </a:r>
              <a:endParaRPr lang="en-US" sz="2400" dirty="0" smtClean="0">
                <a:solidFill>
                  <a:prstClr val="black"/>
                </a:solidFill>
                <a:cs typeface="B Zar" pitchFamily="2" charset="-78"/>
              </a:endParaRPr>
            </a:p>
          </p:txBody>
        </p:sp>
        <p:sp>
          <p:nvSpPr>
            <p:cNvPr id="9" name="Text Box 62"/>
            <p:cNvSpPr txBox="1">
              <a:spLocks noChangeArrowheads="1"/>
            </p:cNvSpPr>
            <p:nvPr/>
          </p:nvSpPr>
          <p:spPr bwMode="auto">
            <a:xfrm>
              <a:off x="646299" y="1851025"/>
              <a:ext cx="3135859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a-IR" sz="2400" dirty="0" smtClean="0">
                  <a:solidFill>
                    <a:prstClr val="black"/>
                  </a:solidFill>
                  <a:cs typeface="B Zar" pitchFamily="2" charset="-78"/>
                </a:rPr>
                <a:t>اختلالات تنفسی از جمله آسم</a:t>
              </a:r>
              <a:r>
                <a:rPr lang="en-US" sz="2400" dirty="0" smtClean="0">
                  <a:solidFill>
                    <a:prstClr val="black"/>
                  </a:solidFill>
                  <a:cs typeface="B Zar" pitchFamily="2" charset="-78"/>
                </a:rPr>
                <a:t/>
              </a:r>
              <a:br>
                <a:rPr lang="en-US" sz="2400" dirty="0" smtClean="0">
                  <a:solidFill>
                    <a:prstClr val="black"/>
                  </a:solidFill>
                  <a:cs typeface="B Zar" pitchFamily="2" charset="-78"/>
                </a:rPr>
              </a:br>
              <a:endParaRPr lang="en-US" sz="2400" u="sng" dirty="0">
                <a:solidFill>
                  <a:srgbClr val="FFFFFF"/>
                </a:solidFill>
                <a:cs typeface="B Zar" pitchFamily="2" charset="-78"/>
              </a:endParaRPr>
            </a:p>
          </p:txBody>
        </p:sp>
        <p:sp>
          <p:nvSpPr>
            <p:cNvPr id="10" name="Text Box 74"/>
            <p:cNvSpPr txBox="1">
              <a:spLocks noChangeArrowheads="1"/>
            </p:cNvSpPr>
            <p:nvPr/>
          </p:nvSpPr>
          <p:spPr bwMode="auto">
            <a:xfrm>
              <a:off x="-252329" y="2590800"/>
              <a:ext cx="406233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a-IR" sz="2400" dirty="0" smtClean="0">
                  <a:solidFill>
                    <a:prstClr val="black"/>
                  </a:solidFill>
                  <a:latin typeface="Agency FB" pitchFamily="34" charset="0"/>
                  <a:cs typeface="B Zar" pitchFamily="2" charset="-78"/>
                </a:rPr>
                <a:t>مشکلات عاطفی و روانی مانند افسردگی</a:t>
              </a:r>
              <a:endParaRPr lang="en-US" sz="2400" dirty="0" smtClean="0">
                <a:solidFill>
                  <a:prstClr val="black"/>
                </a:solidFill>
                <a:latin typeface="Agency FB" pitchFamily="34" charset="0"/>
                <a:cs typeface="B Zar" pitchFamily="2" charset="-78"/>
              </a:endParaRPr>
            </a:p>
          </p:txBody>
        </p:sp>
        <p:sp>
          <p:nvSpPr>
            <p:cNvPr id="11" name="Text Box 86"/>
            <p:cNvSpPr txBox="1">
              <a:spLocks noChangeArrowheads="1"/>
            </p:cNvSpPr>
            <p:nvPr/>
          </p:nvSpPr>
          <p:spPr bwMode="auto">
            <a:xfrm>
              <a:off x="1427617" y="3276600"/>
              <a:ext cx="23823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a-IR" sz="2400" dirty="0" smtClean="0">
                  <a:solidFill>
                    <a:prstClr val="black"/>
                  </a:solidFill>
                  <a:cs typeface="B Zar" pitchFamily="2" charset="-78"/>
                </a:rPr>
                <a:t>میگرن و سردرد تنشی</a:t>
              </a:r>
              <a:endParaRPr lang="en-US" sz="2400" dirty="0" smtClean="0">
                <a:solidFill>
                  <a:prstClr val="black"/>
                </a:solidFill>
                <a:cs typeface="B Zar" pitchFamily="2" charset="-78"/>
              </a:endParaRPr>
            </a:p>
          </p:txBody>
        </p:sp>
        <p:sp>
          <p:nvSpPr>
            <p:cNvPr id="12" name="Text Box 98"/>
            <p:cNvSpPr txBox="1">
              <a:spLocks noChangeArrowheads="1"/>
            </p:cNvSpPr>
            <p:nvPr/>
          </p:nvSpPr>
          <p:spPr bwMode="auto">
            <a:xfrm>
              <a:off x="582093" y="4086671"/>
              <a:ext cx="3200400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a-IR" sz="2400" dirty="0" smtClean="0">
                  <a:solidFill>
                    <a:prstClr val="black"/>
                  </a:solidFill>
                  <a:cs typeface="B Zar" pitchFamily="2" charset="-78"/>
                </a:rPr>
                <a:t>اختلالات گوارشی، مشکلات روده، کلیه</a:t>
              </a:r>
              <a:endParaRPr lang="en-US" sz="2400" dirty="0" smtClean="0">
                <a:solidFill>
                  <a:prstClr val="black"/>
                </a:solidFill>
                <a:cs typeface="B Zar" pitchFamily="2" charset="-7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71361" y="4639477"/>
              <a:ext cx="3610601" cy="714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a-IR" sz="2400" dirty="0" smtClean="0">
                  <a:solidFill>
                    <a:prstClr val="black"/>
                  </a:solidFill>
                  <a:cs typeface="B Zar" pitchFamily="2" charset="-78"/>
                </a:rPr>
                <a:t>آلرژی و ضعف عملکرد سیستم ایمنی بدن، از جمله  عفونت </a:t>
              </a:r>
              <a:endParaRPr lang="en-US" sz="2400" dirty="0">
                <a:solidFill>
                  <a:prstClr val="black"/>
                </a:solidFill>
                <a:cs typeface="B Za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8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پوسچر ایده ال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517232"/>
          </a:xfrm>
        </p:spPr>
        <p:txBody>
          <a:bodyPr/>
          <a:lstStyle/>
          <a:p>
            <a:endParaRPr lang="fa-IR" sz="2800" dirty="0" smtClean="0"/>
          </a:p>
          <a:p>
            <a:pPr algn="r" rtl="1"/>
            <a:r>
              <a:rPr lang="fa-IR" sz="2800" dirty="0" smtClean="0"/>
              <a:t>عبور </a:t>
            </a:r>
            <a:r>
              <a:rPr lang="fa-IR" sz="2800" b="1" dirty="0" smtClean="0">
                <a:solidFill>
                  <a:srgbClr val="FF0000"/>
                </a:solidFill>
              </a:rPr>
              <a:t>خط کشش ثقل </a:t>
            </a:r>
            <a:r>
              <a:rPr lang="fa-IR" sz="2800" dirty="0" smtClean="0"/>
              <a:t>از </a:t>
            </a:r>
            <a:r>
              <a:rPr lang="fa-IR" sz="2800" b="1" dirty="0" smtClean="0">
                <a:solidFill>
                  <a:srgbClr val="FF0000"/>
                </a:solidFill>
              </a:rPr>
              <a:t>مرکز تمامی مفاصل بدن </a:t>
            </a:r>
            <a:r>
              <a:rPr lang="fa-IR" sz="2800" dirty="0" smtClean="0"/>
              <a:t>تا تعادل کامل برقرار</a:t>
            </a:r>
          </a:p>
          <a:p>
            <a:pPr algn="r" rtl="1"/>
            <a:r>
              <a:rPr lang="fa-IR" sz="2800" dirty="0" smtClean="0"/>
              <a:t>و </a:t>
            </a:r>
            <a:r>
              <a:rPr lang="fa-IR" sz="2800" b="1" dirty="0" smtClean="0">
                <a:solidFill>
                  <a:srgbClr val="FF0000"/>
                </a:solidFill>
              </a:rPr>
              <a:t>گشتاور نیروها </a:t>
            </a:r>
            <a:r>
              <a:rPr lang="fa-IR" sz="2800" dirty="0" smtClean="0"/>
              <a:t>صفر شود</a:t>
            </a: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algn="r" rtl="1"/>
            <a:r>
              <a:rPr lang="fa-IR" dirty="0" smtClean="0"/>
              <a:t>در این وضعیت </a:t>
            </a:r>
            <a:r>
              <a:rPr lang="fa-IR" b="1" dirty="0" smtClean="0">
                <a:solidFill>
                  <a:srgbClr val="FF0000"/>
                </a:solidFill>
              </a:rPr>
              <a:t>گشتاور جاذبه ای </a:t>
            </a:r>
            <a:r>
              <a:rPr lang="fa-IR" dirty="0" smtClean="0"/>
              <a:t>صفر می شود.</a:t>
            </a:r>
          </a:p>
          <a:p>
            <a:pPr algn="r" rtl="1"/>
            <a:endParaRPr lang="fa-IR" dirty="0"/>
          </a:p>
          <a:p>
            <a:pPr algn="r"/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836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Layer syndrome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57686" y="1571612"/>
            <a:ext cx="4471990" cy="4757758"/>
          </a:xfrm>
        </p:spPr>
        <p:txBody>
          <a:bodyPr>
            <a:normAutofit/>
          </a:bodyPr>
          <a:lstStyle/>
          <a:p>
            <a:pPr algn="justLow" rtl="1"/>
            <a:r>
              <a:rPr lang="fa-IR" sz="2800" dirty="0" smtClean="0">
                <a:cs typeface="B Zar" pitchFamily="2" charset="-78"/>
              </a:rPr>
              <a:t>این سندرم به علت اختلال در فعالیت های تنظیمی سیستم عصبی مرکزی ایجاد می شود و با ضعف الگوهای حرکتی همراه است . </a:t>
            </a:r>
          </a:p>
          <a:p>
            <a:pPr algn="justLow" rtl="1"/>
            <a:r>
              <a:rPr lang="fa-IR" sz="2800" dirty="0" smtClean="0">
                <a:cs typeface="B Zar" pitchFamily="2" charset="-78"/>
              </a:rPr>
              <a:t>این عارضه با لایه های هایپرتروفیک و هایپوتروفیک عضلانی بصورت متناوب مشخص می گردد.</a:t>
            </a:r>
          </a:p>
          <a:p>
            <a:pPr algn="justLow" rtl="1"/>
            <a:r>
              <a:rPr lang="fa-IR" sz="2800" dirty="0" smtClean="0">
                <a:cs typeface="B Zar" pitchFamily="2" charset="-78"/>
              </a:rPr>
              <a:t>این سندرم بوسیله باندهای متناوب عضلات ضعیف و کوتاه شده شناخته می شود.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600" b="1" smtClean="0">
                <a:solidFill>
                  <a:srgbClr val="FF0000"/>
                </a:solidFill>
              </a:rPr>
              <a:pPr/>
              <a:t>50</a:t>
            </a:fld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7147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6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z="1600" b="1" smtClean="0">
                <a:solidFill>
                  <a:srgbClr val="FF0000"/>
                </a:solidFill>
              </a:rPr>
              <a:pPr/>
              <a:t>51</a:t>
            </a:fld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http://www.craigliebenson.com/wp-content/uploads/2011/10/1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1216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24" y="1357298"/>
            <a:ext cx="3500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fa-IR" sz="2800" dirty="0" smtClean="0">
                <a:solidFill>
                  <a:prstClr val="black"/>
                </a:solidFill>
                <a:cs typeface="B Zar" pitchFamily="2" charset="-78"/>
              </a:rPr>
              <a:t>عضلات راست و عرضی شکمی ضعیف و عضلات مایل شکمی فعالیت بیش از حد دارند . بنابراین یک تثبیت عضلانی ضعیف در ناحیه لومبوساکرال وجود خواهد داشت که می تواند در بروز و تداوم کمر درد نقش به سزایی داشته باشد.</a:t>
            </a:r>
            <a:endParaRPr lang="en-US" sz="2800" dirty="0">
              <a:solidFill>
                <a:prstClr val="black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08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69"/>
            <a:ext cx="8229600" cy="778098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بررسی های مکانیکی قامت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1- کشیدن خط شاقولی در راستای محور عمودی </a:t>
            </a:r>
            <a:endParaRPr lang="fa-IR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fa-IR" dirty="0" smtClean="0"/>
              <a:t>2-تاریخچه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3-مشاهده</a:t>
            </a:r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4-ارزیابی و اندازه گیری آناتومیکی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5-تست های عملکردی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نقش فیزیکال تراپی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1-تشخیص زود رس انحرافات قامت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2-آموزش حفظ وایجاد قامت مطلوب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3-کاهش فشردگی و تنش غیر عادی بدن و کاهش درد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4-افزایش قدرت وتحرک مفاصل و اندامها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5-ایجاد کنترل موثرعصبی عضلانی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6-افزایش انگیزه و اعتماد به نفس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7- کاهش خستگی</a:t>
            </a:r>
          </a:p>
          <a:p>
            <a:pPr marL="0" indent="0" algn="r">
              <a:lnSpc>
                <a:spcPct val="150000"/>
              </a:lnSpc>
              <a:buNone/>
            </a:pP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04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نقش تمرینات ورزشی درایجاد و حفظ قامت مطلوب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84576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dirty="0" smtClean="0"/>
              <a:t>1- تصحیح و اصلاح الگوهای غلط حرکتی و حرکات اصلاحی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2- ایجاد ثبات در مفاصل و نهایتا تمام بدن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3-افزایش استقامت عضلانی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4-ایجاد قدرت عضلانی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5-افزایش توان و چابکی بدن</a:t>
            </a:r>
            <a:endParaRPr lang="en-US" dirty="0" smtClean="0"/>
          </a:p>
          <a:p>
            <a:pPr marL="0" indent="0" algn="r"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61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fa-IR" sz="6000" dirty="0" smtClean="0">
                <a:solidFill>
                  <a:srgbClr val="FF0000"/>
                </a:solidFill>
              </a:rPr>
              <a:t>منابع</a:t>
            </a:r>
            <a:endParaRPr lang="fa-IR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dirty="0" smtClean="0"/>
              <a:t>-</a:t>
            </a:r>
            <a:r>
              <a:rPr lang="en-US" b="1" dirty="0" smtClean="0"/>
              <a:t>resource for personal trainers(ACE) 2012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err="1" smtClean="0"/>
              <a:t>Medwed</a:t>
            </a:r>
            <a:r>
              <a:rPr lang="en-US" b="1" dirty="0" smtClean="0"/>
              <a:t> </a:t>
            </a:r>
            <a:r>
              <a:rPr lang="en-US" b="1" dirty="0" err="1" smtClean="0"/>
              <a:t>uk</a:t>
            </a:r>
            <a:r>
              <a:rPr lang="en-US" b="1" dirty="0" smtClean="0"/>
              <a:t> </a:t>
            </a:r>
            <a:r>
              <a:rPr lang="en-US" b="1" dirty="0" err="1" smtClean="0"/>
              <a:t>orthopeadic</a:t>
            </a:r>
            <a:r>
              <a:rPr lang="en-US" b="1" dirty="0" smtClean="0"/>
              <a:t> surgeons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smtClean="0"/>
              <a:t>ACSMS GUIDELINES FOR EXERCISE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fa-IR" dirty="0" smtClean="0"/>
              <a:t>-</a:t>
            </a:r>
            <a:r>
              <a:rPr lang="en-US" b="1" dirty="0"/>
              <a:t>Yoga for lower crossed syndrome (2013)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fa-IR" b="1" dirty="0" smtClean="0"/>
              <a:t>5-حرکات اصلاحی پیشرفته (لطافت کار و حسن دانشمندی</a:t>
            </a:r>
            <a:r>
              <a:rPr lang="fa-IR" dirty="0" smtClean="0"/>
              <a:t>)</a:t>
            </a:r>
          </a:p>
          <a:p>
            <a:pPr marL="0" indent="0" algn="r">
              <a:buNone/>
            </a:pPr>
            <a:r>
              <a:rPr lang="fa-IR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372944"/>
          </a:xfrm>
        </p:spPr>
        <p:txBody>
          <a:bodyPr>
            <a:normAutofit/>
          </a:bodyPr>
          <a:lstStyle/>
          <a:p>
            <a:pPr marL="0" indent="0" algn="r">
              <a:lnSpc>
                <a:spcPct val="200000"/>
              </a:lnSpc>
              <a:buNone/>
            </a:pPr>
            <a:r>
              <a:rPr lang="fa-IR" dirty="0" smtClean="0"/>
              <a:t>6- ارزیابی پوسچر جین جانسن ترجمه دکتر نادر رهنما</a:t>
            </a:r>
            <a:endParaRPr lang="en-US" dirty="0" smtClean="0"/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 smtClean="0"/>
              <a:t>7-حرکات اصلاحی دکتر سخنگویی</a:t>
            </a:r>
          </a:p>
          <a:p>
            <a:pPr algn="r">
              <a:lnSpc>
                <a:spcPct val="200000"/>
              </a:lnSpc>
              <a:buFontTx/>
              <a:buChar char="-"/>
            </a:pPr>
            <a:r>
              <a:rPr lang="fa-IR" dirty="0"/>
              <a:t>8</a:t>
            </a:r>
            <a:r>
              <a:rPr lang="fa-IR" dirty="0" smtClean="0"/>
              <a:t>- </a:t>
            </a:r>
            <a:r>
              <a:rPr lang="fa-IR" dirty="0"/>
              <a:t>شیوه های ارزیابی پوسچردر ارگونومی شغلی نگارش دکترعلیرضا </a:t>
            </a:r>
            <a:r>
              <a:rPr lang="fa-IR" dirty="0" smtClean="0"/>
              <a:t>چوبی-</a:t>
            </a:r>
            <a:endParaRPr lang="fa-IR" dirty="0"/>
          </a:p>
          <a:p>
            <a:pPr algn="r">
              <a:lnSpc>
                <a:spcPct val="200000"/>
              </a:lnSpc>
              <a:buFontTx/>
              <a:buChar char="-"/>
            </a:pPr>
            <a:r>
              <a:rPr lang="fa-IR" dirty="0" smtClean="0"/>
              <a:t>9-حرکات اصلاحی سه استاد</a:t>
            </a:r>
          </a:p>
          <a:p>
            <a:pPr algn="r">
              <a:lnSpc>
                <a:spcPct val="200000"/>
              </a:lnSpc>
              <a:buFontTx/>
              <a:buChar char="-"/>
            </a:pPr>
            <a:r>
              <a:rPr lang="fa-IR" sz="3200" dirty="0" smtClean="0"/>
              <a:t>10-جزوه مینو نژاد دانشگاه تهران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849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3" name="Picture 2" descr="img0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771" y="2049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9" y="5562600"/>
            <a:ext cx="8510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28600"/>
            <a:ext cx="434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3200" b="1" dirty="0" smtClean="0">
                <a:ln w="11430"/>
                <a:solidFill>
                  <a:srgbClr val="FF4B4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</a:rPr>
              <a:t>Thanks for your attention</a:t>
            </a:r>
            <a:endParaRPr lang="en-US" sz="3200" b="1" dirty="0">
              <a:ln w="11430"/>
              <a:solidFill>
                <a:srgbClr val="FF4B4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454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پوسچر مطلوب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200000"/>
              </a:lnSpc>
              <a:buNone/>
            </a:pPr>
            <a:r>
              <a:rPr lang="fa-IR" dirty="0" smtClean="0">
                <a:latin typeface="+mj-lt"/>
              </a:rPr>
              <a:t>عبور خط کشش ثقل از </a:t>
            </a:r>
            <a:r>
              <a:rPr lang="fa-IR" b="1" dirty="0" smtClean="0">
                <a:solidFill>
                  <a:srgbClr val="FF0000"/>
                </a:solidFill>
                <a:latin typeface="+mj-lt"/>
              </a:rPr>
              <a:t>نزدیک ترین نقطه نسبت به مرکز مفاصل </a:t>
            </a:r>
            <a:r>
              <a:rPr lang="fa-IR" dirty="0" smtClean="0">
                <a:latin typeface="+mj-lt"/>
              </a:rPr>
              <a:t>تا مفاصل و سایر بافتهای نرم ناحیه مفصل( کپسول حداقل فشار را تحمل کنند.</a:t>
            </a:r>
            <a:r>
              <a:rPr lang="en-US" dirty="0" smtClean="0">
                <a:latin typeface="+mj-lt"/>
              </a:rPr>
              <a:t>(</a:t>
            </a:r>
            <a:r>
              <a:rPr lang="fa-IR" dirty="0" smtClean="0">
                <a:latin typeface="+mj-lt"/>
              </a:rPr>
              <a:t>مفصلی،رباطها و...</a:t>
            </a:r>
            <a:endParaRPr lang="fa-IR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پوسچر مطلوب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 algn="r">
              <a:buNone/>
            </a:pPr>
            <a:endParaRPr lang="fa-IR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در وضعیت بدنی مطلوب </a:t>
            </a:r>
            <a:r>
              <a:rPr lang="fa-IR" b="1" dirty="0" smtClean="0">
                <a:solidFill>
                  <a:srgbClr val="FF0000"/>
                </a:solidFill>
              </a:rPr>
              <a:t>سر و شانه ها </a:t>
            </a:r>
            <a:r>
              <a:rPr lang="fa-IR" dirty="0" smtClean="0"/>
              <a:t>به صورت متعادلی روی </a:t>
            </a:r>
            <a:r>
              <a:rPr lang="en-US" dirty="0" smtClean="0"/>
              <a:t> </a:t>
            </a:r>
            <a:r>
              <a:rPr lang="fa-IR" b="1" dirty="0" smtClean="0">
                <a:solidFill>
                  <a:srgbClr val="FF0000"/>
                </a:solidFill>
              </a:rPr>
              <a:t>لگن</a:t>
            </a:r>
            <a:r>
              <a:rPr lang="fa-IR" b="1" dirty="0" smtClean="0"/>
              <a:t>، </a:t>
            </a:r>
            <a:r>
              <a:rPr lang="fa-IR" b="1" dirty="0" smtClean="0">
                <a:solidFill>
                  <a:srgbClr val="FF0000"/>
                </a:solidFill>
              </a:rPr>
              <a:t>ران</a:t>
            </a:r>
            <a:r>
              <a:rPr lang="fa-IR" b="1" dirty="0" smtClean="0"/>
              <a:t>، </a:t>
            </a:r>
            <a:r>
              <a:rPr lang="fa-IR" b="1" dirty="0" smtClean="0">
                <a:solidFill>
                  <a:srgbClr val="FF0000"/>
                </a:solidFill>
              </a:rPr>
              <a:t>مچ پا </a:t>
            </a:r>
            <a:r>
              <a:rPr lang="fa-IR" dirty="0" smtClean="0"/>
              <a:t>قرار می گیرند و انحناهای ستون مهرها در حد </a:t>
            </a:r>
            <a:r>
              <a:rPr lang="en-US" dirty="0" smtClean="0"/>
              <a:t> </a:t>
            </a:r>
            <a:r>
              <a:rPr lang="fa-IR" dirty="0" smtClean="0"/>
              <a:t>طبیعی است</a:t>
            </a:r>
          </a:p>
          <a:p>
            <a:pPr marL="0" indent="0" algn="r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013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پوسچر مطلوب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 dirty="0"/>
              <a:t>این وضعیت با سه ویژگی مشخص می </a:t>
            </a:r>
            <a:r>
              <a:rPr lang="fa-IR" dirty="0" smtClean="0"/>
              <a:t>گردد</a:t>
            </a:r>
          </a:p>
          <a:p>
            <a:pPr algn="r" rtl="1">
              <a:buFontTx/>
              <a:buNone/>
            </a:pPr>
            <a:endParaRPr lang="fa-IR" dirty="0"/>
          </a:p>
          <a:p>
            <a:pPr algn="r" rtl="1">
              <a:lnSpc>
                <a:spcPct val="150000"/>
              </a:lnSpc>
              <a:buFontTx/>
              <a:buNone/>
            </a:pPr>
            <a:r>
              <a:rPr lang="fa-IR" dirty="0" smtClean="0"/>
              <a:t>1- </a:t>
            </a:r>
            <a:r>
              <a:rPr lang="fa-IR" dirty="0"/>
              <a:t>حداکثر </a:t>
            </a:r>
            <a:r>
              <a:rPr lang="fa-IR" dirty="0" smtClean="0"/>
              <a:t>کارایی</a:t>
            </a:r>
          </a:p>
          <a:p>
            <a:pPr algn="ctr" rtl="1">
              <a:lnSpc>
                <a:spcPct val="150000"/>
              </a:lnSpc>
              <a:buFontTx/>
              <a:buNone/>
            </a:pPr>
            <a:r>
              <a:rPr lang="fa-IR" dirty="0" smtClean="0"/>
              <a:t>   </a:t>
            </a:r>
            <a:r>
              <a:rPr lang="fa-IR" dirty="0"/>
              <a:t>2- حداقل انرژی مصرفی</a:t>
            </a:r>
          </a:p>
          <a:p>
            <a:pPr rtl="1">
              <a:lnSpc>
                <a:spcPct val="150000"/>
              </a:lnSpc>
              <a:buFontTx/>
              <a:buNone/>
            </a:pPr>
            <a:r>
              <a:rPr lang="fa-IR" dirty="0"/>
              <a:t>   3- حداقل درد وناراحتی </a:t>
            </a:r>
          </a:p>
          <a:p>
            <a:pPr algn="r" rtl="1">
              <a:lnSpc>
                <a:spcPct val="150000"/>
              </a:lnSpc>
              <a:buFontTx/>
              <a:buNone/>
            </a:pPr>
            <a:endParaRPr lang="fa-IR" dirty="0" smtClean="0"/>
          </a:p>
          <a:p>
            <a:pPr algn="r" rtl="1">
              <a:buFontTx/>
              <a:buNone/>
            </a:pPr>
            <a:endParaRPr lang="fa-IR" dirty="0" smtClean="0"/>
          </a:p>
          <a:p>
            <a:pPr algn="r" rtl="1">
              <a:buFontTx/>
              <a:buNone/>
            </a:pPr>
            <a:endParaRPr lang="fa-IR" dirty="0"/>
          </a:p>
          <a:p>
            <a:pPr algn="r" rtl="1">
              <a:buFontTx/>
              <a:buNone/>
            </a:pP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پوسچر</a:t>
            </a:r>
            <a:r>
              <a:rPr lang="fa-IR" dirty="0" smtClean="0"/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نامطلوب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endParaRPr lang="fa-IR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به این معنی است که فرد نمی تواند مکانیک صحیح بدن را مورد استفاده قرار دهد.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 smtClean="0"/>
              <a:t>بد پوسچر وقتی اتفاق می افتد که انحناهای طبیعی ستون فقرات کم تر و یا بیشتر از حد نرمال و طبیعی باشد.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77EF-F484-4B6B-A892-678C077B4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1755</Words>
  <Application>Microsoft Office PowerPoint</Application>
  <PresentationFormat>On-screen Show (4:3)</PresentationFormat>
  <Paragraphs>333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Agency FB</vt:lpstr>
      <vt:lpstr>Arial</vt:lpstr>
      <vt:lpstr>B Zar</vt:lpstr>
      <vt:lpstr>Calibri</vt:lpstr>
      <vt:lpstr>Franklin Gothic Book</vt:lpstr>
      <vt:lpstr>Georgia</vt:lpstr>
      <vt:lpstr>Tahoma</vt:lpstr>
      <vt:lpstr>Times New Roman</vt:lpstr>
      <vt:lpstr>Wingdings</vt:lpstr>
      <vt:lpstr>Wingdings 2</vt:lpstr>
      <vt:lpstr>1_Office Theme</vt:lpstr>
      <vt:lpstr>24_Office Theme</vt:lpstr>
      <vt:lpstr>PowerPoint Presentation</vt:lpstr>
      <vt:lpstr>پوسچر</vt:lpstr>
      <vt:lpstr>انواع پوسچر</vt:lpstr>
      <vt:lpstr>PowerPoint Presentation</vt:lpstr>
      <vt:lpstr>پوسچر ایده ال</vt:lpstr>
      <vt:lpstr>پوسچر مطلوب</vt:lpstr>
      <vt:lpstr>پوسچر مطلوب</vt:lpstr>
      <vt:lpstr>پوسچر مطلوب</vt:lpstr>
      <vt:lpstr>پوسچر نامطلوب </vt:lpstr>
      <vt:lpstr>نشانه های پوسچر نامطلوب</vt:lpstr>
      <vt:lpstr>عوارض پوسچر بد</vt:lpstr>
      <vt:lpstr>PowerPoint Presentation</vt:lpstr>
      <vt:lpstr>پوسچر استاندارد</vt:lpstr>
      <vt:lpstr>خصوصیات وضعیت استاندارد</vt:lpstr>
      <vt:lpstr>فواید وضعیت استاندارد</vt:lpstr>
      <vt:lpstr>وضعیت غیر استاندارد</vt:lpstr>
      <vt:lpstr>عوامل عمومی</vt:lpstr>
      <vt:lpstr>عوامل موضعی</vt:lpstr>
      <vt:lpstr>وضعیت نادرست بدن بر اثر موارد زیر ایجاد میگردند</vt:lpstr>
      <vt:lpstr>شرایط لازم برای داشتن وضعیت صحیح </vt:lpstr>
      <vt:lpstr>اصلی ترین علل و عوامل بروز ناهنجاری های وضعیتی</vt:lpstr>
      <vt:lpstr>تست وضعیت صحیح بدن </vt:lpstr>
      <vt:lpstr>PowerPoint Presentation</vt:lpstr>
      <vt:lpstr>وضعیت بدنی صحیح در صفحه ساجیتال</vt:lpstr>
      <vt:lpstr>PowerPoint Presentation</vt:lpstr>
      <vt:lpstr>PowerPoint Presentation</vt:lpstr>
      <vt:lpstr>راستای مطلوب وضعیت بدنی از نمای قدامی -خلفی</vt:lpstr>
      <vt:lpstr>نمای قدامی</vt:lpstr>
      <vt:lpstr>نمای خلفی</vt:lpstr>
      <vt:lpstr>PowerPoint Presentation</vt:lpstr>
      <vt:lpstr>PowerPoint Presentation</vt:lpstr>
      <vt:lpstr>سندرم متقاطع فوقانی</vt:lpstr>
      <vt:lpstr>PowerPoint Presentation</vt:lpstr>
      <vt:lpstr>PowerPoint Presentation</vt:lpstr>
      <vt:lpstr>عضلات درگیرشده در سندرم متقاطع فوقانی</vt:lpstr>
      <vt:lpstr>PowerPoint Presentation</vt:lpstr>
      <vt:lpstr>PowerPoint Presentation</vt:lpstr>
      <vt:lpstr>PowerPoint Presentation</vt:lpstr>
      <vt:lpstr>تستهای تشخیصی UCS</vt:lpstr>
      <vt:lpstr>حرکات اصلاحی سندرم متقاطع فوقانی</vt:lpstr>
      <vt:lpstr>PowerPoint Presentation</vt:lpstr>
      <vt:lpstr>PowerPoint Presentation</vt:lpstr>
      <vt:lpstr>PowerPoint Presentation</vt:lpstr>
      <vt:lpstr>سندرم متقاطع تحتانی</vt:lpstr>
      <vt:lpstr>PowerPoint Presentation</vt:lpstr>
      <vt:lpstr>PowerPoint Presentation</vt:lpstr>
      <vt:lpstr>PowerPoint Presentation</vt:lpstr>
      <vt:lpstr>حرکات اصلاحی سندرم متقاطع تحتانی</vt:lpstr>
      <vt:lpstr>PowerPoint Presentation</vt:lpstr>
      <vt:lpstr>Layer syndrome</vt:lpstr>
      <vt:lpstr>PowerPoint Presentation</vt:lpstr>
      <vt:lpstr>بررسی های مکانیکی قامت</vt:lpstr>
      <vt:lpstr>نقش فیزیکال تراپی</vt:lpstr>
      <vt:lpstr>نقش تمرینات ورزشی درایجاد و حفظ قامت مطلوب</vt:lpstr>
      <vt:lpstr>منابع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غفت</dc:title>
  <dc:creator>yousef</dc:creator>
  <cp:lastModifiedBy>Admin</cp:lastModifiedBy>
  <cp:revision>93</cp:revision>
  <dcterms:created xsi:type="dcterms:W3CDTF">2013-10-27T14:17:55Z</dcterms:created>
  <dcterms:modified xsi:type="dcterms:W3CDTF">2020-02-09T20:10:44Z</dcterms:modified>
</cp:coreProperties>
</file>