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2" r:id="rId26"/>
    <p:sldMasterId id="2147483984" r:id="rId27"/>
    <p:sldMasterId id="2147483996" r:id="rId28"/>
    <p:sldMasterId id="2147484008" r:id="rId29"/>
    <p:sldMasterId id="2147484068" r:id="rId30"/>
    <p:sldMasterId id="2147484080" r:id="rId31"/>
    <p:sldMasterId id="2147484104" r:id="rId32"/>
    <p:sldMasterId id="2147484116" r:id="rId33"/>
    <p:sldMasterId id="2147484128" r:id="rId34"/>
    <p:sldMasterId id="2147484140" r:id="rId35"/>
  </p:sldMasterIdLst>
  <p:notesMasterIdLst>
    <p:notesMasterId r:id="rId72"/>
  </p:notesMasterIdLst>
  <p:sldIdLst>
    <p:sldId id="306" r:id="rId36"/>
    <p:sldId id="307" r:id="rId37"/>
    <p:sldId id="299" r:id="rId38"/>
    <p:sldId id="301" r:id="rId39"/>
    <p:sldId id="302" r:id="rId40"/>
    <p:sldId id="303" r:id="rId41"/>
    <p:sldId id="304" r:id="rId42"/>
    <p:sldId id="305" r:id="rId43"/>
    <p:sldId id="308" r:id="rId44"/>
    <p:sldId id="309" r:id="rId45"/>
    <p:sldId id="311" r:id="rId46"/>
    <p:sldId id="339" r:id="rId47"/>
    <p:sldId id="310" r:id="rId48"/>
    <p:sldId id="313" r:id="rId49"/>
    <p:sldId id="317" r:id="rId50"/>
    <p:sldId id="316" r:id="rId51"/>
    <p:sldId id="342" r:id="rId52"/>
    <p:sldId id="314" r:id="rId53"/>
    <p:sldId id="315" r:id="rId54"/>
    <p:sldId id="321" r:id="rId55"/>
    <p:sldId id="318" r:id="rId56"/>
    <p:sldId id="322" r:id="rId57"/>
    <p:sldId id="331" r:id="rId58"/>
    <p:sldId id="330" r:id="rId59"/>
    <p:sldId id="329" r:id="rId60"/>
    <p:sldId id="328" r:id="rId61"/>
    <p:sldId id="327" r:id="rId62"/>
    <p:sldId id="326" r:id="rId63"/>
    <p:sldId id="324" r:id="rId64"/>
    <p:sldId id="325" r:id="rId65"/>
    <p:sldId id="320" r:id="rId66"/>
    <p:sldId id="337" r:id="rId67"/>
    <p:sldId id="323" r:id="rId68"/>
    <p:sldId id="336" r:id="rId69"/>
    <p:sldId id="341" r:id="rId70"/>
    <p:sldId id="34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2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66" Type="http://schemas.openxmlformats.org/officeDocument/2006/relationships/slide" Target="slides/slide3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Relationship Id="rId61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slide" Target="slides/slide21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slide" Target="slides/slide24.xml"/><Relationship Id="rId67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slide" Target="slides/slide27.xml"/><Relationship Id="rId70" Type="http://schemas.openxmlformats.org/officeDocument/2006/relationships/slide" Target="slides/slide3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A2C5D-3FB8-4CA4-8269-FF14447E062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A5EC7-7FE4-4C26-82C7-F13C064E8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2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A5EC7-7FE4-4C26-82C7-F13C064E80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569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940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07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523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896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381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301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7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0872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9766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8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5691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9407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073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5231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8963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3819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3018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73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0872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9766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868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5691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F13E-5933-498C-83D5-A0D0CFE0B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92725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EE899-83DC-4A32-9C1C-FB5D07BC5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9814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654E8-7572-4747-A033-5889A6CA8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91006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B5F58-05DC-4066-9B23-107C86722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68232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FCB04-0F24-40EC-A775-8B285838F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262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BEC29-D775-4789-BCE0-5240E1A4D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37178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FD1FD-D825-4789-9D75-F7E1E4EBD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69596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E147F-9F94-4F68-993A-95EE9ED37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534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9407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5A056-3EA4-4036-88CF-4BEDBCBB5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17492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895EC-9685-40DA-97AB-CA7F5DC44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21113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DE66-3470-4029-B361-673CD477F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75342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F13E-5933-498C-83D5-A0D0CFE0B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44483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EE899-83DC-4A32-9C1C-FB5D07BC5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61595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654E8-7572-4747-A033-5889A6CA8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99752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B5F58-05DC-4066-9B23-107C86722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45436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FCB04-0F24-40EC-A775-8B285838F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07385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BEC29-D775-4789-BCE0-5240E1A4D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18936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FD1FD-D825-4789-9D75-F7E1E4EBD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87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073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E147F-9F94-4F68-993A-95EE9ED37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55029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5A056-3EA4-4036-88CF-4BEDBCBB5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04034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895EC-9685-40DA-97AB-CA7F5DC44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93514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DE66-3470-4029-B361-673CD477F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714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F13E-5933-498C-83D5-A0D0CFE0B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97545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EE899-83DC-4A32-9C1C-FB5D07BC5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66596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654E8-7572-4747-A033-5889A6CA8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3068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B5F58-05DC-4066-9B23-107C86722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8898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FCB04-0F24-40EC-A775-8B285838F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15850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BEC29-D775-4789-BCE0-5240E1A4D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19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5231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FD1FD-D825-4789-9D75-F7E1E4EBD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38714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E147F-9F94-4F68-993A-95EE9ED37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25622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5A056-3EA4-4036-88CF-4BEDBCBB5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31035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895EC-9685-40DA-97AB-CA7F5DC44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81243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DE66-3470-4029-B361-673CD477F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9580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1809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6974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2850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9931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20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8963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7439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6584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4145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4461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7378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43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3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30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08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97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8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56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94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0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52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8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38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30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08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97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8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569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94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0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5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89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38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301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087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976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86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F13E-5933-498C-83D5-A0D0CFE0B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0039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EE899-83DC-4A32-9C1C-FB5D07BC5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5958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654E8-7572-4747-A033-5889A6CA8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47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B5F58-05DC-4066-9B23-107C86722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665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FCB04-0F24-40EC-A775-8B285838F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776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BEC29-D775-4789-BCE0-5240E1A4D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742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FD1FD-D825-4789-9D75-F7E1E4EBD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394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E147F-9F94-4F68-993A-95EE9ED37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1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5A056-3EA4-4036-88CF-4BEDBCBB5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42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895EC-9685-40DA-97AB-CA7F5DC44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7226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DE66-3470-4029-B361-673CD477F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3552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F13E-5933-498C-83D5-A0D0CFE0B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690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EE899-83DC-4A32-9C1C-FB5D07BC5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86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654E8-7572-4747-A033-5889A6CA8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912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B5F58-05DC-4066-9B23-107C86722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264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FCB04-0F24-40EC-A775-8B285838F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309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BEC29-D775-4789-BCE0-5240E1A4D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8082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FD1FD-D825-4789-9D75-F7E1E4EBD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6513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E147F-9F94-4F68-993A-95EE9ED37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7660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5A056-3EA4-4036-88CF-4BEDBCBB5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845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895EC-9685-40DA-97AB-CA7F5DC44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6267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DE66-3470-4029-B361-673CD477F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4338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13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65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8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12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1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35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45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20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3DF2B-892B-4E73-86E8-515D7A35B5E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67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3DF2B-892B-4E73-86E8-515D7A35B5E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38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3DF2B-892B-4E73-86E8-515D7A35B5E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0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3DF2B-892B-4E73-86E8-515D7A35B5E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62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3DF2B-892B-4E73-86E8-515D7A35B5E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94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4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0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9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4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pPr algn="ctr"/>
            <a:r>
              <a:rPr lang="fa-IR" altLang="en-US" sz="8000" dirty="0" smtClean="0"/>
              <a:t>بسم الله الرحمن الرحیم</a:t>
            </a:r>
            <a:endParaRPr lang="en-US" altLang="en-US" sz="8000" dirty="0"/>
          </a:p>
        </p:txBody>
      </p:sp>
    </p:spTree>
    <p:extLst>
      <p:ext uri="{BB962C8B-B14F-4D97-AF65-F5344CB8AC3E}">
        <p14:creationId xmlns:p14="http://schemas.microsoft.com/office/powerpoint/2010/main" val="6887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1143000"/>
          </a:xfrm>
        </p:spPr>
        <p:txBody>
          <a:bodyPr>
            <a:noAutofit/>
          </a:bodyPr>
          <a:lstStyle/>
          <a:p>
            <a:pPr rtl="1"/>
            <a:r>
              <a:rPr lang="fa-IR" sz="3600" b="1" dirty="0">
                <a:solidFill>
                  <a:srgbClr val="002060"/>
                </a:solidFill>
                <a:cs typeface="B Nazanin" pitchFamily="2" charset="-78"/>
              </a:rPr>
              <a:t>نامگذاری انحراف با توجه به سمت افتادگی</a:t>
            </a:r>
            <a:br>
              <a:rPr lang="fa-IR" sz="3600" b="1" dirty="0">
                <a:solidFill>
                  <a:srgbClr val="002060"/>
                </a:solidFill>
                <a:cs typeface="B Nazanin" pitchFamily="2" charset="-78"/>
              </a:rPr>
            </a:br>
            <a:endParaRPr lang="fa-IR" sz="3600" dirty="0">
              <a:solidFill>
                <a:srgbClr val="002060"/>
              </a:solidFill>
            </a:endParaRPr>
          </a:p>
        </p:txBody>
      </p:sp>
      <p:pic>
        <p:nvPicPr>
          <p:cNvPr id="5" name="Picture 7" descr="PelvicTilt.jpg                                                 001999BEMacintosh HD                   BE0C0C1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67200" y="1219798"/>
            <a:ext cx="2784942" cy="3012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PelvicTilt.jpg                                                 001999BEMacintosh HD                   BE0C0C1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679" y="2514600"/>
            <a:ext cx="2797176" cy="3012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28844" y="1558098"/>
            <a:ext cx="2338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right  Lateral  Tilt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6453" y="4800600"/>
            <a:ext cx="309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Left  Lateral  Tilt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7010400" cy="11430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002060"/>
                </a:solidFill>
              </a:rPr>
              <a:t>علل</a:t>
            </a:r>
            <a:endParaRPr lang="fa-I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010400" cy="452596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dirty="0"/>
              <a:t>الف ) </a:t>
            </a:r>
            <a:r>
              <a:rPr lang="fa-IR" sz="2400" dirty="0" smtClean="0">
                <a:solidFill>
                  <a:srgbClr val="002060"/>
                </a:solidFill>
              </a:rPr>
              <a:t>عواملی </a:t>
            </a:r>
            <a:r>
              <a:rPr lang="fa-IR" sz="2400" dirty="0">
                <a:solidFill>
                  <a:srgbClr val="002060"/>
                </a:solidFill>
              </a:rPr>
              <a:t>که باعث اختلاف واقعی در طول اندام می </a:t>
            </a:r>
            <a:r>
              <a:rPr lang="fa-IR" sz="2400" dirty="0" smtClean="0">
                <a:solidFill>
                  <a:srgbClr val="002060"/>
                </a:solidFill>
              </a:rPr>
              <a:t>شوند</a:t>
            </a:r>
            <a:endParaRPr lang="fa-IR" sz="2400" dirty="0">
              <a:solidFill>
                <a:srgbClr val="002060"/>
              </a:solidFill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/>
              <a:t>دفورمیتی والگوس یا واروس گردن </a:t>
            </a:r>
            <a:r>
              <a:rPr lang="fa-IR" sz="2400" dirty="0" smtClean="0"/>
              <a:t>ران                                              </a:t>
            </a:r>
            <a:endParaRPr lang="fa-IR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/>
              <a:t>آنومالی مادرزادی ران یا درشت </a:t>
            </a:r>
            <a:r>
              <a:rPr lang="fa-IR" sz="2400" dirty="0" smtClean="0"/>
              <a:t>نی</a:t>
            </a:r>
            <a:endParaRPr lang="fa-IR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/>
              <a:t>اختلاف رشد ران یا درشت نی 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sz="2400" dirty="0"/>
          </a:p>
          <a:p>
            <a:pPr marL="0" indent="0" algn="r" rtl="1">
              <a:buNone/>
            </a:pPr>
            <a:r>
              <a:rPr lang="fa-IR" sz="2400" dirty="0"/>
              <a:t>ب </a:t>
            </a:r>
            <a:r>
              <a:rPr lang="fa-IR" sz="2400" dirty="0" smtClean="0"/>
              <a:t>) </a:t>
            </a:r>
            <a:r>
              <a:rPr lang="fa-IR" sz="2400" dirty="0">
                <a:solidFill>
                  <a:srgbClr val="002060"/>
                </a:solidFill>
              </a:rPr>
              <a:t>عواملی که باعث اختلاف عملکردی یا ظاهری در طول اندام می شوند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/>
              <a:t>کوتاهی وکشیدگی عضلات آبداکتور وآداکتور </a:t>
            </a:r>
            <a:r>
              <a:rPr lang="fa-IR" sz="2400" dirty="0" smtClean="0"/>
              <a:t>ران</a:t>
            </a:r>
            <a:endParaRPr lang="fa-IR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/>
              <a:t>فلکشن کانتراکچر </a:t>
            </a:r>
            <a:r>
              <a:rPr lang="fa-IR" sz="2400" dirty="0" smtClean="0"/>
              <a:t>زانو</a:t>
            </a:r>
            <a:endParaRPr lang="fa-IR" sz="24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/>
              <a:t>اسکولیوز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8580"/>
              </p:ext>
            </p:extLst>
          </p:nvPr>
        </p:nvGraphicFramePr>
        <p:xfrm>
          <a:off x="3505200" y="304800"/>
          <a:ext cx="50117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Image" r:id="rId3" imgW="4147339" imgH="2711890" progId="">
                  <p:embed/>
                </p:oleObj>
              </mc:Choice>
              <mc:Fallback>
                <p:oleObj name="Image" r:id="rId3" imgW="4147339" imgH="27118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"/>
                        <a:ext cx="5011738" cy="28956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75018"/>
              </p:ext>
            </p:extLst>
          </p:nvPr>
        </p:nvGraphicFramePr>
        <p:xfrm>
          <a:off x="3576638" y="3832225"/>
          <a:ext cx="496887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Image" r:id="rId5" imgW="4079268" imgH="2711890" progId="">
                  <p:embed/>
                </p:oleObj>
              </mc:Choice>
              <mc:Fallback>
                <p:oleObj name="Image" r:id="rId5" imgW="4079268" imgH="271189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3832225"/>
                        <a:ext cx="4968875" cy="27432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23638"/>
              </p:ext>
            </p:extLst>
          </p:nvPr>
        </p:nvGraphicFramePr>
        <p:xfrm>
          <a:off x="192088" y="1384300"/>
          <a:ext cx="20891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Image" r:id="rId7" imgW="1572771" imgH="4330243" progId="">
                  <p:embed/>
                </p:oleObj>
              </mc:Choice>
              <mc:Fallback>
                <p:oleObj name="Image" r:id="rId7" imgW="1572771" imgH="433024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1384300"/>
                        <a:ext cx="2089150" cy="4572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762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9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369186"/>
              </p:ext>
            </p:extLst>
          </p:nvPr>
        </p:nvGraphicFramePr>
        <p:xfrm>
          <a:off x="0" y="6927"/>
          <a:ext cx="7135091" cy="336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Image" r:id="rId4" imgW="1751302" imgH="1756098" progId="">
                  <p:embed/>
                </p:oleObj>
              </mc:Choice>
              <mc:Fallback>
                <p:oleObj name="Image" r:id="rId4" imgW="1751302" imgH="175609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27"/>
                        <a:ext cx="7135091" cy="33619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FF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01973"/>
              </p:ext>
            </p:extLst>
          </p:nvPr>
        </p:nvGraphicFramePr>
        <p:xfrm>
          <a:off x="152400" y="3581400"/>
          <a:ext cx="721821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Image" r:id="rId6" imgW="3145942" imgH="1591261" progId="">
                  <p:embed/>
                </p:oleObj>
              </mc:Choice>
              <mc:Fallback>
                <p:oleObj name="Image" r:id="rId6" imgW="3145942" imgH="159126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81400"/>
                        <a:ext cx="7218218" cy="31242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0104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002060"/>
                </a:solidFill>
              </a:rPr>
              <a:t>      صفحه شطرنجی                         خط شاقولی 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417" y="457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b="1" dirty="0" smtClean="0">
                <a:solidFill>
                  <a:srgbClr val="002060"/>
                </a:solidFill>
              </a:rPr>
              <a:t>ابزارهای تشخیص عارضه</a:t>
            </a:r>
            <a:endParaRPr lang="fa-IR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1772816"/>
            <a:ext cx="3394720" cy="4399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b="1" smtClean="0">
                <a:solidFill>
                  <a:schemeClr val="bg1"/>
                </a:solidFill>
              </a:rPr>
              <a:t>خط شاقولی </a:t>
            </a:r>
            <a:endParaRPr lang="fa-IR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G:\enheraf lagan\aks lagan\2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90" y="2113992"/>
            <a:ext cx="2542857" cy="37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 \enheraf lagan\aks lagan\3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7" y="2113992"/>
            <a:ext cx="2736305" cy="37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10400" cy="1143000"/>
          </a:xfrm>
        </p:spPr>
        <p:txBody>
          <a:bodyPr>
            <a:noAutofit/>
          </a:bodyPr>
          <a:lstStyle/>
          <a:p>
            <a:r>
              <a:rPr lang="fa-IR" sz="3600" b="1" dirty="0">
                <a:solidFill>
                  <a:srgbClr val="002060"/>
                </a:solidFill>
                <a:cs typeface="B Nazanin" pitchFamily="2" charset="-78"/>
              </a:rPr>
              <a:t>ارزيابي راستاي طبيعي لگن</a:t>
            </a:r>
            <a:r>
              <a:rPr lang="fa-IR" sz="3600" b="1" dirty="0">
                <a:solidFill>
                  <a:srgbClr val="002060"/>
                </a:solidFill>
              </a:rPr>
              <a:t/>
            </a:r>
            <a:br>
              <a:rPr lang="fa-IR" sz="3600" b="1" dirty="0">
                <a:solidFill>
                  <a:srgbClr val="002060"/>
                </a:solidFill>
              </a:rPr>
            </a:br>
            <a:endParaRPr lang="fa-IR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0104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  <a:defRPr/>
            </a:pPr>
            <a:endParaRPr lang="fa-IR" sz="1600" b="1" dirty="0">
              <a:effectLst>
                <a:outerShdw blurRad="38100" dist="38100" dir="2700000" algn="tl">
                  <a:srgbClr val="FFFFFF"/>
                </a:outerShdw>
              </a:effectLst>
              <a:cs typeface="B Nazanin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1800" b="1" dirty="0">
                <a:cs typeface="B Nazanin" pitchFamily="2" charset="-78"/>
              </a:rPr>
              <a:t>در وضعيت ايستاده طبيعي خط كشش ثقل بدن بايد از </a:t>
            </a:r>
            <a:r>
              <a:rPr lang="fa-IR" sz="1800" b="1" dirty="0">
                <a:solidFill>
                  <a:srgbClr val="FF0000"/>
                </a:solidFill>
                <a:cs typeface="B Nazanin" pitchFamily="2" charset="-78"/>
              </a:rPr>
              <a:t>مركز مفصل عانه </a:t>
            </a:r>
            <a:r>
              <a:rPr lang="fa-IR" sz="1800" b="1" dirty="0">
                <a:cs typeface="B Nazanin" pitchFamily="2" charset="-78"/>
              </a:rPr>
              <a:t>بگذرد، در اين حالت فاصله اين خط تا مركز مفصل ران بايد به يك فاصله باشد.</a:t>
            </a:r>
          </a:p>
          <a:p>
            <a:pPr marL="0" indent="0" algn="just" rtl="1">
              <a:lnSpc>
                <a:spcPct val="150000"/>
              </a:lnSpc>
              <a:buNone/>
              <a:defRPr/>
            </a:pPr>
            <a:endParaRPr lang="fa-IR" sz="1600" b="1" dirty="0">
              <a:cs typeface="B Nazanin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1800" b="1" dirty="0">
                <a:cs typeface="B Nazanin" pitchFamily="2" charset="-78"/>
              </a:rPr>
              <a:t>خار خاصره اي قدامي </a:t>
            </a:r>
            <a:r>
              <a:rPr lang="ar-SA" sz="1800" b="1" dirty="0">
                <a:cs typeface="B Nazanin" pitchFamily="2" charset="-78"/>
              </a:rPr>
              <a:t>–</a:t>
            </a:r>
            <a:r>
              <a:rPr lang="fa-IR" sz="1800" b="1" dirty="0">
                <a:cs typeface="B Nazanin" pitchFamily="2" charset="-78"/>
              </a:rPr>
              <a:t> فوقاني و خار خاصره اي خلفي </a:t>
            </a:r>
            <a:r>
              <a:rPr lang="ar-SA" sz="1800" b="1" dirty="0">
                <a:cs typeface="B Nazanin" pitchFamily="2" charset="-78"/>
              </a:rPr>
              <a:t>–</a:t>
            </a:r>
            <a:r>
              <a:rPr lang="fa-IR" sz="1800" b="1" dirty="0">
                <a:cs typeface="B Nazanin" pitchFamily="2" charset="-78"/>
              </a:rPr>
              <a:t> فوقاني در يك راستا قرار مي گيرند.</a:t>
            </a:r>
            <a:endParaRPr lang="en-US" sz="1800" b="1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fa-IR" sz="1600" dirty="0"/>
          </a:p>
          <a:p>
            <a:pPr marL="0" indent="0" algn="r" rtl="1">
              <a:buNone/>
            </a:pPr>
            <a:endParaRPr lang="fa-IR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49344"/>
              </p:ext>
            </p:extLst>
          </p:nvPr>
        </p:nvGraphicFramePr>
        <p:xfrm>
          <a:off x="1219200" y="3124200"/>
          <a:ext cx="2209800" cy="319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Bitmap Image" r:id="rId4" imgW="2200582" imgH="1781424" progId="PBrush">
                  <p:embed/>
                </p:oleObj>
              </mc:Choice>
              <mc:Fallback>
                <p:oleObj name="Bitmap Image" r:id="rId4" imgW="2200582" imgH="1781424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2209800" cy="319839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1C1C1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H="1">
            <a:off x="2286000" y="3124200"/>
            <a:ext cx="38100" cy="304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2272144" y="5266315"/>
            <a:ext cx="1219201" cy="317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10800000">
            <a:off x="1177635" y="5257800"/>
            <a:ext cx="106680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10800000">
            <a:off x="1052945" y="3352800"/>
            <a:ext cx="24384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10400" cy="1143000"/>
          </a:xfrm>
        </p:spPr>
        <p:txBody>
          <a:bodyPr>
            <a:noAutofit/>
          </a:bodyPr>
          <a:lstStyle/>
          <a:p>
            <a:r>
              <a:rPr lang="fa-IR" sz="3200" b="1" dirty="0">
                <a:solidFill>
                  <a:srgbClr val="002060"/>
                </a:solidFill>
                <a:cs typeface="B Nazanin" pitchFamily="2" charset="-78"/>
              </a:rPr>
              <a:t>ارتباط ميان كمربند لگني با كمربند شانه اي و ستون فقرات</a:t>
            </a:r>
            <a:r>
              <a:rPr lang="fa-IR" sz="3200" b="1" dirty="0">
                <a:solidFill>
                  <a:srgbClr val="002060"/>
                </a:solidFill>
              </a:rPr>
              <a:t/>
            </a:r>
            <a:br>
              <a:rPr lang="fa-IR" sz="3200" b="1" dirty="0">
                <a:solidFill>
                  <a:srgbClr val="002060"/>
                </a:solidFill>
              </a:rPr>
            </a:br>
            <a:endParaRPr lang="fa-IR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276924"/>
              </p:ext>
            </p:extLst>
          </p:nvPr>
        </p:nvGraphicFramePr>
        <p:xfrm>
          <a:off x="152400" y="1295400"/>
          <a:ext cx="3845169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Bitmap Image" r:id="rId4" imgW="3123810" imgH="2971429" progId="PBrush">
                  <p:embed/>
                </p:oleObj>
              </mc:Choice>
              <mc:Fallback>
                <p:oleObj name="Bitmap Image" r:id="rId4" imgW="3123810" imgH="2971429" progId="PBrush">
                  <p:embed/>
                  <p:pic>
                    <p:nvPicPr>
                      <p:cNvPr id="0" name="Content Placeholder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3845169" cy="44958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9" descr="C:\Users\test4.TMU0\Desktop\ImbalancedSkelet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3101179" cy="4472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rgbClr val="002060"/>
                </a:solidFill>
              </a:rPr>
              <a:t>کشنده پهن نیام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7010400" cy="4343400"/>
          </a:xfrm>
        </p:spPr>
        <p:txBody>
          <a:bodyPr>
            <a:normAutofit/>
          </a:bodyPr>
          <a:lstStyle/>
          <a:p>
            <a:pPr algn="r" rtl="1"/>
            <a:r>
              <a:rPr lang="fa-IR" altLang="en-US" sz="2400" dirty="0"/>
              <a:t>فرد با پاهای صاف به </a:t>
            </a:r>
            <a:r>
              <a:rPr lang="fa-IR" altLang="en-US" sz="2400" dirty="0" smtClean="0"/>
              <a:t>پهلو </a:t>
            </a:r>
            <a:r>
              <a:rPr lang="fa-IR" altLang="en-US" sz="2400" dirty="0"/>
              <a:t>خوابیده است.</a:t>
            </a:r>
          </a:p>
          <a:p>
            <a:pPr algn="r" rtl="1"/>
            <a:r>
              <a:rPr lang="fa-IR" altLang="en-US" sz="2400" dirty="0"/>
              <a:t>هنگامی که زانو صاف است،عمل دور وخم </a:t>
            </a:r>
            <a:r>
              <a:rPr lang="fa-IR" altLang="en-US" sz="2400" dirty="0" smtClean="0"/>
              <a:t>شدن ران </a:t>
            </a:r>
            <a:r>
              <a:rPr lang="fa-IR" altLang="en-US" sz="2400" dirty="0"/>
              <a:t>و چرخش داخلی ران را انجام می دهیم</a:t>
            </a:r>
            <a:endParaRPr lang="en-US" sz="2400" dirty="0"/>
          </a:p>
        </p:txBody>
      </p:sp>
      <p:pic>
        <p:nvPicPr>
          <p:cNvPr id="7" name="Picture 2" descr="G:\corrective\pic\DSC_02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52946"/>
            <a:ext cx="5638800" cy="2568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096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7"/>
            <a:ext cx="7010400" cy="1143000"/>
          </a:xfrm>
        </p:spPr>
        <p:txBody>
          <a:bodyPr/>
          <a:lstStyle/>
          <a:p>
            <a:r>
              <a:rPr lang="fa-IR" b="1" dirty="0" smtClean="0">
                <a:solidFill>
                  <a:srgbClr val="002060"/>
                </a:solidFill>
              </a:rPr>
              <a:t>عوارض</a:t>
            </a:r>
            <a:endParaRPr lang="fa-I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010400" cy="4525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عدم تعادل عضلاني وصرف انر‍‍‍ژی اضافي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خستگي زودرس </a:t>
            </a:r>
            <a:endParaRPr lang="fa-IR" sz="20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به علت فشار به يك قسمت از بدن استخوانهاي زانو ومچ پادرخطرفرسايش بيشتروساييدگي مي </a:t>
            </a:r>
            <a:r>
              <a:rPr lang="fa-IR" sz="2400" b="1" dirty="0" smtClean="0">
                <a:cs typeface="B Nazanin" pitchFamily="2" charset="-78"/>
              </a:rPr>
              <a:t>شوند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ظاهرناخوشايند</a:t>
            </a:r>
            <a:endParaRPr lang="fa-IR" sz="2400" dirty="0"/>
          </a:p>
          <a:p>
            <a:pPr algn="r" rtl="1">
              <a:buFont typeface="Wingdings" panose="05000000000000000000" pitchFamily="2" charset="2"/>
              <a:buChar char="ü"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10400" cy="1143000"/>
          </a:xfrm>
        </p:spPr>
        <p:txBody>
          <a:bodyPr>
            <a:noAutofit/>
          </a:bodyPr>
          <a:lstStyle/>
          <a:p>
            <a:r>
              <a:rPr lang="fa-IR" sz="3200" b="1" dirty="0">
                <a:solidFill>
                  <a:srgbClr val="002060"/>
                </a:solidFill>
                <a:cs typeface="B Nazanin" pitchFamily="2" charset="-78"/>
              </a:rPr>
              <a:t>عضلات درگیر در ناهنجاری لگن </a:t>
            </a:r>
            <a:r>
              <a:rPr lang="fa-IR" sz="3200" b="1" dirty="0" smtClean="0">
                <a:solidFill>
                  <a:srgbClr val="002060"/>
                </a:solidFill>
                <a:cs typeface="B Nazanin" pitchFamily="2" charset="-78"/>
              </a:rPr>
              <a:t>مایل</a:t>
            </a:r>
            <a:r>
              <a:rPr lang="fa-IR" sz="3200" b="1" dirty="0">
                <a:solidFill>
                  <a:srgbClr val="002060"/>
                </a:solidFill>
              </a:rPr>
              <a:t/>
            </a:r>
            <a:br>
              <a:rPr lang="fa-IR" sz="3200" b="1" dirty="0">
                <a:solidFill>
                  <a:srgbClr val="002060"/>
                </a:solidFill>
              </a:rPr>
            </a:br>
            <a:endParaRPr lang="fa-IR" sz="3200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714393"/>
              </p:ext>
            </p:extLst>
          </p:nvPr>
        </p:nvGraphicFramePr>
        <p:xfrm>
          <a:off x="152400" y="1676400"/>
          <a:ext cx="70104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اداکتور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Abductor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آبداکتور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Adductor </a:t>
                      </a:r>
                      <a:r>
                        <a:rPr lang="en-US" dirty="0" err="1" smtClean="0"/>
                        <a:t>magnus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نزدیک کننده بزرگ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Glutes </a:t>
                      </a:r>
                      <a:r>
                        <a:rPr lang="en-US" dirty="0" err="1" smtClean="0"/>
                        <a:t>medius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سرینی</a:t>
                      </a:r>
                      <a:r>
                        <a:rPr lang="fa-IR" baseline="0" dirty="0" smtClean="0"/>
                        <a:t> میانی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Adductor</a:t>
                      </a:r>
                      <a:r>
                        <a:rPr lang="en-US" baseline="0" dirty="0" smtClean="0"/>
                        <a:t> brevis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نزدیک کننده</a:t>
                      </a:r>
                      <a:r>
                        <a:rPr lang="fa-IR" baseline="0" dirty="0" smtClean="0"/>
                        <a:t> کوتاه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Glutes </a:t>
                      </a:r>
                      <a:r>
                        <a:rPr lang="en-US" dirty="0" err="1" smtClean="0"/>
                        <a:t>minimus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سرینی</a:t>
                      </a:r>
                      <a:r>
                        <a:rPr lang="fa-IR" baseline="0" dirty="0" smtClean="0"/>
                        <a:t> کوچک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Adductor</a:t>
                      </a:r>
                      <a:r>
                        <a:rPr lang="en-US" baseline="0" dirty="0" smtClean="0"/>
                        <a:t> longus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نزدیک کننده طویل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Tensor </a:t>
                      </a:r>
                      <a:r>
                        <a:rPr lang="en-US" dirty="0" err="1" smtClean="0"/>
                        <a:t>facsia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latae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کشنده پهن نیام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Gracilis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 داخلی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 ward rotators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چرخش دهنده های خارجی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Pectineus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شانه ای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Glutes maximus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سزینی بزرگ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914400"/>
          </a:xfrm>
        </p:spPr>
        <p:txBody>
          <a:bodyPr/>
          <a:lstStyle/>
          <a:p>
            <a:pPr algn="ctr"/>
            <a:r>
              <a:rPr lang="fa-IR" altLang="en-US" sz="6000" dirty="0" smtClean="0">
                <a:solidFill>
                  <a:schemeClr val="bg1"/>
                </a:solidFill>
              </a:rPr>
              <a:t>انحراف جانبی لگن</a:t>
            </a:r>
            <a:br>
              <a:rPr lang="fa-IR" altLang="en-US" sz="6000" dirty="0" smtClean="0">
                <a:solidFill>
                  <a:schemeClr val="bg1"/>
                </a:solidFill>
              </a:rPr>
            </a:br>
            <a:r>
              <a:rPr lang="en-US" altLang="en-US" sz="6000" dirty="0" smtClean="0">
                <a:solidFill>
                  <a:schemeClr val="bg1"/>
                </a:solidFill>
              </a:rPr>
              <a:t>pelvic obliquity</a:t>
            </a:r>
            <a:endParaRPr lang="en-US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10400" cy="1143000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عضلات آبداکتور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010400" cy="4525963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002060"/>
                </a:solidFill>
                <a:cs typeface="B Nazanin" pitchFamily="2" charset="-78"/>
              </a:rPr>
              <a:t>عضله سرینی میانی </a:t>
            </a:r>
            <a:r>
              <a:rPr lang="fa-IR" sz="1800" b="1" dirty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rgbClr val="002060"/>
                </a:solidFill>
                <a:cs typeface="B Nazanin" pitchFamily="2" charset="-78"/>
              </a:rPr>
              <a:t>(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(Glutes </a:t>
            </a:r>
            <a:r>
              <a:rPr lang="en-US" sz="1800" b="1" dirty="0" err="1">
                <a:solidFill>
                  <a:srgbClr val="002060"/>
                </a:solidFill>
                <a:cs typeface="B Nazanin" pitchFamily="2" charset="-78"/>
              </a:rPr>
              <a:t>medius</a:t>
            </a:r>
            <a:endParaRPr lang="fa-IR" sz="1800" b="1" dirty="0">
              <a:solidFill>
                <a:srgbClr val="002060"/>
              </a:solidFill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endParaRPr lang="fa-IR" sz="1800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latin typeface="Arial" pitchFamily="34" charset="0"/>
                <a:cs typeface="B Nazanin" pitchFamily="2" charset="-78"/>
              </a:rPr>
              <a:t>سرثابت : سطح خلفی حفره خاصره در پایین تاج خاصره</a:t>
            </a:r>
            <a:endParaRPr lang="en-US" sz="1800" b="1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سرمتحرک :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 سطح خارجی برجستگی بزرگ ران    </a:t>
            </a: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عمل :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 دور کردن مفصل ران</a:t>
            </a:r>
            <a:r>
              <a:rPr lang="en-US" sz="1800" b="1" dirty="0">
                <a:latin typeface="Georgia" pitchFamily="18" charset="0"/>
                <a:cs typeface="B Nazanin" pitchFamily="2" charset="-78"/>
              </a:rPr>
              <a:t>(Abduction)</a:t>
            </a:r>
            <a:r>
              <a:rPr lang="fa-IR" sz="1800" b="1" dirty="0">
                <a:latin typeface="Georgia" pitchFamily="18" charset="0"/>
                <a:cs typeface="B Nazanin" pitchFamily="2" charset="-78"/>
              </a:rPr>
              <a:t> </a:t>
            </a:r>
          </a:p>
          <a:p>
            <a:pPr lvl="0" algn="r" rtl="1">
              <a:buFont typeface="Wingdings" panose="05000000000000000000" pitchFamily="2" charset="2"/>
              <a:buChar char="ü"/>
            </a:pPr>
            <a:endParaRPr lang="fa-IR" sz="1800" dirty="0">
              <a:latin typeface="Georgia" pitchFamily="18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endParaRPr lang="fa-IR" sz="1800" dirty="0">
              <a:latin typeface="Georgia" pitchFamily="18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endParaRPr lang="fa-IR" sz="1800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002060"/>
                </a:solidFill>
                <a:cs typeface="B Nazanin" pitchFamily="2" charset="-78"/>
              </a:rPr>
              <a:t>عضله سرینی کوچک</a:t>
            </a:r>
            <a:r>
              <a:rPr lang="fa-IR" sz="1800" b="1" dirty="0">
                <a:solidFill>
                  <a:srgbClr val="002060"/>
                </a:solidFill>
                <a:cs typeface="B Nazanin" pitchFamily="2" charset="-78"/>
              </a:rPr>
              <a:t> (</a:t>
            </a:r>
            <a:r>
              <a:rPr lang="en-US" sz="1800" b="1" dirty="0">
                <a:solidFill>
                  <a:srgbClr val="002060"/>
                </a:solidFill>
                <a:cs typeface="B Nazanin" pitchFamily="2" charset="-78"/>
              </a:rPr>
              <a:t>Glutes </a:t>
            </a:r>
            <a:r>
              <a:rPr lang="en-US" sz="1800" b="1" dirty="0" err="1">
                <a:solidFill>
                  <a:srgbClr val="002060"/>
                </a:solidFill>
                <a:cs typeface="B Nazanin" pitchFamily="2" charset="-78"/>
              </a:rPr>
              <a:t>minimus</a:t>
            </a:r>
            <a:r>
              <a:rPr lang="fa-IR" sz="1800" b="1" dirty="0">
                <a:solidFill>
                  <a:srgbClr val="002060"/>
                </a:solidFill>
                <a:cs typeface="B Nazanin" pitchFamily="2" charset="-78"/>
              </a:rPr>
              <a:t>)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dirty="0">
              <a:latin typeface="Georgia" pitchFamily="18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latin typeface="Georgia" pitchFamily="18" charset="0"/>
                <a:cs typeface="B Nazanin" pitchFamily="2" charset="-78"/>
              </a:rPr>
              <a:t>سرثابت :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 سطح خلفی استخوان لگن </a:t>
            </a: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latin typeface="Arial" pitchFamily="34" charset="0"/>
                <a:cs typeface="B Nazanin" pitchFamily="2" charset="-78"/>
              </a:rPr>
              <a:t>سر متحرک : سطح قدامی برآمدگی بزرگ استخوان ران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latin typeface="Arial" pitchFamily="34" charset="0"/>
                <a:cs typeface="B Nazanin" pitchFamily="2" charset="-78"/>
              </a:rPr>
              <a:t>عمل : چرخش داخلی وابداکشن استخوان ران</a:t>
            </a: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latin typeface="Arial" pitchFamily="34" charset="0"/>
                <a:cs typeface="B Nazanin" pitchFamily="2" charset="-78"/>
              </a:rPr>
              <a:t> </a:t>
            </a:r>
            <a:r>
              <a:rPr lang="en-US" sz="1800" b="1" dirty="0">
                <a:latin typeface="Georgia" pitchFamily="18" charset="0"/>
                <a:cs typeface="B Nazanin" pitchFamily="2" charset="-78"/>
              </a:rPr>
              <a:t>(inward rotation, Abduction)     </a:t>
            </a:r>
            <a:r>
              <a:rPr lang="fa-IR" sz="1800" b="1" dirty="0">
                <a:latin typeface="Georgia" pitchFamily="18" charset="0"/>
                <a:cs typeface="B Nazanin" pitchFamily="2" charset="-78"/>
              </a:rPr>
              <a:t>  </a:t>
            </a:r>
          </a:p>
          <a:p>
            <a:pPr lvl="0" algn="r" rtl="1">
              <a:buFont typeface="Wingdings" panose="05000000000000000000" pitchFamily="2" charset="2"/>
              <a:buChar char="ü"/>
            </a:pPr>
            <a:endParaRPr lang="en-US" sz="1800" dirty="0">
              <a:latin typeface="Georgia" pitchFamily="18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endParaRPr lang="en-US" sz="1800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endParaRPr lang="en-US" sz="1800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endParaRPr lang="fa-IR" sz="1800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endParaRPr lang="fa-IR" sz="1800" dirty="0"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dirty="0"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en-US" sz="1800" dirty="0">
              <a:latin typeface="Georgia" pitchFamily="18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endParaRPr lang="fa-IR" sz="1800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endParaRPr lang="fa-IR" sz="1800" dirty="0"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en-US" sz="1800" dirty="0">
                <a:cs typeface="B Nazanin" pitchFamily="2" charset="-78"/>
              </a:rPr>
              <a:t>   </a:t>
            </a:r>
            <a:r>
              <a:rPr lang="fa-IR" sz="1800" dirty="0">
                <a:cs typeface="B Nazanin" pitchFamily="2" charset="-78"/>
              </a:rPr>
              <a:t>  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dirty="0"/>
          </a:p>
        </p:txBody>
      </p:sp>
      <p:pic>
        <p:nvPicPr>
          <p:cNvPr id="4" name="Picture 34" descr="GluteusMedius   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571480"/>
            <a:ext cx="1963631" cy="255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4" descr="GluteusMinimus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65" y="3505200"/>
            <a:ext cx="1933604" cy="263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78" y="-34636"/>
            <a:ext cx="7010400" cy="4525963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endParaRPr lang="fa-IR" sz="1800" b="1" dirty="0">
              <a:solidFill>
                <a:srgbClr val="00206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b="1" dirty="0">
              <a:solidFill>
                <a:srgbClr val="00206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b="1" dirty="0">
              <a:solidFill>
                <a:srgbClr val="00206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solidFill>
                  <a:srgbClr val="002060"/>
                </a:solidFill>
                <a:cs typeface="B Nazanin" pitchFamily="2" charset="-78"/>
              </a:rPr>
              <a:t> عضله کشنده پهن نیام (</a:t>
            </a:r>
            <a:r>
              <a:rPr lang="en-US" sz="1800" b="1" dirty="0">
                <a:solidFill>
                  <a:srgbClr val="002060"/>
                </a:solidFill>
                <a:cs typeface="B Nazanin" pitchFamily="2" charset="-78"/>
              </a:rPr>
              <a:t>(Tensor </a:t>
            </a:r>
            <a:r>
              <a:rPr lang="en-US" sz="1800" b="1" dirty="0" err="1">
                <a:solidFill>
                  <a:srgbClr val="002060"/>
                </a:solidFill>
                <a:cs typeface="B Nazanin" pitchFamily="2" charset="-78"/>
              </a:rPr>
              <a:t>facsia</a:t>
            </a:r>
            <a:r>
              <a:rPr lang="en-US" sz="1800" b="1" dirty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cs typeface="B Nazanin" pitchFamily="2" charset="-78"/>
              </a:rPr>
              <a:t>latae</a:t>
            </a:r>
            <a:endParaRPr lang="fa-IR" sz="1800" b="1" dirty="0">
              <a:solidFill>
                <a:srgbClr val="002060"/>
              </a:solidFill>
              <a:cs typeface="B Nazanin" pitchFamily="2" charset="-78"/>
            </a:endParaRPr>
          </a:p>
          <a:p>
            <a:pPr lvl="0" algn="r" rt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سر ثابت : 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بخش قدامی تاج خاصره</a:t>
            </a:r>
            <a:endParaRPr lang="en-US" sz="1800" b="1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سر متحرک : 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رباط کناری خارجی برجستگی خارجی درشت نی</a:t>
            </a:r>
            <a:endParaRPr lang="en-US" sz="1800" b="1" dirty="0">
              <a:latin typeface="Arial" pitchFamily="34" charset="0"/>
              <a:cs typeface="B Nazanin" pitchFamily="2" charset="-78"/>
            </a:endParaRPr>
          </a:p>
          <a:p>
            <a:pPr lvl="0" algn="r" rtl="1" fontAlgn="base">
              <a:lnSpc>
                <a:spcPct val="160000"/>
              </a:lnSpc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عمل : 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تا کردن،دور کردن و چرخش داخلی به مقدار جزئی</a:t>
            </a:r>
          </a:p>
          <a:p>
            <a:pPr lvl="0" algn="r" rtl="1" fontAlgn="base">
              <a:lnSpc>
                <a:spcPct val="160000"/>
              </a:lnSpc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latin typeface="Georgia" pitchFamily="18" charset="0"/>
                <a:cs typeface="B Nazanin" pitchFamily="2" charset="-78"/>
              </a:rPr>
              <a:t>                       </a:t>
            </a:r>
            <a:r>
              <a:rPr lang="en-US" sz="1800" b="1" dirty="0" smtClean="0">
                <a:latin typeface="Georgia" pitchFamily="18" charset="0"/>
                <a:cs typeface="B Nazanin" pitchFamily="2" charset="-78"/>
              </a:rPr>
              <a:t>    </a:t>
            </a:r>
            <a:r>
              <a:rPr lang="en-US" sz="1800" b="1" dirty="0">
                <a:latin typeface="Georgia" pitchFamily="18" charset="0"/>
                <a:cs typeface="B Nazanin" pitchFamily="2" charset="-78"/>
              </a:rPr>
              <a:t>(Flexion Abduction and Inward rotation)</a:t>
            </a:r>
            <a:endParaRPr lang="fa-IR" sz="1800" b="1" dirty="0">
              <a:latin typeface="Georgia" pitchFamily="18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en-US" sz="18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b="1" dirty="0">
              <a:solidFill>
                <a:srgbClr val="00206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solidFill>
                  <a:srgbClr val="002060"/>
                </a:solidFill>
                <a:cs typeface="B Nazanin" pitchFamily="2" charset="-78"/>
              </a:rPr>
              <a:t>چرخش دهنده های خارجی (</a:t>
            </a:r>
            <a:r>
              <a:rPr lang="en-US" sz="1800" b="1" dirty="0">
                <a:solidFill>
                  <a:srgbClr val="002060"/>
                </a:solidFill>
                <a:cs typeface="B Nazanin" pitchFamily="2" charset="-78"/>
              </a:rPr>
              <a:t>(Outward rotators  </a:t>
            </a:r>
            <a:endParaRPr lang="fa-IR" sz="1800" b="1" dirty="0">
              <a:solidFill>
                <a:srgbClr val="002060"/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سر ثابت : 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بخش خلفی و قدامی خاجی و خاصره</a:t>
            </a:r>
            <a:endParaRPr lang="en-US" sz="1800" b="1" dirty="0">
              <a:latin typeface="Arial" pitchFamily="34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سر متحرک : 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برجستگی بزرگ استخوان ران </a:t>
            </a:r>
          </a:p>
          <a:p>
            <a:pPr lvl="0" algn="r" rtl="1" fontAlgn="base">
              <a:lnSpc>
                <a:spcPct val="150000"/>
              </a:lnSpc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latin typeface="Georgia" pitchFamily="18" charset="0"/>
                <a:cs typeface="B Nazanin" pitchFamily="2" charset="-78"/>
              </a:rPr>
              <a:t>(Outward rotation)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 عمل : چرخش خارجی مفصل ران</a:t>
            </a:r>
          </a:p>
          <a:p>
            <a:pPr algn="r" rtl="1" fontAlgn="base"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en-US" sz="1800" b="1" dirty="0">
              <a:latin typeface="Georgia" pitchFamily="18" charset="0"/>
              <a:cs typeface="B Nazanin" pitchFamily="2" charset="-78"/>
            </a:endParaRPr>
          </a:p>
          <a:p>
            <a:pPr lvl="0" algn="r" rtl="1" fontAlgn="base"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latin typeface="Arial" pitchFamily="34" charset="0"/>
                <a:cs typeface="B Nazanin" pitchFamily="2" charset="-78"/>
              </a:rPr>
              <a:t>  </a:t>
            </a: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dirty="0"/>
          </a:p>
        </p:txBody>
      </p:sp>
      <p:pic>
        <p:nvPicPr>
          <p:cNvPr id="4" name="Picture 52" descr="3D702007  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599"/>
            <a:ext cx="2035269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584957"/>
              </p:ext>
            </p:extLst>
          </p:nvPr>
        </p:nvGraphicFramePr>
        <p:xfrm>
          <a:off x="228599" y="3429000"/>
          <a:ext cx="1882869" cy="303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Photo Editor Photo" r:id="rId5" imgW="4371429" imgH="4629796" progId="">
                  <p:embed/>
                </p:oleObj>
              </mc:Choice>
              <mc:Fallback>
                <p:oleObj name="Photo Editor Photo" r:id="rId5" imgW="4371429" imgH="462979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3429000"/>
                        <a:ext cx="1882869" cy="303512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010400" cy="4525963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002060"/>
                </a:solidFill>
                <a:cs typeface="B Nazanin" pitchFamily="2" charset="-78"/>
              </a:rPr>
              <a:t>نزدیک کننده بزرگ (</a:t>
            </a:r>
            <a:r>
              <a:rPr lang="en-US" sz="2000" b="1" dirty="0">
                <a:solidFill>
                  <a:srgbClr val="002060"/>
                </a:solidFill>
                <a:cs typeface="B Nazanin" pitchFamily="2" charset="-78"/>
              </a:rPr>
              <a:t>Adductor </a:t>
            </a:r>
            <a:r>
              <a:rPr lang="en-US" sz="2000" b="1" dirty="0" err="1">
                <a:solidFill>
                  <a:srgbClr val="002060"/>
                </a:solidFill>
                <a:cs typeface="B Nazanin" pitchFamily="2" charset="-78"/>
              </a:rPr>
              <a:t>magnus</a:t>
            </a:r>
            <a:r>
              <a:rPr lang="fa-IR" sz="20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endParaRPr lang="fa-IR" sz="1800" b="1" dirty="0"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سرثابت :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 جلوی استخوان عانه</a:t>
            </a:r>
            <a:endParaRPr lang="en-US" sz="1800" b="1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سرمتحرک : 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تقریبا سرتاسر طول بخش داخلی و قدامی استخوان ران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عمل : 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نزدیک کردن ،چرخش </a:t>
            </a:r>
            <a:r>
              <a:rPr lang="fa-IR" sz="1800" b="1" dirty="0" smtClean="0">
                <a:latin typeface="Arial" pitchFamily="34" charset="0"/>
                <a:cs typeface="B Nazanin" pitchFamily="2" charset="-78"/>
              </a:rPr>
              <a:t>داخلی</a:t>
            </a:r>
            <a:r>
              <a:rPr lang="en-US" sz="1800" b="1" dirty="0" smtClean="0">
                <a:latin typeface="Arial" pitchFamily="34" charset="0"/>
                <a:cs typeface="B Nazanin" pitchFamily="2" charset="-78"/>
              </a:rPr>
              <a:t>                                                        </a:t>
            </a:r>
            <a:r>
              <a:rPr lang="en-US" sz="1800" b="1" dirty="0" smtClean="0">
                <a:latin typeface="Georgia" pitchFamily="18" charset="0"/>
                <a:cs typeface="B Nazanin" pitchFamily="2" charset="-78"/>
              </a:rPr>
              <a:t>  </a:t>
            </a:r>
            <a:r>
              <a:rPr lang="en-US" sz="1800" b="1" dirty="0">
                <a:latin typeface="Georgia" pitchFamily="18" charset="0"/>
                <a:cs typeface="B Nazanin" pitchFamily="2" charset="-78"/>
              </a:rPr>
              <a:t>(</a:t>
            </a:r>
            <a:r>
              <a:rPr lang="en-US" sz="1800" b="1" dirty="0" smtClean="0">
                <a:latin typeface="Georgia" pitchFamily="18" charset="0"/>
                <a:cs typeface="B Nazanin" pitchFamily="2" charset="-78"/>
              </a:rPr>
              <a:t>Adduction , Inward </a:t>
            </a:r>
            <a:r>
              <a:rPr lang="en-US" sz="1800" b="1" dirty="0">
                <a:latin typeface="Georgia" pitchFamily="18" charset="0"/>
                <a:cs typeface="B Nazanin" pitchFamily="2" charset="-78"/>
              </a:rPr>
              <a:t>rotation)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002060"/>
                </a:solidFill>
                <a:cs typeface="B Nazanin" pitchFamily="2" charset="-78"/>
              </a:rPr>
              <a:t>نزدیک کننده کوتاه (</a:t>
            </a:r>
            <a:r>
              <a:rPr lang="en-US" sz="2000" b="1" dirty="0">
                <a:solidFill>
                  <a:srgbClr val="002060"/>
                </a:solidFill>
                <a:cs typeface="B Nazanin" pitchFamily="2" charset="-78"/>
              </a:rPr>
              <a:t>Adductor brevis</a:t>
            </a:r>
            <a:r>
              <a:rPr lang="fa-IR" sz="20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endParaRPr lang="fa-IR" sz="1800" b="1" dirty="0"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سر ثابت :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 استخوان عانه در قسمت قدامی</a:t>
            </a:r>
            <a:endParaRPr lang="en-US" sz="1800" b="1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itchFamily="2" charset="-78"/>
              </a:rPr>
              <a:t>سر متحرک :</a:t>
            </a:r>
            <a:r>
              <a:rPr lang="fa-IR" sz="1800" b="1" dirty="0">
                <a:latin typeface="Arial" pitchFamily="34" charset="0"/>
                <a:cs typeface="B Nazanin" pitchFamily="2" charset="-78"/>
              </a:rPr>
              <a:t> بخش بالایی خط خشن استخوان ران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latin typeface="Arial" pitchFamily="34" charset="0"/>
                <a:cs typeface="B Nazanin" pitchFamily="2" charset="-78"/>
              </a:rPr>
              <a:t>عمل : نزدیک کننده مفصل ران</a:t>
            </a:r>
            <a:r>
              <a:rPr lang="en-US" sz="1800" b="1" dirty="0">
                <a:latin typeface="Georgia" pitchFamily="18" charset="0"/>
                <a:cs typeface="B Nazanin" pitchFamily="2" charset="-78"/>
              </a:rPr>
              <a:t>(Adductor)  </a:t>
            </a:r>
          </a:p>
          <a:p>
            <a:pPr lvl="0" algn="r" rtl="1">
              <a:buFont typeface="Wingdings" panose="05000000000000000000" pitchFamily="2" charset="2"/>
              <a:buChar char="ü"/>
            </a:pPr>
            <a:endParaRPr lang="en-US" sz="1800" b="1" dirty="0"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dirty="0"/>
          </a:p>
        </p:txBody>
      </p:sp>
      <p:pic>
        <p:nvPicPr>
          <p:cNvPr id="4" name="Picture 41" descr="3D704007   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7" y="1281114"/>
            <a:ext cx="175260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7" descr="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43314"/>
            <a:ext cx="2367425" cy="2173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010400" cy="4525963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endParaRPr lang="fa-IR" sz="16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600" b="1" dirty="0">
              <a:solidFill>
                <a:srgbClr val="00206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solidFill>
                  <a:srgbClr val="002060"/>
                </a:solidFill>
                <a:cs typeface="B Nazanin" pitchFamily="2" charset="-78"/>
              </a:rPr>
              <a:t>نزدیک کننده طویل (</a:t>
            </a:r>
            <a:r>
              <a:rPr lang="en-US" sz="1800" b="1" dirty="0">
                <a:solidFill>
                  <a:srgbClr val="002060"/>
                </a:solidFill>
                <a:cs typeface="B Nazanin" pitchFamily="2" charset="-78"/>
              </a:rPr>
              <a:t>Adductor longus</a:t>
            </a:r>
            <a:r>
              <a:rPr lang="fa-IR" sz="1800" b="1" dirty="0">
                <a:solidFill>
                  <a:srgbClr val="002060"/>
                </a:solidFill>
                <a:cs typeface="B Nazanin" pitchFamily="2" charset="-78"/>
              </a:rPr>
              <a:t>) </a:t>
            </a:r>
            <a:endParaRPr lang="fa-IR" sz="1600" b="1" dirty="0">
              <a:solidFill>
                <a:srgbClr val="002060"/>
              </a:solidFill>
              <a:cs typeface="B Nazanin" pitchFamily="2" charset="-78"/>
            </a:endParaRPr>
          </a:p>
          <a:p>
            <a:pPr lvl="0" algn="r" rt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cs typeface="B Nazanin" pitchFamily="2" charset="-78"/>
              </a:rPr>
              <a:t>سرثابت : </a:t>
            </a:r>
            <a:r>
              <a:rPr lang="fa-IR" sz="1600" b="1" dirty="0">
                <a:latin typeface="Arial" pitchFamily="34" charset="0"/>
                <a:cs typeface="B Nazanin" pitchFamily="2" charset="-78"/>
              </a:rPr>
              <a:t>سطح قدامی استخوان عانه 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cs typeface="B Nazanin" pitchFamily="2" charset="-78"/>
              </a:rPr>
              <a:t>سر متحرک : </a:t>
            </a:r>
            <a:r>
              <a:rPr lang="fa-IR" sz="1600" b="1" dirty="0">
                <a:latin typeface="Arial" pitchFamily="34" charset="0"/>
                <a:cs typeface="B Nazanin" pitchFamily="2" charset="-78"/>
              </a:rPr>
              <a:t>بخش میانی استخوان ران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cs typeface="B Nazanin" pitchFamily="2" charset="-78"/>
              </a:rPr>
              <a:t>عمل : </a:t>
            </a:r>
            <a:r>
              <a:rPr lang="fa-IR" sz="1600" b="1" dirty="0">
                <a:latin typeface="Arial" pitchFamily="34" charset="0"/>
                <a:cs typeface="B Nazanin" pitchFamily="2" charset="-78"/>
              </a:rPr>
              <a:t>نزدیک کننده</a:t>
            </a:r>
            <a:r>
              <a:rPr lang="en-US" sz="1600" b="1" dirty="0">
                <a:latin typeface="Georgia" pitchFamily="18" charset="0"/>
                <a:cs typeface="B Nazanin" pitchFamily="2" charset="-78"/>
              </a:rPr>
              <a:t>     (Adduction</a:t>
            </a:r>
            <a:r>
              <a:rPr lang="en-US" sz="1600" b="1" dirty="0">
                <a:cs typeface="B Nazanin" pitchFamily="2" charset="-78"/>
              </a:rPr>
              <a:t>) </a:t>
            </a:r>
            <a:endParaRPr lang="fa-IR" sz="16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600" b="1" dirty="0"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600" b="1" dirty="0"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600" b="1" dirty="0"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solidFill>
                  <a:srgbClr val="002060"/>
                </a:solidFill>
                <a:cs typeface="B Nazanin" pitchFamily="2" charset="-78"/>
              </a:rPr>
              <a:t>راست داخلی(</a:t>
            </a:r>
            <a:r>
              <a:rPr lang="en-US" sz="1800" b="1" dirty="0" err="1">
                <a:solidFill>
                  <a:srgbClr val="002060"/>
                </a:solidFill>
                <a:cs typeface="B Nazanin" pitchFamily="2" charset="-78"/>
              </a:rPr>
              <a:t>Gracilis</a:t>
            </a:r>
            <a:r>
              <a:rPr lang="fa-IR" sz="18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endParaRPr lang="fa-IR" sz="1600" b="1" dirty="0">
              <a:solidFill>
                <a:srgbClr val="002060"/>
              </a:solidFill>
              <a:latin typeface="Arial" pitchFamily="34" charset="0"/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latin typeface="Arial" pitchFamily="34" charset="0"/>
                <a:cs typeface="B Nazanin" pitchFamily="2" charset="-78"/>
              </a:rPr>
              <a:t>سرثابت : لبه داخلی شاخه نزولی استخوان عانه</a:t>
            </a:r>
            <a:endParaRPr lang="en-US" sz="1600" b="1" dirty="0">
              <a:latin typeface="Arial" pitchFamily="34" charset="0"/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latin typeface="Arial" pitchFamily="34" charset="0"/>
                <a:cs typeface="B Nazanin" pitchFamily="2" charset="-78"/>
              </a:rPr>
              <a:t>سر متحرک : زیر برجستگی استخوان درشت نی در بخش داخلی </a:t>
            </a:r>
          </a:p>
          <a:p>
            <a:pPr lvl="0" algn="r" rtl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latin typeface="Arial" pitchFamily="34" charset="0"/>
                <a:cs typeface="B Nazanin" pitchFamily="2" charset="-78"/>
              </a:rPr>
              <a:t>عمل : نزدیک کننده مفصل ران (</a:t>
            </a:r>
            <a:r>
              <a:rPr lang="en-US" sz="1600" b="1" dirty="0">
                <a:latin typeface="Arial" pitchFamily="34" charset="0"/>
                <a:cs typeface="B Nazanin" pitchFamily="2" charset="-78"/>
              </a:rPr>
              <a:t> </a:t>
            </a:r>
            <a:r>
              <a:rPr lang="en-US" sz="1600" b="1" dirty="0">
                <a:latin typeface="Georgia" pitchFamily="18" charset="0"/>
                <a:cs typeface="B Nazanin" pitchFamily="2" charset="-78"/>
              </a:rPr>
              <a:t>Adduction </a:t>
            </a:r>
            <a:r>
              <a:rPr lang="fa-IR" sz="1600" b="1" dirty="0">
                <a:latin typeface="Georgia" pitchFamily="18" charset="0"/>
                <a:cs typeface="B Nazanin" pitchFamily="2" charset="-78"/>
              </a:rPr>
              <a:t>)</a:t>
            </a:r>
            <a:endParaRPr lang="fa-IR" sz="1600" b="1" dirty="0"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en-US" sz="1600" b="1" dirty="0">
              <a:latin typeface="Arial" pitchFamily="34" charset="0"/>
              <a:cs typeface="B Nazanin" pitchFamily="2" charset="-78"/>
            </a:endParaRPr>
          </a:p>
          <a:p>
            <a:pPr algn="r" rtl="1" fontAlgn="base"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latin typeface="Arial" pitchFamily="34" charset="0"/>
                <a:cs typeface="B Nazanin" pitchFamily="2" charset="-78"/>
              </a:rPr>
              <a:t> 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sz="1600" dirty="0"/>
          </a:p>
        </p:txBody>
      </p:sp>
      <p:pic>
        <p:nvPicPr>
          <p:cNvPr id="4" name="Picture 2" descr="J:\muscles\Hip and Pelvic Girdle\gracilis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14752"/>
            <a:ext cx="224409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0" descr="addlong 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71480"/>
            <a:ext cx="22145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7010400" cy="4525963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endParaRPr lang="fa-IR" sz="16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solidFill>
                  <a:srgbClr val="002060"/>
                </a:solidFill>
                <a:cs typeface="B Nazanin" pitchFamily="2" charset="-78"/>
              </a:rPr>
              <a:t>شانه ای (</a:t>
            </a:r>
            <a:r>
              <a:rPr lang="en-US" sz="1800" b="1" dirty="0">
                <a:solidFill>
                  <a:srgbClr val="002060"/>
                </a:solidFill>
                <a:cs typeface="B Nazanin" pitchFamily="2" charset="-78"/>
              </a:rPr>
              <a:t>Pectineus</a:t>
            </a:r>
            <a:r>
              <a:rPr lang="fa-IR" sz="18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endParaRPr lang="fa-IR" sz="1600" b="1" dirty="0"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cs typeface="B Nazanin" pitchFamily="2" charset="-78"/>
              </a:rPr>
              <a:t>سر ثابت : </a:t>
            </a:r>
            <a:r>
              <a:rPr lang="fa-IR" sz="1600" b="1" dirty="0">
                <a:latin typeface="Arial" pitchFamily="34" charset="0"/>
                <a:cs typeface="B Nazanin" pitchFamily="2" charset="-78"/>
              </a:rPr>
              <a:t>روی استخوان عانه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latin typeface="Arial" pitchFamily="34" charset="0"/>
                <a:cs typeface="B Nazanin" pitchFamily="2" charset="-78"/>
              </a:rPr>
              <a:t>سر متحرک : سطح خلفی استخوان ران</a:t>
            </a:r>
            <a:endParaRPr lang="en-US" sz="1600" b="1" dirty="0">
              <a:latin typeface="Arial" pitchFamily="34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latin typeface="Arial" pitchFamily="34" charset="0"/>
                <a:cs typeface="B Nazanin" pitchFamily="2" charset="-78"/>
              </a:rPr>
              <a:t>عمل : تا کردن ران ونزدیک کردن 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sz="1600" b="1" dirty="0"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800" b="1" dirty="0">
              <a:solidFill>
                <a:srgbClr val="002060"/>
              </a:solidFill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b="1" dirty="0">
                <a:solidFill>
                  <a:srgbClr val="002060"/>
                </a:solidFill>
                <a:cs typeface="B Nazanin" pitchFamily="2" charset="-78"/>
              </a:rPr>
              <a:t>سرینی بزرگ(</a:t>
            </a:r>
            <a:r>
              <a:rPr lang="en-US" sz="1800" b="1" dirty="0">
                <a:solidFill>
                  <a:srgbClr val="002060"/>
                </a:solidFill>
                <a:cs typeface="B Nazanin" pitchFamily="2" charset="-78"/>
              </a:rPr>
              <a:t>Glutes maximus</a:t>
            </a:r>
            <a:r>
              <a:rPr lang="fa-IR" sz="1800" b="1" dirty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endParaRPr lang="fa-IR" sz="1600" b="1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latin typeface="Arial" pitchFamily="34" charset="0"/>
                <a:cs typeface="B Nazanin" pitchFamily="2" charset="-78"/>
              </a:rPr>
              <a:t>سر ثابت : بخش خلفی استخوان خاصره و سطح خلفی استخوان خاجی و کنار استخوان دنبالچه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latin typeface="Arial" pitchFamily="34" charset="0"/>
                <a:cs typeface="B Nazanin" pitchFamily="2" charset="-78"/>
              </a:rPr>
              <a:t>سر متحرک : بخش خلفی استخوان ران برجستگی سرینی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600" b="1" dirty="0">
                <a:latin typeface="Arial" pitchFamily="34" charset="0"/>
                <a:cs typeface="B Nazanin" pitchFamily="2" charset="-78"/>
              </a:rPr>
              <a:t>عمل :</a:t>
            </a:r>
            <a:r>
              <a:rPr lang="en-US" sz="1600" b="1" dirty="0">
                <a:latin typeface="Arial" pitchFamily="34" charset="0"/>
                <a:cs typeface="B Nazanin" pitchFamily="2" charset="-78"/>
              </a:rPr>
              <a:t> </a:t>
            </a:r>
            <a:r>
              <a:rPr lang="fa-IR" sz="1600" b="1" dirty="0">
                <a:latin typeface="Arial" pitchFamily="34" charset="0"/>
                <a:cs typeface="B Nazanin" pitchFamily="2" charset="-78"/>
              </a:rPr>
              <a:t>باز کننده ران,چرخش خارجی,تارهای پایینی نزدیک کننده</a:t>
            </a:r>
            <a:endParaRPr lang="en-US" sz="1600" b="1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endParaRPr lang="en-US" sz="1600" b="1" dirty="0"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600" b="1" dirty="0">
              <a:latin typeface="Arial" pitchFamily="34" charset="0"/>
              <a:cs typeface="B Nazanin" pitchFamily="2" charset="-78"/>
            </a:endParaRPr>
          </a:p>
          <a:p>
            <a:pPr lvl="0" algn="r" rtl="1">
              <a:buFont typeface="Wingdings" panose="05000000000000000000" pitchFamily="2" charset="2"/>
              <a:buChar char="ü"/>
            </a:pPr>
            <a:endParaRPr lang="en-US" sz="1600" b="1" dirty="0"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600" b="1" dirty="0">
              <a:cs typeface="B Nazanin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1600" dirty="0"/>
          </a:p>
        </p:txBody>
      </p:sp>
      <p:pic>
        <p:nvPicPr>
          <p:cNvPr id="6" name="Picture 38" descr="3D704016 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92" y="152400"/>
            <a:ext cx="2286000" cy="2895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53" descr="glutes-anatomy   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09" y="3425560"/>
            <a:ext cx="1656184" cy="3180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613982"/>
              </p:ext>
            </p:extLst>
          </p:nvPr>
        </p:nvGraphicFramePr>
        <p:xfrm>
          <a:off x="1143000" y="762000"/>
          <a:ext cx="5867401" cy="5943600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2119699"/>
                <a:gridCol w="895950"/>
                <a:gridCol w="895950"/>
                <a:gridCol w="977901"/>
                <a:gridCol w="977901"/>
              </a:tblGrid>
              <a:tr h="39506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 rtl="1"/>
                      <a:endParaRPr lang="fa-IR" sz="2000" dirty="0" smtClean="0"/>
                    </a:p>
                    <a:p>
                      <a:pPr algn="ctr" rtl="1"/>
                      <a:r>
                        <a:rPr lang="fa-IR" sz="2800" dirty="0" smtClean="0"/>
                        <a:t>عضلات</a:t>
                      </a:r>
                      <a:endParaRPr lang="fa-IR" sz="280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 rtl="1"/>
                      <a:r>
                        <a:rPr lang="fa-IR" sz="2000" dirty="0" smtClean="0"/>
                        <a:t>کوتاهی</a:t>
                      </a:r>
                      <a:endParaRPr lang="fa-IR" sz="2000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 rtl="1"/>
                      <a:r>
                        <a:rPr lang="fa-IR" sz="2000" dirty="0" smtClean="0"/>
                        <a:t>کشیدگی</a:t>
                      </a:r>
                      <a:endParaRPr lang="fa-IR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25450">
                <a:tc vMerge="1">
                  <a:txBody>
                    <a:bodyPr/>
                    <a:lstStyle/>
                    <a:p>
                      <a:pPr algn="ctr" rtl="1"/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 rtl="1"/>
                      <a:r>
                        <a:rPr lang="fa-IR" sz="2000" dirty="0" smtClean="0"/>
                        <a:t>راست</a:t>
                      </a:r>
                      <a:endParaRPr lang="fa-IR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 rtl="1"/>
                      <a:r>
                        <a:rPr lang="fa-IR" sz="2000" dirty="0" smtClean="0"/>
                        <a:t>چپ</a:t>
                      </a:r>
                      <a:endParaRPr lang="fa-IR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 rtl="1"/>
                      <a:r>
                        <a:rPr lang="fa-IR" sz="2000" dirty="0" smtClean="0"/>
                        <a:t>راست</a:t>
                      </a:r>
                      <a:endParaRPr lang="fa-IR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 rtl="1"/>
                      <a:r>
                        <a:rPr lang="fa-IR" sz="2000" dirty="0" smtClean="0"/>
                        <a:t>چپ</a:t>
                      </a:r>
                      <a:endParaRPr lang="fa-IR" sz="20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6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r>
                        <a:rPr lang="en-US" sz="1800" dirty="0" smtClean="0"/>
                        <a:t>Glutes medius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r>
                        <a:rPr lang="en-US" sz="1800" dirty="0" smtClean="0"/>
                        <a:t>Glutes minimus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r>
                        <a:rPr lang="en-US" sz="1800" dirty="0" smtClean="0"/>
                        <a:t>Tensor facsia latae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Outward rotators                     </a:t>
                      </a:r>
                      <a:endParaRPr lang="fa-IR" sz="1800" dirty="0" smtClean="0"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r>
                        <a:rPr lang="en-US" sz="1800" dirty="0" smtClean="0"/>
                        <a:t>Adductor magnus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r>
                        <a:rPr lang="en-US" sz="1800" dirty="0" smtClean="0"/>
                        <a:t>Adductor brevis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r>
                        <a:rPr lang="en-US" sz="1800" dirty="0" smtClean="0"/>
                        <a:t>Adductor longus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r>
                        <a:rPr lang="en-US" sz="1800" dirty="0" smtClean="0"/>
                        <a:t>Gracilis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r>
                        <a:rPr lang="en-US" sz="1800" dirty="0" smtClean="0"/>
                        <a:t>Pectineus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r>
                        <a:rPr lang="en-US" sz="1800" dirty="0" smtClean="0"/>
                        <a:t>Glutes maximus</a:t>
                      </a:r>
                      <a:r>
                        <a:rPr lang="fa-IR" sz="1800" dirty="0" smtClean="0"/>
                        <a:t> 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4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r>
                        <a:rPr lang="en-US" dirty="0" smtClean="0"/>
                        <a:t>Quadratus</a:t>
                      </a:r>
                      <a:r>
                        <a:rPr lang="en-US" baseline="0" dirty="0" smtClean="0"/>
                        <a:t> lumborum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rtl="1"/>
                      <a:endParaRPr lang="fa-IR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33800" y="152399"/>
            <a:ext cx="3597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002060"/>
                </a:solidFill>
                <a:cs typeface="B Nazanin" pitchFamily="2" charset="-78"/>
              </a:rPr>
              <a:t>کوتاهی وکشیدگی عضلات درگیر</a:t>
            </a:r>
            <a:endParaRPr lang="en-US" sz="2400" dirty="0"/>
          </a:p>
        </p:txBody>
      </p:sp>
      <p:sp>
        <p:nvSpPr>
          <p:cNvPr id="8" name="Flowchart: Preparation 7"/>
          <p:cNvSpPr/>
          <p:nvPr/>
        </p:nvSpPr>
        <p:spPr>
          <a:xfrm>
            <a:off x="4495800" y="54864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/>
          <p:cNvSpPr/>
          <p:nvPr/>
        </p:nvSpPr>
        <p:spPr>
          <a:xfrm>
            <a:off x="4502727" y="59436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eparation 9"/>
          <p:cNvSpPr/>
          <p:nvPr/>
        </p:nvSpPr>
        <p:spPr>
          <a:xfrm>
            <a:off x="4516582" y="47625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eparation 10"/>
          <p:cNvSpPr/>
          <p:nvPr/>
        </p:nvSpPr>
        <p:spPr>
          <a:xfrm>
            <a:off x="4516582" y="4426527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eparation 11"/>
          <p:cNvSpPr/>
          <p:nvPr/>
        </p:nvSpPr>
        <p:spPr>
          <a:xfrm>
            <a:off x="4495800" y="51054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eparation 12"/>
          <p:cNvSpPr/>
          <p:nvPr/>
        </p:nvSpPr>
        <p:spPr>
          <a:xfrm>
            <a:off x="4495800" y="40767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paration 13"/>
          <p:cNvSpPr/>
          <p:nvPr/>
        </p:nvSpPr>
        <p:spPr>
          <a:xfrm>
            <a:off x="4495800" y="36576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paration 14"/>
          <p:cNvSpPr/>
          <p:nvPr/>
        </p:nvSpPr>
        <p:spPr>
          <a:xfrm>
            <a:off x="3318164" y="16764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paration 15"/>
          <p:cNvSpPr/>
          <p:nvPr/>
        </p:nvSpPr>
        <p:spPr>
          <a:xfrm>
            <a:off x="3318164" y="20574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eparation 16"/>
          <p:cNvSpPr/>
          <p:nvPr/>
        </p:nvSpPr>
        <p:spPr>
          <a:xfrm>
            <a:off x="3304309" y="25146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eparation 17"/>
          <p:cNvSpPr/>
          <p:nvPr/>
        </p:nvSpPr>
        <p:spPr>
          <a:xfrm>
            <a:off x="3325091" y="31242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eparation 18"/>
          <p:cNvSpPr/>
          <p:nvPr/>
        </p:nvSpPr>
        <p:spPr>
          <a:xfrm>
            <a:off x="2743200" y="16764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eparation 19"/>
          <p:cNvSpPr/>
          <p:nvPr/>
        </p:nvSpPr>
        <p:spPr>
          <a:xfrm>
            <a:off x="1371600" y="36576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eparation 20"/>
          <p:cNvSpPr/>
          <p:nvPr/>
        </p:nvSpPr>
        <p:spPr>
          <a:xfrm>
            <a:off x="2729345" y="20574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eparation 21"/>
          <p:cNvSpPr/>
          <p:nvPr/>
        </p:nvSpPr>
        <p:spPr>
          <a:xfrm>
            <a:off x="2729345" y="25146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eparation 22"/>
          <p:cNvSpPr/>
          <p:nvPr/>
        </p:nvSpPr>
        <p:spPr>
          <a:xfrm>
            <a:off x="2743200" y="3061855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eparation 23"/>
          <p:cNvSpPr/>
          <p:nvPr/>
        </p:nvSpPr>
        <p:spPr>
          <a:xfrm>
            <a:off x="1378527" y="40767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eparation 24"/>
          <p:cNvSpPr/>
          <p:nvPr/>
        </p:nvSpPr>
        <p:spPr>
          <a:xfrm>
            <a:off x="1371599" y="5486400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eparation 25"/>
          <p:cNvSpPr/>
          <p:nvPr/>
        </p:nvSpPr>
        <p:spPr>
          <a:xfrm>
            <a:off x="1371600" y="4412672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eparation 26"/>
          <p:cNvSpPr/>
          <p:nvPr/>
        </p:nvSpPr>
        <p:spPr>
          <a:xfrm>
            <a:off x="1336963" y="4772891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eparation 27"/>
          <p:cNvSpPr/>
          <p:nvPr/>
        </p:nvSpPr>
        <p:spPr>
          <a:xfrm>
            <a:off x="1378527" y="5119255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eparation 28"/>
          <p:cNvSpPr/>
          <p:nvPr/>
        </p:nvSpPr>
        <p:spPr>
          <a:xfrm>
            <a:off x="1427018" y="5967845"/>
            <a:ext cx="152400" cy="2286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7010400" cy="11430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002060"/>
                </a:solidFill>
              </a:rPr>
              <a:t>تمرینات کششی</a:t>
            </a:r>
            <a:endParaRPr lang="fa-I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3618"/>
            <a:ext cx="7467600" cy="4525963"/>
          </a:xfrm>
        </p:spPr>
        <p:txBody>
          <a:bodyPr>
            <a:normAutofit/>
          </a:bodyPr>
          <a:lstStyle/>
          <a:p>
            <a:pPr indent="0" algn="just" rtl="1">
              <a:lnSpc>
                <a:spcPct val="200000"/>
              </a:lnSpc>
              <a:buNone/>
            </a:pPr>
            <a:r>
              <a:rPr lang="ar-SA" sz="2000" b="1" dirty="0" smtClean="0">
                <a:ea typeface="Calibri" pitchFamily="34" charset="0"/>
                <a:cs typeface="B Nazanin" pitchFamily="2" charset="-78"/>
              </a:rPr>
              <a:t>1-فرد </a:t>
            </a:r>
            <a:r>
              <a:rPr lang="ar-SA" sz="2000" b="1" dirty="0">
                <a:ea typeface="Calibri" pitchFamily="34" charset="0"/>
                <a:cs typeface="B Nazanin" pitchFamily="2" charset="-78"/>
              </a:rPr>
              <a:t>روی زمین به حالت طاقباز خوابیده و پایی </a:t>
            </a:r>
            <a:r>
              <a:rPr lang="fa-IR" sz="2000" b="1" dirty="0" smtClean="0">
                <a:ea typeface="Calibri" pitchFamily="34" charset="0"/>
                <a:cs typeface="B Nazanin" pitchFamily="2" charset="-78"/>
              </a:rPr>
              <a:t>که </a:t>
            </a:r>
            <a:r>
              <a:rPr lang="ar-SA" sz="2000" b="1" dirty="0" smtClean="0">
                <a:ea typeface="Calibri" pitchFamily="34" charset="0"/>
                <a:cs typeface="B Nazanin" pitchFamily="2" charset="-78"/>
              </a:rPr>
              <a:t>لگن </a:t>
            </a:r>
            <a:r>
              <a:rPr lang="ar-SA" sz="2000" b="1" dirty="0">
                <a:ea typeface="Calibri" pitchFamily="34" charset="0"/>
                <a:cs typeface="B Nazanin" pitchFamily="2" charset="-78"/>
              </a:rPr>
              <a:t>در آن سمت پایین افتاده را به انگشتان </a:t>
            </a:r>
            <a:r>
              <a:rPr lang="ar-SA" sz="2000" b="1" dirty="0" smtClean="0">
                <a:ea typeface="Calibri" pitchFamily="34" charset="0"/>
                <a:cs typeface="B Nazanin" pitchFamily="2" charset="-78"/>
              </a:rPr>
              <a:t>دست</a:t>
            </a: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مقابل میرساند.(حرکت قیچی)</a:t>
            </a:r>
            <a:r>
              <a:rPr lang="fa-IR" sz="2000" b="1" dirty="0">
                <a:cs typeface="B Nazanin" pitchFamily="2" charset="-78"/>
              </a:rPr>
              <a:t>، (انحراف سمت </a:t>
            </a:r>
            <a:r>
              <a:rPr lang="fa-IR" sz="2000" b="1" dirty="0" smtClean="0">
                <a:cs typeface="B Nazanin" pitchFamily="2" charset="-78"/>
              </a:rPr>
              <a:t>چپ)</a:t>
            </a:r>
          </a:p>
          <a:p>
            <a:pPr indent="0" algn="just" rtl="1" eaLnBrk="0" hangingPunct="0">
              <a:lnSpc>
                <a:spcPct val="200000"/>
              </a:lnSpc>
              <a:buNone/>
            </a:pPr>
            <a:endParaRPr lang="ar-SA" sz="2000" b="1" dirty="0">
              <a:cs typeface="B Nazanin" pitchFamily="2" charset="-78"/>
            </a:endParaRPr>
          </a:p>
        </p:txBody>
      </p:sp>
      <p:pic>
        <p:nvPicPr>
          <p:cNvPr id="4" name="Picture 2" descr="C:\Documents and Settings\841620106\Desktop\New Folder\LyingCrossove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573" y="2743200"/>
            <a:ext cx="5562600" cy="2666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7010400" cy="4525963"/>
          </a:xfrm>
        </p:spPr>
        <p:txBody>
          <a:bodyPr>
            <a:normAutofit/>
          </a:bodyPr>
          <a:lstStyle/>
          <a:p>
            <a:pPr indent="0" algn="r" rtl="1">
              <a:lnSpc>
                <a:spcPct val="200000"/>
              </a:lnSpc>
              <a:buNone/>
            </a:pPr>
            <a:r>
              <a:rPr lang="ar-SA" sz="2000" b="1" dirty="0">
                <a:ea typeface="Calibri" pitchFamily="34" charset="0"/>
                <a:cs typeface="B Nazanin" pitchFamily="2" charset="-78"/>
              </a:rPr>
              <a:t>2-فرد به حالت نشسته قرار می گیرد پای </a:t>
            </a:r>
            <a:r>
              <a:rPr lang="ar-SA" sz="2000" b="1" dirty="0" smtClean="0">
                <a:ea typeface="Calibri" pitchFamily="34" charset="0"/>
                <a:cs typeface="B Nazanin" pitchFamily="2" charset="-78"/>
              </a:rPr>
              <a:t>مبتلا </a:t>
            </a:r>
            <a:r>
              <a:rPr lang="ar-SA" sz="2000" b="1" dirty="0">
                <a:ea typeface="Calibri" pitchFamily="34" charset="0"/>
                <a:cs typeface="B Nazanin" pitchFamily="2" charset="-78"/>
              </a:rPr>
              <a:t>به عارضه را خم کرده و </a:t>
            </a:r>
            <a:r>
              <a:rPr lang="ar-SA" sz="2000" b="1" dirty="0" smtClean="0">
                <a:ea typeface="Calibri" pitchFamily="34" charset="0"/>
                <a:cs typeface="B Nazanin" pitchFamily="2" charset="-78"/>
              </a:rPr>
              <a:t>روی</a:t>
            </a:r>
            <a:r>
              <a:rPr lang="fa-IR" sz="2000" b="1" dirty="0" smtClean="0">
                <a:ea typeface="Calibri" pitchFamily="34" charset="0"/>
                <a:cs typeface="B Nazanin" pitchFamily="2" charset="-78"/>
              </a:rPr>
              <a:t> </a:t>
            </a:r>
            <a:r>
              <a:rPr lang="ar-SA" sz="2000" b="1" dirty="0" smtClean="0">
                <a:ea typeface="Calibri" pitchFamily="34" charset="0"/>
                <a:cs typeface="B Nazanin" pitchFamily="2" charset="-78"/>
              </a:rPr>
              <a:t>پای </a:t>
            </a:r>
            <a:r>
              <a:rPr lang="ar-SA" sz="2000" b="1" dirty="0">
                <a:ea typeface="Calibri" pitchFamily="34" charset="0"/>
                <a:cs typeface="B Nazanin" pitchFamily="2" charset="-78"/>
              </a:rPr>
              <a:t>دیگر می </a:t>
            </a:r>
            <a:r>
              <a:rPr lang="ar-SA" sz="2000" b="1" dirty="0" smtClean="0">
                <a:ea typeface="Calibri" pitchFamily="34" charset="0"/>
                <a:cs typeface="B Nazanin" pitchFamily="2" charset="-78"/>
              </a:rPr>
              <a:t>گذارد</a:t>
            </a: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ar-SA" sz="2000" b="1" dirty="0" smtClean="0">
                <a:cs typeface="B Nazanin" pitchFamily="2" charset="-78"/>
              </a:rPr>
              <a:t>و </a:t>
            </a:r>
            <a:r>
              <a:rPr lang="ar-SA" sz="2000" b="1" dirty="0">
                <a:cs typeface="B Nazanin" pitchFamily="2" charset="-78"/>
              </a:rPr>
              <a:t>با کمک دست مخالف عضلات ابداکتوررا </a:t>
            </a:r>
            <a:r>
              <a:rPr lang="ar-SA" sz="2000" b="1" dirty="0" smtClean="0">
                <a:cs typeface="B Nazanin" pitchFamily="2" charset="-78"/>
              </a:rPr>
              <a:t>تحت</a:t>
            </a: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ar-SA" sz="2000" b="1" dirty="0" smtClean="0">
                <a:cs typeface="B Nazanin" pitchFamily="2" charset="-78"/>
              </a:rPr>
              <a:t>کشش </a:t>
            </a:r>
            <a:r>
              <a:rPr lang="ar-SA" sz="2000" b="1" dirty="0">
                <a:cs typeface="B Nazanin" pitchFamily="2" charset="-78"/>
              </a:rPr>
              <a:t>قرار می دهد. </a:t>
            </a:r>
            <a:r>
              <a:rPr lang="fa-IR" sz="2000" b="1" dirty="0">
                <a:cs typeface="B Nazanin" pitchFamily="2" charset="-78"/>
              </a:rPr>
              <a:t>(انحراف سمت راست)</a:t>
            </a:r>
            <a:endParaRPr lang="en-US" sz="2000" b="1" dirty="0">
              <a:cs typeface="B Nazanin" pitchFamily="2" charset="-78"/>
            </a:endParaRPr>
          </a:p>
          <a:p>
            <a:pPr indent="0" algn="r" rtl="1" eaLnBrk="0" hangingPunct="0">
              <a:buNone/>
            </a:pPr>
            <a:endParaRPr lang="en-US" sz="2000" dirty="0"/>
          </a:p>
          <a:p>
            <a:pPr marL="0" indent="0" algn="r" rtl="1">
              <a:buNone/>
            </a:pPr>
            <a:endParaRPr lang="fa-IR" sz="2000" dirty="0"/>
          </a:p>
        </p:txBody>
      </p:sp>
      <p:pic>
        <p:nvPicPr>
          <p:cNvPr id="4" name="Picture 3" descr="C:\Documents and Settings\841620106\Desktop\abductor\abduction-stretch-step3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6410325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5527"/>
            <a:ext cx="7391400" cy="4525963"/>
          </a:xfrm>
        </p:spPr>
        <p:txBody>
          <a:bodyPr>
            <a:normAutofit/>
          </a:bodyPr>
          <a:lstStyle/>
          <a:p>
            <a:pPr indent="0" algn="r" rtl="1">
              <a:lnSpc>
                <a:spcPct val="200000"/>
              </a:lnSpc>
              <a:buNone/>
            </a:pPr>
            <a:r>
              <a:rPr lang="ar-SA" sz="2000" b="1" dirty="0">
                <a:ea typeface="Calibri" pitchFamily="34" charset="0"/>
                <a:cs typeface="B Nazanin" pitchFamily="2" charset="-78"/>
              </a:rPr>
              <a:t>3-فرد کنار دیوار قرار گرفته و در حالی که با یک دست</a:t>
            </a:r>
            <a:r>
              <a:rPr lang="fa-IR" sz="2000" b="1" dirty="0">
                <a:ea typeface="Calibri" pitchFamily="34" charset="0"/>
                <a:cs typeface="B Nazanin" pitchFamily="2" charset="-78"/>
              </a:rPr>
              <a:t> </a:t>
            </a:r>
            <a:r>
              <a:rPr lang="ar-SA" sz="2000" b="1" dirty="0">
                <a:ea typeface="Calibri" pitchFamily="34" charset="0"/>
                <a:cs typeface="B Nazanin" pitchFamily="2" charset="-78"/>
              </a:rPr>
              <a:t>به دیوار تکیه </a:t>
            </a:r>
            <a:r>
              <a:rPr lang="ar-SA" sz="2000" b="1" dirty="0" smtClean="0">
                <a:ea typeface="Calibri" pitchFamily="34" charset="0"/>
                <a:cs typeface="B Nazanin" pitchFamily="2" charset="-78"/>
              </a:rPr>
              <a:t>داده</a:t>
            </a:r>
            <a:r>
              <a:rPr lang="fa-IR" sz="2000" b="1" dirty="0" smtClean="0">
                <a:ea typeface="Calibri" pitchFamily="34" charset="0"/>
                <a:cs typeface="B Nazanin" pitchFamily="2" charset="-78"/>
              </a:rPr>
              <a:t> </a:t>
            </a:r>
            <a:r>
              <a:rPr lang="ar-SA" sz="2000" b="1" dirty="0" smtClean="0">
                <a:ea typeface="Calibri" pitchFamily="34" charset="0"/>
                <a:cs typeface="B Nazanin" pitchFamily="2" charset="-78"/>
              </a:rPr>
              <a:t>است </a:t>
            </a:r>
            <a:r>
              <a:rPr lang="ar-SA" sz="2000" b="1" dirty="0">
                <a:ea typeface="Calibri" pitchFamily="34" charset="0"/>
                <a:cs typeface="B Nazanin" pitchFamily="2" charset="-78"/>
              </a:rPr>
              <a:t>ابداکتور های پای سمت راست را تحت کشش قرارمی دهد</a:t>
            </a:r>
            <a:r>
              <a:rPr lang="ar-SA" sz="2000" b="1" dirty="0" smtClean="0">
                <a:ea typeface="Calibri" pitchFamily="34" charset="0"/>
                <a:cs typeface="B Nazanin" pitchFamily="2" charset="-78"/>
              </a:rPr>
              <a:t>.</a:t>
            </a:r>
            <a:r>
              <a:rPr lang="fa-IR" sz="2000" b="1" dirty="0" smtClean="0">
                <a:ea typeface="Calibri" pitchFamily="34" charset="0"/>
                <a:cs typeface="B Nazanin" pitchFamily="2" charset="-78"/>
              </a:rPr>
              <a:t>(</a:t>
            </a:r>
            <a:r>
              <a:rPr lang="fa-IR" sz="2000" b="1" dirty="0">
                <a:ea typeface="Calibri" pitchFamily="34" charset="0"/>
                <a:cs typeface="B Nazanin" pitchFamily="2" charset="-78"/>
              </a:rPr>
              <a:t>انحراف سمت راست)</a:t>
            </a:r>
            <a:endParaRPr lang="ar-SA" sz="2000" b="1" dirty="0"/>
          </a:p>
          <a:p>
            <a:pPr marL="0" indent="0" algn="r" rtl="1">
              <a:buNone/>
            </a:pPr>
            <a:endParaRPr lang="fa-IR" sz="2000" dirty="0"/>
          </a:p>
        </p:txBody>
      </p:sp>
      <p:pic>
        <p:nvPicPr>
          <p:cNvPr id="4" name="Picture 3" descr="SquatITBand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6095999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73914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itchFamily="2" charset="-78"/>
              </a:rPr>
              <a:t>فردبه پشت خوابيده زانوي لگني كه بالا است راخم كرده سپس </a:t>
            </a:r>
            <a:r>
              <a:rPr lang="fa-IR" sz="2400" dirty="0" smtClean="0">
                <a:cs typeface="B Nazanin" pitchFamily="2" charset="-78"/>
              </a:rPr>
              <a:t>بادودست آن </a:t>
            </a:r>
            <a:r>
              <a:rPr lang="fa-IR" sz="2400" dirty="0">
                <a:cs typeface="B Nazanin" pitchFamily="2" charset="-78"/>
              </a:rPr>
              <a:t>رانگه مي دارد وپايي كه لگن درآن پايين است راروي آن قرارمي </a:t>
            </a:r>
            <a:r>
              <a:rPr lang="fa-IR" sz="2400" dirty="0" smtClean="0">
                <a:cs typeface="B Nazanin" pitchFamily="2" charset="-78"/>
              </a:rPr>
              <a:t>دهد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( كشش ابداكتوركوتاه شده)انحراف سمت راست</a:t>
            </a:r>
          </a:p>
          <a:p>
            <a:pPr marL="0" indent="0" algn="r" rtl="1">
              <a:buNone/>
            </a:pPr>
            <a:endParaRPr lang="fa-IR" sz="2400" dirty="0"/>
          </a:p>
        </p:txBody>
      </p:sp>
      <p:pic>
        <p:nvPicPr>
          <p:cNvPr id="4" name="Picture 2" descr="I:\a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207" y="1676400"/>
            <a:ext cx="6668393" cy="4395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/>
          </a:bodyPr>
          <a:lstStyle/>
          <a:p>
            <a:pPr algn="r"/>
            <a:r>
              <a:rPr lang="fa-IR" sz="5400" b="1" dirty="0" smtClean="0">
                <a:solidFill>
                  <a:srgbClr val="002060"/>
                </a:solidFill>
              </a:rPr>
              <a:t>آناتومی</a:t>
            </a:r>
            <a:endParaRPr lang="fa-IR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كمربند لگني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9600" y="381000"/>
            <a:ext cx="5029200" cy="5619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62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73152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ea typeface="Calibri" pitchFamily="34" charset="0"/>
                <a:cs typeface="B Nazanin" pitchFamily="2" charset="-78"/>
              </a:rPr>
              <a:t>4</a:t>
            </a:r>
            <a:r>
              <a:rPr lang="ar-SA" sz="2000" dirty="0">
                <a:ea typeface="Calibri" pitchFamily="34" charset="0"/>
                <a:cs typeface="B Nazanin" pitchFamily="2" charset="-78"/>
              </a:rPr>
              <a:t>-</a:t>
            </a:r>
            <a:r>
              <a:rPr lang="fa-IR" sz="2000" dirty="0">
                <a:ea typeface="Calibri" pitchFamily="34" charset="0"/>
                <a:cs typeface="B Nazanin" pitchFamily="2" charset="-78"/>
              </a:rPr>
              <a:t> </a:t>
            </a:r>
            <a:r>
              <a:rPr lang="ar-SA" sz="2000" dirty="0">
                <a:ea typeface="Calibri" pitchFamily="34" charset="0"/>
                <a:cs typeface="B Nazanin" pitchFamily="2" charset="-78"/>
              </a:rPr>
              <a:t>فرد در حالت طاقباز در حالی که زانوها را خم کرده قرار می گیرد سپس پایی که لگن در آن سمت بالا است را ازپای دیگر دور می کند.کشش عضلات </a:t>
            </a:r>
            <a:r>
              <a:rPr lang="ar-SA" sz="2000" dirty="0" smtClean="0">
                <a:ea typeface="Calibri" pitchFamily="34" charset="0"/>
                <a:cs typeface="B Nazanin" pitchFamily="2" charset="-78"/>
              </a:rPr>
              <a:t>اداکتور</a:t>
            </a:r>
            <a:endParaRPr lang="fa-IR" sz="2000" dirty="0" smtClean="0">
              <a:ea typeface="Calibri" pitchFamily="34" charset="0"/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000" dirty="0" smtClean="0">
                <a:ea typeface="Calibri" pitchFamily="34" charset="0"/>
                <a:cs typeface="B Nazanin" pitchFamily="2" charset="-78"/>
              </a:rPr>
              <a:t>(</a:t>
            </a:r>
            <a:r>
              <a:rPr lang="fa-IR" sz="2000" dirty="0">
                <a:ea typeface="Calibri" pitchFamily="34" charset="0"/>
                <a:cs typeface="B Nazanin" pitchFamily="2" charset="-78"/>
              </a:rPr>
              <a:t>انحراف سمت چپ)</a:t>
            </a:r>
            <a:endParaRPr lang="fa-IR" sz="2000" dirty="0"/>
          </a:p>
        </p:txBody>
      </p:sp>
      <p:pic>
        <p:nvPicPr>
          <p:cNvPr id="4" name="Picture 5" descr="Low adductor stretch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6324600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10400" cy="11430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002060"/>
                </a:solidFill>
              </a:rPr>
              <a:t>تمرینات تقویتی</a:t>
            </a:r>
            <a:endParaRPr lang="fa-I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0104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000" dirty="0">
                <a:ea typeface="Calibri" pitchFamily="34" charset="0"/>
                <a:cs typeface="B Nazanin" pitchFamily="2" charset="-78"/>
              </a:rPr>
              <a:t>1</a:t>
            </a:r>
            <a:r>
              <a:rPr lang="en-US" sz="2000" dirty="0">
                <a:ea typeface="Calibri" pitchFamily="34" charset="0"/>
                <a:cs typeface="B Nazanin" pitchFamily="2" charset="-78"/>
              </a:rPr>
              <a:t> -</a:t>
            </a:r>
            <a:r>
              <a:rPr lang="ar-SA" sz="2000" dirty="0">
                <a:ea typeface="Calibri" pitchFamily="34" charset="0"/>
                <a:cs typeface="B Nazanin" pitchFamily="2" charset="-78"/>
              </a:rPr>
              <a:t>فرد در حالت ایستاده قرار می گیرد و یک کش</a:t>
            </a:r>
            <a:r>
              <a:rPr lang="fa-IR" sz="2000" dirty="0">
                <a:ea typeface="Calibri" pitchFamily="34" charset="0"/>
                <a:cs typeface="B Nazanin" pitchFamily="2" charset="-78"/>
              </a:rPr>
              <a:t> </a:t>
            </a:r>
            <a:r>
              <a:rPr lang="ar-SA" sz="2000" dirty="0">
                <a:ea typeface="Calibri" pitchFamily="34" charset="0"/>
                <a:cs typeface="B Nazanin" pitchFamily="2" charset="-78"/>
              </a:rPr>
              <a:t>را به مچ پایی که لگن آن بالا است </a:t>
            </a:r>
            <a:endParaRPr lang="fa-IR" sz="2000" dirty="0" smtClean="0">
              <a:ea typeface="Calibri" pitchFamily="34" charset="0"/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ar-SA" sz="2000" dirty="0" smtClean="0">
                <a:ea typeface="Calibri" pitchFamily="34" charset="0"/>
                <a:cs typeface="B Nazanin" pitchFamily="2" charset="-78"/>
              </a:rPr>
              <a:t>می</a:t>
            </a:r>
            <a:r>
              <a:rPr lang="fa-IR" sz="2000" dirty="0" smtClean="0">
                <a:ea typeface="Calibri" pitchFamily="34" charset="0"/>
                <a:cs typeface="B Nazanin" pitchFamily="2" charset="-78"/>
              </a:rPr>
              <a:t> </a:t>
            </a:r>
            <a:r>
              <a:rPr lang="ar-SA" sz="2000" dirty="0" smtClean="0">
                <a:ea typeface="Calibri" pitchFamily="34" charset="0"/>
                <a:cs typeface="B Nazanin" pitchFamily="2" charset="-78"/>
              </a:rPr>
              <a:t>بندد </a:t>
            </a:r>
            <a:r>
              <a:rPr lang="ar-SA" sz="2000" dirty="0">
                <a:ea typeface="Calibri" pitchFamily="34" charset="0"/>
                <a:cs typeface="B Nazanin" pitchFamily="2" charset="-78"/>
              </a:rPr>
              <a:t>وسر دیگرش را به دیوار متصل کرده سپس حرکت دور کردن را انجام می دهد.</a:t>
            </a:r>
            <a:r>
              <a:rPr lang="ar-SA" sz="2000" dirty="0"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000" dirty="0">
                <a:ea typeface="Calibri" pitchFamily="34" charset="0"/>
                <a:cs typeface="B Nazanin" pitchFamily="2" charset="-78"/>
              </a:rPr>
              <a:t>(</a:t>
            </a:r>
            <a:r>
              <a:rPr lang="fa-IR" sz="2000" dirty="0">
                <a:ea typeface="Calibri" pitchFamily="34" charset="0"/>
                <a:cs typeface="B Nazanin" pitchFamily="2" charset="-78"/>
              </a:rPr>
              <a:t>انحراف </a:t>
            </a:r>
            <a:r>
              <a:rPr lang="ar-SA" sz="2000" dirty="0">
                <a:ea typeface="Calibri" pitchFamily="34" charset="0"/>
                <a:cs typeface="B Nazanin" pitchFamily="2" charset="-78"/>
              </a:rPr>
              <a:t>سمت راست)</a:t>
            </a:r>
            <a:endParaRPr lang="ar-SA" sz="2000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fa-IR" sz="2000" dirty="0"/>
          </a:p>
        </p:txBody>
      </p:sp>
      <p:pic>
        <p:nvPicPr>
          <p:cNvPr id="4" name="Picture 1" descr="Hip Abductor Standin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399"/>
            <a:ext cx="5280535" cy="4090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70104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itchFamily="2" charset="-78"/>
              </a:rPr>
              <a:t>در اين تمرين تقويتي فرد به پهلو خوابيده وآن  سمتي</a:t>
            </a:r>
            <a:r>
              <a:rPr lang="en-US" sz="2400" dirty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که لگن بالاست راحرکت می دهد</a:t>
            </a:r>
            <a:r>
              <a:rPr lang="en-US" sz="2400" dirty="0">
                <a:cs typeface="B Nazanin" pitchFamily="2" charset="-78"/>
              </a:rPr>
              <a:t/>
            </a:r>
            <a:br>
              <a:rPr lang="en-US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(انحراف سمت راست)</a:t>
            </a:r>
            <a:endParaRPr lang="fa-IR" sz="2400" dirty="0"/>
          </a:p>
        </p:txBody>
      </p:sp>
      <p:pic>
        <p:nvPicPr>
          <p:cNvPr id="4" name="Picture 3" descr="I:\a\كانون جوانان همشهركي - انحراف جانبي لگن\Google Image Result for http--www_irib_ir-health-Image-Backache-\post-22_files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6172200" cy="4143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0104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cs typeface="B Nazanin" pitchFamily="2" charset="-78"/>
              </a:rPr>
              <a:t>فردروی توپ به پهلو خوابیده وبالاوپایین می رود(مربع کمری)(انحراف سمت چپ)</a:t>
            </a:r>
            <a:endParaRPr lang="fa-IR" sz="2000" dirty="0"/>
          </a:p>
        </p:txBody>
      </p:sp>
      <p:pic>
        <p:nvPicPr>
          <p:cNvPr id="4" name="Picture 2" descr="C:\Documents and Settings\Dear-User\Desktop\New Folder\لگن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00174"/>
            <a:ext cx="6400800" cy="4672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7"/>
            <a:ext cx="7010400" cy="1143000"/>
          </a:xfrm>
        </p:spPr>
        <p:txBody>
          <a:bodyPr/>
          <a:lstStyle/>
          <a:p>
            <a:r>
              <a:rPr lang="fa-IR" b="1" dirty="0" smtClean="0">
                <a:solidFill>
                  <a:srgbClr val="002060"/>
                </a:solidFill>
              </a:rPr>
              <a:t>منابع</a:t>
            </a:r>
            <a:endParaRPr lang="fa-I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010400" cy="4525963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2400" dirty="0"/>
              <a:t>حرکات اصلاحی پشرفته (ازتئوری تا عمل ) حسن دانشمندی و همکاران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400" dirty="0"/>
              <a:t>حرکات اصلاحی و درمانی امیر لطافت کار و همکاران	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400" dirty="0"/>
              <a:t>حرکات اصلاحی یحیی سخنگویی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400" dirty="0"/>
              <a:t>حرکت شناسی تند نویس 	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400" dirty="0"/>
              <a:t>حرکت شناسی دبیدی روشن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en-US" sz="2400" dirty="0" smtClean="0"/>
              <a:t>internet</a:t>
            </a:r>
            <a:endParaRPr lang="fa-IR" sz="2400" dirty="0"/>
          </a:p>
          <a:p>
            <a:pPr marL="0" indent="0" algn="ctr" rtl="1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494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914400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002060"/>
                </a:solidFill>
                <a:cs typeface="B Nazanin" pitchFamily="2" charset="-78"/>
              </a:rPr>
              <a:t>Treatment strategies for the deep lateral rotators in pelvic tilt </a:t>
            </a:r>
            <a:br>
              <a:rPr lang="en-GB" sz="2800" dirty="0">
                <a:solidFill>
                  <a:srgbClr val="002060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rgbClr val="002060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002060"/>
                </a:solidFill>
                <a:cs typeface="B Nazanin" pitchFamily="2" charset="-78"/>
              </a:rPr>
            </a:br>
            <a:r>
              <a:rPr lang="fa-IR" sz="2800" dirty="0">
                <a:solidFill>
                  <a:srgbClr val="002060"/>
                </a:solidFill>
                <a:cs typeface="B Nazanin" pitchFamily="2" charset="-78"/>
              </a:rPr>
              <a:t/>
            </a:r>
            <a:br>
              <a:rPr lang="fa-IR" sz="2800" dirty="0">
                <a:solidFill>
                  <a:srgbClr val="002060"/>
                </a:solidFill>
                <a:cs typeface="B Nazanin" pitchFamily="2" charset="-78"/>
              </a:rPr>
            </a:br>
            <a:r>
              <a:rPr lang="en-GB" sz="2800" dirty="0">
                <a:solidFill>
                  <a:srgbClr val="002060"/>
                </a:solidFill>
                <a:cs typeface="B Nazanin" pitchFamily="2" charset="-78"/>
              </a:rPr>
              <a:t/>
            </a:r>
            <a:br>
              <a:rPr lang="en-GB" sz="2800" dirty="0">
                <a:solidFill>
                  <a:srgbClr val="002060"/>
                </a:solidFill>
                <a:cs typeface="B Nazanin" pitchFamily="2" charset="-78"/>
              </a:rPr>
            </a:br>
            <a:r>
              <a:rPr lang="fa-IR" sz="2800" dirty="0">
                <a:solidFill>
                  <a:srgbClr val="002060"/>
                </a:solidFill>
              </a:rPr>
              <a:t>استراتژی های درمان برای روتاتور عمیق جانبی در چرخش لگن</a:t>
            </a:r>
            <a:r>
              <a:rPr lang="en-GB" sz="2800" dirty="0">
                <a:solidFill>
                  <a:srgbClr val="002060"/>
                </a:solidFill>
                <a:cs typeface="B Nazanin" pitchFamily="2" charset="-78"/>
              </a:rPr>
              <a:t/>
            </a:r>
            <a:br>
              <a:rPr lang="en-GB" sz="2800" dirty="0">
                <a:solidFill>
                  <a:srgbClr val="002060"/>
                </a:solidFill>
                <a:cs typeface="B Nazanin" pitchFamily="2" charset="-78"/>
              </a:rPr>
            </a:br>
            <a:r>
              <a:rPr lang="en-US" sz="2800" dirty="0">
                <a:solidFill>
                  <a:srgbClr val="002060"/>
                </a:solidFill>
                <a:cs typeface="B Nazanin" pitchFamily="2" charset="-78"/>
              </a:rPr>
              <a:t/>
            </a:r>
            <a:br>
              <a:rPr lang="en-US" sz="2800" dirty="0">
                <a:solidFill>
                  <a:srgbClr val="002060"/>
                </a:solidFill>
                <a:cs typeface="B Nazanin" pitchFamily="2" charset="-78"/>
              </a:rPr>
            </a:b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19400"/>
            <a:ext cx="3190536" cy="3669117"/>
          </a:xfrm>
        </p:spPr>
      </p:pic>
    </p:spTree>
    <p:extLst>
      <p:ext uri="{BB962C8B-B14F-4D97-AF65-F5344CB8AC3E}">
        <p14:creationId xmlns:p14="http://schemas.microsoft.com/office/powerpoint/2010/main" val="4200373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73" y="474345"/>
            <a:ext cx="487665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زینب هادوی</a:t>
            </a:r>
          </a:p>
          <a:p>
            <a:pPr algn="ctr"/>
            <a:endParaRPr lang="fa-IR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fa-I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تیلت های جانبی </a:t>
            </a:r>
            <a:r>
              <a:rPr lang="fa-I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لگن</a:t>
            </a:r>
          </a:p>
          <a:p>
            <a:pPr algn="ctr"/>
            <a:endParaRPr lang="fa-IR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fa-IR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fa-I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پاییز </a:t>
            </a:r>
            <a:r>
              <a:rPr lang="fa-I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94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44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orrective\اصلاحی\Inner-surface-of-the-bone-left-namel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055"/>
            <a:ext cx="6365266" cy="5926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corrective\اصلاحی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5738812" cy="5770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SUS\Desktop\v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14" y="3512127"/>
            <a:ext cx="5774986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US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81"/>
            <a:ext cx="5791200" cy="3332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7"/>
            <a:ext cx="7010400" cy="1143000"/>
          </a:xfrm>
        </p:spPr>
        <p:txBody>
          <a:bodyPr/>
          <a:lstStyle/>
          <a:p>
            <a:r>
              <a:rPr lang="fa-IR" b="1" dirty="0" smtClean="0">
                <a:solidFill>
                  <a:srgbClr val="002060"/>
                </a:solidFill>
              </a:rPr>
              <a:t>چرخش جانبی لگن</a:t>
            </a:r>
            <a:endParaRPr lang="fa-I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010400" cy="4525963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dirty="0"/>
              <a:t> چرخش جانبي لگن درسطح فرونتال</a:t>
            </a:r>
          </a:p>
          <a:p>
            <a:pPr marL="0" indent="0" algn="r" rtl="1">
              <a:buNone/>
            </a:pPr>
            <a:endParaRPr lang="fa-IR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/>
              <a:t> همسطح نبودن سه تیغ خاصره دو طرف با یکدیگر </a:t>
            </a:r>
          </a:p>
          <a:p>
            <a:pPr marL="0" indent="0" algn="r" rtl="1">
              <a:buNone/>
            </a:pPr>
            <a:endParaRPr lang="fa-IR" dirty="0"/>
          </a:p>
        </p:txBody>
      </p:sp>
      <p:pic>
        <p:nvPicPr>
          <p:cNvPr id="4" name="Picture 5" descr="dalton01__1_1_57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62745"/>
            <a:ext cx="243622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13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002060"/>
                </a:solidFill>
                <a:cs typeface="B Nazanin" pitchFamily="2" charset="-78"/>
              </a:rPr>
              <a:t>اختلاف بین وضعیت طبیعی و ناهنجاری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14400"/>
            <a:ext cx="2590800" cy="5562600"/>
          </a:xfrm>
        </p:spPr>
        <p:txBody>
          <a:bodyPr>
            <a:normAutofit/>
          </a:bodyPr>
          <a:lstStyle/>
          <a:p>
            <a:pPr algn="ctr" rtl="1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002060"/>
                </a:solidFill>
              </a:rPr>
              <a:t>وضعیت طبیعی </a:t>
            </a:r>
          </a:p>
          <a:p>
            <a:pPr algn="ctr" rtl="1">
              <a:buFont typeface="Wingdings" panose="05000000000000000000" pitchFamily="2" charset="2"/>
              <a:buChar char="ü"/>
            </a:pPr>
            <a:endParaRPr lang="fa-IR" sz="1800" dirty="0"/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fa-IR" sz="1800" dirty="0">
                <a:latin typeface="Majsh" pitchFamily="2" charset="2"/>
                <a:cs typeface="B Nazanin" pitchFamily="2" charset="-78"/>
              </a:rPr>
              <a:t>دو خار خاصره ای قدامی ـ فوقانی در یک راستا </a:t>
            </a:r>
            <a:r>
              <a:rPr lang="fa-IR" sz="1800" dirty="0" smtClean="0">
                <a:latin typeface="Majsh" pitchFamily="2" charset="2"/>
                <a:cs typeface="B Nazanin" pitchFamily="2" charset="-78"/>
              </a:rPr>
              <a:t>باشند</a:t>
            </a: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fa-IR" sz="1800" dirty="0" smtClean="0">
                <a:latin typeface="Majsh" pitchFamily="2" charset="2"/>
                <a:cs typeface="B Nazanin" pitchFamily="2" charset="-78"/>
              </a:rPr>
              <a:t>( </a:t>
            </a:r>
            <a:r>
              <a:rPr lang="fa-IR" sz="1800" dirty="0">
                <a:latin typeface="Majsh" pitchFamily="2" charset="2"/>
                <a:cs typeface="B Nazanin" pitchFamily="2" charset="-78"/>
              </a:rPr>
              <a:t>در سطح افق )</a:t>
            </a:r>
          </a:p>
          <a:p>
            <a:pPr algn="ctr" rtl="1">
              <a:buFont typeface="Wingdings" panose="05000000000000000000" pitchFamily="2" charset="2"/>
              <a:buChar char="ü"/>
            </a:pPr>
            <a:endParaRPr lang="fa-IR" sz="1800" dirty="0">
              <a:latin typeface="Majsh" pitchFamily="2" charset="2"/>
              <a:cs typeface="B Nazanin" pitchFamily="2" charset="-78"/>
            </a:endParaRPr>
          </a:p>
          <a:p>
            <a:pPr algn="ctr" rtl="1">
              <a:buFont typeface="Wingdings" panose="05000000000000000000" pitchFamily="2" charset="2"/>
              <a:buChar char="ü"/>
            </a:pPr>
            <a:endParaRPr lang="en-US" sz="1800" dirty="0">
              <a:latin typeface="Majsh" pitchFamily="2" charset="2"/>
              <a:cs typeface="B Nazanin" pitchFamily="2" charset="-78"/>
            </a:endParaRP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fa-IR" sz="1800" dirty="0">
                <a:latin typeface="Majsh" pitchFamily="2" charset="2"/>
                <a:cs typeface="B Nazanin" pitchFamily="2" charset="-78"/>
              </a:rPr>
              <a:t>- خار خاصره ای قدامی ـ فوقانی و خار خاصره ای خلفی ـ فوقانی در یک راستا باشند.</a:t>
            </a:r>
            <a:endParaRPr lang="en-US" sz="1800" dirty="0">
              <a:latin typeface="Majsh" pitchFamily="2" charset="2"/>
              <a:cs typeface="B Nazanin" pitchFamily="2" charset="-78"/>
            </a:endParaRPr>
          </a:p>
          <a:p>
            <a:pPr algn="ctr" rtl="1">
              <a:buFont typeface="Wingdings" panose="05000000000000000000" pitchFamily="2" charset="2"/>
              <a:buChar char="ü"/>
            </a:pPr>
            <a:endParaRPr lang="fa-IR" sz="1800" dirty="0"/>
          </a:p>
          <a:p>
            <a:pPr algn="ctr" rtl="1">
              <a:buFont typeface="Wingdings" panose="05000000000000000000" pitchFamily="2" charset="2"/>
              <a:buChar char="ü"/>
            </a:pPr>
            <a:endParaRPr lang="fa-IR" sz="1800" dirty="0"/>
          </a:p>
          <a:p>
            <a:pPr algn="ctr" rtl="1">
              <a:buFont typeface="Wingdings" panose="05000000000000000000" pitchFamily="2" charset="2"/>
              <a:buChar char="ü"/>
            </a:pPr>
            <a:endParaRPr lang="fa-IR" sz="1800" dirty="0"/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373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srgbClr val="002060"/>
                </a:solidFill>
                <a:cs typeface="B Nazanin" pitchFamily="2" charset="-78"/>
              </a:rPr>
              <a:t>ناهنجاری</a:t>
            </a:r>
            <a:r>
              <a:rPr lang="fa-IR" sz="2000" dirty="0">
                <a:solidFill>
                  <a:srgbClr val="002060"/>
                </a:solidFill>
                <a:cs typeface="B Nazanin" pitchFamily="2" charset="-78"/>
              </a:rPr>
              <a:t>  </a:t>
            </a: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endParaRPr lang="fa-IR" dirty="0">
              <a:cs typeface="B Nazanin" pitchFamily="2" charset="-78"/>
            </a:endParaRP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fa-IR" dirty="0">
                <a:cs typeface="B Nazanin" pitchFamily="2" charset="-78"/>
              </a:rPr>
              <a:t>در کجی لگن ستیغ خاصره ای در مقایسه با سمت دیگر پایین می شود یا ستیغ خاصره دو طرف هم سطح با هم نباشند.</a:t>
            </a:r>
            <a:endParaRPr lang="en-US" dirty="0">
              <a:cs typeface="B Nazanin" pitchFamily="2" charset="-78"/>
            </a:endParaRP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endParaRPr lang="fa-IR" dirty="0">
              <a:cs typeface="B Nazanin" pitchFamily="2" charset="-78"/>
            </a:endParaRP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fa-IR" dirty="0">
                <a:cs typeface="B Nazanin" pitchFamily="2" charset="-78"/>
              </a:rPr>
              <a:t>در تیلت جانبی افتادگی ستیغ خاصره در یک سمت نسبت به سمت دیگر در صفحه فرونتال است.</a:t>
            </a:r>
            <a:endParaRPr lang="en-US" dirty="0">
              <a:cs typeface="B Nazanin" pitchFamily="2" charset="-78"/>
            </a:endParaRP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endParaRPr lang="fa-IR" dirty="0">
              <a:cs typeface="B Nazanin" pitchFamily="2" charset="-78"/>
            </a:endParaRP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endParaRPr lang="fa-IR" dirty="0"/>
          </a:p>
        </p:txBody>
      </p:sp>
      <p:pic>
        <p:nvPicPr>
          <p:cNvPr id="5" name="Picture 3" descr="J:\New Folder\Lateral Pelvic Tilt and Back Pain_files\IMG_1007_2-300x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09190"/>
            <a:ext cx="2874013" cy="2302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J:\New Folder\Lateral Pelvic Tilt and Back Pain_files\IMG_0990_2-300x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2700366" cy="2340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13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0"/>
            <a:ext cx="7010400" cy="1143000"/>
          </a:xfrm>
        </p:spPr>
        <p:txBody>
          <a:bodyPr/>
          <a:lstStyle/>
          <a:p>
            <a:r>
              <a:rPr lang="fa-IR" b="1" dirty="0">
                <a:solidFill>
                  <a:srgbClr val="002060"/>
                </a:solidFill>
              </a:rPr>
              <a:t>ارزیابی لگن نا متقارن </a:t>
            </a:r>
            <a:endParaRPr lang="fa-IR" dirty="0">
              <a:solidFill>
                <a:srgbClr val="002060"/>
              </a:solidFill>
            </a:endParaRPr>
          </a:p>
        </p:txBody>
      </p:sp>
      <p:pic>
        <p:nvPicPr>
          <p:cNvPr id="5" name="Picture 14" descr="G:\ \enheraf lagan\aks lagan\dmkvQ2ZvNFV3bEVRQ2svbXFkZWZhdWx0LmpwZ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98" y="2971800"/>
            <a:ext cx="4186203" cy="23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4478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dirty="0"/>
              <a:t>اگر اختلاف  ارتفاع بین دو ستیغ خاصره بیشتر از 1/2اینچ باشد از لحاظ بالینی معنی دار است .</a:t>
            </a:r>
          </a:p>
        </p:txBody>
      </p:sp>
    </p:spTree>
    <p:extLst>
      <p:ext uri="{BB962C8B-B14F-4D97-AF65-F5344CB8AC3E}">
        <p14:creationId xmlns:p14="http://schemas.microsoft.com/office/powerpoint/2010/main" val="30250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_quantum_entanglem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_quantum_entanglem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4_quantum_entanglem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quantum_entanglem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quantum_entanglem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B Compset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1015</Words>
  <Application>Microsoft Office PowerPoint</Application>
  <PresentationFormat>On-screen Show (4:3)</PresentationFormat>
  <Paragraphs>207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84" baseType="lpstr">
      <vt:lpstr>Arial</vt:lpstr>
      <vt:lpstr>B Compset</vt:lpstr>
      <vt:lpstr>B Mitra</vt:lpstr>
      <vt:lpstr>B Nazanin</vt:lpstr>
      <vt:lpstr>Calibri</vt:lpstr>
      <vt:lpstr>Georgia</vt:lpstr>
      <vt:lpstr>Majsh</vt:lpstr>
      <vt:lpstr>Rockwell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quantum_entanglement</vt:lpstr>
      <vt:lpstr>1_quantum_entanglement</vt:lpstr>
      <vt:lpstr>6_Office Theme</vt:lpstr>
      <vt:lpstr>7_Office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33_Office Theme</vt:lpstr>
      <vt:lpstr>34_Office Theme</vt:lpstr>
      <vt:lpstr>2_quantum_entanglement</vt:lpstr>
      <vt:lpstr>3_quantum_entanglement</vt:lpstr>
      <vt:lpstr>4_quantum_entanglement</vt:lpstr>
      <vt:lpstr>9_Office Theme</vt:lpstr>
      <vt:lpstr>Image</vt:lpstr>
      <vt:lpstr>Bitmap Image</vt:lpstr>
      <vt:lpstr>Photo Editor Photo</vt:lpstr>
      <vt:lpstr>بسم الله الرحمن الرحیم</vt:lpstr>
      <vt:lpstr>انحراف جانبی لگن pelvic obliquity</vt:lpstr>
      <vt:lpstr>آناتومی</vt:lpstr>
      <vt:lpstr>PowerPoint Presentation</vt:lpstr>
      <vt:lpstr>PowerPoint Presentation</vt:lpstr>
      <vt:lpstr>PowerPoint Presentation</vt:lpstr>
      <vt:lpstr>چرخش جانبی لگن</vt:lpstr>
      <vt:lpstr>اختلاف بین وضعیت طبیعی و ناهنجاری</vt:lpstr>
      <vt:lpstr>ارزیابی لگن نا متقارن </vt:lpstr>
      <vt:lpstr>نامگذاری انحراف با توجه به سمت افتادگی </vt:lpstr>
      <vt:lpstr>علل</vt:lpstr>
      <vt:lpstr>PowerPoint Presentation</vt:lpstr>
      <vt:lpstr>PowerPoint Presentation</vt:lpstr>
      <vt:lpstr>PowerPoint Presentation</vt:lpstr>
      <vt:lpstr>ارزيابي راستاي طبيعي لگن </vt:lpstr>
      <vt:lpstr>ارتباط ميان كمربند لگني با كمربند شانه اي و ستون فقرات </vt:lpstr>
      <vt:lpstr>کشنده پهن نیام</vt:lpstr>
      <vt:lpstr>عوارض</vt:lpstr>
      <vt:lpstr>عضلات درگیر در ناهنجاری لگن مایل </vt:lpstr>
      <vt:lpstr>عضلات آبداکتور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تمرینات کششی</vt:lpstr>
      <vt:lpstr>PowerPoint Presentation</vt:lpstr>
      <vt:lpstr>PowerPoint Presentation</vt:lpstr>
      <vt:lpstr>PowerPoint Presentation</vt:lpstr>
      <vt:lpstr>PowerPoint Presentation</vt:lpstr>
      <vt:lpstr>تمرینات تقویتی</vt:lpstr>
      <vt:lpstr>PowerPoint Presentation</vt:lpstr>
      <vt:lpstr>PowerPoint Presentation</vt:lpstr>
      <vt:lpstr>منابع</vt:lpstr>
      <vt:lpstr>Treatment strategies for the deep lateral rotators in pelvic tilt     استراتژی های درمان برای روتاتور عمیق جانبی در چرخش لگن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shahin</dc:creator>
  <cp:lastModifiedBy>Admin</cp:lastModifiedBy>
  <cp:revision>111</cp:revision>
  <dcterms:created xsi:type="dcterms:W3CDTF">2006-08-16T00:00:00Z</dcterms:created>
  <dcterms:modified xsi:type="dcterms:W3CDTF">2020-02-09T20:50:19Z</dcterms:modified>
</cp:coreProperties>
</file>