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6" r:id="rId3"/>
    <p:sldId id="267" r:id="rId4"/>
    <p:sldId id="379" r:id="rId5"/>
    <p:sldId id="346" r:id="rId6"/>
    <p:sldId id="347" r:id="rId7"/>
    <p:sldId id="280" r:id="rId8"/>
    <p:sldId id="291" r:id="rId9"/>
    <p:sldId id="257" r:id="rId10"/>
    <p:sldId id="292" r:id="rId11"/>
    <p:sldId id="295" r:id="rId12"/>
    <p:sldId id="380" r:id="rId13"/>
    <p:sldId id="294" r:id="rId14"/>
    <p:sldId id="296" r:id="rId15"/>
    <p:sldId id="299" r:id="rId16"/>
    <p:sldId id="300" r:id="rId17"/>
    <p:sldId id="297" r:id="rId18"/>
    <p:sldId id="348" r:id="rId19"/>
    <p:sldId id="305" r:id="rId20"/>
    <p:sldId id="308" r:id="rId21"/>
    <p:sldId id="310" r:id="rId22"/>
    <p:sldId id="324" r:id="rId23"/>
    <p:sldId id="314" r:id="rId24"/>
    <p:sldId id="313" r:id="rId25"/>
    <p:sldId id="315" r:id="rId26"/>
    <p:sldId id="316" r:id="rId27"/>
    <p:sldId id="319" r:id="rId28"/>
    <p:sldId id="325" r:id="rId29"/>
    <p:sldId id="298" r:id="rId30"/>
    <p:sldId id="323" r:id="rId31"/>
    <p:sldId id="318" r:id="rId32"/>
    <p:sldId id="303" r:id="rId33"/>
    <p:sldId id="321" r:id="rId34"/>
    <p:sldId id="328" r:id="rId35"/>
    <p:sldId id="373" r:id="rId36"/>
    <p:sldId id="330" r:id="rId37"/>
    <p:sldId id="331" r:id="rId38"/>
    <p:sldId id="326" r:id="rId39"/>
    <p:sldId id="327" r:id="rId40"/>
    <p:sldId id="338" r:id="rId41"/>
    <p:sldId id="329" r:id="rId42"/>
    <p:sldId id="302" r:id="rId43"/>
    <p:sldId id="349" r:id="rId44"/>
    <p:sldId id="301" r:id="rId45"/>
    <p:sldId id="311" r:id="rId46"/>
    <p:sldId id="353" r:id="rId47"/>
    <p:sldId id="336" r:id="rId48"/>
    <p:sldId id="317" r:id="rId49"/>
    <p:sldId id="332" r:id="rId50"/>
    <p:sldId id="333" r:id="rId51"/>
    <p:sldId id="374" r:id="rId52"/>
    <p:sldId id="337" r:id="rId53"/>
    <p:sldId id="339" r:id="rId54"/>
    <p:sldId id="340" r:id="rId55"/>
    <p:sldId id="341" r:id="rId56"/>
    <p:sldId id="343" r:id="rId57"/>
    <p:sldId id="344" r:id="rId58"/>
    <p:sldId id="345" r:id="rId59"/>
    <p:sldId id="357" r:id="rId60"/>
    <p:sldId id="354" r:id="rId61"/>
    <p:sldId id="351" r:id="rId62"/>
    <p:sldId id="363" r:id="rId63"/>
    <p:sldId id="358" r:id="rId64"/>
    <p:sldId id="361" r:id="rId65"/>
    <p:sldId id="352" r:id="rId66"/>
    <p:sldId id="356" r:id="rId67"/>
    <p:sldId id="370" r:id="rId68"/>
    <p:sldId id="367" r:id="rId69"/>
    <p:sldId id="360" r:id="rId70"/>
    <p:sldId id="359" r:id="rId71"/>
    <p:sldId id="364" r:id="rId72"/>
    <p:sldId id="366" r:id="rId73"/>
    <p:sldId id="368" r:id="rId74"/>
    <p:sldId id="369" r:id="rId75"/>
    <p:sldId id="371" r:id="rId76"/>
    <p:sldId id="372" r:id="rId77"/>
    <p:sldId id="376" r:id="rId78"/>
    <p:sldId id="375" r:id="rId79"/>
    <p:sldId id="378" r:id="rId80"/>
    <p:sldId id="381" r:id="rId81"/>
    <p:sldId id="382" r:id="rId82"/>
    <p:sldId id="383" r:id="rId83"/>
    <p:sldId id="384" r:id="rId84"/>
    <p:sldId id="385" r:id="rId85"/>
    <p:sldId id="386" r:id="rId86"/>
    <p:sldId id="377" r:id="rId87"/>
    <p:sldId id="392" r:id="rId88"/>
    <p:sldId id="390" r:id="rId89"/>
    <p:sldId id="387" r:id="rId90"/>
    <p:sldId id="388" r:id="rId91"/>
    <p:sldId id="389" r:id="rId92"/>
    <p:sldId id="391" r:id="rId93"/>
    <p:sldId id="393" r:id="rId94"/>
    <p:sldId id="279" r:id="rId95"/>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00FF"/>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975" autoAdjust="0"/>
    <p:restoredTop sz="93608" autoAdjust="0"/>
  </p:normalViewPr>
  <p:slideViewPr>
    <p:cSldViewPr snapToGrid="0">
      <p:cViewPr varScale="1">
        <p:scale>
          <a:sx n="88" d="100"/>
          <a:sy n="88" d="100"/>
        </p:scale>
        <p:origin x="26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23/09/1441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23/09/1441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3.jpg"/><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gif"/></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5.gif"/></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7.xml"/><Relationship Id="rId4" Type="http://schemas.openxmlformats.org/officeDocument/2006/relationships/image" Target="../media/image41.gif"/></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44.jpg"/><Relationship Id="rId4" Type="http://schemas.openxmlformats.org/officeDocument/2006/relationships/image" Target="../media/image41.gif"/></Relationships>
</file>

<file path=ppt/slides/_rels/slide1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41.gif"/><Relationship Id="rId4" Type="http://schemas.openxmlformats.org/officeDocument/2006/relationships/image" Target="../media/image58.jpg"/></Relationships>
</file>

<file path=ppt/slides/_rels/slide3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43.png"/><Relationship Id="rId7" Type="http://schemas.openxmlformats.org/officeDocument/2006/relationships/image" Target="../media/image81.jpeg"/><Relationship Id="rId2" Type="http://schemas.openxmlformats.org/officeDocument/2006/relationships/image" Target="../media/image77.jp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 Id="rId9" Type="http://schemas.openxmlformats.org/officeDocument/2006/relationships/image" Target="../media/image83.jpg"/></Relationships>
</file>

<file path=ppt/slides/_rels/slide46.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5.jp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8.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jpg"/><Relationship Id="rId1" Type="http://schemas.openxmlformats.org/officeDocument/2006/relationships/slideLayout" Target="../slideLayouts/slideLayout7.xml"/><Relationship Id="rId4" Type="http://schemas.openxmlformats.org/officeDocument/2006/relationships/image" Target="../media/image93.jpg"/></Relationships>
</file>

<file path=ppt/slides/_rels/slide52.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59.jpg"/><Relationship Id="rId1" Type="http://schemas.openxmlformats.org/officeDocument/2006/relationships/slideLayout" Target="../slideLayouts/slideLayout7.xml"/><Relationship Id="rId4" Type="http://schemas.openxmlformats.org/officeDocument/2006/relationships/image" Target="../media/image95.jpg"/></Relationships>
</file>

<file path=ppt/slides/_rels/slide5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06.gif"/></Relationships>
</file>

<file path=ppt/slides/_rels/slide61.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jpg"/><Relationship Id="rId1" Type="http://schemas.openxmlformats.org/officeDocument/2006/relationships/slideLayout" Target="../slideLayouts/slideLayout7.xml"/><Relationship Id="rId4" Type="http://schemas.openxmlformats.org/officeDocument/2006/relationships/image" Target="../media/image109.jpg"/></Relationships>
</file>

<file path=ppt/slides/_rels/slide62.xml.rels><?xml version="1.0" encoding="UTF-8" standalone="yes"?>
<Relationships xmlns="http://schemas.openxmlformats.org/package/2006/relationships"><Relationship Id="rId3" Type="http://schemas.openxmlformats.org/officeDocument/2006/relationships/image" Target="../media/image110.gif"/><Relationship Id="rId2" Type="http://schemas.openxmlformats.org/officeDocument/2006/relationships/image" Target="../media/image85.jpg"/><Relationship Id="rId1" Type="http://schemas.openxmlformats.org/officeDocument/2006/relationships/slideLayout" Target="../slideLayouts/slideLayout7.xml"/><Relationship Id="rId5" Type="http://schemas.openxmlformats.org/officeDocument/2006/relationships/image" Target="../media/image105.JPG"/><Relationship Id="rId4" Type="http://schemas.openxmlformats.org/officeDocument/2006/relationships/image" Target="../media/image111.gif"/></Relationships>
</file>

<file path=ppt/slides/_rels/slide63.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jpg"/><Relationship Id="rId1" Type="http://schemas.openxmlformats.org/officeDocument/2006/relationships/slideLayout" Target="../slideLayouts/slideLayout7.xml"/><Relationship Id="rId5" Type="http://schemas.openxmlformats.org/officeDocument/2006/relationships/image" Target="../media/image119.gif"/><Relationship Id="rId4" Type="http://schemas.openxmlformats.org/officeDocument/2006/relationships/image" Target="../media/image118.gif"/></Relationships>
</file>

<file path=ppt/slides/_rels/slide66.xml.rels><?xml version="1.0" encoding="UTF-8" standalone="yes"?>
<Relationships xmlns="http://schemas.openxmlformats.org/package/2006/relationships"><Relationship Id="rId3" Type="http://schemas.openxmlformats.org/officeDocument/2006/relationships/image" Target="../media/image121.jp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22.jp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23.jp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25.jp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image" Target="../media/image126.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30.jpg"/><Relationship Id="rId2" Type="http://schemas.openxmlformats.org/officeDocument/2006/relationships/image" Target="../media/image129.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32.JPG"/><Relationship Id="rId2" Type="http://schemas.openxmlformats.org/officeDocument/2006/relationships/image" Target="../media/image131.jpg"/><Relationship Id="rId1" Type="http://schemas.openxmlformats.org/officeDocument/2006/relationships/slideLayout" Target="../slideLayouts/slideLayout7.xml"/><Relationship Id="rId4" Type="http://schemas.openxmlformats.org/officeDocument/2006/relationships/image" Target="../media/image133.JPG"/></Relationships>
</file>

<file path=ppt/slides/_rels/slide75.xml.rels><?xml version="1.0" encoding="UTF-8" standalone="yes"?>
<Relationships xmlns="http://schemas.openxmlformats.org/package/2006/relationships"><Relationship Id="rId3" Type="http://schemas.openxmlformats.org/officeDocument/2006/relationships/image" Target="../media/image132.JPG"/><Relationship Id="rId2" Type="http://schemas.openxmlformats.org/officeDocument/2006/relationships/image" Target="../media/image134.jpeg"/><Relationship Id="rId1" Type="http://schemas.openxmlformats.org/officeDocument/2006/relationships/slideLayout" Target="../slideLayouts/slideLayout7.xml"/><Relationship Id="rId4" Type="http://schemas.openxmlformats.org/officeDocument/2006/relationships/image" Target="../media/image133.JPG"/></Relationships>
</file>

<file path=ppt/slides/_rels/slide76.xml.rels><?xml version="1.0" encoding="UTF-8" standalone="yes"?>
<Relationships xmlns="http://schemas.openxmlformats.org/package/2006/relationships"><Relationship Id="rId2" Type="http://schemas.openxmlformats.org/officeDocument/2006/relationships/image" Target="../media/image13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37.jpg"/><Relationship Id="rId2" Type="http://schemas.openxmlformats.org/officeDocument/2006/relationships/image" Target="../media/image136.jp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78.xml.rels><?xml version="1.0" encoding="UTF-8" standalone="yes"?>
<Relationships xmlns="http://schemas.openxmlformats.org/package/2006/relationships"><Relationship Id="rId3" Type="http://schemas.openxmlformats.org/officeDocument/2006/relationships/hyperlink" Target="http://article.tebyan.net/78906/%D8%B1%D9%86%DA%AF%DB%8C%D9%86-%DA%A9%D9%85%D8%A7%D9%86-%DA%86%DA%AF%D9%88%D9%86%D9%87-%D8%A8%D9%87-%D9%88%D8%AC%D9%88%D8%AF-%D9%85%DB%8C-%D8%A2%DB%8C%D8%AF-" TargetMode="External"/><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42.gif"/><Relationship Id="rId2" Type="http://schemas.openxmlformats.org/officeDocument/2006/relationships/image" Target="../media/image141.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43.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45.jpg"/><Relationship Id="rId2" Type="http://schemas.openxmlformats.org/officeDocument/2006/relationships/image" Target="../media/image144.jpg"/><Relationship Id="rId1" Type="http://schemas.openxmlformats.org/officeDocument/2006/relationships/slideLayout" Target="../slideLayouts/slideLayout7.xml"/><Relationship Id="rId4" Type="http://schemas.openxmlformats.org/officeDocument/2006/relationships/image" Target="../media/image146.jpg"/></Relationships>
</file>

<file path=ppt/slides/_rels/slide82.xml.rels><?xml version="1.0" encoding="UTF-8" standalone="yes"?>
<Relationships xmlns="http://schemas.openxmlformats.org/package/2006/relationships"><Relationship Id="rId3" Type="http://schemas.openxmlformats.org/officeDocument/2006/relationships/image" Target="../media/image147.jpg"/><Relationship Id="rId2" Type="http://schemas.openxmlformats.org/officeDocument/2006/relationships/image" Target="../media/image144.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48.jpg"/><Relationship Id="rId2" Type="http://schemas.openxmlformats.org/officeDocument/2006/relationships/image" Target="../media/image14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49.jpg"/><Relationship Id="rId2" Type="http://schemas.openxmlformats.org/officeDocument/2006/relationships/image" Target="../media/image144.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7.xml"/><Relationship Id="rId4" Type="http://schemas.openxmlformats.org/officeDocument/2006/relationships/image" Target="../media/image154.jpg"/></Relationships>
</file>

<file path=ppt/slides/_rels/slide87.xml.rels><?xml version="1.0" encoding="UTF-8" standalone="yes"?>
<Relationships xmlns="http://schemas.openxmlformats.org/package/2006/relationships"><Relationship Id="rId3" Type="http://schemas.openxmlformats.org/officeDocument/2006/relationships/image" Target="../media/image156.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57.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159.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60.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61.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62.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16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288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70" y="521016"/>
            <a:ext cx="2887980" cy="4476369"/>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Rectangle 21"/>
          <p:cNvSpPr/>
          <p:nvPr/>
        </p:nvSpPr>
        <p:spPr>
          <a:xfrm>
            <a:off x="2881010" y="436704"/>
            <a:ext cx="6659881" cy="76944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400" dirty="0" smtClean="0">
                <a:ln w="0"/>
                <a:cs typeface="B Koodak" panose="00000700000000000000" pitchFamily="2" charset="-78"/>
              </a:rPr>
              <a:t>ویژگی های طبیعی و انسانی افریقا</a:t>
            </a:r>
            <a:endParaRPr lang="en-US" sz="4400" b="0" cap="none" spc="0" dirty="0">
              <a:ln w="0"/>
              <a:solidFill>
                <a:schemeClr val="tx1"/>
              </a:solidFill>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7253" y="1288810"/>
            <a:ext cx="2580797" cy="258079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183" y="1433758"/>
            <a:ext cx="3661733" cy="2435849"/>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117" y="1439649"/>
            <a:ext cx="3661733" cy="2435849"/>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9183" y="4085440"/>
            <a:ext cx="3661733" cy="2435849"/>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30117" y="4097221"/>
            <a:ext cx="3661733" cy="2435849"/>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84649" y="4109055"/>
            <a:ext cx="3661733" cy="2435849"/>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2476269" y="1963786"/>
            <a:ext cx="7239457"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smtClean="0">
                <a:cs typeface="B Koodak" panose="00000700000000000000" pitchFamily="2" charset="-78"/>
              </a:rPr>
              <a:t>قارۀ افریقا </a:t>
            </a:r>
            <a:r>
              <a:rPr lang="fa-IR" sz="3200" dirty="0">
                <a:cs typeface="B Koodak" panose="00000700000000000000" pitchFamily="2" charset="-78"/>
              </a:rPr>
              <a:t>بعد از آسیا </a:t>
            </a:r>
            <a:r>
              <a:rPr lang="fa-IR" sz="3200" dirty="0">
                <a:solidFill>
                  <a:srgbClr val="0033CC"/>
                </a:solidFill>
                <a:cs typeface="B Koodak" panose="00000700000000000000" pitchFamily="2" charset="-78"/>
              </a:rPr>
              <a:t>دومین قاره وسیع جهان </a:t>
            </a:r>
            <a:r>
              <a:rPr lang="fa-IR" sz="3200" dirty="0" smtClean="0">
                <a:cs typeface="B Koodak" panose="00000700000000000000" pitchFamily="2" charset="-78"/>
              </a:rPr>
              <a:t>است.</a:t>
            </a:r>
            <a:endParaRPr lang="en-US" sz="166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nvGrpSpPr>
          <p:cNvPr id="5" name="Group 4"/>
          <p:cNvGrpSpPr/>
          <p:nvPr/>
        </p:nvGrpSpPr>
        <p:grpSpPr>
          <a:xfrm>
            <a:off x="3908352" y="278306"/>
            <a:ext cx="4375295" cy="1381349"/>
            <a:chOff x="4998720" y="240119"/>
            <a:chExt cx="2416467" cy="1381349"/>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8720" y="240119"/>
              <a:ext cx="2416467" cy="1199823"/>
            </a:xfrm>
            <a:prstGeom prst="rect">
              <a:avLst/>
            </a:prstGeom>
          </p:spPr>
        </p:pic>
        <p:sp>
          <p:nvSpPr>
            <p:cNvPr id="7" name="Rectangle 6"/>
            <p:cNvSpPr/>
            <p:nvPr/>
          </p:nvSpPr>
          <p:spPr>
            <a:xfrm>
              <a:off x="5510756" y="544250"/>
              <a:ext cx="1392393"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موقعیت و وسعت</a:t>
              </a:r>
              <a:endParaRPr lang="en-US" sz="3200" dirty="0"/>
            </a:p>
          </p:txBody>
        </p:sp>
      </p:grpSp>
      <p:sp>
        <p:nvSpPr>
          <p:cNvPr id="10" name="Rectangle 9"/>
          <p:cNvSpPr/>
          <p:nvPr/>
        </p:nvSpPr>
        <p:spPr>
          <a:xfrm>
            <a:off x="2188253" y="3133620"/>
            <a:ext cx="7815488"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به </a:t>
            </a:r>
            <a:r>
              <a:rPr lang="fa-IR" sz="3200" dirty="0" smtClean="0">
                <a:cs typeface="B Koodak" panose="00000700000000000000" pitchFamily="2" charset="-78"/>
              </a:rPr>
              <a:t>نقشۀ اسلاید بعدتوجه </a:t>
            </a:r>
            <a:r>
              <a:rPr lang="fa-IR" sz="3200" dirty="0">
                <a:cs typeface="B Koodak" panose="00000700000000000000" pitchFamily="2" charset="-78"/>
              </a:rPr>
              <a:t>کنید</a:t>
            </a:r>
            <a:r>
              <a:rPr lang="fa-IR" sz="3200" dirty="0" smtClean="0">
                <a:cs typeface="B Koodak" panose="00000700000000000000" pitchFamily="2" charset="-78"/>
              </a:rPr>
              <a:t>.</a:t>
            </a:r>
          </a:p>
          <a:p>
            <a:pPr algn="ctr"/>
            <a:r>
              <a:rPr lang="fa-IR" sz="3200" dirty="0" smtClean="0">
                <a:cs typeface="B Koodak" panose="00000700000000000000" pitchFamily="2" charset="-78"/>
              </a:rPr>
              <a:t> </a:t>
            </a:r>
          </a:p>
          <a:p>
            <a:pPr algn="ctr"/>
            <a:r>
              <a:rPr lang="fa-IR" sz="3200" dirty="0" smtClean="0">
                <a:cs typeface="B Koodak" panose="00000700000000000000" pitchFamily="2" charset="-78"/>
              </a:rPr>
              <a:t>قارۀ </a:t>
            </a:r>
            <a:r>
              <a:rPr lang="fa-IR" sz="3200" dirty="0">
                <a:cs typeface="B Koodak" panose="00000700000000000000" pitchFamily="2" charset="-78"/>
              </a:rPr>
              <a:t>افریقا بین کدامیک </a:t>
            </a:r>
            <a:r>
              <a:rPr lang="fa-IR" sz="3200" dirty="0" smtClean="0">
                <a:cs typeface="B Koodak" panose="00000700000000000000" pitchFamily="2" charset="-78"/>
              </a:rPr>
              <a:t>از اقیانوس ها </a:t>
            </a:r>
            <a:r>
              <a:rPr lang="fa-IR" sz="3200" dirty="0">
                <a:cs typeface="B Koodak" panose="00000700000000000000" pitchFamily="2" charset="-78"/>
              </a:rPr>
              <a:t>قرار گرفته است؟ </a:t>
            </a:r>
            <a:endParaRPr lang="en-US" sz="3200" dirty="0">
              <a:cs typeface="B Koodak" panose="00000700000000000000" pitchFamily="2" charset="-78"/>
            </a:endParaRPr>
          </a:p>
        </p:txBody>
      </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331"/>
            <a:ext cx="12192000" cy="6938010"/>
          </a:xfrm>
          <a:prstGeom prst="rect">
            <a:avLst/>
          </a:prstGeom>
        </p:spPr>
      </p:pic>
      <p:sp>
        <p:nvSpPr>
          <p:cNvPr id="4" name="Rectangle 3"/>
          <p:cNvSpPr/>
          <p:nvPr/>
        </p:nvSpPr>
        <p:spPr>
          <a:xfrm>
            <a:off x="0" y="309204"/>
            <a:ext cx="12192000"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smtClean="0">
                <a:cs typeface="B Koodak" panose="00000700000000000000" pitchFamily="2" charset="-78"/>
              </a:rPr>
              <a:t>قارۀ </a:t>
            </a:r>
            <a:r>
              <a:rPr lang="fa-IR" sz="3200" dirty="0">
                <a:cs typeface="B Koodak" panose="00000700000000000000" pitchFamily="2" charset="-78"/>
              </a:rPr>
              <a:t>افریقا </a:t>
            </a:r>
            <a:r>
              <a:rPr lang="fa-IR" sz="3200" dirty="0">
                <a:solidFill>
                  <a:srgbClr val="0033CC"/>
                </a:solidFill>
                <a:cs typeface="B Koodak" panose="00000700000000000000" pitchFamily="2" charset="-78"/>
              </a:rPr>
              <a:t>در دو نیمکره شمالی </a:t>
            </a:r>
            <a:r>
              <a:rPr lang="fa-IR" sz="3200" dirty="0" smtClean="0">
                <a:solidFill>
                  <a:srgbClr val="0033CC"/>
                </a:solidFill>
                <a:cs typeface="B Koodak" panose="00000700000000000000" pitchFamily="2" charset="-78"/>
              </a:rPr>
              <a:t>و جنوبی </a:t>
            </a:r>
            <a:r>
              <a:rPr lang="fa-IR" sz="3200" dirty="0">
                <a:cs typeface="B Koodak" panose="00000700000000000000" pitchFamily="2" charset="-78"/>
              </a:rPr>
              <a:t>گسترده شده و </a:t>
            </a:r>
            <a:r>
              <a:rPr lang="fa-IR" sz="3200" dirty="0">
                <a:solidFill>
                  <a:srgbClr val="0033CC"/>
                </a:solidFill>
                <a:cs typeface="B Koodak" panose="00000700000000000000" pitchFamily="2" charset="-78"/>
              </a:rPr>
              <a:t>مدار استوا از وسط آن </a:t>
            </a:r>
            <a:r>
              <a:rPr lang="fa-IR" sz="3200" dirty="0">
                <a:cs typeface="B Koodak" panose="00000700000000000000" pitchFamily="2" charset="-78"/>
              </a:rPr>
              <a:t>عبور </a:t>
            </a:r>
            <a:r>
              <a:rPr lang="fa-IR" sz="3200" dirty="0" smtClean="0">
                <a:cs typeface="B Koodak" panose="00000700000000000000" pitchFamily="2" charset="-78"/>
              </a:rPr>
              <a:t>میکند</a:t>
            </a:r>
            <a:endParaRPr lang="en-US" sz="32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nvGrpSpPr>
          <p:cNvPr id="11" name="Group 10"/>
          <p:cNvGrpSpPr/>
          <p:nvPr/>
        </p:nvGrpSpPr>
        <p:grpSpPr>
          <a:xfrm>
            <a:off x="988906" y="1719960"/>
            <a:ext cx="9475894" cy="4882681"/>
            <a:chOff x="1005839" y="1868574"/>
            <a:chExt cx="9499601" cy="4734067"/>
          </a:xfrm>
        </p:grpSpPr>
        <p:sp>
          <p:nvSpPr>
            <p:cNvPr id="5" name="Rectangle 4"/>
            <p:cNvSpPr/>
            <p:nvPr/>
          </p:nvSpPr>
          <p:spPr>
            <a:xfrm>
              <a:off x="1238249" y="2397911"/>
              <a:ext cx="1434463"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شمال</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6" name="Rectangle 5"/>
            <p:cNvSpPr/>
            <p:nvPr/>
          </p:nvSpPr>
          <p:spPr>
            <a:xfrm>
              <a:off x="1005839" y="3703042"/>
              <a:ext cx="1666873"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السرطان</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7" name="Rectangle 6"/>
            <p:cNvSpPr/>
            <p:nvPr/>
          </p:nvSpPr>
          <p:spPr>
            <a:xfrm>
              <a:off x="1127760" y="4791761"/>
              <a:ext cx="1544951"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الجدی</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8" name="Rectangle 7"/>
            <p:cNvSpPr/>
            <p:nvPr/>
          </p:nvSpPr>
          <p:spPr>
            <a:xfrm>
              <a:off x="1752600" y="4256015"/>
              <a:ext cx="920111"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خط استوا</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9" name="Rectangle 8"/>
            <p:cNvSpPr/>
            <p:nvPr/>
          </p:nvSpPr>
          <p:spPr>
            <a:xfrm>
              <a:off x="1127761" y="5996238"/>
              <a:ext cx="1544952"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جنوب</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2711" y="1868574"/>
              <a:ext cx="7832729" cy="4734067"/>
            </a:xfrm>
            <a:prstGeom prst="rect">
              <a:avLst/>
            </a:prstGeom>
          </p:spPr>
        </p:pic>
      </p:grpSp>
      <p:sp>
        <p:nvSpPr>
          <p:cNvPr id="12" name="Rectangle 11"/>
          <p:cNvSpPr/>
          <p:nvPr/>
        </p:nvSpPr>
        <p:spPr>
          <a:xfrm>
            <a:off x="7489024" y="4516381"/>
            <a:ext cx="1163952" cy="369332"/>
          </a:xfrm>
          <a:prstGeom prst="rect">
            <a:avLst/>
          </a:prstGeom>
          <a:noFill/>
          <a:ln w="28575">
            <a:solidFill>
              <a:srgbClr val="C00000"/>
            </a:solidFill>
          </a:ln>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اقیانوس هند</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3" name="Rectangle 12"/>
          <p:cNvSpPr/>
          <p:nvPr/>
        </p:nvSpPr>
        <p:spPr>
          <a:xfrm rot="16049296">
            <a:off x="5157052" y="3617814"/>
            <a:ext cx="1348236" cy="369332"/>
          </a:xfrm>
          <a:prstGeom prst="rect">
            <a:avLst/>
          </a:prstGeom>
          <a:noFill/>
          <a:ln w="28575">
            <a:solidFill>
              <a:srgbClr val="C00000"/>
            </a:solidFill>
          </a:ln>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اقیانوس اطلس</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4" name="Rectangle 13"/>
          <p:cNvSpPr/>
          <p:nvPr/>
        </p:nvSpPr>
        <p:spPr>
          <a:xfrm>
            <a:off x="846667" y="1138492"/>
            <a:ext cx="10905066" cy="584775"/>
          </a:xfrm>
          <a:prstGeom prst="rect">
            <a:avLst/>
          </a:prstGeom>
        </p:spPr>
        <p:txBody>
          <a:bodyPr wrap="square">
            <a:spAutoFit/>
          </a:bodyPr>
          <a:lstStyle/>
          <a:p>
            <a:pPr algn="ctr"/>
            <a:r>
              <a:rPr lang="fa-IR" sz="3200" dirty="0">
                <a:cs typeface="B Koodak" panose="00000700000000000000" pitchFamily="2" charset="-78"/>
              </a:rPr>
              <a:t>این قاره </a:t>
            </a:r>
            <a:r>
              <a:rPr lang="fa-IR" sz="3200" dirty="0">
                <a:solidFill>
                  <a:srgbClr val="C00000"/>
                </a:solidFill>
                <a:cs typeface="B Koodak" panose="00000700000000000000" pitchFamily="2" charset="-78"/>
              </a:rPr>
              <a:t>از سواحل دریای مدیترانه تا </a:t>
            </a:r>
            <a:r>
              <a:rPr lang="fa-IR" sz="3200" dirty="0" smtClean="0">
                <a:solidFill>
                  <a:srgbClr val="C00000"/>
                </a:solidFill>
                <a:cs typeface="B Koodak" panose="00000700000000000000" pitchFamily="2" charset="-78"/>
              </a:rPr>
              <a:t>دماغۀ </a:t>
            </a:r>
            <a:r>
              <a:rPr lang="fa-IR" sz="3200" dirty="0">
                <a:solidFill>
                  <a:srgbClr val="C00000"/>
                </a:solidFill>
                <a:cs typeface="B Koodak" panose="00000700000000000000" pitchFamily="2" charset="-78"/>
              </a:rPr>
              <a:t>امید </a:t>
            </a:r>
            <a:r>
              <a:rPr lang="fa-IR" sz="3200" dirty="0" smtClean="0">
                <a:solidFill>
                  <a:srgbClr val="C00000"/>
                </a:solidFill>
                <a:cs typeface="B Koodak" panose="00000700000000000000" pitchFamily="2" charset="-78"/>
              </a:rPr>
              <a:t>نیک </a:t>
            </a:r>
            <a:r>
              <a:rPr lang="fa-IR" sz="3200" dirty="0" smtClean="0">
                <a:cs typeface="B Koodak" panose="00000700000000000000" pitchFamily="2" charset="-78"/>
              </a:rPr>
              <a:t>امتداد یافته است.</a:t>
            </a:r>
            <a:endParaRPr lang="en-US" dirty="0"/>
          </a:p>
        </p:txBody>
      </p:sp>
      <p:sp>
        <p:nvSpPr>
          <p:cNvPr id="15" name="Rectangle 14"/>
          <p:cNvSpPr/>
          <p:nvPr/>
        </p:nvSpPr>
        <p:spPr>
          <a:xfrm>
            <a:off x="1733801" y="4179261"/>
            <a:ext cx="882657" cy="311139"/>
          </a:xfrm>
          <a:prstGeom prst="rect">
            <a:avLst/>
          </a:prstGeom>
          <a:noFill/>
          <a:ln w="28575">
            <a:solidFill>
              <a:srgbClr val="C00000"/>
            </a:solidFill>
          </a:ln>
        </p:spPr>
        <p:txBody>
          <a:bodyPr wrap="square" lIns="91440" tIns="45720" rIns="91440" bIns="45720">
            <a:spAutoFit/>
            <a:scene3d>
              <a:camera prst="orthographicFront"/>
              <a:lightRig rig="threePt" dir="t"/>
            </a:scene3d>
            <a:sp3d extrusionH="57150">
              <a:bevelT w="38100" h="38100"/>
            </a:sp3d>
          </a:bodyPr>
          <a:lstStyle/>
          <a:p>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cxnSp>
        <p:nvCxnSpPr>
          <p:cNvPr id="16" name="Straight Connector 15"/>
          <p:cNvCxnSpPr/>
          <p:nvPr/>
        </p:nvCxnSpPr>
        <p:spPr>
          <a:xfrm>
            <a:off x="2651617" y="4433245"/>
            <a:ext cx="7813183" cy="0"/>
          </a:xfrm>
          <a:prstGeom prst="line">
            <a:avLst/>
          </a:prstGeom>
          <a:ln w="38100">
            <a:solidFill>
              <a:srgbClr val="C00000"/>
            </a:solidFill>
            <a:prstDash val="lgDash"/>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75101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25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animBg="1"/>
      <p:bldP spid="13" grpId="0" animBg="1"/>
      <p:bldP spid="14" grpId="0"/>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Rectangle 3"/>
          <p:cNvSpPr/>
          <p:nvPr/>
        </p:nvSpPr>
        <p:spPr>
          <a:xfrm>
            <a:off x="3158968" y="994854"/>
            <a:ext cx="5874064" cy="584775"/>
          </a:xfrm>
          <a:prstGeom prst="rect">
            <a:avLst/>
          </a:prstGeom>
        </p:spPr>
        <p:txBody>
          <a:bodyPr wrap="square">
            <a:spAutoFit/>
          </a:bodyPr>
          <a:lstStyle/>
          <a:p>
            <a:pPr algn="ctr"/>
            <a:r>
              <a:rPr lang="fa-IR" sz="3200" dirty="0">
                <a:cs typeface="B Koodak" panose="00000700000000000000" pitchFamily="2" charset="-78"/>
              </a:rPr>
              <a:t>اکنون به </a:t>
            </a:r>
            <a:r>
              <a:rPr lang="fa-IR" sz="3200" dirty="0" smtClean="0">
                <a:cs typeface="B Koodak" panose="00000700000000000000" pitchFamily="2" charset="-78"/>
              </a:rPr>
              <a:t>نقشۀ </a:t>
            </a:r>
            <a:r>
              <a:rPr lang="fa-IR" sz="3200" dirty="0">
                <a:cs typeface="B Koodak" panose="00000700000000000000" pitchFamily="2" charset="-78"/>
              </a:rPr>
              <a:t>طبیعی افریقا دقت کنید. </a:t>
            </a:r>
            <a:endParaRPr lang="en-US" sz="4800" dirty="0">
              <a:cs typeface="B Koodak" panose="00000700000000000000" pitchFamily="2" charset="-78"/>
            </a:endParaRPr>
          </a:p>
        </p:txBody>
      </p:sp>
      <p:sp>
        <p:nvSpPr>
          <p:cNvPr id="2" name="Rectangle 1"/>
          <p:cNvSpPr/>
          <p:nvPr/>
        </p:nvSpPr>
        <p:spPr>
          <a:xfrm>
            <a:off x="1416843" y="2574483"/>
            <a:ext cx="9358313" cy="584775"/>
          </a:xfrm>
          <a:prstGeom prst="rect">
            <a:avLst/>
          </a:prstGeom>
        </p:spPr>
        <p:txBody>
          <a:bodyPr wrap="square">
            <a:spAutoFit/>
          </a:bodyPr>
          <a:lstStyle/>
          <a:p>
            <a:pPr algn="ctr"/>
            <a:r>
              <a:rPr lang="fa-IR" sz="3200" dirty="0">
                <a:cs typeface="B Koodak" panose="00000700000000000000" pitchFamily="2" charset="-78"/>
              </a:rPr>
              <a:t>این قاره از طریق کدام </a:t>
            </a:r>
            <a:r>
              <a:rPr lang="fa-IR" sz="3200" dirty="0" smtClean="0">
                <a:cs typeface="B Koodak" panose="00000700000000000000" pitchFamily="2" charset="-78"/>
              </a:rPr>
              <a:t>تنگه ها </a:t>
            </a:r>
            <a:r>
              <a:rPr lang="fa-IR" sz="3200" dirty="0">
                <a:cs typeface="B Koodak" panose="00000700000000000000" pitchFamily="2" charset="-78"/>
              </a:rPr>
              <a:t>و کانال از آسیا و اروپا جدا </a:t>
            </a:r>
            <a:r>
              <a:rPr lang="fa-IR" sz="3200" dirty="0" smtClean="0">
                <a:cs typeface="B Koodak" panose="00000700000000000000" pitchFamily="2" charset="-78"/>
              </a:rPr>
              <a:t>می شود؟ </a:t>
            </a:r>
            <a:endParaRPr lang="en-US" sz="3200" dirty="0">
              <a:cs typeface="B Koodak" panose="00000700000000000000" pitchFamily="2" charset="-78"/>
            </a:endParaRPr>
          </a:p>
        </p:txBody>
      </p:sp>
    </p:spTree>
    <p:extLst>
      <p:ext uri="{BB962C8B-B14F-4D97-AF65-F5344CB8AC3E}">
        <p14:creationId xmlns:p14="http://schemas.microsoft.com/office/powerpoint/2010/main" val="29352864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8" name="Rectangle 7"/>
          <p:cNvSpPr/>
          <p:nvPr/>
        </p:nvSpPr>
        <p:spPr>
          <a:xfrm>
            <a:off x="7029450" y="1768125"/>
            <a:ext cx="446507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تنگۀ باب المندب از آسیا.</a:t>
            </a:r>
            <a:endParaRPr lang="en-US" sz="3200" dirty="0">
              <a:solidFill>
                <a:srgbClr val="231F20"/>
              </a:solidFill>
              <a:latin typeface="AmuzehNewNormalPS"/>
              <a:cs typeface="B Koodak" panose="00000700000000000000" pitchFamily="2" charset="-78"/>
            </a:endParaRPr>
          </a:p>
        </p:txBody>
      </p:sp>
      <p:sp>
        <p:nvSpPr>
          <p:cNvPr id="9" name="Rectangle 8"/>
          <p:cNvSpPr/>
          <p:nvPr/>
        </p:nvSpPr>
        <p:spPr>
          <a:xfrm>
            <a:off x="7029450" y="3130645"/>
            <a:ext cx="446507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کانال سوئز از آسیا.</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7029450" y="4493165"/>
            <a:ext cx="446507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تنگۀ جبل الطارق از اروپا.</a:t>
            </a:r>
            <a:endParaRPr lang="en-US" sz="3200" dirty="0">
              <a:solidFill>
                <a:srgbClr val="231F20"/>
              </a:solidFill>
              <a:latin typeface="AmuzehNewNormalPS"/>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933"/>
            <a:ext cx="6044648" cy="6869932"/>
          </a:xfrm>
          <a:prstGeom prst="rect">
            <a:avLst/>
          </a:prstGeom>
        </p:spPr>
      </p:pic>
      <p:sp>
        <p:nvSpPr>
          <p:cNvPr id="12" name="Rectangle 11"/>
          <p:cNvSpPr/>
          <p:nvPr/>
        </p:nvSpPr>
        <p:spPr>
          <a:xfrm rot="3234057">
            <a:off x="4993208" y="2306290"/>
            <a:ext cx="589650" cy="287020"/>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3" name="Rectangle 12"/>
          <p:cNvSpPr/>
          <p:nvPr/>
        </p:nvSpPr>
        <p:spPr>
          <a:xfrm>
            <a:off x="4022440" y="693785"/>
            <a:ext cx="623889" cy="280988"/>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4" name="Rectangle 13"/>
          <p:cNvSpPr/>
          <p:nvPr/>
        </p:nvSpPr>
        <p:spPr>
          <a:xfrm>
            <a:off x="922964" y="244481"/>
            <a:ext cx="800100" cy="285750"/>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grpSp>
        <p:nvGrpSpPr>
          <p:cNvPr id="4" name="Group 3"/>
          <p:cNvGrpSpPr/>
          <p:nvPr/>
        </p:nvGrpSpPr>
        <p:grpSpPr>
          <a:xfrm>
            <a:off x="6904134" y="114636"/>
            <a:ext cx="4324960" cy="1252350"/>
            <a:chOff x="4847009" y="168049"/>
            <a:chExt cx="2497981" cy="125235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7009" y="168049"/>
              <a:ext cx="2497981" cy="935038"/>
            </a:xfrm>
            <a:prstGeom prst="rect">
              <a:avLst/>
            </a:prstGeom>
          </p:spPr>
        </p:pic>
        <p:sp>
          <p:nvSpPr>
            <p:cNvPr id="6" name="Rectangle 5"/>
            <p:cNvSpPr/>
            <p:nvPr/>
          </p:nvSpPr>
          <p:spPr>
            <a:xfrm>
              <a:off x="5248692" y="343181"/>
              <a:ext cx="1694613"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ناهمواری های افریقا</a:t>
              </a:r>
              <a:endParaRPr lang="en-US" sz="3200" dirty="0"/>
            </a:p>
          </p:txBody>
        </p:sp>
      </p:grpSp>
      <p:sp>
        <p:nvSpPr>
          <p:cNvPr id="3" name="Rectangle 2"/>
          <p:cNvSpPr/>
          <p:nvPr/>
        </p:nvSpPr>
        <p:spPr>
          <a:xfrm>
            <a:off x="5997185" y="1657073"/>
            <a:ext cx="613885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افریقا، </a:t>
            </a:r>
            <a:r>
              <a:rPr lang="fa-IR" sz="3200" dirty="0">
                <a:solidFill>
                  <a:srgbClr val="0033CC"/>
                </a:solidFill>
                <a:latin typeface="AmuzehNewNormalPS"/>
                <a:cs typeface="B Koodak" panose="00000700000000000000" pitchFamily="2" charset="-78"/>
              </a:rPr>
              <a:t>فلاتی وسیع و </a:t>
            </a:r>
            <a:r>
              <a:rPr lang="fa-IR" sz="3200" dirty="0" smtClean="0">
                <a:solidFill>
                  <a:srgbClr val="0033CC"/>
                </a:solidFill>
                <a:latin typeface="AmuzehNewNormalPS"/>
                <a:cs typeface="B Koodak" panose="00000700000000000000" pitchFamily="2" charset="-78"/>
              </a:rPr>
              <a:t>کم ارتفاع </a:t>
            </a:r>
            <a:r>
              <a:rPr lang="fa-IR" sz="3200" dirty="0">
                <a:solidFill>
                  <a:srgbClr val="231F20"/>
                </a:solidFill>
                <a:latin typeface="AmuzehNewNormalPS"/>
                <a:cs typeface="B Koodak" panose="00000700000000000000" pitchFamily="2" charset="-78"/>
              </a:rPr>
              <a:t>است و </a:t>
            </a:r>
            <a:r>
              <a:rPr lang="fa-IR" sz="3200" dirty="0" smtClean="0">
                <a:solidFill>
                  <a:srgbClr val="231F20"/>
                </a:solidFill>
                <a:latin typeface="AmuzehNewNormalPS"/>
                <a:cs typeface="B Koodak" panose="00000700000000000000" pitchFamily="2" charset="-78"/>
              </a:rPr>
              <a:t>کوه های </a:t>
            </a:r>
            <a:r>
              <a:rPr lang="fa-IR" sz="3200" dirty="0">
                <a:solidFill>
                  <a:srgbClr val="231F20"/>
                </a:solidFill>
                <a:latin typeface="AmuzehNewNormalPS"/>
                <a:cs typeface="B Koodak" panose="00000700000000000000" pitchFamily="2" charset="-78"/>
              </a:rPr>
              <a:t>بلند کمتر در این قاره، دیده </a:t>
            </a:r>
            <a:r>
              <a:rPr lang="fa-IR" sz="3200" dirty="0" smtClean="0">
                <a:solidFill>
                  <a:srgbClr val="231F20"/>
                </a:solidFill>
                <a:latin typeface="AmuzehNewNormalPS"/>
                <a:cs typeface="B Koodak" panose="00000700000000000000" pitchFamily="2" charset="-78"/>
              </a:rPr>
              <a:t>می شود</a:t>
            </a:r>
            <a:r>
              <a:rPr lang="fa-IR" sz="3200" dirty="0">
                <a:solidFill>
                  <a:srgbClr val="231F20"/>
                </a:solidFill>
                <a:latin typeface="AmuzehNewNormalPS"/>
                <a:cs typeface="B Koodak" panose="00000700000000000000" pitchFamily="2" charset="-78"/>
              </a:rPr>
              <a:t>. </a:t>
            </a:r>
            <a:endParaRPr lang="en-US" sz="3200" dirty="0">
              <a:cs typeface="B Koodak" panose="00000700000000000000" pitchFamily="2" charset="-78"/>
            </a:endParaRPr>
          </a:p>
        </p:txBody>
      </p:sp>
      <p:sp>
        <p:nvSpPr>
          <p:cNvPr id="8" name="Rectangle 7"/>
          <p:cNvSpPr/>
          <p:nvPr/>
        </p:nvSpPr>
        <p:spPr>
          <a:xfrm>
            <a:off x="5936078" y="3104335"/>
            <a:ext cx="6223697" cy="1077218"/>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C00000"/>
                </a:solidFill>
                <a:cs typeface="B Koodak" panose="00000700000000000000" pitchFamily="2" charset="-78"/>
              </a:rPr>
              <a:t>تنها </a:t>
            </a:r>
            <a:r>
              <a:rPr lang="fa-IR" sz="3200" dirty="0" smtClean="0">
                <a:solidFill>
                  <a:srgbClr val="C00000"/>
                </a:solidFill>
                <a:cs typeface="B Koodak" panose="00000700000000000000" pitchFamily="2" charset="-78"/>
              </a:rPr>
              <a:t>چین خوردگی </a:t>
            </a:r>
            <a:r>
              <a:rPr lang="fa-IR" sz="3200" dirty="0">
                <a:cs typeface="B Koodak" panose="00000700000000000000" pitchFamily="2" charset="-78"/>
              </a:rPr>
              <a:t>مهم افریقا </a:t>
            </a:r>
            <a:r>
              <a:rPr lang="fa-IR" sz="3200" dirty="0" smtClean="0">
                <a:cs typeface="B Koodak" panose="00000700000000000000" pitchFamily="2" charset="-78"/>
              </a:rPr>
              <a:t>در شمال غربی </a:t>
            </a:r>
            <a:r>
              <a:rPr lang="fa-IR" sz="3200" dirty="0">
                <a:cs typeface="B Koodak" panose="00000700000000000000" pitchFamily="2" charset="-78"/>
              </a:rPr>
              <a:t>این قاره، </a:t>
            </a:r>
            <a:r>
              <a:rPr lang="fa-IR" sz="3200" dirty="0" smtClean="0">
                <a:solidFill>
                  <a:srgbClr val="C00000"/>
                </a:solidFill>
                <a:cs typeface="B Koodak" panose="00000700000000000000" pitchFamily="2" charset="-78"/>
              </a:rPr>
              <a:t>رشته کوه </a:t>
            </a:r>
            <a:r>
              <a:rPr lang="fa-IR" sz="3200" dirty="0">
                <a:solidFill>
                  <a:srgbClr val="C00000"/>
                </a:solidFill>
                <a:cs typeface="B Koodak" panose="00000700000000000000" pitchFamily="2" charset="-78"/>
              </a:rPr>
              <a:t>اطلس </a:t>
            </a:r>
            <a:r>
              <a:rPr lang="fa-IR" sz="3200" dirty="0">
                <a:cs typeface="B Koodak" panose="00000700000000000000" pitchFamily="2" charset="-78"/>
              </a:rPr>
              <a:t>است. </a:t>
            </a:r>
            <a:endParaRPr lang="en-US" sz="4800" dirty="0">
              <a:solidFill>
                <a:srgbClr val="231F20"/>
              </a:solidFill>
              <a:latin typeface="AmuzehNewNormalPS"/>
              <a:cs typeface="B Koodak" panose="00000700000000000000" pitchFamily="2" charset="-78"/>
            </a:endParaRPr>
          </a:p>
        </p:txBody>
      </p:sp>
      <p:sp>
        <p:nvSpPr>
          <p:cNvPr id="7" name="Rectangle 6"/>
          <p:cNvSpPr/>
          <p:nvPr/>
        </p:nvSpPr>
        <p:spPr>
          <a:xfrm>
            <a:off x="5959810" y="4788952"/>
            <a:ext cx="6176234"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شرق افریقا، </a:t>
            </a:r>
            <a:r>
              <a:rPr lang="fa-IR" sz="3200" dirty="0" smtClean="0">
                <a:solidFill>
                  <a:srgbClr val="0033CC"/>
                </a:solidFill>
                <a:latin typeface="AmuzehNewNormalPS"/>
                <a:cs typeface="B Koodak" panose="00000700000000000000" pitchFamily="2" charset="-78"/>
              </a:rPr>
              <a:t>قله های </a:t>
            </a:r>
            <a:r>
              <a:rPr lang="fa-IR" sz="3200" dirty="0">
                <a:solidFill>
                  <a:srgbClr val="0033CC"/>
                </a:solidFill>
                <a:latin typeface="AmuzehNewNormalPS"/>
                <a:cs typeface="B Koodak" panose="00000700000000000000" pitchFamily="2" charset="-78"/>
              </a:rPr>
              <a:t>مرتفع کنیا </a:t>
            </a:r>
            <a:r>
              <a:rPr lang="fa-IR" sz="3200" dirty="0">
                <a:solidFill>
                  <a:srgbClr val="231F20"/>
                </a:solidFill>
                <a:latin typeface="AmuzehNewNormalPS"/>
                <a:cs typeface="B Koodak" panose="00000700000000000000" pitchFamily="2" charset="-78"/>
              </a:rPr>
              <a:t>( </a:t>
            </a:r>
            <a:r>
              <a:rPr lang="fa-IR" sz="3200" dirty="0" smtClean="0">
                <a:solidFill>
                  <a:srgbClr val="231F20"/>
                </a:solidFill>
                <a:latin typeface="AmuzehNewNormalPS"/>
                <a:cs typeface="B Koodak" panose="00000700000000000000" pitchFamily="2" charset="-78"/>
              </a:rPr>
              <a:t>5200 متر</a:t>
            </a:r>
            <a:r>
              <a:rPr lang="fa-IR" sz="3200" dirty="0">
                <a:solidFill>
                  <a:srgbClr val="231F20"/>
                </a:solidFill>
                <a:latin typeface="AmuzehNewNormalPS"/>
                <a:cs typeface="B Koodak" panose="00000700000000000000" pitchFamily="2" charset="-78"/>
              </a:rPr>
              <a:t>) و </a:t>
            </a:r>
            <a:r>
              <a:rPr lang="fa-IR" sz="3200" dirty="0">
                <a:solidFill>
                  <a:srgbClr val="0033CC"/>
                </a:solidFill>
                <a:latin typeface="AmuzehNewNormalPS"/>
                <a:cs typeface="B Koodak" panose="00000700000000000000" pitchFamily="2" charset="-78"/>
              </a:rPr>
              <a:t>کلیمانجارو</a:t>
            </a:r>
            <a:r>
              <a:rPr lang="fa-IR" sz="3200" dirty="0">
                <a:solidFill>
                  <a:srgbClr val="231F20"/>
                </a:solidFill>
                <a:latin typeface="AmuzehNewNormalPS"/>
                <a:cs typeface="B Koodak" panose="00000700000000000000" pitchFamily="2" charset="-78"/>
              </a:rPr>
              <a:t> ( </a:t>
            </a:r>
            <a:r>
              <a:rPr lang="fa-IR" sz="3200" dirty="0" smtClean="0">
                <a:solidFill>
                  <a:srgbClr val="231F20"/>
                </a:solidFill>
                <a:latin typeface="AmuzehNewNormalPS"/>
                <a:cs typeface="B Koodak" panose="00000700000000000000" pitchFamily="2" charset="-78"/>
              </a:rPr>
              <a:t>5900 متر</a:t>
            </a:r>
            <a:r>
              <a:rPr lang="fa-IR" sz="3200" dirty="0">
                <a:solidFill>
                  <a:srgbClr val="231F20"/>
                </a:solidFill>
                <a:latin typeface="AmuzehNewNormalPS"/>
                <a:cs typeface="B Koodak" panose="00000700000000000000" pitchFamily="2" charset="-78"/>
              </a:rPr>
              <a:t>) قرار دارند. </a:t>
            </a:r>
            <a:endParaRPr lang="en-US" sz="3200" dirty="0">
              <a:solidFill>
                <a:srgbClr val="231F20"/>
              </a:solidFill>
              <a:latin typeface="AmuzehNewNormalPS"/>
              <a:cs typeface="B Koodak" panose="00000700000000000000" pitchFamily="2" charset="-78"/>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1933"/>
            <a:ext cx="6044648" cy="6869932"/>
          </a:xfrm>
          <a:prstGeom prst="rect">
            <a:avLst/>
          </a:prstGeom>
        </p:spPr>
      </p:pic>
      <p:sp>
        <p:nvSpPr>
          <p:cNvPr id="11" name="Rectangle 10"/>
          <p:cNvSpPr/>
          <p:nvPr/>
        </p:nvSpPr>
        <p:spPr>
          <a:xfrm rot="19710607">
            <a:off x="894389" y="618865"/>
            <a:ext cx="800100" cy="285750"/>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2" name="Rectangle 11"/>
          <p:cNvSpPr/>
          <p:nvPr/>
        </p:nvSpPr>
        <p:spPr>
          <a:xfrm>
            <a:off x="4514851" y="3471861"/>
            <a:ext cx="561742" cy="228600"/>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3" name="Rectangle 12"/>
          <p:cNvSpPr/>
          <p:nvPr/>
        </p:nvSpPr>
        <p:spPr>
          <a:xfrm>
            <a:off x="4438277" y="3783834"/>
            <a:ext cx="695467" cy="206031"/>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5" name="Rectangle 4"/>
          <p:cNvSpPr/>
          <p:nvPr/>
        </p:nvSpPr>
        <p:spPr>
          <a:xfrm>
            <a:off x="630366" y="809730"/>
            <a:ext cx="10931257" cy="1077218"/>
          </a:xfrm>
          <a:prstGeom prst="rect">
            <a:avLst/>
          </a:prstGeom>
        </p:spPr>
        <p:txBody>
          <a:bodyPr wrap="square">
            <a:spAutoFit/>
          </a:bodyPr>
          <a:lstStyle/>
          <a:p>
            <a:pPr algn="ctr"/>
            <a:r>
              <a:rPr lang="fa-IR" sz="3200" dirty="0" smtClean="0">
                <a:solidFill>
                  <a:srgbClr val="C00000"/>
                </a:solidFill>
                <a:latin typeface="AmuzehNewNormalPS"/>
                <a:cs typeface="B Koodak" panose="00000700000000000000" pitchFamily="2" charset="-78"/>
              </a:rPr>
              <a:t>دریاچه های </a:t>
            </a:r>
            <a:r>
              <a:rPr lang="fa-IR" sz="3200" dirty="0">
                <a:solidFill>
                  <a:srgbClr val="C00000"/>
                </a:solidFill>
                <a:latin typeface="AmuzehNewNormalPS"/>
                <a:cs typeface="B Koodak" panose="00000700000000000000" pitchFamily="2" charset="-78"/>
              </a:rPr>
              <a:t>زیادی در </a:t>
            </a:r>
            <a:r>
              <a:rPr lang="fa-IR" sz="3200" dirty="0" smtClean="0">
                <a:solidFill>
                  <a:srgbClr val="C00000"/>
                </a:solidFill>
                <a:latin typeface="AmuzehNewNormalPS"/>
                <a:cs typeface="B Koodak" panose="00000700000000000000" pitchFamily="2" charset="-78"/>
              </a:rPr>
              <a:t>شرق آفریقا </a:t>
            </a:r>
            <a:r>
              <a:rPr lang="fa-IR" sz="3200" dirty="0" smtClean="0">
                <a:solidFill>
                  <a:srgbClr val="231F20"/>
                </a:solidFill>
                <a:latin typeface="AmuzehNewNormalPS"/>
                <a:cs typeface="B Koodak" panose="00000700000000000000" pitchFamily="2" charset="-78"/>
              </a:rPr>
              <a:t>وجود </a:t>
            </a:r>
            <a:r>
              <a:rPr lang="fa-IR" sz="3200" dirty="0">
                <a:solidFill>
                  <a:srgbClr val="231F20"/>
                </a:solidFill>
                <a:latin typeface="AmuzehNewNormalPS"/>
                <a:cs typeface="B Koodak" panose="00000700000000000000" pitchFamily="2" charset="-78"/>
              </a:rPr>
              <a:t>دارد که اغلب </a:t>
            </a:r>
            <a:r>
              <a:rPr lang="fa-IR" sz="3200" dirty="0">
                <a:solidFill>
                  <a:srgbClr val="0033CC"/>
                </a:solidFill>
                <a:latin typeface="AmuzehNewNormalPS"/>
                <a:cs typeface="B Koodak" panose="00000700000000000000" pitchFamily="2" charset="-78"/>
              </a:rPr>
              <a:t>در اثر فرونشستن زمین </a:t>
            </a:r>
            <a:r>
              <a:rPr lang="fa-IR" sz="3200" dirty="0">
                <a:solidFill>
                  <a:srgbClr val="231F20"/>
                </a:solidFill>
                <a:latin typeface="AmuzehNewNormalPS"/>
                <a:cs typeface="B Koodak" panose="00000700000000000000" pitchFamily="2" charset="-78"/>
              </a:rPr>
              <a:t>یا </a:t>
            </a:r>
            <a:r>
              <a:rPr lang="fa-IR" sz="3200" dirty="0" smtClean="0">
                <a:solidFill>
                  <a:srgbClr val="0033CC"/>
                </a:solidFill>
                <a:latin typeface="AmuzehNewNormalPS"/>
                <a:cs typeface="B Koodak" panose="00000700000000000000" pitchFamily="2" charset="-78"/>
              </a:rPr>
              <a:t>شکستگی های </a:t>
            </a:r>
            <a:r>
              <a:rPr lang="fa-IR" sz="3200" dirty="0">
                <a:solidFill>
                  <a:srgbClr val="0033CC"/>
                </a:solidFill>
                <a:latin typeface="AmuzehNewNormalPS"/>
                <a:cs typeface="B Koodak" panose="00000700000000000000" pitchFamily="2" charset="-78"/>
              </a:rPr>
              <a:t>بزرگ در </a:t>
            </a:r>
            <a:r>
              <a:rPr lang="fa-IR" sz="3200" dirty="0" smtClean="0">
                <a:solidFill>
                  <a:srgbClr val="0033CC"/>
                </a:solidFill>
                <a:latin typeface="AmuzehNewNormalPS"/>
                <a:cs typeface="B Koodak" panose="00000700000000000000" pitchFamily="2" charset="-78"/>
              </a:rPr>
              <a:t>پوستۀ زمین </a:t>
            </a:r>
            <a:r>
              <a:rPr lang="fa-IR" sz="3200" dirty="0">
                <a:solidFill>
                  <a:srgbClr val="231F20"/>
                </a:solidFill>
                <a:latin typeface="AmuzehNewNormalPS"/>
                <a:cs typeface="B Koodak" panose="00000700000000000000" pitchFamily="2" charset="-78"/>
              </a:rPr>
              <a:t>به وجود آمده است. </a:t>
            </a:r>
            <a:endParaRPr lang="en-US" sz="3200" dirty="0">
              <a:cs typeface="B Koodak" panose="00000700000000000000" pitchFamily="2" charset="-78"/>
            </a:endParaRPr>
          </a:p>
        </p:txBody>
      </p:sp>
      <p:sp>
        <p:nvSpPr>
          <p:cNvPr id="6" name="Rectangle 5"/>
          <p:cNvSpPr/>
          <p:nvPr/>
        </p:nvSpPr>
        <p:spPr>
          <a:xfrm>
            <a:off x="983449" y="3027142"/>
            <a:ext cx="1022508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a:t>
            </a:r>
            <a:r>
              <a:rPr lang="fa-IR" sz="3200" dirty="0" smtClean="0">
                <a:solidFill>
                  <a:srgbClr val="231F20"/>
                </a:solidFill>
                <a:latin typeface="AmuzehNewNormalPS"/>
                <a:cs typeface="B Koodak" panose="00000700000000000000" pitchFamily="2" charset="-78"/>
              </a:rPr>
              <a:t>شکستگی ها </a:t>
            </a:r>
            <a:r>
              <a:rPr lang="fa-IR" sz="3200" dirty="0">
                <a:solidFill>
                  <a:srgbClr val="231F20"/>
                </a:solidFill>
                <a:latin typeface="AmuzehNewNormalPS"/>
                <a:cs typeface="B Koodak" panose="00000700000000000000" pitchFamily="2" charset="-78"/>
              </a:rPr>
              <a:t>موجب </a:t>
            </a:r>
            <a:r>
              <a:rPr lang="fa-IR" sz="3200" dirty="0" smtClean="0">
                <a:solidFill>
                  <a:srgbClr val="231F20"/>
                </a:solidFill>
                <a:latin typeface="AmuzehNewNormalPS"/>
                <a:cs typeface="B Koodak" panose="00000700000000000000" pitchFamily="2" charset="-78"/>
              </a:rPr>
              <a:t>می شود </a:t>
            </a:r>
            <a:r>
              <a:rPr lang="fa-IR" sz="3200" dirty="0">
                <a:solidFill>
                  <a:srgbClr val="231F20"/>
                </a:solidFill>
                <a:latin typeface="AmuzehNewNormalPS"/>
                <a:cs typeface="B Koodak" panose="00000700000000000000" pitchFamily="2" charset="-78"/>
              </a:rPr>
              <a:t>که </a:t>
            </a:r>
            <a:r>
              <a:rPr lang="fa-IR" sz="3200" dirty="0">
                <a:solidFill>
                  <a:srgbClr val="0033CC"/>
                </a:solidFill>
                <a:latin typeface="AmuzehNewNormalPS"/>
                <a:cs typeface="B Koodak" panose="00000700000000000000" pitchFamily="2" charset="-78"/>
              </a:rPr>
              <a:t>آبشارهایی در مسیر رود</a:t>
            </a:r>
            <a:r>
              <a:rPr lang="fa-IR" sz="3200" dirty="0">
                <a:solidFill>
                  <a:srgbClr val="231F20"/>
                </a:solidFill>
                <a:latin typeface="AmuzehNewNormalPS"/>
                <a:cs typeface="B Koodak" panose="00000700000000000000" pitchFamily="2" charset="-78"/>
              </a:rPr>
              <a:t>، پدید </a:t>
            </a:r>
            <a:r>
              <a:rPr lang="fa-IR" sz="3200" dirty="0" smtClean="0">
                <a:solidFill>
                  <a:srgbClr val="231F20"/>
                </a:solidFill>
                <a:latin typeface="AmuzehNewNormalPS"/>
                <a:cs typeface="B Koodak" panose="00000700000000000000" pitchFamily="2" charset="-78"/>
              </a:rPr>
              <a:t>بیاید. </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304794" y="4752112"/>
            <a:ext cx="11582399" cy="1077218"/>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آبشار ویکتوریا </a:t>
            </a:r>
            <a:r>
              <a:rPr lang="fa-IR" sz="3200" dirty="0">
                <a:solidFill>
                  <a:srgbClr val="231F20"/>
                </a:solidFill>
                <a:latin typeface="AmuzehNewNormalPS"/>
                <a:cs typeface="B Koodak" panose="00000700000000000000" pitchFamily="2" charset="-78"/>
              </a:rPr>
              <a:t>در اثر فرو ریختن </a:t>
            </a:r>
            <a:r>
              <a:rPr lang="fa-IR" sz="3200" dirty="0" smtClean="0">
                <a:solidFill>
                  <a:srgbClr val="231F20"/>
                </a:solidFill>
                <a:latin typeface="AmuzehNewNormalPS"/>
                <a:cs typeface="B Koodak" panose="00000700000000000000" pitchFamily="2" charset="-78"/>
              </a:rPr>
              <a:t>آب های </a:t>
            </a:r>
            <a:r>
              <a:rPr lang="fa-IR" sz="3200" dirty="0">
                <a:solidFill>
                  <a:srgbClr val="231F20"/>
                </a:solidFill>
                <a:latin typeface="AmuzehNewNormalPS"/>
                <a:cs typeface="B Koodak" panose="00000700000000000000" pitchFamily="2" charset="-78"/>
              </a:rPr>
              <a:t>رود زامبز در محل یک گسل(شکستگی</a:t>
            </a:r>
            <a:r>
              <a:rPr lang="fa-IR" sz="3200" dirty="0" smtClean="0">
                <a:solidFill>
                  <a:srgbClr val="231F20"/>
                </a:solidFill>
                <a:latin typeface="AmuzehNewNormalPS"/>
                <a:cs typeface="B Koodak" panose="00000700000000000000" pitchFamily="2" charset="-78"/>
              </a:rPr>
              <a:t>،) پدید </a:t>
            </a:r>
            <a:r>
              <a:rPr lang="fa-IR" sz="3200" dirty="0">
                <a:solidFill>
                  <a:srgbClr val="231F20"/>
                </a:solidFill>
                <a:latin typeface="AmuzehNewNormalPS"/>
                <a:cs typeface="B Koodak" panose="00000700000000000000" pitchFamily="2" charset="-78"/>
              </a:rPr>
              <a:t>آمده است </a:t>
            </a:r>
            <a:r>
              <a:rPr lang="fa-IR" sz="3200" dirty="0" smtClean="0">
                <a:solidFill>
                  <a:srgbClr val="231F20"/>
                </a:solidFill>
                <a:latin typeface="AmuzehNewNormalPS"/>
                <a:cs typeface="B Koodak" panose="00000700000000000000" pitchFamily="2" charset="-78"/>
              </a:rPr>
              <a:t>.</a:t>
            </a:r>
            <a:endParaRPr lang="en-US" sz="3200" dirty="0">
              <a:solidFill>
                <a:srgbClr val="231F20"/>
              </a:solidFill>
              <a:latin typeface="AmuzehNewNormalPS"/>
              <a:cs typeface="B Koodak" panose="00000700000000000000"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9994" y="2037517"/>
            <a:ext cx="4572000" cy="714375"/>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9993" y="3733368"/>
            <a:ext cx="4572000" cy="714375"/>
          </a:xfrm>
          <a:prstGeom prst="rect">
            <a:avLst/>
          </a:prstGeom>
        </p:spPr>
      </p:pic>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51"/>
            <a:ext cx="12192000" cy="686035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0" y="-1"/>
            <a:ext cx="3048000" cy="461665"/>
          </a:xfrm>
          <a:prstGeom prst="rect">
            <a:avLst/>
          </a:prstGeom>
          <a:solidFill>
            <a:schemeClr val="bg1"/>
          </a:solidFill>
        </p:spPr>
        <p:txBody>
          <a:bodyPr wrap="square" lIns="91440" tIns="45720" rIns="91440" bIns="45720">
            <a:spAutoFit/>
            <a:scene3d>
              <a:camera prst="orthographicFront"/>
              <a:lightRig rig="threePt" dir="t"/>
            </a:scene3d>
            <a:sp3d extrusionH="57150">
              <a:bevelT w="38100" h="38100"/>
            </a:sp3d>
          </a:bodyPr>
          <a:lstStyle/>
          <a:p>
            <a:pPr algn="ctr"/>
            <a:r>
              <a:rPr lang="fa-IR" sz="2400" dirty="0" smtClean="0">
                <a:ln w="0"/>
                <a:effectLst>
                  <a:outerShdw blurRad="38100" dist="19050" dir="2700000" algn="tl" rotWithShape="0">
                    <a:schemeClr val="dk1">
                      <a:alpha val="40000"/>
                    </a:schemeClr>
                  </a:outerShdw>
                </a:effectLst>
                <a:cs typeface="B Koodak" panose="00000700000000000000" pitchFamily="2" charset="-78"/>
              </a:rPr>
              <a:t>دریاچه و آبشار ویکتوریا</a:t>
            </a:r>
            <a:endParaRPr lang="en-US" sz="24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1" y="255"/>
            <a:ext cx="10312399" cy="6857745"/>
          </a:xfrm>
          <a:prstGeom prst="rect">
            <a:avLst/>
          </a:prstGeom>
        </p:spPr>
      </p:pic>
      <p:sp>
        <p:nvSpPr>
          <p:cNvPr id="4" name="Rectangle 3"/>
          <p:cNvSpPr/>
          <p:nvPr/>
        </p:nvSpPr>
        <p:spPr>
          <a:xfrm>
            <a:off x="0" y="-1"/>
            <a:ext cx="3048000" cy="461665"/>
          </a:xfrm>
          <a:prstGeom prst="rect">
            <a:avLst/>
          </a:prstGeom>
          <a:solidFill>
            <a:schemeClr val="bg1"/>
          </a:solidFill>
        </p:spPr>
        <p:txBody>
          <a:bodyPr wrap="square" lIns="91440" tIns="45720" rIns="91440" bIns="45720">
            <a:spAutoFit/>
            <a:scene3d>
              <a:camera prst="orthographicFront"/>
              <a:lightRig rig="threePt" dir="t"/>
            </a:scene3d>
            <a:sp3d extrusionH="57150">
              <a:bevelT w="38100" h="38100"/>
            </a:sp3d>
          </a:bodyPr>
          <a:lstStyle/>
          <a:p>
            <a:pPr algn="ctr"/>
            <a:r>
              <a:rPr lang="fa-IR" sz="2400" dirty="0" smtClean="0">
                <a:ln w="0"/>
                <a:effectLst>
                  <a:outerShdw blurRad="38100" dist="19050" dir="2700000" algn="tl" rotWithShape="0">
                    <a:schemeClr val="dk1">
                      <a:alpha val="40000"/>
                    </a:schemeClr>
                  </a:outerShdw>
                </a:effectLst>
                <a:cs typeface="B Koodak" panose="00000700000000000000" pitchFamily="2" charset="-78"/>
              </a:rPr>
              <a:t>دریاچه و آبشار ویکتوریا</a:t>
            </a:r>
            <a:endParaRPr lang="en-US" sz="24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sp>
        <p:nvSpPr>
          <p:cNvPr id="8" name="Rectangle 7"/>
          <p:cNvSpPr/>
          <p:nvPr/>
        </p:nvSpPr>
        <p:spPr>
          <a:xfrm>
            <a:off x="0" y="-1"/>
            <a:ext cx="3048000" cy="461665"/>
          </a:xfrm>
          <a:prstGeom prst="rect">
            <a:avLst/>
          </a:prstGeom>
          <a:solidFill>
            <a:schemeClr val="bg1"/>
          </a:solidFill>
        </p:spPr>
        <p:txBody>
          <a:bodyPr wrap="square" lIns="91440" tIns="45720" rIns="91440" bIns="45720">
            <a:spAutoFit/>
            <a:scene3d>
              <a:camera prst="orthographicFront"/>
              <a:lightRig rig="threePt" dir="t"/>
            </a:scene3d>
            <a:sp3d extrusionH="57150">
              <a:bevelT w="38100" h="38100"/>
            </a:sp3d>
          </a:bodyPr>
          <a:lstStyle/>
          <a:p>
            <a:pPr algn="ctr"/>
            <a:r>
              <a:rPr lang="fa-IR" sz="2400" dirty="0" smtClean="0">
                <a:ln w="0"/>
                <a:effectLst>
                  <a:outerShdw blurRad="38100" dist="19050" dir="2700000" algn="tl" rotWithShape="0">
                    <a:schemeClr val="dk1">
                      <a:alpha val="40000"/>
                    </a:schemeClr>
                  </a:outerShdw>
                </a:effectLst>
                <a:cs typeface="B Koodak" panose="00000700000000000000" pitchFamily="2" charset="-78"/>
              </a:rPr>
              <a:t>دریاچه و آبشار ویکتوریا</a:t>
            </a:r>
            <a:endParaRPr lang="en-US" sz="24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68188"/>
          </a:xfrm>
          <a:prstGeom prst="rect">
            <a:avLst/>
          </a:prstGeom>
        </p:spPr>
      </p:pic>
      <p:sp>
        <p:nvSpPr>
          <p:cNvPr id="5" name="Rectangle 4"/>
          <p:cNvSpPr/>
          <p:nvPr/>
        </p:nvSpPr>
        <p:spPr>
          <a:xfrm>
            <a:off x="0" y="-1"/>
            <a:ext cx="3048000" cy="461665"/>
          </a:xfrm>
          <a:prstGeom prst="rect">
            <a:avLst/>
          </a:prstGeom>
          <a:solidFill>
            <a:schemeClr val="bg1"/>
          </a:solidFill>
        </p:spPr>
        <p:txBody>
          <a:bodyPr wrap="square" lIns="91440" tIns="45720" rIns="91440" bIns="45720">
            <a:spAutoFit/>
            <a:scene3d>
              <a:camera prst="orthographicFront"/>
              <a:lightRig rig="threePt" dir="t"/>
            </a:scene3d>
            <a:sp3d extrusionH="57150">
              <a:bevelT w="38100" h="38100"/>
            </a:sp3d>
          </a:bodyPr>
          <a:lstStyle/>
          <a:p>
            <a:pPr algn="ctr"/>
            <a:r>
              <a:rPr lang="fa-IR" sz="2400" dirty="0" smtClean="0">
                <a:ln w="0"/>
                <a:effectLst>
                  <a:outerShdw blurRad="38100" dist="19050" dir="2700000" algn="tl" rotWithShape="0">
                    <a:schemeClr val="dk1">
                      <a:alpha val="40000"/>
                    </a:schemeClr>
                  </a:outerShdw>
                </a:effectLst>
                <a:cs typeface="B Koodak" panose="00000700000000000000" pitchFamily="2" charset="-78"/>
              </a:rPr>
              <a:t>دریاچه و آبشار ویکتوریا</a:t>
            </a:r>
            <a:endParaRPr lang="en-US" sz="24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19220334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sp>
        <p:nvSpPr>
          <p:cNvPr id="3" name="Rectangle 2"/>
          <p:cNvSpPr/>
          <p:nvPr/>
        </p:nvSpPr>
        <p:spPr>
          <a:xfrm>
            <a:off x="6044648" y="1032358"/>
            <a:ext cx="5944152"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آیا می توانید چند دریاچه در شرق افریقا نام ببرید؟</a:t>
            </a:r>
            <a:endParaRPr lang="en-US" sz="3200" dirty="0">
              <a:solidFill>
                <a:srgbClr val="231F20"/>
              </a:solidFill>
              <a:latin typeface="AmuzehNewNormalPS"/>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044648" cy="686993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8117" y="135145"/>
            <a:ext cx="897213" cy="897213"/>
          </a:xfrm>
          <a:prstGeom prst="rect">
            <a:avLst/>
          </a:prstGeom>
        </p:spPr>
      </p:pic>
      <p:sp>
        <p:nvSpPr>
          <p:cNvPr id="6" name="Rectangle 5"/>
          <p:cNvSpPr/>
          <p:nvPr/>
        </p:nvSpPr>
        <p:spPr>
          <a:xfrm>
            <a:off x="4099610" y="3546767"/>
            <a:ext cx="540123" cy="263233"/>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Rectangle 6"/>
          <p:cNvSpPr/>
          <p:nvPr/>
        </p:nvSpPr>
        <p:spPr>
          <a:xfrm>
            <a:off x="3998011" y="3936234"/>
            <a:ext cx="540123" cy="263233"/>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Rectangle 7"/>
          <p:cNvSpPr/>
          <p:nvPr/>
        </p:nvSpPr>
        <p:spPr>
          <a:xfrm>
            <a:off x="4065743" y="4511967"/>
            <a:ext cx="540123" cy="263233"/>
          </a:xfrm>
          <a:prstGeom prst="rect">
            <a:avLst/>
          </a:prstGeom>
          <a:no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 name="10-Point Star 8"/>
          <p:cNvSpPr/>
          <p:nvPr/>
        </p:nvSpPr>
        <p:spPr>
          <a:xfrm>
            <a:off x="9368911" y="4067850"/>
            <a:ext cx="1923141" cy="1741715"/>
          </a:xfrm>
          <a:prstGeom prst="star10">
            <a:avLst/>
          </a:prstGeom>
          <a:blipFill dpi="0" rotWithShape="1">
            <a:blip r:embed="rId5"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دریاچه تانگانیا</a:t>
            </a:r>
            <a:endParaRPr lang="en-US" sz="3200" dirty="0"/>
          </a:p>
        </p:txBody>
      </p:sp>
      <p:sp>
        <p:nvSpPr>
          <p:cNvPr id="10" name="10-Point Star 9"/>
          <p:cNvSpPr/>
          <p:nvPr/>
        </p:nvSpPr>
        <p:spPr>
          <a:xfrm>
            <a:off x="7071536" y="4067849"/>
            <a:ext cx="1923141" cy="1741715"/>
          </a:xfrm>
          <a:prstGeom prst="star10">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دریاچه نیاسا</a:t>
            </a:r>
            <a:endParaRPr lang="en-US" sz="3200" dirty="0"/>
          </a:p>
        </p:txBody>
      </p:sp>
      <p:sp>
        <p:nvSpPr>
          <p:cNvPr id="11" name="10-Point Star 10"/>
          <p:cNvSpPr/>
          <p:nvPr/>
        </p:nvSpPr>
        <p:spPr>
          <a:xfrm>
            <a:off x="8220224" y="2346917"/>
            <a:ext cx="1923141" cy="1741715"/>
          </a:xfrm>
          <a:prstGeom prst="star10">
            <a:avLst/>
          </a:prstGeom>
          <a:blipFill dpi="0" rotWithShape="1">
            <a:blip r:embed="rId7">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دریاچه ویکتوریا</a:t>
            </a:r>
            <a:endParaRPr lang="en-US" sz="3200" dirty="0"/>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8)">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heel(8)">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33" y="31804"/>
            <a:ext cx="10972800" cy="6858000"/>
          </a:xfrm>
          <a:prstGeom prst="rect">
            <a:avLst/>
          </a:prstGeom>
        </p:spPr>
      </p:pic>
      <p:sp>
        <p:nvSpPr>
          <p:cNvPr id="3" name="Rectangle 2"/>
          <p:cNvSpPr/>
          <p:nvPr/>
        </p:nvSpPr>
        <p:spPr>
          <a:xfrm>
            <a:off x="6062133" y="696523"/>
            <a:ext cx="6129867" cy="1846659"/>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برخلاف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اروپا که دارای </a:t>
            </a:r>
            <a:r>
              <a:rPr lang="fa-IR" sz="3200" dirty="0" smtClean="0">
                <a:solidFill>
                  <a:srgbClr val="231F20"/>
                </a:solidFill>
                <a:latin typeface="AmuzehNewNormalPS"/>
                <a:cs typeface="B Koodak" panose="00000700000000000000" pitchFamily="2" charset="-78"/>
              </a:rPr>
              <a:t>بریدگی های </a:t>
            </a:r>
            <a:r>
              <a:rPr lang="fa-IR" sz="3200" dirty="0">
                <a:solidFill>
                  <a:srgbClr val="231F20"/>
                </a:solidFill>
                <a:latin typeface="AmuzehNewNormalPS"/>
                <a:cs typeface="B Koodak" panose="00000700000000000000" pitchFamily="2" charset="-78"/>
              </a:rPr>
              <a:t>زیادی در سواحل است، </a:t>
            </a:r>
            <a:r>
              <a:rPr lang="fa-IR" sz="3200" dirty="0" smtClean="0">
                <a:solidFill>
                  <a:srgbClr val="231F20"/>
                </a:solidFill>
                <a:latin typeface="AmuzehNewNormalPS"/>
                <a:cs typeface="B Koodak" panose="00000700000000000000" pitchFamily="2" charset="-78"/>
              </a:rPr>
              <a:t>کناره های </a:t>
            </a:r>
            <a:r>
              <a:rPr lang="fa-IR" sz="3200" dirty="0">
                <a:solidFill>
                  <a:srgbClr val="231F20"/>
                </a:solidFill>
                <a:latin typeface="AmuzehNewNormalPS"/>
                <a:cs typeface="B Koodak" panose="00000700000000000000" pitchFamily="2" charset="-78"/>
              </a:rPr>
              <a:t>افریقا صاف و بدون بریدگی (خلیج) </a:t>
            </a:r>
            <a:r>
              <a:rPr lang="fa-IR" sz="3200" dirty="0" smtClean="0">
                <a:solidFill>
                  <a:srgbClr val="231F20"/>
                </a:solidFill>
                <a:latin typeface="AmuzehNewNormalPS"/>
                <a:cs typeface="B Koodak" panose="00000700000000000000" pitchFamily="2" charset="-78"/>
              </a:rPr>
              <a:t>است.</a:t>
            </a:r>
            <a:r>
              <a:rPr lang="fa-IR" sz="3200" dirty="0" smtClean="0">
                <a:cs typeface="B Koodak" panose="00000700000000000000" pitchFamily="2" charset="-78"/>
              </a:rPr>
              <a:t> </a:t>
            </a:r>
            <a:r>
              <a:rPr lang="fa-IR" dirty="0"/>
              <a:t/>
            </a:r>
            <a:br>
              <a:rPr lang="fa-IR" dirty="0"/>
            </a:br>
            <a:endParaRPr lang="en-US" dirty="0"/>
          </a:p>
        </p:txBody>
      </p:sp>
      <p:sp>
        <p:nvSpPr>
          <p:cNvPr id="5" name="Rectangle 4"/>
          <p:cNvSpPr/>
          <p:nvPr/>
        </p:nvSpPr>
        <p:spPr>
          <a:xfrm>
            <a:off x="6129867" y="3444902"/>
            <a:ext cx="6062133" cy="156966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a:t>
            </a:r>
            <a:r>
              <a:rPr lang="fa-IR" sz="3200" dirty="0" smtClean="0">
                <a:solidFill>
                  <a:srgbClr val="231F20"/>
                </a:solidFill>
                <a:latin typeface="AmuzehNewNormalPS"/>
                <a:cs typeface="B Koodak" panose="00000700000000000000" pitchFamily="2" charset="-78"/>
              </a:rPr>
              <a:t>این رو کناره های </a:t>
            </a:r>
            <a:r>
              <a:rPr lang="fa-IR" sz="3200" dirty="0">
                <a:solidFill>
                  <a:srgbClr val="231F20"/>
                </a:solidFill>
                <a:latin typeface="AmuzehNewNormalPS"/>
                <a:cs typeface="B Koodak" panose="00000700000000000000" pitchFamily="2" charset="-78"/>
              </a:rPr>
              <a:t>این قاره برای پهلو گرفتن کشتیها و ساختن بنادر چندان مناسب </a:t>
            </a:r>
            <a:r>
              <a:rPr lang="fa-IR" sz="3200" dirty="0" smtClean="0">
                <a:solidFill>
                  <a:srgbClr val="231F20"/>
                </a:solidFill>
                <a:latin typeface="AmuzehNewNormalPS"/>
                <a:cs typeface="B Koodak" panose="00000700000000000000" pitchFamily="2" charset="-78"/>
              </a:rPr>
              <a:t>نیست. </a:t>
            </a:r>
            <a:endParaRPr lang="en-US" sz="3200" dirty="0">
              <a:solidFill>
                <a:srgbClr val="231F20"/>
              </a:solidFill>
              <a:latin typeface="AmuzehNewNormalPS"/>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062133" cy="688980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2453" y="2476738"/>
            <a:ext cx="5229225" cy="685800"/>
          </a:xfrm>
          <a:prstGeom prst="rect">
            <a:avLst/>
          </a:prstGeom>
        </p:spPr>
      </p:pic>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 name="Group 3"/>
          <p:cNvGrpSpPr/>
          <p:nvPr/>
        </p:nvGrpSpPr>
        <p:grpSpPr>
          <a:xfrm>
            <a:off x="4718949" y="254000"/>
            <a:ext cx="2754101" cy="1178400"/>
            <a:chOff x="4603416" y="170752"/>
            <a:chExt cx="2985168" cy="1396792"/>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416" y="170752"/>
              <a:ext cx="2985168" cy="1396792"/>
            </a:xfrm>
            <a:prstGeom prst="rect">
              <a:avLst/>
            </a:prstGeom>
          </p:spPr>
        </p:pic>
        <p:sp>
          <p:nvSpPr>
            <p:cNvPr id="6" name="Rectangle 5"/>
            <p:cNvSpPr/>
            <p:nvPr/>
          </p:nvSpPr>
          <p:spPr>
            <a:xfrm>
              <a:off x="5041569" y="643822"/>
              <a:ext cx="2108862" cy="584775"/>
            </a:xfrm>
            <a:prstGeom prst="rect">
              <a:avLst/>
            </a:prstGeom>
          </p:spPr>
          <p:txBody>
            <a:bodyPr wrap="square">
              <a:spAutoFit/>
            </a:bodyPr>
            <a:lstStyle/>
            <a:p>
              <a:pPr algn="ctr"/>
              <a:r>
                <a:rPr lang="fa-IR" sz="3200" dirty="0" smtClean="0">
                  <a:cs typeface="B Koodak" panose="00000700000000000000" pitchFamily="2" charset="-78"/>
                </a:rPr>
                <a:t>آب و هوا</a:t>
              </a:r>
            </a:p>
          </p:txBody>
        </p:sp>
      </p:grpSp>
      <p:sp>
        <p:nvSpPr>
          <p:cNvPr id="2" name="Rectangle 1"/>
          <p:cNvSpPr/>
          <p:nvPr/>
        </p:nvSpPr>
        <p:spPr>
          <a:xfrm>
            <a:off x="389465" y="1684727"/>
            <a:ext cx="1141306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طور کلی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افریقا </a:t>
            </a:r>
            <a:r>
              <a:rPr lang="fa-IR" sz="3200" dirty="0">
                <a:solidFill>
                  <a:srgbClr val="C00000"/>
                </a:solidFill>
                <a:latin typeface="AmuzehNewNormalPS"/>
                <a:cs typeface="B Koodak" panose="00000700000000000000" pitchFamily="2" charset="-78"/>
              </a:rPr>
              <a:t>آب و هوایی گرم </a:t>
            </a:r>
            <a:r>
              <a:rPr lang="fa-IR" sz="3200" dirty="0">
                <a:solidFill>
                  <a:srgbClr val="231F20"/>
                </a:solidFill>
                <a:latin typeface="AmuzehNewNormalPS"/>
                <a:cs typeface="B Koodak" panose="00000700000000000000" pitchFamily="2" charset="-78"/>
              </a:rPr>
              <a:t>دارد و در بیشتر </a:t>
            </a:r>
            <a:r>
              <a:rPr lang="fa-IR" sz="3200" dirty="0" smtClean="0">
                <a:solidFill>
                  <a:srgbClr val="231F20"/>
                </a:solidFill>
                <a:latin typeface="AmuzehNewNormalPS"/>
                <a:cs typeface="B Koodak" panose="00000700000000000000" pitchFamily="2" charset="-78"/>
              </a:rPr>
              <a:t>قسمت های </a:t>
            </a:r>
            <a:r>
              <a:rPr lang="fa-IR" sz="3200" dirty="0">
                <a:solidFill>
                  <a:srgbClr val="231F20"/>
                </a:solidFill>
                <a:latin typeface="AmuzehNewNormalPS"/>
                <a:cs typeface="B Koodak" panose="00000700000000000000" pitchFamily="2" charset="-78"/>
              </a:rPr>
              <a:t>آن زمستان دیده </a:t>
            </a:r>
            <a:r>
              <a:rPr lang="fa-IR" sz="3200" dirty="0" smtClean="0">
                <a:solidFill>
                  <a:srgbClr val="231F20"/>
                </a:solidFill>
                <a:latin typeface="AmuzehNewNormalPS"/>
                <a:cs typeface="B Koodak" panose="00000700000000000000" pitchFamily="2" charset="-78"/>
              </a:rPr>
              <a:t>نمی شود.</a:t>
            </a:r>
            <a:r>
              <a:rPr lang="fa-IR" sz="3200" dirty="0" smtClean="0">
                <a:cs typeface="B Koodak" panose="00000700000000000000" pitchFamily="2" charset="-78"/>
              </a:rPr>
              <a:t> </a:t>
            </a:r>
            <a:endParaRPr lang="en-US" sz="3200" dirty="0">
              <a:cs typeface="B Koodak" panose="00000700000000000000" pitchFamily="2" charset="-78"/>
            </a:endParaRPr>
          </a:p>
        </p:txBody>
      </p:sp>
      <p:sp>
        <p:nvSpPr>
          <p:cNvPr id="7" name="Rectangle 6"/>
          <p:cNvSpPr/>
          <p:nvPr/>
        </p:nvSpPr>
        <p:spPr>
          <a:xfrm>
            <a:off x="5257800" y="3014272"/>
            <a:ext cx="1682424" cy="1061349"/>
          </a:xfrm>
          <a:prstGeom prst="rect">
            <a:avLst/>
          </a:prstGeom>
          <a:noFill/>
        </p:spPr>
        <p:txBody>
          <a:bodyPr wrap="none" lIns="91440" tIns="45720" rIns="91440" bIns="45720">
            <a:prstTxWarp prst="textPlain">
              <a:avLst/>
            </a:prstTxWarp>
            <a:spAutoFit/>
          </a:bodyPr>
          <a:lstStyle/>
          <a:p>
            <a:pPr algn="ctr"/>
            <a:r>
              <a:rPr lang="fa-IR"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Koodak" panose="00000700000000000000" pitchFamily="2" charset="-78"/>
              </a:rPr>
              <a:t>چرا؟</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Koodak" panose="00000700000000000000" pitchFamily="2" charset="-78"/>
            </a:endParaRPr>
          </a:p>
        </p:txBody>
      </p:sp>
      <p:sp>
        <p:nvSpPr>
          <p:cNvPr id="8" name="Rectangle 7"/>
          <p:cNvSpPr/>
          <p:nvPr/>
        </p:nvSpPr>
        <p:spPr>
          <a:xfrm>
            <a:off x="541468" y="4327948"/>
            <a:ext cx="11109059" cy="2062103"/>
          </a:xfrm>
          <a:prstGeom prst="rect">
            <a:avLst/>
          </a:prstGeom>
          <a:blipFill dpi="0" rotWithShape="1">
            <a:blip r:embed="rId4">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txBody>
          <a:bodyPr wrap="square">
            <a:spAutoFit/>
          </a:bodyPr>
          <a:lstStyle/>
          <a:p>
            <a:pPr algn="ctr"/>
            <a:endParaRPr lang="fa-IR" sz="3200" dirty="0" smtClean="0">
              <a:solidFill>
                <a:srgbClr val="231F20"/>
              </a:solidFill>
              <a:latin typeface="AmuzehNewNormalPS"/>
              <a:cs typeface="B Koodak" panose="00000700000000000000" pitchFamily="2" charset="-78"/>
            </a:endParaRPr>
          </a:p>
          <a:p>
            <a:pPr algn="ctr"/>
            <a:r>
              <a:rPr lang="fa-IR" sz="3200" dirty="0" smtClean="0">
                <a:solidFill>
                  <a:srgbClr val="231F20"/>
                </a:solidFill>
                <a:latin typeface="AmuzehNewNormalPS"/>
                <a:cs typeface="B Koodak" panose="00000700000000000000" pitchFamily="2" charset="-78"/>
              </a:rPr>
              <a:t>زیرا مدار </a:t>
            </a:r>
            <a:r>
              <a:rPr lang="fa-IR" sz="3200" dirty="0">
                <a:solidFill>
                  <a:srgbClr val="231F20"/>
                </a:solidFill>
                <a:latin typeface="AmuzehNewNormalPS"/>
                <a:cs typeface="B Koodak" panose="00000700000000000000" pitchFamily="2" charset="-78"/>
              </a:rPr>
              <a:t>استوا از وسط </a:t>
            </a:r>
            <a:r>
              <a:rPr lang="fa-IR" sz="3200" dirty="0" smtClean="0">
                <a:solidFill>
                  <a:srgbClr val="231F20"/>
                </a:solidFill>
                <a:latin typeface="AmuzehNewNormalPS"/>
                <a:cs typeface="B Koodak" panose="00000700000000000000" pitchFamily="2" charset="-78"/>
              </a:rPr>
              <a:t>قارۀ افریقا </a:t>
            </a:r>
            <a:r>
              <a:rPr lang="fa-IR" sz="3200" dirty="0">
                <a:solidFill>
                  <a:srgbClr val="231F20"/>
                </a:solidFill>
                <a:latin typeface="AmuzehNewNormalPS"/>
                <a:cs typeface="B Koodak" panose="00000700000000000000" pitchFamily="2" charset="-78"/>
              </a:rPr>
              <a:t>عبور </a:t>
            </a:r>
            <a:r>
              <a:rPr lang="fa-IR" sz="3200" dirty="0" smtClean="0">
                <a:solidFill>
                  <a:srgbClr val="231F20"/>
                </a:solidFill>
                <a:latin typeface="AmuzehNewNormalPS"/>
                <a:cs typeface="B Koodak" panose="00000700000000000000" pitchFamily="2" charset="-78"/>
              </a:rPr>
              <a:t>می کند </a:t>
            </a:r>
            <a:r>
              <a:rPr lang="fa-IR" sz="3200" dirty="0">
                <a:solidFill>
                  <a:srgbClr val="231F20"/>
                </a:solidFill>
                <a:latin typeface="AmuzehNewNormalPS"/>
                <a:cs typeface="B Koodak" panose="00000700000000000000" pitchFamily="2" charset="-78"/>
              </a:rPr>
              <a:t>و خورشید در طول سال در مناطق استوایی و اطراف آن تا مدار </a:t>
            </a:r>
            <a:r>
              <a:rPr lang="fa-IR" sz="3200" dirty="0" smtClean="0">
                <a:solidFill>
                  <a:srgbClr val="231F20"/>
                </a:solidFill>
                <a:latin typeface="AmuzehNewNormalPS"/>
                <a:cs typeface="B Koodak" panose="00000700000000000000" pitchFamily="2" charset="-78"/>
              </a:rPr>
              <a:t>رأس السرطان </a:t>
            </a:r>
            <a:r>
              <a:rPr lang="fa-IR" sz="3200" dirty="0">
                <a:solidFill>
                  <a:srgbClr val="231F20"/>
                </a:solidFill>
                <a:latin typeface="AmuzehNewNormalPS"/>
                <a:cs typeface="B Koodak" panose="00000700000000000000" pitchFamily="2" charset="-78"/>
              </a:rPr>
              <a:t>و </a:t>
            </a:r>
            <a:r>
              <a:rPr lang="fa-IR" sz="3200" dirty="0" smtClean="0">
                <a:solidFill>
                  <a:srgbClr val="231F20"/>
                </a:solidFill>
                <a:latin typeface="AmuzehNewNormalPS"/>
                <a:cs typeface="B Koodak" panose="00000700000000000000" pitchFamily="2" charset="-78"/>
              </a:rPr>
              <a:t>رأس الجدی </a:t>
            </a:r>
            <a:r>
              <a:rPr lang="fa-IR" sz="3200" dirty="0">
                <a:solidFill>
                  <a:srgbClr val="231F20"/>
                </a:solidFill>
                <a:latin typeface="AmuzehNewNormalPS"/>
                <a:cs typeface="B Koodak" panose="00000700000000000000" pitchFamily="2" charset="-78"/>
              </a:rPr>
              <a:t>تقریباً عمود </a:t>
            </a:r>
            <a:r>
              <a:rPr lang="fa-IR" sz="3200" dirty="0" smtClean="0">
                <a:solidFill>
                  <a:srgbClr val="231F20"/>
                </a:solidFill>
                <a:latin typeface="AmuzehNewNormalPS"/>
                <a:cs typeface="B Koodak" panose="00000700000000000000" pitchFamily="2" charset="-78"/>
              </a:rPr>
              <a:t>می تابد. </a:t>
            </a:r>
          </a:p>
          <a:p>
            <a:pPr algn="ct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376362" y="134035"/>
            <a:ext cx="9439275" cy="584775"/>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از نظر بارش </a:t>
            </a:r>
            <a:r>
              <a:rPr lang="fa-IR" sz="3200" dirty="0">
                <a:solidFill>
                  <a:srgbClr val="231F20"/>
                </a:solidFill>
                <a:latin typeface="AmuzehNewNormalPS"/>
                <a:cs typeface="B Koodak" panose="00000700000000000000" pitchFamily="2" charset="-78"/>
              </a:rPr>
              <a:t>این قاره به </a:t>
            </a:r>
            <a:r>
              <a:rPr lang="fa-IR" sz="3200" dirty="0">
                <a:solidFill>
                  <a:srgbClr val="C00000"/>
                </a:solidFill>
                <a:latin typeface="AmuzehNewNormalPS"/>
                <a:cs typeface="B Koodak" panose="00000700000000000000" pitchFamily="2" charset="-78"/>
              </a:rPr>
              <a:t>دو قسمت مرطوب و خشک</a:t>
            </a:r>
            <a:r>
              <a:rPr lang="fa-IR" sz="3200" dirty="0">
                <a:solidFill>
                  <a:srgbClr val="231F20"/>
                </a:solidFill>
                <a:latin typeface="AmuzehNewNormalPS"/>
                <a:cs typeface="B Koodak" panose="00000700000000000000" pitchFamily="2" charset="-78"/>
              </a:rPr>
              <a:t>، تقسیم </a:t>
            </a:r>
            <a:r>
              <a:rPr lang="fa-IR" sz="3200" dirty="0" smtClean="0">
                <a:solidFill>
                  <a:srgbClr val="231F20"/>
                </a:solidFill>
                <a:latin typeface="AmuzehNewNormalPS"/>
                <a:cs typeface="B Koodak" panose="00000700000000000000" pitchFamily="2" charset="-78"/>
              </a:rPr>
              <a:t>می شود</a:t>
            </a:r>
            <a:r>
              <a:rPr lang="fa-IR" sz="3200" dirty="0">
                <a:solidFill>
                  <a:srgbClr val="231F20"/>
                </a:solidFill>
                <a:latin typeface="AmuzehNewNormalPS"/>
                <a:cs typeface="B Koodak" panose="00000700000000000000" pitchFamily="2" charset="-78"/>
              </a:rPr>
              <a:t>:</a:t>
            </a:r>
            <a:r>
              <a:rPr lang="fa-IR" sz="3200" dirty="0">
                <a:cs typeface="B Koodak" panose="00000700000000000000" pitchFamily="2" charset="-78"/>
              </a:rPr>
              <a:t> </a:t>
            </a:r>
            <a:endParaRPr lang="en-US" sz="3200" dirty="0">
              <a:cs typeface="B Koodak" panose="00000700000000000000" pitchFamily="2" charset="-78"/>
            </a:endParaRPr>
          </a:p>
        </p:txBody>
      </p:sp>
      <p:grpSp>
        <p:nvGrpSpPr>
          <p:cNvPr id="5" name="Group 4"/>
          <p:cNvGrpSpPr/>
          <p:nvPr/>
        </p:nvGrpSpPr>
        <p:grpSpPr>
          <a:xfrm>
            <a:off x="4160043" y="718810"/>
            <a:ext cx="4129088" cy="2376130"/>
            <a:chOff x="4822030" y="936712"/>
            <a:chExt cx="4129088" cy="237613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2030" y="936712"/>
              <a:ext cx="4129088" cy="2376130"/>
            </a:xfrm>
            <a:prstGeom prst="rect">
              <a:avLst/>
            </a:prstGeom>
          </p:spPr>
        </p:pic>
        <p:sp>
          <p:nvSpPr>
            <p:cNvPr id="11" name="Rectangle 10"/>
            <p:cNvSpPr/>
            <p:nvPr/>
          </p:nvSpPr>
          <p:spPr>
            <a:xfrm>
              <a:off x="5607212" y="1586168"/>
              <a:ext cx="2558724" cy="1077218"/>
            </a:xfrm>
            <a:prstGeom prst="rect">
              <a:avLst/>
            </a:prstGeom>
          </p:spPr>
          <p:txBody>
            <a:bodyPr wrap="square">
              <a:spAutoFit/>
            </a:bodyPr>
            <a:lstStyle/>
            <a:p>
              <a:pPr algn="ctr"/>
              <a:r>
                <a:rPr lang="fa-IR" sz="3200" dirty="0" smtClean="0">
                  <a:cs typeface="B Koodak" panose="00000700000000000000" pitchFamily="2" charset="-78"/>
                </a:rPr>
                <a:t>افریقای مرطوب</a:t>
              </a:r>
            </a:p>
            <a:p>
              <a:pPr algn="ctr"/>
              <a:r>
                <a:rPr lang="fa-IR" sz="3200" dirty="0" smtClean="0">
                  <a:cs typeface="B Koodak" panose="00000700000000000000" pitchFamily="2" charset="-78"/>
                </a:rPr>
                <a:t> ( افریقای سبز)</a:t>
              </a:r>
            </a:p>
          </p:txBody>
        </p:sp>
      </p:grpSp>
      <p:sp>
        <p:nvSpPr>
          <p:cNvPr id="12" name="Rectangle 11"/>
          <p:cNvSpPr/>
          <p:nvPr/>
        </p:nvSpPr>
        <p:spPr>
          <a:xfrm>
            <a:off x="4515565" y="3159621"/>
            <a:ext cx="3418043" cy="584775"/>
          </a:xfrm>
          <a:prstGeom prst="rect">
            <a:avLst/>
          </a:prstGeom>
        </p:spPr>
        <p:txBody>
          <a:bodyPr wrap="square">
            <a:spAutoFit/>
          </a:bodyPr>
          <a:lstStyle/>
          <a:p>
            <a:pPr algn="ctr"/>
            <a:r>
              <a:rPr lang="fa-IR" sz="3200" dirty="0" smtClean="0">
                <a:cs typeface="B Koodak" panose="00000700000000000000" pitchFamily="2" charset="-78"/>
              </a:rPr>
              <a:t>نواحی اطراف خط استوا</a:t>
            </a:r>
            <a:endParaRPr lang="en-US" sz="4800" dirty="0">
              <a:cs typeface="B Koodak" panose="00000700000000000000" pitchFamily="2" charset="-78"/>
            </a:endParaRPr>
          </a:p>
        </p:txBody>
      </p:sp>
      <p:grpSp>
        <p:nvGrpSpPr>
          <p:cNvPr id="19" name="Group 18"/>
          <p:cNvGrpSpPr/>
          <p:nvPr/>
        </p:nvGrpSpPr>
        <p:grpSpPr>
          <a:xfrm>
            <a:off x="2924173" y="3679715"/>
            <a:ext cx="6600825" cy="948719"/>
            <a:chOff x="2924173" y="3679715"/>
            <a:chExt cx="6600825" cy="948719"/>
          </a:xfrm>
        </p:grpSpPr>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8860" y="3679715"/>
              <a:ext cx="171450" cy="428625"/>
            </a:xfrm>
            <a:prstGeom prst="rect">
              <a:avLst/>
            </a:prstGeom>
          </p:spPr>
        </p:pic>
        <p:sp>
          <p:nvSpPr>
            <p:cNvPr id="14" name="Rectangle 13"/>
            <p:cNvSpPr/>
            <p:nvPr/>
          </p:nvSpPr>
          <p:spPr>
            <a:xfrm>
              <a:off x="2924173" y="4043659"/>
              <a:ext cx="6600825" cy="584775"/>
            </a:xfrm>
            <a:prstGeom prst="rect">
              <a:avLst/>
            </a:prstGeom>
          </p:spPr>
          <p:txBody>
            <a:bodyPr wrap="square">
              <a:spAutoFit/>
            </a:bodyPr>
            <a:lstStyle/>
            <a:p>
              <a:pPr algn="ctr"/>
              <a:r>
                <a:rPr lang="fa-IR" sz="3200" dirty="0">
                  <a:cs typeface="B Koodak" panose="00000700000000000000" pitchFamily="2" charset="-78"/>
                </a:rPr>
                <a:t>از شمال تا دریاچه چاد و از جنوب تا رود زامبز </a:t>
              </a:r>
              <a:endParaRPr lang="en-US" sz="3200" dirty="0">
                <a:cs typeface="B Koodak" panose="00000700000000000000" pitchFamily="2" charset="-78"/>
              </a:endParaRPr>
            </a:p>
          </p:txBody>
        </p:sp>
      </p:grpSp>
      <p:grpSp>
        <p:nvGrpSpPr>
          <p:cNvPr id="20" name="Group 19"/>
          <p:cNvGrpSpPr/>
          <p:nvPr/>
        </p:nvGrpSpPr>
        <p:grpSpPr>
          <a:xfrm>
            <a:off x="4117776" y="4628434"/>
            <a:ext cx="3956446" cy="877162"/>
            <a:chOff x="4117776" y="4628434"/>
            <a:chExt cx="3956446" cy="877162"/>
          </a:xfrm>
        </p:grpSpPr>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4095" y="4628434"/>
              <a:ext cx="171450" cy="428625"/>
            </a:xfrm>
            <a:prstGeom prst="rect">
              <a:avLst/>
            </a:prstGeom>
          </p:spPr>
        </p:pic>
        <p:sp>
          <p:nvSpPr>
            <p:cNvPr id="7" name="Rectangle 6"/>
            <p:cNvSpPr/>
            <p:nvPr/>
          </p:nvSpPr>
          <p:spPr>
            <a:xfrm>
              <a:off x="4117776" y="4920821"/>
              <a:ext cx="3956446" cy="584775"/>
            </a:xfrm>
            <a:prstGeom prst="rect">
              <a:avLst/>
            </a:prstGeom>
          </p:spPr>
          <p:txBody>
            <a:bodyPr wrap="square">
              <a:spAutoFit/>
            </a:bodyPr>
            <a:lstStyle/>
            <a:p>
              <a:pPr algn="ctr"/>
              <a:r>
                <a:rPr lang="fa-IR" sz="3200" dirty="0">
                  <a:cs typeface="B Koodak" panose="00000700000000000000" pitchFamily="2" charset="-78"/>
                </a:rPr>
                <a:t>آب و هوای گرم و </a:t>
              </a:r>
              <a:r>
                <a:rPr lang="fa-IR" sz="3200" dirty="0" smtClean="0">
                  <a:cs typeface="B Koodak" panose="00000700000000000000" pitchFamily="2" charset="-78"/>
                </a:rPr>
                <a:t>مرطوب</a:t>
              </a:r>
              <a:endParaRPr lang="en-US" sz="3200" dirty="0">
                <a:cs typeface="B Koodak" panose="00000700000000000000" pitchFamily="2" charset="-78"/>
              </a:endParaRPr>
            </a:p>
          </p:txBody>
        </p:sp>
      </p:grpSp>
      <p:grpSp>
        <p:nvGrpSpPr>
          <p:cNvPr id="21" name="Group 20"/>
          <p:cNvGrpSpPr/>
          <p:nvPr/>
        </p:nvGrpSpPr>
        <p:grpSpPr>
          <a:xfrm>
            <a:off x="3005131" y="5512472"/>
            <a:ext cx="6600825" cy="1013400"/>
            <a:chOff x="3005131" y="5512472"/>
            <a:chExt cx="6600825" cy="101340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4094" y="5512472"/>
              <a:ext cx="171450" cy="428625"/>
            </a:xfrm>
            <a:prstGeom prst="rect">
              <a:avLst/>
            </a:prstGeom>
          </p:spPr>
        </p:pic>
        <p:sp>
          <p:nvSpPr>
            <p:cNvPr id="18" name="Rectangle 17"/>
            <p:cNvSpPr/>
            <p:nvPr/>
          </p:nvSpPr>
          <p:spPr>
            <a:xfrm>
              <a:off x="3005131" y="5941097"/>
              <a:ext cx="6600825" cy="584775"/>
            </a:xfrm>
            <a:prstGeom prst="rect">
              <a:avLst/>
            </a:prstGeom>
          </p:spPr>
          <p:txBody>
            <a:bodyPr wrap="square">
              <a:spAutoFit/>
            </a:bodyPr>
            <a:lstStyle/>
            <a:p>
              <a:pPr algn="ctr"/>
              <a:r>
                <a:rPr lang="fa-IR" sz="3200" dirty="0" smtClean="0">
                  <a:cs typeface="B Koodak" panose="00000700000000000000" pitchFamily="2" charset="-78"/>
                </a:rPr>
                <a:t>در این منطقه باران فراوان می بارد</a:t>
              </a:r>
              <a:endParaRPr lang="en-US" sz="3200" dirty="0">
                <a:cs typeface="B Koodak" panose="00000700000000000000" pitchFamily="2" charset="-78"/>
              </a:endParaRPr>
            </a:p>
          </p:txBody>
        </p:sp>
      </p:gr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strips(down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strips(downLeft)">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strips(downLeft)">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5763" y="0"/>
            <a:ext cx="9206237" cy="6858000"/>
          </a:xfrm>
          <a:prstGeom prst="rect">
            <a:avLst/>
          </a:prstGeom>
        </p:spPr>
      </p:pic>
      <p:sp>
        <p:nvSpPr>
          <p:cNvPr id="3" name="Rectangle 2"/>
          <p:cNvSpPr/>
          <p:nvPr/>
        </p:nvSpPr>
        <p:spPr>
          <a:xfrm>
            <a:off x="7344490" y="902196"/>
            <a:ext cx="3418043" cy="584775"/>
          </a:xfrm>
          <a:prstGeom prst="rect">
            <a:avLst/>
          </a:prstGeom>
        </p:spPr>
        <p:txBody>
          <a:bodyPr wrap="square">
            <a:spAutoFit/>
          </a:bodyPr>
          <a:lstStyle/>
          <a:p>
            <a:pPr algn="ctr"/>
            <a:r>
              <a:rPr lang="fa-IR" sz="3200" dirty="0" smtClean="0">
                <a:cs typeface="B Koodak" panose="00000700000000000000" pitchFamily="2" charset="-78"/>
              </a:rPr>
              <a:t>نواحی اطراف خط استوا</a:t>
            </a:r>
            <a:endParaRPr lang="en-US" sz="4800" dirty="0">
              <a:cs typeface="B Koodak" panose="00000700000000000000" pitchFamily="2" charset="-78"/>
            </a:endParaRPr>
          </a:p>
        </p:txBody>
      </p:sp>
      <p:sp>
        <p:nvSpPr>
          <p:cNvPr id="4" name="Rectangle 3"/>
          <p:cNvSpPr/>
          <p:nvPr/>
        </p:nvSpPr>
        <p:spPr>
          <a:xfrm>
            <a:off x="5753098" y="1886246"/>
            <a:ext cx="6600825" cy="584775"/>
          </a:xfrm>
          <a:prstGeom prst="rect">
            <a:avLst/>
          </a:prstGeom>
        </p:spPr>
        <p:txBody>
          <a:bodyPr wrap="square">
            <a:spAutoFit/>
          </a:bodyPr>
          <a:lstStyle/>
          <a:p>
            <a:pPr algn="ctr"/>
            <a:r>
              <a:rPr lang="fa-IR" sz="3200" dirty="0">
                <a:cs typeface="B Koodak" panose="00000700000000000000" pitchFamily="2" charset="-78"/>
              </a:rPr>
              <a:t>از شمال تا دریاچه چاد و از جنوب تا رود زامبز </a:t>
            </a:r>
            <a:endParaRPr lang="en-US" sz="3200" dirty="0">
              <a:cs typeface="B Koodak" panose="00000700000000000000" pitchFamily="2" charset="-78"/>
            </a:endParaRPr>
          </a:p>
        </p:txBody>
      </p:sp>
      <p:sp>
        <p:nvSpPr>
          <p:cNvPr id="5" name="Rectangle 4"/>
          <p:cNvSpPr/>
          <p:nvPr/>
        </p:nvSpPr>
        <p:spPr>
          <a:xfrm>
            <a:off x="7075287" y="2800710"/>
            <a:ext cx="3956446" cy="584775"/>
          </a:xfrm>
          <a:prstGeom prst="rect">
            <a:avLst/>
          </a:prstGeom>
        </p:spPr>
        <p:txBody>
          <a:bodyPr wrap="square">
            <a:spAutoFit/>
          </a:bodyPr>
          <a:lstStyle/>
          <a:p>
            <a:pPr algn="ctr"/>
            <a:r>
              <a:rPr lang="fa-IR" sz="3200" dirty="0">
                <a:cs typeface="B Koodak" panose="00000700000000000000" pitchFamily="2" charset="-78"/>
              </a:rPr>
              <a:t>آب و هوای گرم و </a:t>
            </a:r>
            <a:r>
              <a:rPr lang="fa-IR" sz="3200" dirty="0" smtClean="0">
                <a:cs typeface="B Koodak" panose="00000700000000000000" pitchFamily="2" charset="-78"/>
              </a:rPr>
              <a:t>مرطوب</a:t>
            </a:r>
            <a:endParaRPr lang="en-US" sz="3200" dirty="0">
              <a:cs typeface="B Koodak" panose="00000700000000000000" pitchFamily="2" charset="-78"/>
            </a:endParaRPr>
          </a:p>
        </p:txBody>
      </p:sp>
      <p:sp>
        <p:nvSpPr>
          <p:cNvPr id="6" name="Rectangle 5"/>
          <p:cNvSpPr/>
          <p:nvPr/>
        </p:nvSpPr>
        <p:spPr>
          <a:xfrm>
            <a:off x="6629755" y="3843812"/>
            <a:ext cx="4847510" cy="584775"/>
          </a:xfrm>
          <a:prstGeom prst="rect">
            <a:avLst/>
          </a:prstGeom>
        </p:spPr>
        <p:txBody>
          <a:bodyPr wrap="square">
            <a:spAutoFit/>
          </a:bodyPr>
          <a:lstStyle/>
          <a:p>
            <a:pPr algn="ctr"/>
            <a:r>
              <a:rPr lang="fa-IR" sz="3200" dirty="0" smtClean="0">
                <a:cs typeface="B Koodak" panose="00000700000000000000" pitchFamily="2" charset="-78"/>
              </a:rPr>
              <a:t>در این منطقه باران فراوان می بارد.</a:t>
            </a:r>
            <a:endParaRPr lang="en-US" sz="3200" dirty="0">
              <a:cs typeface="B Koodak" panose="00000700000000000000" pitchFamily="2" charset="-78"/>
            </a:endParaRPr>
          </a:p>
        </p:txBody>
      </p:sp>
      <p:grpSp>
        <p:nvGrpSpPr>
          <p:cNvPr id="10" name="Group 9"/>
          <p:cNvGrpSpPr/>
          <p:nvPr/>
        </p:nvGrpSpPr>
        <p:grpSpPr>
          <a:xfrm>
            <a:off x="7246147" y="4855750"/>
            <a:ext cx="3443275" cy="1598073"/>
            <a:chOff x="7198939" y="5023409"/>
            <a:chExt cx="3443275" cy="1598073"/>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8939" y="5023409"/>
              <a:ext cx="3443275" cy="1598073"/>
            </a:xfrm>
            <a:prstGeom prst="rect">
              <a:avLst/>
            </a:prstGeom>
          </p:spPr>
        </p:pic>
        <p:sp>
          <p:nvSpPr>
            <p:cNvPr id="8" name="Rectangle 7"/>
            <p:cNvSpPr/>
            <p:nvPr/>
          </p:nvSpPr>
          <p:spPr>
            <a:xfrm>
              <a:off x="7610032" y="5283837"/>
              <a:ext cx="2558724" cy="1077218"/>
            </a:xfrm>
            <a:prstGeom prst="rect">
              <a:avLst/>
            </a:prstGeom>
          </p:spPr>
          <p:txBody>
            <a:bodyPr wrap="square">
              <a:spAutoFit/>
            </a:bodyPr>
            <a:lstStyle/>
            <a:p>
              <a:pPr algn="ctr"/>
              <a:r>
                <a:rPr lang="fa-IR" sz="3200" dirty="0" smtClean="0">
                  <a:cs typeface="B Koodak" panose="00000700000000000000" pitchFamily="2" charset="-78"/>
                </a:rPr>
                <a:t>افریقای مرطوب</a:t>
              </a:r>
            </a:p>
            <a:p>
              <a:pPr algn="ctr"/>
              <a:r>
                <a:rPr lang="fa-IR" sz="3200" dirty="0" smtClean="0">
                  <a:cs typeface="B Koodak" panose="00000700000000000000" pitchFamily="2" charset="-78"/>
                </a:rPr>
                <a:t> ( افریقای سبز)</a:t>
              </a:r>
            </a:p>
          </p:txBody>
        </p:sp>
      </p:gr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7785" y="1498548"/>
            <a:ext cx="171450" cy="428625"/>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7785" y="2465295"/>
            <a:ext cx="171450" cy="428625"/>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7785" y="3352504"/>
            <a:ext cx="171450" cy="428625"/>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96" y="3061"/>
            <a:ext cx="6095999" cy="6854939"/>
          </a:xfrm>
          <a:prstGeom prst="rect">
            <a:avLst/>
          </a:prstGeom>
        </p:spPr>
      </p:pic>
      <p:sp>
        <p:nvSpPr>
          <p:cNvPr id="15" name="Rectangle 14"/>
          <p:cNvSpPr/>
          <p:nvPr/>
        </p:nvSpPr>
        <p:spPr>
          <a:xfrm>
            <a:off x="457201" y="3431815"/>
            <a:ext cx="1052614" cy="349313"/>
          </a:xfrm>
          <a:prstGeom prst="rect">
            <a:avLst/>
          </a:prstGeom>
          <a:solidFill>
            <a:schemeClr val="bg1"/>
          </a:solid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fa-IR" dirty="0" smtClean="0">
                <a:cs typeface="B Koodak" panose="00000700000000000000" pitchFamily="2" charset="-78"/>
              </a:rPr>
              <a:t>خط استوا</a:t>
            </a:r>
            <a:endParaRPr lang="en-US" dirty="0">
              <a:cs typeface="B Koodak" panose="00000700000000000000" pitchFamily="2" charset="-78"/>
            </a:endParaRPr>
          </a:p>
        </p:txBody>
      </p:sp>
      <p:sp>
        <p:nvSpPr>
          <p:cNvPr id="16" name="Rectangle 15"/>
          <p:cNvSpPr/>
          <p:nvPr/>
        </p:nvSpPr>
        <p:spPr>
          <a:xfrm>
            <a:off x="2256574" y="2597510"/>
            <a:ext cx="1134532" cy="263962"/>
          </a:xfrm>
          <a:prstGeom prst="rect">
            <a:avLst/>
          </a:prstGeom>
          <a:solidFill>
            <a:schemeClr val="bg1"/>
          </a:solid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fa-IR" dirty="0" smtClean="0">
                <a:cs typeface="B Koodak" panose="00000700000000000000" pitchFamily="2" charset="-78"/>
              </a:rPr>
              <a:t>دریاچه چاد</a:t>
            </a:r>
            <a:endParaRPr lang="en-US" dirty="0">
              <a:cs typeface="B Koodak" panose="00000700000000000000" pitchFamily="2" charset="-78"/>
            </a:endParaRPr>
          </a:p>
        </p:txBody>
      </p:sp>
      <p:sp>
        <p:nvSpPr>
          <p:cNvPr id="17" name="Rectangle 16"/>
          <p:cNvSpPr/>
          <p:nvPr/>
        </p:nvSpPr>
        <p:spPr>
          <a:xfrm>
            <a:off x="3810001" y="5031513"/>
            <a:ext cx="959906" cy="308918"/>
          </a:xfrm>
          <a:prstGeom prst="rect">
            <a:avLst/>
          </a:prstGeom>
          <a:solidFill>
            <a:schemeClr val="bg1"/>
          </a:solidFill>
          <a:ln w="28575">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fa-IR" dirty="0" smtClean="0">
                <a:cs typeface="B Koodak" panose="00000700000000000000" pitchFamily="2" charset="-78"/>
              </a:rPr>
              <a:t>رود زامبز</a:t>
            </a:r>
            <a:endParaRPr lang="en-US" dirty="0">
              <a:cs typeface="B Koodak" panose="00000700000000000000" pitchFamily="2" charset="-78"/>
            </a:endParaRPr>
          </a:p>
        </p:txBody>
      </p:sp>
    </p:spTree>
    <p:extLst>
      <p:ext uri="{BB962C8B-B14F-4D97-AF65-F5344CB8AC3E}">
        <p14:creationId xmlns:p14="http://schemas.microsoft.com/office/powerpoint/2010/main" val="41527969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arn(inVertic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5" grpId="0" animBg="1"/>
      <p:bldP spid="16"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56" y="0"/>
            <a:ext cx="12222556" cy="5858933"/>
          </a:xfrm>
          <a:prstGeom prst="rect">
            <a:avLst/>
          </a:prstGeom>
        </p:spPr>
      </p:pic>
      <p:sp>
        <p:nvSpPr>
          <p:cNvPr id="4" name="Rectangle 3"/>
          <p:cNvSpPr/>
          <p:nvPr/>
        </p:nvSpPr>
        <p:spPr>
          <a:xfrm>
            <a:off x="4102499" y="6053091"/>
            <a:ext cx="3956446" cy="584775"/>
          </a:xfrm>
          <a:prstGeom prst="rect">
            <a:avLst/>
          </a:prstGeom>
        </p:spPr>
        <p:txBody>
          <a:bodyPr wrap="square">
            <a:spAutoFit/>
          </a:bodyPr>
          <a:lstStyle/>
          <a:p>
            <a:pPr algn="ctr"/>
            <a:r>
              <a:rPr lang="fa-IR" sz="3200" dirty="0" smtClean="0">
                <a:cs typeface="B Koodak" panose="00000700000000000000" pitchFamily="2" charset="-78"/>
              </a:rPr>
              <a:t>جنگل های استوایی کنگو</a:t>
            </a:r>
            <a:endParaRPr lang="en-US" sz="3200" dirty="0">
              <a:cs typeface="B Koodak" panose="00000700000000000000" pitchFamily="2" charset="-78"/>
            </a:endParaRPr>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533" y="1"/>
            <a:ext cx="10938933" cy="6858000"/>
          </a:xfrm>
          <a:prstGeom prst="rect">
            <a:avLst/>
          </a:prstGeom>
        </p:spPr>
      </p:pic>
      <p:sp>
        <p:nvSpPr>
          <p:cNvPr id="6" name="Rectangle 5"/>
          <p:cNvSpPr/>
          <p:nvPr/>
        </p:nvSpPr>
        <p:spPr>
          <a:xfrm>
            <a:off x="8026400" y="152401"/>
            <a:ext cx="3539066" cy="584775"/>
          </a:xfrm>
          <a:prstGeom prst="rect">
            <a:avLst/>
          </a:prstGeom>
        </p:spPr>
        <p:txBody>
          <a:bodyPr wrap="square">
            <a:spAutoFit/>
          </a:bodyPr>
          <a:lstStyle/>
          <a:p>
            <a:pPr algn="ctr"/>
            <a:r>
              <a:rPr lang="fa-IR" sz="3200" dirty="0" smtClean="0">
                <a:cs typeface="B Koodak" panose="00000700000000000000" pitchFamily="2" charset="-78"/>
              </a:rPr>
              <a:t>جنگل های استوایی کنگو</a:t>
            </a:r>
            <a:endParaRPr lang="en-US" sz="3200" dirty="0">
              <a:cs typeface="B Koodak" panose="00000700000000000000" pitchFamily="2" charset="-78"/>
            </a:endParaRPr>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881" y="0"/>
            <a:ext cx="11406237" cy="6858000"/>
          </a:xfrm>
          <a:prstGeom prst="rect">
            <a:avLst/>
          </a:prstGeom>
        </p:spPr>
      </p:pic>
      <p:sp>
        <p:nvSpPr>
          <p:cNvPr id="5" name="Rectangle 4"/>
          <p:cNvSpPr/>
          <p:nvPr/>
        </p:nvSpPr>
        <p:spPr>
          <a:xfrm>
            <a:off x="8260052" y="0"/>
            <a:ext cx="3539066" cy="584775"/>
          </a:xfrm>
          <a:prstGeom prst="rect">
            <a:avLst/>
          </a:prstGeom>
          <a:solidFill>
            <a:schemeClr val="bg1"/>
          </a:solidFill>
        </p:spPr>
        <p:txBody>
          <a:bodyPr wrap="square">
            <a:spAutoFit/>
          </a:bodyPr>
          <a:lstStyle/>
          <a:p>
            <a:pPr algn="ctr"/>
            <a:r>
              <a:rPr lang="fa-IR" sz="3200" dirty="0" smtClean="0">
                <a:cs typeface="B Koodak" panose="00000700000000000000" pitchFamily="2" charset="-78"/>
              </a:rPr>
              <a:t>جنگل های استوایی کنگو</a:t>
            </a:r>
            <a:endParaRPr lang="en-US" sz="3200" dirty="0">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533" y="13354"/>
            <a:ext cx="10938933" cy="6844647"/>
          </a:xfrm>
          <a:prstGeom prst="rect">
            <a:avLst/>
          </a:prstGeom>
        </p:spPr>
      </p:pic>
    </p:spTree>
    <p:extLst>
      <p:ext uri="{BB962C8B-B14F-4D97-AF65-F5344CB8AC3E}">
        <p14:creationId xmlns:p14="http://schemas.microsoft.com/office/powerpoint/2010/main" val="6574285"/>
      </p:ext>
    </p:extLst>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0" y="8383"/>
            <a:ext cx="10261600" cy="6849618"/>
          </a:xfrm>
          <a:prstGeom prst="rect">
            <a:avLst/>
          </a:prstGeom>
        </p:spPr>
      </p:pic>
    </p:spTree>
    <p:extLst>
      <p:ext uri="{BB962C8B-B14F-4D97-AF65-F5344CB8AC3E}">
        <p14:creationId xmlns:p14="http://schemas.microsoft.com/office/powerpoint/2010/main" val="2510480993"/>
      </p:ext>
    </p:extLst>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733" y="13432"/>
            <a:ext cx="10278533" cy="6844569"/>
          </a:xfrm>
          <a:prstGeom prst="rect">
            <a:avLst/>
          </a:prstGeom>
        </p:spPr>
      </p:pic>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8468"/>
            <a:ext cx="9143999" cy="6857999"/>
          </a:xfrm>
          <a:prstGeom prst="rect">
            <a:avLst/>
          </a:prstGeom>
        </p:spPr>
      </p:pic>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5193" y="-118533"/>
            <a:ext cx="9141614" cy="6858000"/>
          </a:xfrm>
          <a:prstGeom prst="rect">
            <a:avLst/>
          </a:prstGeom>
        </p:spPr>
      </p:pic>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733" y="5646"/>
            <a:ext cx="10278533" cy="6852355"/>
          </a:xfrm>
          <a:prstGeom prst="rect">
            <a:avLst/>
          </a:prstGeom>
        </p:spPr>
      </p:pic>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07240" cy="6858000"/>
          </a:xfrm>
          <a:prstGeom prst="rect">
            <a:avLst/>
          </a:prstGeom>
        </p:spPr>
      </p:pic>
      <p:sp>
        <p:nvSpPr>
          <p:cNvPr id="6" name="Rectangle 5"/>
          <p:cNvSpPr/>
          <p:nvPr/>
        </p:nvSpPr>
        <p:spPr>
          <a:xfrm>
            <a:off x="8890000" y="160291"/>
            <a:ext cx="3048000" cy="584775"/>
          </a:xfrm>
          <a:prstGeom prst="rect">
            <a:avLst/>
          </a:prstGeom>
        </p:spPr>
        <p:txBody>
          <a:bodyPr wrap="square">
            <a:spAutoFit/>
          </a:bodyPr>
          <a:lstStyle/>
          <a:p>
            <a:pPr algn="ctr"/>
            <a:r>
              <a:rPr lang="fa-IR" sz="3200" dirty="0" smtClean="0">
                <a:cs typeface="B Koodak" panose="00000700000000000000" pitchFamily="2" charset="-78"/>
              </a:rPr>
              <a:t>مگس تسه تسه</a:t>
            </a:r>
          </a:p>
        </p:txBody>
      </p:sp>
      <p:sp>
        <p:nvSpPr>
          <p:cNvPr id="8" name="Rectangle 7"/>
          <p:cNvSpPr/>
          <p:nvPr/>
        </p:nvSpPr>
        <p:spPr>
          <a:xfrm>
            <a:off x="59267" y="6040904"/>
            <a:ext cx="12073466" cy="646331"/>
          </a:xfrm>
          <a:prstGeom prst="rect">
            <a:avLst/>
          </a:prstGeom>
        </p:spPr>
        <p:txBody>
          <a:bodyPr wrap="square">
            <a:spAutoFit/>
          </a:bodyPr>
          <a:lstStyle/>
          <a:p>
            <a:pPr algn="just"/>
            <a:r>
              <a:rPr lang="fa-IR" dirty="0">
                <a:cs typeface="B Koodak" panose="00000700000000000000" pitchFamily="2" charset="-78"/>
              </a:rPr>
              <a:t>مگس تسه‌تسه مگس گزنده و نیش‌زنی است که می‌تواند ناقل انگل عامل بیماری خواب باشد که کشنده است</a:t>
            </a:r>
            <a:r>
              <a:rPr lang="fa-IR" dirty="0" smtClean="0">
                <a:cs typeface="B Koodak" panose="00000700000000000000" pitchFamily="2" charset="-78"/>
              </a:rPr>
              <a:t>. </a:t>
            </a:r>
            <a:r>
              <a:rPr lang="fa-IR" dirty="0">
                <a:cs typeface="B Koodak" panose="00000700000000000000" pitchFamily="2" charset="-78"/>
              </a:rPr>
              <a:t>ناحیه‌ای که </a:t>
            </a:r>
            <a:r>
              <a:rPr lang="fa-IR" dirty="0" smtClean="0">
                <a:cs typeface="B Koodak" panose="00000700000000000000" pitchFamily="2" charset="-78"/>
              </a:rPr>
              <a:t>مگس </a:t>
            </a:r>
            <a:r>
              <a:rPr lang="fa-IR" dirty="0">
                <a:cs typeface="B Koodak" panose="00000700000000000000" pitchFamily="2" charset="-78"/>
              </a:rPr>
              <a:t>آنجا را گزیده است قرمز، دردناک و متورم می‌شود. نشانه‌های این نوع بخصوص از بیماری خواب شامل خواب آلودگی در طول روز است که پیشرفت می‌کند و به کومای کامل می‌انجامد.  </a:t>
            </a:r>
            <a:endParaRPr lang="en-US" dirty="0">
              <a:cs typeface="B Koodak" panose="00000700000000000000" pitchFamily="2" charset="-78"/>
            </a:endParaRPr>
          </a:p>
        </p:txBody>
      </p:sp>
    </p:spTree>
    <p:extLst>
      <p:ext uri="{BB962C8B-B14F-4D97-AF65-F5344CB8AC3E}">
        <p14:creationId xmlns:p14="http://schemas.microsoft.com/office/powerpoint/2010/main" val="176197914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1"/>
            <a:ext cx="12192000" cy="6858000"/>
          </a:xfrm>
          <a:prstGeom prst="rect">
            <a:avLst/>
          </a:prstGeom>
        </p:spPr>
      </p:pic>
      <p:grpSp>
        <p:nvGrpSpPr>
          <p:cNvPr id="3" name="Group 2"/>
          <p:cNvGrpSpPr/>
          <p:nvPr/>
        </p:nvGrpSpPr>
        <p:grpSpPr>
          <a:xfrm>
            <a:off x="4318661" y="163730"/>
            <a:ext cx="3554677" cy="2045579"/>
            <a:chOff x="5109235" y="855765"/>
            <a:chExt cx="3554677" cy="2045579"/>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9235" y="855765"/>
              <a:ext cx="3554677" cy="2045579"/>
            </a:xfrm>
            <a:prstGeom prst="rect">
              <a:avLst/>
            </a:prstGeom>
          </p:spPr>
        </p:pic>
        <p:sp>
          <p:nvSpPr>
            <p:cNvPr id="5" name="Rectangle 4"/>
            <p:cNvSpPr/>
            <p:nvPr/>
          </p:nvSpPr>
          <p:spPr>
            <a:xfrm>
              <a:off x="5607212" y="1586168"/>
              <a:ext cx="2558724" cy="584775"/>
            </a:xfrm>
            <a:prstGeom prst="rect">
              <a:avLst/>
            </a:prstGeom>
          </p:spPr>
          <p:txBody>
            <a:bodyPr wrap="square">
              <a:spAutoFit/>
            </a:bodyPr>
            <a:lstStyle/>
            <a:p>
              <a:pPr algn="ctr"/>
              <a:r>
                <a:rPr lang="fa-IR" sz="3200" dirty="0" smtClean="0">
                  <a:cs typeface="B Koodak" panose="00000700000000000000" pitchFamily="2" charset="-78"/>
                </a:rPr>
                <a:t>افریقای خشک</a:t>
              </a:r>
            </a:p>
          </p:txBody>
        </p:sp>
      </p:grpSp>
      <p:sp>
        <p:nvSpPr>
          <p:cNvPr id="2" name="Rectangle 1"/>
          <p:cNvSpPr/>
          <p:nvPr/>
        </p:nvSpPr>
        <p:spPr>
          <a:xfrm>
            <a:off x="1523999" y="2282122"/>
            <a:ext cx="914399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هر چه از منطقه استوایی به سمت شمال و جنوب افریقا پیش برویم</a:t>
            </a:r>
            <a:r>
              <a:rPr lang="fa-IR" sz="3200" dirty="0">
                <a:cs typeface="B Koodak" panose="00000700000000000000" pitchFamily="2" charset="-78"/>
              </a:rPr>
              <a:t> </a:t>
            </a:r>
            <a:endParaRPr lang="en-US" sz="3200" dirty="0">
              <a:cs typeface="B Koodak" panose="00000700000000000000" pitchFamily="2" charset="-78"/>
            </a:endParaRPr>
          </a:p>
        </p:txBody>
      </p:sp>
      <p:sp>
        <p:nvSpPr>
          <p:cNvPr id="9" name="Rectangle 8"/>
          <p:cNvSpPr/>
          <p:nvPr/>
        </p:nvSpPr>
        <p:spPr>
          <a:xfrm>
            <a:off x="6691512" y="5149019"/>
            <a:ext cx="4494337"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شمال افریقا: صحرای بزرگ</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1370545" y="5149020"/>
            <a:ext cx="4725452"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جنوب افریقا: بیابان کالاهاری</a:t>
            </a:r>
            <a:endParaRPr lang="en-US" sz="3200" dirty="0">
              <a:solidFill>
                <a:srgbClr val="231F20"/>
              </a:solidFill>
              <a:latin typeface="AmuzehNewNormalPS"/>
              <a:cs typeface="B Koodak" panose="00000700000000000000" pitchFamily="2" charset="-78"/>
            </a:endParaRPr>
          </a:p>
        </p:txBody>
      </p:sp>
      <p:grpSp>
        <p:nvGrpSpPr>
          <p:cNvPr id="13" name="Group 12"/>
          <p:cNvGrpSpPr/>
          <p:nvPr/>
        </p:nvGrpSpPr>
        <p:grpSpPr>
          <a:xfrm>
            <a:off x="3539064" y="2904889"/>
            <a:ext cx="5113867" cy="816498"/>
            <a:chOff x="3539064" y="2904889"/>
            <a:chExt cx="5113867" cy="816498"/>
          </a:xfrm>
        </p:grpSpPr>
        <p:sp>
          <p:nvSpPr>
            <p:cNvPr id="6" name="Rectangle 5"/>
            <p:cNvSpPr/>
            <p:nvPr/>
          </p:nvSpPr>
          <p:spPr>
            <a:xfrm>
              <a:off x="3539064" y="3136612"/>
              <a:ext cx="511386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میزان باران و رطوبت کاسته شده </a:t>
              </a:r>
              <a:endParaRPr lang="en-US" sz="3200" dirty="0">
                <a:solidFill>
                  <a:srgbClr val="231F20"/>
                </a:solidFill>
                <a:latin typeface="AmuzehNewNormalPS"/>
                <a:cs typeface="B Koodak" panose="00000700000000000000" pitchFamily="2" charset="-78"/>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0272" y="2904889"/>
              <a:ext cx="171450" cy="428625"/>
            </a:xfrm>
            <a:prstGeom prst="rect">
              <a:avLst/>
            </a:prstGeom>
          </p:spPr>
        </p:pic>
      </p:grpSp>
      <p:grpSp>
        <p:nvGrpSpPr>
          <p:cNvPr id="14" name="Group 13"/>
          <p:cNvGrpSpPr/>
          <p:nvPr/>
        </p:nvGrpSpPr>
        <p:grpSpPr>
          <a:xfrm>
            <a:off x="2455332" y="3692344"/>
            <a:ext cx="7281330" cy="883533"/>
            <a:chOff x="2455332" y="3692344"/>
            <a:chExt cx="7281330" cy="883533"/>
          </a:xfrm>
        </p:grpSpPr>
        <p:sp>
          <p:nvSpPr>
            <p:cNvPr id="7" name="Rectangle 6"/>
            <p:cNvSpPr/>
            <p:nvPr/>
          </p:nvSpPr>
          <p:spPr>
            <a:xfrm>
              <a:off x="2455332" y="3991102"/>
              <a:ext cx="728133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کم کم </a:t>
              </a:r>
              <a:r>
                <a:rPr lang="fa-IR" sz="3200" dirty="0">
                  <a:solidFill>
                    <a:srgbClr val="231F20"/>
                  </a:solidFill>
                  <a:latin typeface="AmuzehNewNormalPS"/>
                  <a:cs typeface="B Koodak" panose="00000700000000000000" pitchFamily="2" charset="-78"/>
                </a:rPr>
                <a:t>به آب و هوای گرم و خشک تبدیل </a:t>
              </a:r>
              <a:r>
                <a:rPr lang="fa-IR" sz="3200" dirty="0" smtClean="0">
                  <a:solidFill>
                    <a:srgbClr val="231F20"/>
                  </a:solidFill>
                  <a:latin typeface="AmuzehNewNormalPS"/>
                  <a:cs typeface="B Koodak" panose="00000700000000000000" pitchFamily="2" charset="-78"/>
                </a:rPr>
                <a:t>می شود. </a:t>
              </a:r>
              <a:endParaRPr lang="en-US" sz="3200" dirty="0">
                <a:solidFill>
                  <a:srgbClr val="231F20"/>
                </a:solidFill>
                <a:latin typeface="AmuzehNewNormalPS"/>
                <a:cs typeface="B Koodak" panose="00000700000000000000" pitchFamily="2" charset="-78"/>
              </a:endParaRP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0272" y="3692344"/>
              <a:ext cx="171450" cy="428625"/>
            </a:xfrm>
            <a:prstGeom prst="rect">
              <a:avLst/>
            </a:prstGeom>
          </p:spPr>
        </p:pic>
      </p:gr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22" dur="1000" fill="hold"/>
                                        <p:tgtEl>
                                          <p:spTgt spid="13"/>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34" dur="1000" fill="hold"/>
                                        <p:tgtEl>
                                          <p:spTgt spid="14"/>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5384"/>
            <a:ext cx="8890000" cy="688338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467" y="-158685"/>
            <a:ext cx="12192000" cy="6837680"/>
          </a:xfrm>
          <a:prstGeom prst="rect">
            <a:avLst/>
          </a:prstGeom>
        </p:spPr>
      </p:pic>
      <p:sp>
        <p:nvSpPr>
          <p:cNvPr id="5" name="Rectangle 4"/>
          <p:cNvSpPr/>
          <p:nvPr/>
        </p:nvSpPr>
        <p:spPr>
          <a:xfrm>
            <a:off x="4567767" y="2675380"/>
            <a:ext cx="3056466" cy="584775"/>
          </a:xfrm>
          <a:prstGeom prst="rect">
            <a:avLst/>
          </a:prstGeom>
        </p:spPr>
        <p:txBody>
          <a:bodyPr wrap="square">
            <a:spAutoFit/>
          </a:bodyPr>
          <a:lstStyle/>
          <a:p>
            <a:pPr algn="ctr"/>
            <a:r>
              <a:rPr lang="fa-IR" sz="3200" b="1" dirty="0" smtClean="0">
                <a:solidFill>
                  <a:srgbClr val="231F20"/>
                </a:solidFill>
                <a:latin typeface="Amuzeh-New-Bold"/>
                <a:cs typeface="B Koodak" panose="00000700000000000000" pitchFamily="2" charset="-78"/>
              </a:rPr>
              <a:t>صحرای بزرگ افریقا</a:t>
            </a:r>
            <a:endParaRPr lang="en-US" sz="3200" dirty="0">
              <a:cs typeface="B Koodak" panose="00000700000000000000" pitchFamily="2" charset="-78"/>
            </a:endParaRPr>
          </a:p>
        </p:txBody>
      </p:sp>
    </p:spTree>
    <p:extLst>
      <p:ext uri="{BB962C8B-B14F-4D97-AF65-F5344CB8AC3E}">
        <p14:creationId xmlns:p14="http://schemas.microsoft.com/office/powerpoint/2010/main" val="3122660405"/>
      </p:ext>
    </p:extLst>
  </p:cSld>
  <p:clrMapOvr>
    <a:masterClrMapping/>
  </p:clrMapOvr>
  <p:transition spd="slow">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2171" y="0"/>
            <a:ext cx="10327658" cy="6883384"/>
          </a:xfrm>
          <a:prstGeom prst="rect">
            <a:avLst/>
          </a:prstGeom>
        </p:spPr>
      </p:pic>
      <p:sp>
        <p:nvSpPr>
          <p:cNvPr id="3" name="Rectangle 2"/>
          <p:cNvSpPr/>
          <p:nvPr/>
        </p:nvSpPr>
        <p:spPr>
          <a:xfrm>
            <a:off x="2142066" y="5926580"/>
            <a:ext cx="7907867" cy="461665"/>
          </a:xfrm>
          <a:prstGeom prst="rect">
            <a:avLst/>
          </a:prstGeom>
        </p:spPr>
        <p:txBody>
          <a:bodyPr wrap="square">
            <a:spAutoFit/>
          </a:bodyPr>
          <a:lstStyle/>
          <a:p>
            <a:pPr algn="ctr"/>
            <a:r>
              <a:rPr lang="fa-IR" sz="2400" b="1" dirty="0">
                <a:solidFill>
                  <a:srgbClr val="231F20"/>
                </a:solidFill>
                <a:latin typeface="Amuzeh-New-Bold"/>
                <a:cs typeface="B Koodak" panose="00000700000000000000" pitchFamily="2" charset="-78"/>
              </a:rPr>
              <a:t>افریقای خشک، صحرا </a:t>
            </a:r>
            <a:r>
              <a:rPr lang="en-US" sz="2400" b="1" dirty="0">
                <a:solidFill>
                  <a:srgbClr val="231F20"/>
                </a:solidFill>
                <a:latin typeface="Amuzeh-New-Bold"/>
                <a:cs typeface="B Koodak" panose="00000700000000000000" pitchFamily="2" charset="-78"/>
              </a:rPr>
              <a:t>(</a:t>
            </a:r>
            <a:r>
              <a:rPr lang="en-US" sz="2400" b="1" dirty="0" smtClean="0">
                <a:solidFill>
                  <a:srgbClr val="231F20"/>
                </a:solidFill>
                <a:latin typeface="Amuzeh-New-Bold"/>
                <a:cs typeface="B Koodak" panose="00000700000000000000" pitchFamily="2" charset="-78"/>
              </a:rPr>
              <a:t>Sahara)</a:t>
            </a:r>
            <a:r>
              <a:rPr lang="fa-IR" sz="2400" b="1" dirty="0" smtClean="0">
                <a:solidFill>
                  <a:srgbClr val="231F20"/>
                </a:solidFill>
                <a:latin typeface="Amuzeh-New-Bold"/>
                <a:cs typeface="B Koodak" panose="00000700000000000000" pitchFamily="2" charset="-78"/>
              </a:rPr>
              <a:t>ی </a:t>
            </a:r>
            <a:r>
              <a:rPr lang="fa-IR" sz="2400" b="1" dirty="0">
                <a:solidFill>
                  <a:srgbClr val="231F20"/>
                </a:solidFill>
                <a:latin typeface="Amuzeh-New-Bold"/>
                <a:cs typeface="B Koodak" panose="00000700000000000000" pitchFamily="2" charset="-78"/>
              </a:rPr>
              <a:t>بزرگ با </a:t>
            </a:r>
            <a:r>
              <a:rPr lang="fa-IR" sz="2400" b="1" dirty="0" smtClean="0">
                <a:solidFill>
                  <a:srgbClr val="231F20"/>
                </a:solidFill>
                <a:latin typeface="Amuzeh-New-Bold"/>
                <a:cs typeface="B Koodak" panose="00000700000000000000" pitchFamily="2" charset="-78"/>
              </a:rPr>
              <a:t>تپه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های ماسه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ای </a:t>
            </a:r>
            <a:r>
              <a:rPr lang="fa-IR" sz="2400" b="1" dirty="0">
                <a:solidFill>
                  <a:srgbClr val="231F20"/>
                </a:solidFill>
                <a:latin typeface="Amuzeh-New-Bold"/>
                <a:cs typeface="B Koodak" panose="00000700000000000000" pitchFamily="2" charset="-78"/>
              </a:rPr>
              <a:t>عظیم</a:t>
            </a:r>
            <a:r>
              <a:rPr lang="fa-IR" sz="2400" dirty="0">
                <a:cs typeface="B Koodak" panose="00000700000000000000" pitchFamily="2" charset="-78"/>
              </a:rPr>
              <a:t> </a:t>
            </a:r>
            <a:endParaRPr lang="en-US" sz="2400" dirty="0">
              <a:cs typeface="B Koodak" panose="00000700000000000000" pitchFamily="2" charset="-78"/>
            </a:endParaRPr>
          </a:p>
        </p:txBody>
      </p:sp>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5384"/>
            <a:ext cx="9144000" cy="6858000"/>
          </a:xfrm>
          <a:prstGeom prst="rect">
            <a:avLst/>
          </a:prstGeom>
        </p:spPr>
      </p:pic>
      <p:sp>
        <p:nvSpPr>
          <p:cNvPr id="5" name="Rectangle 4"/>
          <p:cNvSpPr/>
          <p:nvPr/>
        </p:nvSpPr>
        <p:spPr>
          <a:xfrm>
            <a:off x="2142066" y="6152811"/>
            <a:ext cx="7907867" cy="461665"/>
          </a:xfrm>
          <a:prstGeom prst="rect">
            <a:avLst/>
          </a:prstGeom>
        </p:spPr>
        <p:txBody>
          <a:bodyPr wrap="square">
            <a:spAutoFit/>
          </a:bodyPr>
          <a:lstStyle/>
          <a:p>
            <a:pPr algn="ctr"/>
            <a:r>
              <a:rPr lang="fa-IR" sz="2400" b="1" dirty="0">
                <a:solidFill>
                  <a:srgbClr val="231F20"/>
                </a:solidFill>
                <a:latin typeface="Amuzeh-New-Bold"/>
                <a:cs typeface="B Koodak" panose="00000700000000000000" pitchFamily="2" charset="-78"/>
              </a:rPr>
              <a:t>افریقای خشک، صحرا </a:t>
            </a:r>
            <a:r>
              <a:rPr lang="en-US" sz="2400" b="1" dirty="0">
                <a:solidFill>
                  <a:srgbClr val="231F20"/>
                </a:solidFill>
                <a:latin typeface="Amuzeh-New-Bold"/>
                <a:cs typeface="B Koodak" panose="00000700000000000000" pitchFamily="2" charset="-78"/>
              </a:rPr>
              <a:t>(</a:t>
            </a:r>
            <a:r>
              <a:rPr lang="en-US" sz="2400" b="1" dirty="0" smtClean="0">
                <a:solidFill>
                  <a:srgbClr val="231F20"/>
                </a:solidFill>
                <a:latin typeface="Amuzeh-New-Bold"/>
                <a:cs typeface="B Koodak" panose="00000700000000000000" pitchFamily="2" charset="-78"/>
              </a:rPr>
              <a:t>Sahara)</a:t>
            </a:r>
            <a:r>
              <a:rPr lang="fa-IR" sz="2400" b="1" dirty="0" smtClean="0">
                <a:solidFill>
                  <a:srgbClr val="231F20"/>
                </a:solidFill>
                <a:latin typeface="Amuzeh-New-Bold"/>
                <a:cs typeface="B Koodak" panose="00000700000000000000" pitchFamily="2" charset="-78"/>
              </a:rPr>
              <a:t>ی </a:t>
            </a:r>
            <a:r>
              <a:rPr lang="fa-IR" sz="2400" b="1" dirty="0">
                <a:solidFill>
                  <a:srgbClr val="231F20"/>
                </a:solidFill>
                <a:latin typeface="Amuzeh-New-Bold"/>
                <a:cs typeface="B Koodak" panose="00000700000000000000" pitchFamily="2" charset="-78"/>
              </a:rPr>
              <a:t>بزرگ با </a:t>
            </a:r>
            <a:r>
              <a:rPr lang="fa-IR" sz="2400" b="1" dirty="0" smtClean="0">
                <a:solidFill>
                  <a:srgbClr val="231F20"/>
                </a:solidFill>
                <a:latin typeface="Amuzeh-New-Bold"/>
                <a:cs typeface="B Koodak" panose="00000700000000000000" pitchFamily="2" charset="-78"/>
              </a:rPr>
              <a:t>تپه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های ماسه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ای </a:t>
            </a:r>
            <a:r>
              <a:rPr lang="fa-IR" sz="2400" b="1" dirty="0">
                <a:solidFill>
                  <a:srgbClr val="231F20"/>
                </a:solidFill>
                <a:latin typeface="Amuzeh-New-Bold"/>
                <a:cs typeface="B Koodak" panose="00000700000000000000" pitchFamily="2" charset="-78"/>
              </a:rPr>
              <a:t>عظیم</a:t>
            </a:r>
            <a:r>
              <a:rPr lang="fa-IR" sz="2400" dirty="0">
                <a:cs typeface="B Koodak" panose="00000700000000000000" pitchFamily="2" charset="-78"/>
              </a:rPr>
              <a:t> </a:t>
            </a:r>
            <a:endParaRPr lang="en-US" sz="2400" dirty="0">
              <a:cs typeface="B Koodak" panose="00000700000000000000" pitchFamily="2" charset="-78"/>
            </a:endParaRPr>
          </a:p>
        </p:txBody>
      </p:sp>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0" y="0"/>
            <a:ext cx="10312400" cy="6881183"/>
          </a:xfrm>
          <a:prstGeom prst="rect">
            <a:avLst/>
          </a:prstGeom>
        </p:spPr>
      </p:pic>
      <p:sp>
        <p:nvSpPr>
          <p:cNvPr id="4" name="Rectangle 3"/>
          <p:cNvSpPr/>
          <p:nvPr/>
        </p:nvSpPr>
        <p:spPr>
          <a:xfrm>
            <a:off x="2142066" y="253914"/>
            <a:ext cx="7907867" cy="461665"/>
          </a:xfrm>
          <a:prstGeom prst="rect">
            <a:avLst/>
          </a:prstGeom>
        </p:spPr>
        <p:txBody>
          <a:bodyPr wrap="square">
            <a:spAutoFit/>
          </a:bodyPr>
          <a:lstStyle/>
          <a:p>
            <a:pPr algn="ctr"/>
            <a:r>
              <a:rPr lang="fa-IR" sz="2400" b="1" dirty="0">
                <a:solidFill>
                  <a:srgbClr val="231F20"/>
                </a:solidFill>
                <a:latin typeface="Amuzeh-New-Bold"/>
                <a:cs typeface="B Koodak" panose="00000700000000000000" pitchFamily="2" charset="-78"/>
              </a:rPr>
              <a:t>افریقای خشک، صحرا </a:t>
            </a:r>
            <a:r>
              <a:rPr lang="en-US" sz="2400" b="1" dirty="0">
                <a:solidFill>
                  <a:srgbClr val="231F20"/>
                </a:solidFill>
                <a:latin typeface="Amuzeh-New-Bold"/>
                <a:cs typeface="B Koodak" panose="00000700000000000000" pitchFamily="2" charset="-78"/>
              </a:rPr>
              <a:t>(</a:t>
            </a:r>
            <a:r>
              <a:rPr lang="en-US" sz="2400" b="1" dirty="0" smtClean="0">
                <a:solidFill>
                  <a:srgbClr val="231F20"/>
                </a:solidFill>
                <a:latin typeface="Amuzeh-New-Bold"/>
                <a:cs typeface="B Koodak" panose="00000700000000000000" pitchFamily="2" charset="-78"/>
              </a:rPr>
              <a:t>Sahara)</a:t>
            </a:r>
            <a:r>
              <a:rPr lang="fa-IR" sz="2400" b="1" dirty="0" smtClean="0">
                <a:solidFill>
                  <a:srgbClr val="231F20"/>
                </a:solidFill>
                <a:latin typeface="Amuzeh-New-Bold"/>
                <a:cs typeface="B Koodak" panose="00000700000000000000" pitchFamily="2" charset="-78"/>
              </a:rPr>
              <a:t>ی </a:t>
            </a:r>
            <a:r>
              <a:rPr lang="fa-IR" sz="2400" b="1" dirty="0">
                <a:solidFill>
                  <a:srgbClr val="231F20"/>
                </a:solidFill>
                <a:latin typeface="Amuzeh-New-Bold"/>
                <a:cs typeface="B Koodak" panose="00000700000000000000" pitchFamily="2" charset="-78"/>
              </a:rPr>
              <a:t>بزرگ با </a:t>
            </a:r>
            <a:r>
              <a:rPr lang="fa-IR" sz="2400" b="1" dirty="0" smtClean="0">
                <a:solidFill>
                  <a:srgbClr val="231F20"/>
                </a:solidFill>
                <a:latin typeface="Amuzeh-New-Bold"/>
                <a:cs typeface="B Koodak" panose="00000700000000000000" pitchFamily="2" charset="-78"/>
              </a:rPr>
              <a:t>تپه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های ماسه</a:t>
            </a:r>
            <a:r>
              <a:rPr lang="en-US" sz="2400" b="1" dirty="0" smtClean="0">
                <a:solidFill>
                  <a:srgbClr val="231F20"/>
                </a:solidFill>
                <a:latin typeface="Amuzeh-New-Bold"/>
                <a:cs typeface="B Koodak" panose="00000700000000000000" pitchFamily="2" charset="-78"/>
              </a:rPr>
              <a:t> </a:t>
            </a:r>
            <a:r>
              <a:rPr lang="fa-IR" sz="2400" b="1" dirty="0" smtClean="0">
                <a:solidFill>
                  <a:srgbClr val="231F20"/>
                </a:solidFill>
                <a:latin typeface="Amuzeh-New-Bold"/>
                <a:cs typeface="B Koodak" panose="00000700000000000000" pitchFamily="2" charset="-78"/>
              </a:rPr>
              <a:t>ای </a:t>
            </a:r>
            <a:r>
              <a:rPr lang="fa-IR" sz="2400" b="1" dirty="0">
                <a:solidFill>
                  <a:srgbClr val="231F20"/>
                </a:solidFill>
                <a:latin typeface="Amuzeh-New-Bold"/>
                <a:cs typeface="B Koodak" panose="00000700000000000000" pitchFamily="2" charset="-78"/>
              </a:rPr>
              <a:t>عظیم</a:t>
            </a:r>
            <a:r>
              <a:rPr lang="fa-IR" sz="2400" dirty="0">
                <a:cs typeface="B Koodak" panose="00000700000000000000" pitchFamily="2" charset="-78"/>
              </a:rPr>
              <a:t> </a:t>
            </a:r>
            <a:endParaRPr lang="en-US" sz="2400" dirty="0">
              <a:cs typeface="B Koodak" panose="00000700000000000000" pitchFamily="2" charset="-78"/>
            </a:endParaRPr>
          </a:p>
        </p:txBody>
      </p:sp>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066" y="0"/>
            <a:ext cx="10287000" cy="6858000"/>
          </a:xfrm>
          <a:prstGeom prst="rect">
            <a:avLst/>
          </a:prstGeom>
        </p:spPr>
      </p:pic>
      <p:sp>
        <p:nvSpPr>
          <p:cNvPr id="4" name="Rectangle 3"/>
          <p:cNvSpPr/>
          <p:nvPr/>
        </p:nvSpPr>
        <p:spPr>
          <a:xfrm>
            <a:off x="5198533" y="6129780"/>
            <a:ext cx="2514599"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صحرای بزرگ افریقا</a:t>
            </a:r>
            <a:endParaRPr lang="en-US" sz="2400" dirty="0">
              <a:cs typeface="B Koodak" panose="00000700000000000000" pitchFamily="2" charset="-78"/>
            </a:endParaRPr>
          </a:p>
        </p:txBody>
      </p:sp>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 name="Group 3"/>
          <p:cNvGrpSpPr/>
          <p:nvPr/>
        </p:nvGrpSpPr>
        <p:grpSpPr>
          <a:xfrm>
            <a:off x="2621280" y="0"/>
            <a:ext cx="6949440" cy="6858000"/>
            <a:chOff x="0" y="0"/>
            <a:chExt cx="6949440" cy="685800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949440" cy="6858000"/>
            </a:xfrm>
            <a:prstGeom prst="rect">
              <a:avLst/>
            </a:prstGeom>
          </p:spPr>
        </p:pic>
        <p:sp>
          <p:nvSpPr>
            <p:cNvPr id="5" name="Rectangle 4"/>
            <p:cNvSpPr/>
            <p:nvPr/>
          </p:nvSpPr>
          <p:spPr>
            <a:xfrm>
              <a:off x="1739900" y="3759114"/>
              <a:ext cx="3056466" cy="584775"/>
            </a:xfrm>
            <a:prstGeom prst="rect">
              <a:avLst/>
            </a:prstGeom>
          </p:spPr>
          <p:txBody>
            <a:bodyPr wrap="square">
              <a:spAutoFit/>
            </a:bodyPr>
            <a:lstStyle/>
            <a:p>
              <a:pPr algn="ctr"/>
              <a:r>
                <a:rPr lang="fa-IR" sz="3200" b="1" dirty="0" smtClean="0">
                  <a:solidFill>
                    <a:srgbClr val="231F20"/>
                  </a:solidFill>
                  <a:latin typeface="Amuzeh-New-Bold"/>
                  <a:cs typeface="B Koodak" panose="00000700000000000000" pitchFamily="2" charset="-78"/>
                </a:rPr>
                <a:t>بیابان کالاهاری</a:t>
              </a:r>
              <a:endParaRPr lang="en-US" sz="3200" dirty="0">
                <a:cs typeface="B Koodak" panose="00000700000000000000" pitchFamily="2" charset="-78"/>
              </a:endParaRPr>
            </a:p>
          </p:txBody>
        </p:sp>
      </p:grpSp>
    </p:spTree>
    <p:extLst>
      <p:ext uri="{BB962C8B-B14F-4D97-AF65-F5344CB8AC3E}">
        <p14:creationId xmlns:p14="http://schemas.microsoft.com/office/powerpoint/2010/main" val="2467700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006" y="0"/>
            <a:ext cx="10803988" cy="6858000"/>
          </a:xfrm>
          <a:prstGeom prst="rect">
            <a:avLst/>
          </a:prstGeom>
        </p:spPr>
      </p:pic>
    </p:spTree>
    <p:extLst>
      <p:ext uri="{BB962C8B-B14F-4D97-AF65-F5344CB8AC3E}">
        <p14:creationId xmlns:p14="http://schemas.microsoft.com/office/powerpoint/2010/main" val="42135850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7583" y="0"/>
            <a:ext cx="9136834" cy="6858000"/>
          </a:xfrm>
          <a:prstGeom prst="rect">
            <a:avLst/>
          </a:prstGeom>
        </p:spPr>
      </p:pic>
      <p:sp>
        <p:nvSpPr>
          <p:cNvPr id="5" name="Rectangle 4"/>
          <p:cNvSpPr/>
          <p:nvPr/>
        </p:nvSpPr>
        <p:spPr>
          <a:xfrm>
            <a:off x="5143500" y="186181"/>
            <a:ext cx="1905000"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بیابان کالاهاری</a:t>
            </a:r>
            <a:endParaRPr lang="en-US" sz="2400" dirty="0">
              <a:cs typeface="B Koodak" panose="00000700000000000000" pitchFamily="2" charset="-78"/>
            </a:endParaRPr>
          </a:p>
        </p:txBody>
      </p:sp>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7410" y="0"/>
            <a:ext cx="10281980" cy="6858000"/>
          </a:xfrm>
          <a:prstGeom prst="rect">
            <a:avLst/>
          </a:prstGeom>
        </p:spPr>
      </p:pic>
      <p:sp>
        <p:nvSpPr>
          <p:cNvPr id="3" name="Rectangle 2"/>
          <p:cNvSpPr/>
          <p:nvPr/>
        </p:nvSpPr>
        <p:spPr>
          <a:xfrm>
            <a:off x="5143500" y="186181"/>
            <a:ext cx="1905000"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بیابان کالاهاری</a:t>
            </a:r>
            <a:endParaRPr lang="en-US" sz="2400" dirty="0">
              <a:cs typeface="B Koodak" panose="00000700000000000000" pitchFamily="2" charset="-78"/>
            </a:endParaRPr>
          </a:p>
        </p:txBody>
      </p:sp>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133" y="0"/>
            <a:ext cx="11751733" cy="6860558"/>
          </a:xfrm>
          <a:prstGeom prst="rect">
            <a:avLst/>
          </a:prstGeom>
        </p:spPr>
      </p:pic>
      <p:sp>
        <p:nvSpPr>
          <p:cNvPr id="4" name="Rectangle 3"/>
          <p:cNvSpPr/>
          <p:nvPr/>
        </p:nvSpPr>
        <p:spPr>
          <a:xfrm>
            <a:off x="5143500" y="186181"/>
            <a:ext cx="1905000"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بیابان کالاهاری</a:t>
            </a:r>
            <a:endParaRPr lang="en-US" sz="2400" dirty="0">
              <a:cs typeface="B Koodak" panose="00000700000000000000" pitchFamily="2" charset="-78"/>
            </a:endParaRPr>
          </a:p>
        </p:txBody>
      </p:sp>
    </p:spTree>
    <p:extLst>
      <p:ext uri="{BB962C8B-B14F-4D97-AF65-F5344CB8AC3E}">
        <p14:creationId xmlns:p14="http://schemas.microsoft.com/office/powerpoint/2010/main" val="679156332"/>
      </p:ext>
    </p:extLst>
  </p:cSld>
  <p:clrMapOvr>
    <a:masterClrMapping/>
  </p:clrMapOvr>
  <p:transition spd="slow">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0088033" y="6062048"/>
            <a:ext cx="1905000"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بیابان کالاهاری</a:t>
            </a:r>
            <a:endParaRPr lang="en-US" sz="2400" dirty="0">
              <a:cs typeface="B Koodak" panose="00000700000000000000" pitchFamily="2" charset="-78"/>
            </a:endParaRPr>
          </a:p>
        </p:txBody>
      </p:sp>
    </p:spTree>
    <p:extLst>
      <p:ext uri="{BB962C8B-B14F-4D97-AF65-F5344CB8AC3E}">
        <p14:creationId xmlns:p14="http://schemas.microsoft.com/office/powerpoint/2010/main" val="6271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12842" cy="5520268"/>
          </a:xfrm>
          <a:prstGeom prst="rect">
            <a:avLst/>
          </a:prstGeom>
        </p:spPr>
      </p:pic>
      <p:sp>
        <p:nvSpPr>
          <p:cNvPr id="5" name="Rectangle 4"/>
          <p:cNvSpPr/>
          <p:nvPr/>
        </p:nvSpPr>
        <p:spPr>
          <a:xfrm>
            <a:off x="5143500" y="186181"/>
            <a:ext cx="1905000" cy="461665"/>
          </a:xfrm>
          <a:prstGeom prst="rect">
            <a:avLst/>
          </a:prstGeom>
        </p:spPr>
        <p:txBody>
          <a:bodyPr wrap="square">
            <a:spAutoFit/>
          </a:bodyPr>
          <a:lstStyle/>
          <a:p>
            <a:pPr algn="ctr"/>
            <a:r>
              <a:rPr lang="fa-IR" sz="2400" b="1" dirty="0" smtClean="0">
                <a:solidFill>
                  <a:srgbClr val="231F20"/>
                </a:solidFill>
                <a:latin typeface="Amuzeh-New-Bold"/>
                <a:cs typeface="B Koodak" panose="00000700000000000000" pitchFamily="2" charset="-78"/>
              </a:rPr>
              <a:t>بیابان کالاهاری</a:t>
            </a:r>
            <a:endParaRPr lang="en-US" sz="2400" dirty="0">
              <a:cs typeface="B Koodak" panose="00000700000000000000" pitchFamily="2" charset="-78"/>
            </a:endParaRPr>
          </a:p>
        </p:txBody>
      </p:sp>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8000"/>
          </a:xfrm>
          <a:prstGeom prst="rect">
            <a:avLst/>
          </a:prstGeom>
        </p:spPr>
      </p:pic>
      <p:sp>
        <p:nvSpPr>
          <p:cNvPr id="2" name="Rectangle 1"/>
          <p:cNvSpPr/>
          <p:nvPr/>
        </p:nvSpPr>
        <p:spPr>
          <a:xfrm>
            <a:off x="1176865" y="3429001"/>
            <a:ext cx="983826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بخش کوچکی از شمال افریقا که در </a:t>
            </a:r>
            <a:r>
              <a:rPr lang="fa-IR" sz="3200" dirty="0" smtClean="0">
                <a:solidFill>
                  <a:srgbClr val="231F20"/>
                </a:solidFill>
                <a:latin typeface="AmuzehNewNormalPS"/>
                <a:cs typeface="B Koodak" panose="00000700000000000000" pitchFamily="2" charset="-78"/>
              </a:rPr>
              <a:t>مجاورت دریای </a:t>
            </a:r>
            <a:r>
              <a:rPr lang="fa-IR" sz="3200" dirty="0">
                <a:solidFill>
                  <a:srgbClr val="231F20"/>
                </a:solidFill>
                <a:latin typeface="AmuzehNewNormalPS"/>
                <a:cs typeface="B Koodak" panose="00000700000000000000" pitchFamily="2" charset="-78"/>
              </a:rPr>
              <a:t>مدیترانه قرار گرفته آب و هوای </a:t>
            </a:r>
            <a:r>
              <a:rPr lang="fa-IR" sz="3200" dirty="0" smtClean="0">
                <a:solidFill>
                  <a:srgbClr val="231F20"/>
                </a:solidFill>
                <a:latin typeface="AmuzehNewNormalPS"/>
                <a:cs typeface="B Koodak" panose="00000700000000000000" pitchFamily="2" charset="-78"/>
              </a:rPr>
              <a:t>مدیترانه ای دارد.</a:t>
            </a:r>
            <a:r>
              <a:rPr lang="fa-IR" sz="3200" dirty="0" smtClean="0">
                <a:cs typeface="B Koodak" panose="00000700000000000000" pitchFamily="2" charset="-78"/>
              </a:rPr>
              <a:t> </a:t>
            </a:r>
            <a:endParaRPr lang="en-US" sz="3200" dirty="0">
              <a:cs typeface="B Koodak" panose="00000700000000000000" pitchFamily="2" charset="-78"/>
            </a:endParaRPr>
          </a:p>
        </p:txBody>
      </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4" name="Rectangle 3"/>
          <p:cNvSpPr/>
          <p:nvPr/>
        </p:nvSpPr>
        <p:spPr>
          <a:xfrm>
            <a:off x="3008842" y="321647"/>
            <a:ext cx="6174316"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کازابلانکا، مراکش، آب و هوای معتدل مدیترانه ای</a:t>
            </a:r>
            <a:endParaRPr lang="en-US" sz="2800" dirty="0">
              <a:cs typeface="B Koodak" panose="00000700000000000000" pitchFamily="2" charset="-78"/>
            </a:endParaRPr>
          </a:p>
        </p:txBody>
      </p:sp>
    </p:spTree>
    <p:extLst>
      <p:ext uri="{BB962C8B-B14F-4D97-AF65-F5344CB8AC3E}">
        <p14:creationId xmlns:p14="http://schemas.microsoft.com/office/powerpoint/2010/main" val="4293466325"/>
      </p:ext>
    </p:extLst>
  </p:cSld>
  <p:clrMapOvr>
    <a:masterClrMapping/>
  </p:clrMapOvr>
  <p:transition spd="slow">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51986" cy="6858000"/>
          </a:xfrm>
          <a:prstGeom prst="rect">
            <a:avLst/>
          </a:prstGeom>
        </p:spPr>
      </p:pic>
      <p:sp>
        <p:nvSpPr>
          <p:cNvPr id="8" name="Rectangle 7"/>
          <p:cNvSpPr/>
          <p:nvPr/>
        </p:nvSpPr>
        <p:spPr>
          <a:xfrm>
            <a:off x="-98323" y="0"/>
            <a:ext cx="6174316"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کازابلانکا، مراکش، آب و هوای معتدل مدیترانه ای</a:t>
            </a:r>
            <a:endParaRPr lang="en-US" sz="2800" dirty="0">
              <a:cs typeface="B Koodak" panose="00000700000000000000" pitchFamily="2" charset="-78"/>
            </a:endParaRPr>
          </a:p>
        </p:txBody>
      </p:sp>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 name="Group 3"/>
          <p:cNvGrpSpPr/>
          <p:nvPr/>
        </p:nvGrpSpPr>
        <p:grpSpPr>
          <a:xfrm>
            <a:off x="5104387" y="221268"/>
            <a:ext cx="1983226" cy="1300928"/>
            <a:chOff x="4615543" y="168049"/>
            <a:chExt cx="2814986" cy="1300928"/>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5543" y="168049"/>
              <a:ext cx="2814986" cy="1300928"/>
            </a:xfrm>
            <a:prstGeom prst="rect">
              <a:avLst/>
            </a:prstGeom>
          </p:spPr>
        </p:pic>
        <p:sp>
          <p:nvSpPr>
            <p:cNvPr id="6" name="Rectangle 5"/>
            <p:cNvSpPr/>
            <p:nvPr/>
          </p:nvSpPr>
          <p:spPr>
            <a:xfrm>
              <a:off x="4688507" y="526125"/>
              <a:ext cx="2669058"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رودها</a:t>
              </a:r>
              <a:endParaRPr lang="en-US" dirty="0"/>
            </a:p>
          </p:txBody>
        </p:sp>
      </p:grpSp>
      <p:sp>
        <p:nvSpPr>
          <p:cNvPr id="7" name="Round Diagonal Corner Rectangle 6"/>
          <p:cNvSpPr/>
          <p:nvPr/>
        </p:nvSpPr>
        <p:spPr>
          <a:xfrm>
            <a:off x="10127144" y="1903619"/>
            <a:ext cx="1788885" cy="870858"/>
          </a:xfrm>
          <a:prstGeom prst="round2DiagRect">
            <a:avLst>
              <a:gd name="adj1" fmla="val 50000"/>
              <a:gd name="adj2" fmla="val 0"/>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نیل</a:t>
            </a:r>
            <a:endParaRPr lang="en-US" sz="3200" dirty="0"/>
          </a:p>
        </p:txBody>
      </p:sp>
      <p:sp>
        <p:nvSpPr>
          <p:cNvPr id="8" name="Round Diagonal Corner Rectangle 7"/>
          <p:cNvSpPr/>
          <p:nvPr/>
        </p:nvSpPr>
        <p:spPr>
          <a:xfrm>
            <a:off x="2785319" y="1971062"/>
            <a:ext cx="1788885" cy="870858"/>
          </a:xfrm>
          <a:prstGeom prst="round2DiagRect">
            <a:avLst>
              <a:gd name="adj1" fmla="val 50000"/>
              <a:gd name="adj2" fmla="val 0"/>
            </a:avLst>
          </a:prstGeom>
          <a:blipFill dpi="0" rotWithShape="1">
            <a:blip r:embed="rId5"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زامبز</a:t>
            </a:r>
            <a:endParaRPr lang="en-US" sz="3200" dirty="0"/>
          </a:p>
        </p:txBody>
      </p:sp>
      <p:sp>
        <p:nvSpPr>
          <p:cNvPr id="9" name="Round Diagonal Corner Rectangle 8"/>
          <p:cNvSpPr/>
          <p:nvPr/>
        </p:nvSpPr>
        <p:spPr>
          <a:xfrm>
            <a:off x="338044" y="1971062"/>
            <a:ext cx="1788885" cy="870858"/>
          </a:xfrm>
          <a:prstGeom prst="round2DiagRect">
            <a:avLst>
              <a:gd name="adj1" fmla="val 50000"/>
              <a:gd name="adj2" fmla="val 0"/>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اُرانژ</a:t>
            </a:r>
            <a:endParaRPr lang="en-US" sz="3200" dirty="0"/>
          </a:p>
        </p:txBody>
      </p:sp>
      <p:sp>
        <p:nvSpPr>
          <p:cNvPr id="10" name="Round Diagonal Corner Rectangle 9"/>
          <p:cNvSpPr/>
          <p:nvPr/>
        </p:nvSpPr>
        <p:spPr>
          <a:xfrm>
            <a:off x="7679869" y="1903619"/>
            <a:ext cx="1788885" cy="870858"/>
          </a:xfrm>
          <a:prstGeom prst="round2DiagRect">
            <a:avLst>
              <a:gd name="adj1" fmla="val 50000"/>
              <a:gd name="adj2" fmla="val 0"/>
            </a:avLst>
          </a:prstGeom>
          <a:blipFill dpi="0" rotWithShape="1">
            <a:blip r:embed="rId7"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کنگو</a:t>
            </a:r>
            <a:endParaRPr lang="en-US" sz="3200" dirty="0"/>
          </a:p>
        </p:txBody>
      </p:sp>
      <p:sp>
        <p:nvSpPr>
          <p:cNvPr id="11" name="Round Diagonal Corner Rectangle 10"/>
          <p:cNvSpPr/>
          <p:nvPr/>
        </p:nvSpPr>
        <p:spPr>
          <a:xfrm>
            <a:off x="5232594" y="1903619"/>
            <a:ext cx="1788885" cy="870858"/>
          </a:xfrm>
          <a:prstGeom prst="round2DiagRect">
            <a:avLst>
              <a:gd name="adj1" fmla="val 50000"/>
              <a:gd name="adj2" fmla="val 0"/>
            </a:avLst>
          </a:prstGeom>
          <a:blipFill dpi="0" rotWithShape="1">
            <a:blip r:embed="rId8"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نیجر</a:t>
            </a:r>
            <a:endParaRPr lang="en-US" sz="3200" dirty="0"/>
          </a:p>
        </p:txBody>
      </p:sp>
      <p:sp>
        <p:nvSpPr>
          <p:cNvPr id="2" name="Rectangle 1"/>
          <p:cNvSpPr/>
          <p:nvPr/>
        </p:nvSpPr>
        <p:spPr>
          <a:xfrm>
            <a:off x="894442" y="3271569"/>
            <a:ext cx="1012714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رودهای پرآب افریقا در مصب </a:t>
            </a:r>
            <a:r>
              <a:rPr lang="fa-IR" sz="3200" dirty="0" smtClean="0">
                <a:solidFill>
                  <a:srgbClr val="231F20"/>
                </a:solidFill>
                <a:latin typeface="AmuzehNewNormalPS"/>
                <a:cs typeface="B Koodak" panose="00000700000000000000" pitchFamily="2" charset="-78"/>
              </a:rPr>
              <a:t>خود جلگه ها </a:t>
            </a:r>
            <a:r>
              <a:rPr lang="fa-IR" sz="3200" dirty="0">
                <a:solidFill>
                  <a:srgbClr val="231F20"/>
                </a:solidFill>
                <a:latin typeface="AmuzehNewNormalPS"/>
                <a:cs typeface="B Koodak" panose="00000700000000000000" pitchFamily="2" charset="-78"/>
              </a:rPr>
              <a:t>و دلتاهایی ایجاد </a:t>
            </a:r>
            <a:r>
              <a:rPr lang="fa-IR" sz="3200" dirty="0" smtClean="0">
                <a:solidFill>
                  <a:srgbClr val="231F20"/>
                </a:solidFill>
                <a:latin typeface="AmuzehNewNormalPS"/>
                <a:cs typeface="B Koodak" panose="00000700000000000000" pitchFamily="2" charset="-78"/>
              </a:rPr>
              <a:t>کرده اند</a:t>
            </a:r>
            <a:r>
              <a:rPr lang="fa-IR" sz="3200" dirty="0">
                <a:solidFill>
                  <a:srgbClr val="231F20"/>
                </a:solidFill>
                <a:latin typeface="AmuzehNewNormalPS"/>
                <a:cs typeface="B Koodak" panose="00000700000000000000" pitchFamily="2" charset="-78"/>
              </a:rPr>
              <a:t>. </a:t>
            </a:r>
            <a:endParaRPr lang="en-US" sz="3200" dirty="0">
              <a:cs typeface="B Koodak" panose="00000700000000000000" pitchFamily="2" charset="-78"/>
            </a:endParaRPr>
          </a:p>
        </p:txBody>
      </p:sp>
      <p:sp>
        <p:nvSpPr>
          <p:cNvPr id="12" name="Rectangle 11"/>
          <p:cNvSpPr/>
          <p:nvPr/>
        </p:nvSpPr>
        <p:spPr>
          <a:xfrm>
            <a:off x="0" y="4591293"/>
            <a:ext cx="1219199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برخی رودها در مسیر خود در جاهایی به </a:t>
            </a:r>
            <a:r>
              <a:rPr lang="fa-IR" sz="3200" dirty="0" smtClean="0">
                <a:solidFill>
                  <a:srgbClr val="231F20"/>
                </a:solidFill>
                <a:latin typeface="AmuzehNewNormalPS"/>
                <a:cs typeface="B Koodak" panose="00000700000000000000" pitchFamily="2" charset="-78"/>
              </a:rPr>
              <a:t>شکست های </a:t>
            </a:r>
            <a:r>
              <a:rPr lang="fa-IR" sz="3200" dirty="0">
                <a:solidFill>
                  <a:srgbClr val="231F20"/>
                </a:solidFill>
                <a:latin typeface="AmuzehNewNormalPS"/>
                <a:cs typeface="B Koodak" panose="00000700000000000000" pitchFamily="2" charset="-78"/>
              </a:rPr>
              <a:t>بزرگ زمین برخورد </a:t>
            </a:r>
            <a:r>
              <a:rPr lang="fa-IR" sz="3200" dirty="0" smtClean="0">
                <a:solidFill>
                  <a:srgbClr val="231F20"/>
                </a:solidFill>
                <a:latin typeface="AmuzehNewNormalPS"/>
                <a:cs typeface="B Koodak" panose="00000700000000000000" pitchFamily="2" charset="-78"/>
              </a:rPr>
              <a:t>می کنند </a:t>
            </a:r>
            <a:r>
              <a:rPr lang="fa-IR" sz="3200" dirty="0">
                <a:solidFill>
                  <a:srgbClr val="231F20"/>
                </a:solidFill>
                <a:latin typeface="AmuzehNewNormalPS"/>
                <a:cs typeface="B Koodak" panose="00000700000000000000" pitchFamily="2" charset="-78"/>
              </a:rPr>
              <a:t>که برای کشتیرانی مناسب </a:t>
            </a:r>
            <a:r>
              <a:rPr lang="fa-IR" sz="3200" dirty="0" smtClean="0">
                <a:solidFill>
                  <a:srgbClr val="231F20"/>
                </a:solidFill>
                <a:latin typeface="AmuzehNewNormalPS"/>
                <a:cs typeface="B Koodak" panose="00000700000000000000" pitchFamily="2" charset="-78"/>
              </a:rPr>
              <a:t>نیستند. </a:t>
            </a:r>
            <a:endParaRPr lang="en-US" sz="3200" dirty="0">
              <a:solidFill>
                <a:srgbClr val="231F20"/>
              </a:solidFill>
              <a:latin typeface="AmuzehNewNormalPS"/>
              <a:cs typeface="B Koodak" panose="00000700000000000000" pitchFamily="2" charset="-78"/>
            </a:endParaRPr>
          </a:p>
        </p:txBody>
      </p:sp>
      <p:sp>
        <p:nvSpPr>
          <p:cNvPr id="13" name="Rectangle 12"/>
          <p:cNvSpPr/>
          <p:nvPr/>
        </p:nvSpPr>
        <p:spPr>
          <a:xfrm>
            <a:off x="1553003" y="5970868"/>
            <a:ext cx="8810021" cy="584775"/>
          </a:xfrm>
          <a:prstGeom prst="rect">
            <a:avLst/>
          </a:prstGeom>
          <a:blipFill dpi="0" rotWithShape="1">
            <a:blip r:embed="rId9">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رود نیل، </a:t>
            </a:r>
            <a:r>
              <a:rPr lang="fa-IR" sz="3200" dirty="0" smtClean="0">
                <a:solidFill>
                  <a:srgbClr val="231F20"/>
                </a:solidFill>
                <a:latin typeface="AmuzehNewNormalPS"/>
                <a:cs typeface="B Koodak" panose="00000700000000000000" pitchFamily="2" charset="-78"/>
              </a:rPr>
              <a:t>طولانی ترین </a:t>
            </a:r>
            <a:r>
              <a:rPr lang="fa-IR" sz="3200" dirty="0">
                <a:solidFill>
                  <a:srgbClr val="231F20"/>
                </a:solidFill>
                <a:latin typeface="AmuzehNewNormalPS"/>
                <a:cs typeface="B Koodak" panose="00000700000000000000" pitchFamily="2" charset="-78"/>
              </a:rPr>
              <a:t>رود جهان </a:t>
            </a:r>
            <a:r>
              <a:rPr lang="fa-IR" sz="3200" dirty="0" smtClean="0">
                <a:solidFill>
                  <a:srgbClr val="231F20"/>
                </a:solidFill>
                <a:latin typeface="AmuzehNewNormalPS"/>
                <a:cs typeface="B Koodak" panose="00000700000000000000" pitchFamily="2" charset="-78"/>
              </a:rPr>
              <a:t>است. (6695 کیلومتر</a:t>
            </a:r>
            <a:r>
              <a:rPr lang="fa-IR" sz="3200" dirty="0">
                <a:solidFill>
                  <a:srgbClr val="231F20"/>
                </a:solidFill>
                <a:latin typeface="AmuzehNewNormalPS"/>
                <a:cs typeface="B Koodak" panose="00000700000000000000" pitchFamily="2" charset="-78"/>
              </a:rPr>
              <a:t>) </a:t>
            </a:r>
            <a:endParaRPr lang="en-US" dirty="0"/>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randombar(horizontal)">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Vertical)">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2" grpId="0"/>
      <p:bldP spid="12" grpId="0"/>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812800" y="519837"/>
            <a:ext cx="10549467" cy="2554545"/>
          </a:xfrm>
          <a:prstGeom prst="rect">
            <a:avLst/>
          </a:prstGeom>
        </p:spPr>
        <p:txBody>
          <a:bodyPr wrap="square">
            <a:spAutoFit/>
          </a:bodyPr>
          <a:lstStyle/>
          <a:p>
            <a:pPr algn="just"/>
            <a:r>
              <a:rPr lang="fa-IR" sz="3200" dirty="0">
                <a:cs typeface="B Koodak" panose="00000700000000000000" pitchFamily="2" charset="-78"/>
              </a:rPr>
              <a:t>رود نیل با حدود </a:t>
            </a:r>
            <a:r>
              <a:rPr lang="fa-IR" sz="3200" dirty="0" smtClean="0">
                <a:cs typeface="B Koodak" panose="00000700000000000000" pitchFamily="2" charset="-78"/>
              </a:rPr>
              <a:t>۶٬۶95 </a:t>
            </a:r>
            <a:r>
              <a:rPr lang="fa-IR" sz="3200" dirty="0">
                <a:cs typeface="B Koodak" panose="00000700000000000000" pitchFamily="2" charset="-78"/>
              </a:rPr>
              <a:t>کیلومتر طول، طولانی‌ترین رود جهان است. این رود از رشته کوه‌هایی در مرکز قاره </a:t>
            </a:r>
            <a:r>
              <a:rPr lang="fa-IR" sz="3200" dirty="0" smtClean="0">
                <a:cs typeface="B Koodak" panose="00000700000000000000" pitchFamily="2" charset="-78"/>
              </a:rPr>
              <a:t>آفریقا </a:t>
            </a:r>
            <a:r>
              <a:rPr lang="fa-IR" sz="3200" dirty="0">
                <a:cs typeface="B Koodak" panose="00000700000000000000" pitchFamily="2" charset="-78"/>
              </a:rPr>
              <a:t>سرچشمه می‌گیرد و راه طولانی خود را به سمت شمال آغاز می‌کند؛ در طی مسیر، رودهای زیادی که از کوه‌های غرب این قاره سرچشمه گرفته‌اند، به آن می‌پیوندند. رود نیل از کشورهای </a:t>
            </a:r>
            <a:r>
              <a:rPr lang="fa-IR" sz="3200" dirty="0" smtClean="0">
                <a:cs typeface="B Koodak" panose="00000700000000000000" pitchFamily="2" charset="-78"/>
              </a:rPr>
              <a:t>اوگاندا، سودان </a:t>
            </a:r>
            <a:r>
              <a:rPr lang="fa-IR" sz="3200" dirty="0">
                <a:cs typeface="B Koodak" panose="00000700000000000000" pitchFamily="2" charset="-78"/>
              </a:rPr>
              <a:t>و </a:t>
            </a:r>
            <a:r>
              <a:rPr lang="fa-IR" sz="3200" dirty="0" smtClean="0">
                <a:cs typeface="B Koodak" panose="00000700000000000000" pitchFamily="2" charset="-78"/>
              </a:rPr>
              <a:t>مصر می‌گذرد </a:t>
            </a:r>
            <a:r>
              <a:rPr lang="fa-IR" sz="3200" dirty="0">
                <a:cs typeface="B Koodak" panose="00000700000000000000" pitchFamily="2" charset="-78"/>
              </a:rPr>
              <a:t>و سرانجام به دریای </a:t>
            </a:r>
            <a:r>
              <a:rPr lang="fa-IR" sz="3200" dirty="0" smtClean="0">
                <a:cs typeface="B Koodak" panose="00000700000000000000" pitchFamily="2" charset="-78"/>
              </a:rPr>
              <a:t>مدیترانه </a:t>
            </a:r>
            <a:r>
              <a:rPr lang="fa-IR" sz="3200" dirty="0">
                <a:cs typeface="B Koodak" panose="00000700000000000000" pitchFamily="2" charset="-78"/>
              </a:rPr>
              <a:t>می‌ریزد.</a:t>
            </a:r>
            <a:endParaRPr lang="en-US" sz="3200" dirty="0">
              <a:cs typeface="B Koodak" panose="00000700000000000000" pitchFamily="2" charset="-78"/>
            </a:endParaRPr>
          </a:p>
        </p:txBody>
      </p:sp>
      <p:sp>
        <p:nvSpPr>
          <p:cNvPr id="4" name="Rectangle 3"/>
          <p:cNvSpPr/>
          <p:nvPr/>
        </p:nvSpPr>
        <p:spPr>
          <a:xfrm>
            <a:off x="812800" y="3594219"/>
            <a:ext cx="10549467" cy="1569660"/>
          </a:xfrm>
          <a:prstGeom prst="rect">
            <a:avLst/>
          </a:prstGeom>
        </p:spPr>
        <p:txBody>
          <a:bodyPr wrap="square">
            <a:spAutoFit/>
          </a:bodyPr>
          <a:lstStyle/>
          <a:p>
            <a:pPr algn="just"/>
            <a:r>
              <a:rPr lang="fa-IR" sz="3200" dirty="0">
                <a:cs typeface="B Koodak" panose="00000700000000000000" pitchFamily="2" charset="-78"/>
              </a:rPr>
              <a:t>رود نیل در واقع از بهم پیوستن دو رود </a:t>
            </a:r>
            <a:r>
              <a:rPr lang="fa-IR" sz="3200" dirty="0" smtClean="0">
                <a:cs typeface="B Koodak" panose="00000700000000000000" pitchFamily="2" charset="-78"/>
              </a:rPr>
              <a:t>نیل سفید و نیل آبی در خارطوم (سودان) </a:t>
            </a:r>
            <a:r>
              <a:rPr lang="fa-IR" sz="3200" dirty="0">
                <a:cs typeface="B Koodak" panose="00000700000000000000" pitchFamily="2" charset="-78"/>
              </a:rPr>
              <a:t>به وجود می‌آید. سرچشمه نیل سفید </a:t>
            </a:r>
            <a:r>
              <a:rPr lang="fa-IR" sz="3200" dirty="0" smtClean="0">
                <a:cs typeface="B Koodak" panose="00000700000000000000" pitchFamily="2" charset="-78"/>
              </a:rPr>
              <a:t>دریاچه ویکتوریا و </a:t>
            </a:r>
            <a:r>
              <a:rPr lang="fa-IR" sz="3200" dirty="0">
                <a:cs typeface="B Koodak" panose="00000700000000000000" pitchFamily="2" charset="-78"/>
              </a:rPr>
              <a:t>سرچشمه نیل آبی </a:t>
            </a:r>
            <a:r>
              <a:rPr lang="fa-IR" sz="3200" dirty="0" smtClean="0">
                <a:cs typeface="B Koodak" panose="00000700000000000000" pitchFamily="2" charset="-78"/>
              </a:rPr>
              <a:t>دریاچه تانا (واقع </a:t>
            </a:r>
            <a:r>
              <a:rPr lang="fa-IR" sz="3200" dirty="0">
                <a:cs typeface="B Koodak" panose="00000700000000000000" pitchFamily="2" charset="-78"/>
              </a:rPr>
              <a:t>در </a:t>
            </a:r>
            <a:r>
              <a:rPr lang="fa-IR" sz="3200" dirty="0" smtClean="0">
                <a:cs typeface="B Koodak" panose="00000700000000000000" pitchFamily="2" charset="-78"/>
              </a:rPr>
              <a:t>اتیوپی) </a:t>
            </a:r>
            <a:r>
              <a:rPr lang="fa-IR" sz="3200" dirty="0">
                <a:cs typeface="B Koodak" panose="00000700000000000000" pitchFamily="2" charset="-78"/>
              </a:rPr>
              <a:t>است.</a:t>
            </a:r>
            <a:endParaRPr lang="en-US" sz="3200" dirty="0">
              <a:cs typeface="B Koodak" panose="00000700000000000000" pitchFamily="2" charset="-78"/>
            </a:endParaRPr>
          </a:p>
        </p:txBody>
      </p:sp>
    </p:spTree>
    <p:extLst>
      <p:ext uri="{BB962C8B-B14F-4D97-AF65-F5344CB8AC3E}">
        <p14:creationId xmlns:p14="http://schemas.microsoft.com/office/powerpoint/2010/main" val="6181139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918"/>
            <a:ext cx="12191999" cy="6881918"/>
          </a:xfrm>
          <a:prstGeom prst="rect">
            <a:avLst/>
          </a:prstGeom>
        </p:spPr>
      </p:pic>
      <p:sp>
        <p:nvSpPr>
          <p:cNvPr id="5" name="Round Diagonal Corner Rectangle 4"/>
          <p:cNvSpPr/>
          <p:nvPr/>
        </p:nvSpPr>
        <p:spPr>
          <a:xfrm>
            <a:off x="0" y="1"/>
            <a:ext cx="1788885" cy="870858"/>
          </a:xfrm>
          <a:prstGeom prst="round2DiagRect">
            <a:avLst>
              <a:gd name="adj1" fmla="val 50000"/>
              <a:gd name="adj2" fmla="val 0"/>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رود نیل</a:t>
            </a:r>
            <a:endParaRPr lang="en-US" sz="3200" dirty="0"/>
          </a:p>
        </p:txBody>
      </p:sp>
    </p:spTree>
    <p:extLst>
      <p:ext uri="{BB962C8B-B14F-4D97-AF65-F5344CB8AC3E}">
        <p14:creationId xmlns:p14="http://schemas.microsoft.com/office/powerpoint/2010/main" val="46609428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373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257"/>
            <a:ext cx="8737600" cy="6865257"/>
          </a:xfrm>
          <a:prstGeom prst="rect">
            <a:avLst/>
          </a:prstGeom>
        </p:spPr>
      </p:pic>
      <p:sp>
        <p:nvSpPr>
          <p:cNvPr id="4" name="Rectangle 3"/>
          <p:cNvSpPr/>
          <p:nvPr/>
        </p:nvSpPr>
        <p:spPr>
          <a:xfrm>
            <a:off x="8737600" y="2886762"/>
            <a:ext cx="3446139"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تصویر ماهواره ای از رود نیل</a:t>
            </a:r>
            <a:endParaRPr lang="en-US" dirty="0"/>
          </a:p>
        </p:txBody>
      </p:sp>
    </p:spTree>
    <p:extLst>
      <p:ext uri="{BB962C8B-B14F-4D97-AF65-F5344CB8AC3E}">
        <p14:creationId xmlns:p14="http://schemas.microsoft.com/office/powerpoint/2010/main" val="405021341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6266" y="0"/>
            <a:ext cx="9635067" cy="6864985"/>
          </a:xfrm>
          <a:prstGeom prst="rect">
            <a:avLst/>
          </a:prstGeom>
        </p:spPr>
      </p:pic>
      <p:sp>
        <p:nvSpPr>
          <p:cNvPr id="4" name="Rectangle 3"/>
          <p:cNvSpPr/>
          <p:nvPr/>
        </p:nvSpPr>
        <p:spPr>
          <a:xfrm>
            <a:off x="3008842" y="220133"/>
            <a:ext cx="6174316"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رود نیل از شهر قاهره پایتخت مصر عبور می کند.</a:t>
            </a:r>
            <a:endParaRPr lang="en-US" sz="2800" dirty="0">
              <a:cs typeface="B Koodak" panose="00000700000000000000" pitchFamily="2" charset="-78"/>
            </a:endParaRPr>
          </a:p>
        </p:txBody>
      </p:sp>
    </p:spTree>
    <p:extLst>
      <p:ext uri="{BB962C8B-B14F-4D97-AF65-F5344CB8AC3E}">
        <p14:creationId xmlns:p14="http://schemas.microsoft.com/office/powerpoint/2010/main" val="1217566463"/>
      </p:ext>
    </p:extLst>
  </p:cSld>
  <p:clrMapOvr>
    <a:masterClrMapping/>
  </p:clrMapOvr>
  <p:transition spd="slow">
    <p:push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236" y="0"/>
            <a:ext cx="10325528" cy="6858000"/>
          </a:xfrm>
          <a:prstGeom prst="rect">
            <a:avLst/>
          </a:prstGeom>
        </p:spPr>
      </p:pic>
      <p:sp>
        <p:nvSpPr>
          <p:cNvPr id="5" name="Rectangle 4"/>
          <p:cNvSpPr/>
          <p:nvPr/>
        </p:nvSpPr>
        <p:spPr>
          <a:xfrm>
            <a:off x="3008842" y="220133"/>
            <a:ext cx="6174316"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رود نیل ، سودان</a:t>
            </a:r>
            <a:endParaRPr lang="en-US" sz="2800" dirty="0">
              <a:cs typeface="B Koodak" panose="00000700000000000000" pitchFamily="2" charset="-78"/>
            </a:endParaRPr>
          </a:p>
        </p:txBody>
      </p:sp>
    </p:spTree>
    <p:extLst>
      <p:ext uri="{BB962C8B-B14F-4D97-AF65-F5344CB8AC3E}">
        <p14:creationId xmlns:p14="http://schemas.microsoft.com/office/powerpoint/2010/main" val="10776581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Group 2"/>
          <p:cNvGrpSpPr/>
          <p:nvPr/>
        </p:nvGrpSpPr>
        <p:grpSpPr>
          <a:xfrm>
            <a:off x="4623734" y="58120"/>
            <a:ext cx="2944527" cy="1332134"/>
            <a:chOff x="4302939" y="283306"/>
            <a:chExt cx="3586121" cy="1332134"/>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2939" y="283306"/>
              <a:ext cx="3586121" cy="1332134"/>
            </a:xfrm>
            <a:prstGeom prst="rect">
              <a:avLst/>
            </a:prstGeom>
          </p:spPr>
        </p:pic>
        <p:sp>
          <p:nvSpPr>
            <p:cNvPr id="6" name="Rectangle 5"/>
            <p:cNvSpPr/>
            <p:nvPr/>
          </p:nvSpPr>
          <p:spPr>
            <a:xfrm>
              <a:off x="5044441" y="611265"/>
              <a:ext cx="2103116"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smtClean="0">
                  <a:cs typeface="B Koodak" panose="00000700000000000000" pitchFamily="2" charset="-78"/>
                </a:rPr>
                <a:t>جمعیت</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2" name="Rectangle 1"/>
          <p:cNvSpPr/>
          <p:nvPr/>
        </p:nvSpPr>
        <p:spPr>
          <a:xfrm>
            <a:off x="2650063" y="1307567"/>
            <a:ext cx="689186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به </a:t>
            </a:r>
            <a:r>
              <a:rPr lang="fa-IR" sz="3200" dirty="0">
                <a:solidFill>
                  <a:srgbClr val="231F20"/>
                </a:solidFill>
                <a:latin typeface="AmuzehNewNormalPS"/>
                <a:cs typeface="B Koodak" panose="00000700000000000000" pitchFamily="2" charset="-78"/>
              </a:rPr>
              <a:t>نمودار </a:t>
            </a:r>
            <a:r>
              <a:rPr lang="fa-IR" sz="3200" dirty="0" smtClean="0">
                <a:solidFill>
                  <a:srgbClr val="231F20"/>
                </a:solidFill>
                <a:latin typeface="AmuzehNewNormalPS"/>
                <a:cs typeface="B Koodak" panose="00000700000000000000" pitchFamily="2" charset="-78"/>
              </a:rPr>
              <a:t>مقایسه ای </a:t>
            </a:r>
            <a:r>
              <a:rPr lang="fa-IR" sz="3200" dirty="0">
                <a:solidFill>
                  <a:srgbClr val="231F20"/>
                </a:solidFill>
                <a:latin typeface="AmuzehNewNormalPS"/>
                <a:cs typeface="B Koodak" panose="00000700000000000000" pitchFamily="2" charset="-78"/>
              </a:rPr>
              <a:t>جمعیت </a:t>
            </a:r>
            <a:r>
              <a:rPr lang="fa-IR" sz="3200" dirty="0" smtClean="0">
                <a:solidFill>
                  <a:srgbClr val="231F20"/>
                </a:solidFill>
                <a:latin typeface="AmuzehNewNormalPS"/>
                <a:cs typeface="B Koodak" panose="00000700000000000000" pitchFamily="2" charset="-78"/>
              </a:rPr>
              <a:t>قاره ها توجه </a:t>
            </a:r>
            <a:r>
              <a:rPr lang="fa-IR" sz="3200" dirty="0">
                <a:solidFill>
                  <a:srgbClr val="231F20"/>
                </a:solidFill>
                <a:latin typeface="AmuzehNewNormalPS"/>
                <a:cs typeface="B Koodak" panose="00000700000000000000" pitchFamily="2" charset="-78"/>
              </a:rPr>
              <a:t>کنید</a:t>
            </a:r>
            <a:r>
              <a:rPr lang="fa-IR" sz="3200" dirty="0">
                <a:cs typeface="B Koodak" panose="00000700000000000000" pitchFamily="2" charset="-78"/>
              </a:rPr>
              <a:t> </a:t>
            </a:r>
            <a:endParaRPr lang="en-US" sz="3200" dirty="0">
              <a:cs typeface="B Koodak" panose="00000700000000000000" pitchFamily="2" charset="-78"/>
            </a:endParaRP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3211" y="1892342"/>
            <a:ext cx="9045570" cy="4107210"/>
          </a:xfrm>
          <a:prstGeom prst="rect">
            <a:avLst/>
          </a:prstGeom>
        </p:spPr>
      </p:pic>
      <p:sp>
        <p:nvSpPr>
          <p:cNvPr id="8" name="Rectangle 7"/>
          <p:cNvSpPr/>
          <p:nvPr/>
        </p:nvSpPr>
        <p:spPr>
          <a:xfrm>
            <a:off x="135467" y="5999552"/>
            <a:ext cx="12191992"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افریقا </a:t>
            </a:r>
            <a:r>
              <a:rPr lang="fa-IR" sz="3200" dirty="0">
                <a:solidFill>
                  <a:srgbClr val="231F20"/>
                </a:solidFill>
                <a:latin typeface="AmuzehNewNormalPS"/>
                <a:cs typeface="B Koodak" panose="00000700000000000000" pitchFamily="2" charset="-78"/>
              </a:rPr>
              <a:t>با آنکه دومین قاره وسیع جهان است، اما نسبت به وسعت خود جمعیت کمی دارد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9674251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Wave 6"/>
          <p:cNvSpPr/>
          <p:nvPr/>
        </p:nvSpPr>
        <p:spPr>
          <a:xfrm>
            <a:off x="6262686" y="2014537"/>
            <a:ext cx="5562598" cy="1414463"/>
          </a:xfrm>
          <a:prstGeom prst="wave">
            <a:avLst/>
          </a:prstGeom>
          <a:blipFill dpi="0" rotWithShape="1">
            <a:blip r:embed="rId3">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rtlCol="0" anchor="ctr"/>
          <a:lstStyle/>
          <a:p>
            <a:pPr algn="ctr"/>
            <a:r>
              <a:rPr lang="fa-IR" sz="3200" dirty="0" smtClean="0">
                <a:solidFill>
                  <a:schemeClr val="dk1"/>
                </a:solidFill>
                <a:cs typeface="B Koodak" panose="00000700000000000000" pitchFamily="2" charset="-78"/>
              </a:rPr>
              <a:t>بخش های وسیعی از بیابان بزرگ افریقا</a:t>
            </a:r>
            <a:endParaRPr lang="en-US" sz="3200" dirty="0">
              <a:solidFill>
                <a:schemeClr val="dk1"/>
              </a:solidFill>
              <a:cs typeface="B Koodak" panose="00000700000000000000" pitchFamily="2" charset="-78"/>
            </a:endParaRPr>
          </a:p>
        </p:txBody>
      </p:sp>
      <p:sp>
        <p:nvSpPr>
          <p:cNvPr id="8" name="Wave 7"/>
          <p:cNvSpPr/>
          <p:nvPr/>
        </p:nvSpPr>
        <p:spPr>
          <a:xfrm>
            <a:off x="700088" y="3107530"/>
            <a:ext cx="5562598" cy="1414463"/>
          </a:xfrm>
          <a:prstGeom prst="wave">
            <a:avLst/>
          </a:prstGeom>
          <a:blipFill dpi="0" rotWithShape="1">
            <a:blip r:embed="rId4">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rtlCol="0" anchor="ctr"/>
          <a:lstStyle/>
          <a:p>
            <a:pPr algn="ctr"/>
            <a:r>
              <a:rPr lang="fa-IR" sz="3200" dirty="0" smtClean="0">
                <a:solidFill>
                  <a:schemeClr val="dk1"/>
                </a:solidFill>
                <a:cs typeface="B Koodak" panose="00000700000000000000" pitchFamily="2" charset="-78"/>
              </a:rPr>
              <a:t>جنگل های انبوه استوایی</a:t>
            </a:r>
            <a:endParaRPr lang="en-US" sz="3200" dirty="0">
              <a:solidFill>
                <a:schemeClr val="dk1"/>
              </a:solidFill>
              <a:cs typeface="B Koodak" panose="00000700000000000000" pitchFamily="2" charset="-78"/>
            </a:endParaRPr>
          </a:p>
        </p:txBody>
      </p:sp>
      <p:sp>
        <p:nvSpPr>
          <p:cNvPr id="9" name="Rectangle 8"/>
          <p:cNvSpPr/>
          <p:nvPr/>
        </p:nvSpPr>
        <p:spPr>
          <a:xfrm>
            <a:off x="4466387" y="736878"/>
            <a:ext cx="3259226" cy="584775"/>
          </a:xfrm>
          <a:prstGeom prst="rect">
            <a:avLst/>
          </a:prstGeom>
        </p:spPr>
        <p:txBody>
          <a:bodyPr wrap="none">
            <a:spAutoFit/>
          </a:bodyPr>
          <a:lstStyle/>
          <a:p>
            <a:pPr algn="ctr"/>
            <a:r>
              <a:rPr lang="fa-IR" sz="3200" dirty="0">
                <a:cs typeface="B Koodak" panose="00000700000000000000" pitchFamily="2" charset="-78"/>
              </a:rPr>
              <a:t>نواحی خالی از </a:t>
            </a:r>
            <a:r>
              <a:rPr lang="fa-IR" sz="3200" dirty="0" smtClean="0">
                <a:cs typeface="B Koodak" panose="00000700000000000000" pitchFamily="2" charset="-78"/>
              </a:rPr>
              <a:t>جمعیت:</a:t>
            </a:r>
            <a:endParaRPr lang="en-US" sz="3200" dirty="0">
              <a:cs typeface="B Koodak" panose="00000700000000000000" pitchFamily="2" charset="-78"/>
            </a:endParaRPr>
          </a:p>
        </p:txBody>
      </p:sp>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8886"/>
          </a:xfrm>
          <a:prstGeom prst="rect">
            <a:avLst/>
          </a:prstGeom>
        </p:spPr>
      </p:pic>
      <p:sp>
        <p:nvSpPr>
          <p:cNvPr id="3" name="Rectangle 2"/>
          <p:cNvSpPr/>
          <p:nvPr/>
        </p:nvSpPr>
        <p:spPr>
          <a:xfrm>
            <a:off x="699330" y="465416"/>
            <a:ext cx="10793339" cy="584775"/>
          </a:xfrm>
          <a:prstGeom prst="rect">
            <a:avLst/>
          </a:prstGeom>
        </p:spPr>
        <p:txBody>
          <a:bodyPr wrap="none">
            <a:spAutoFit/>
          </a:bodyPr>
          <a:lstStyle/>
          <a:p>
            <a:pPr algn="ctr"/>
            <a:r>
              <a:rPr lang="fa-IR" sz="3200" dirty="0" smtClean="0">
                <a:cs typeface="B Koodak" panose="00000700000000000000" pitchFamily="2" charset="-78"/>
              </a:rPr>
              <a:t>عواملی که در طول سالیان دراز از افزایش جمعیت در این قاره جلوگیری کرده :</a:t>
            </a:r>
            <a:endParaRPr lang="en-US" sz="3200" dirty="0">
              <a:cs typeface="B Koodak" panose="00000700000000000000" pitchFamily="2" charset="-78"/>
            </a:endParaRPr>
          </a:p>
        </p:txBody>
      </p:sp>
      <p:grpSp>
        <p:nvGrpSpPr>
          <p:cNvPr id="5" name="Group 4"/>
          <p:cNvGrpSpPr/>
          <p:nvPr/>
        </p:nvGrpSpPr>
        <p:grpSpPr>
          <a:xfrm>
            <a:off x="2178464" y="1363207"/>
            <a:ext cx="7835070" cy="1549326"/>
            <a:chOff x="3657600" y="1515607"/>
            <a:chExt cx="7835070" cy="1549326"/>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1515607"/>
              <a:ext cx="7835070" cy="1549326"/>
            </a:xfrm>
            <a:prstGeom prst="rect">
              <a:avLst/>
            </a:prstGeom>
          </p:spPr>
        </p:pic>
        <p:sp>
          <p:nvSpPr>
            <p:cNvPr id="6" name="Rectangle 5"/>
            <p:cNvSpPr/>
            <p:nvPr/>
          </p:nvSpPr>
          <p:spPr>
            <a:xfrm>
              <a:off x="4219889" y="1981023"/>
              <a:ext cx="6710491" cy="584775"/>
            </a:xfrm>
            <a:prstGeom prst="rect">
              <a:avLst/>
            </a:prstGeom>
          </p:spPr>
          <p:txBody>
            <a:bodyPr wrap="none">
              <a:spAutoFit/>
            </a:bodyPr>
            <a:lstStyle/>
            <a:p>
              <a:pPr algn="ctr"/>
              <a:r>
                <a:rPr lang="fa-IR" sz="3200" dirty="0" smtClean="0">
                  <a:cs typeface="B Koodak" panose="00000700000000000000" pitchFamily="2" charset="-78"/>
                </a:rPr>
                <a:t>عدم رعایت بهداشت و شیوع بیماری های مختلف</a:t>
              </a:r>
              <a:endParaRPr lang="en-US" sz="3200" dirty="0">
                <a:cs typeface="B Koodak" panose="00000700000000000000" pitchFamily="2" charset="-78"/>
              </a:endParaRPr>
            </a:p>
          </p:txBody>
        </p:sp>
      </p:grpSp>
      <p:grpSp>
        <p:nvGrpSpPr>
          <p:cNvPr id="10" name="Group 9"/>
          <p:cNvGrpSpPr/>
          <p:nvPr/>
        </p:nvGrpSpPr>
        <p:grpSpPr>
          <a:xfrm>
            <a:off x="3135414" y="3283866"/>
            <a:ext cx="5921166" cy="1549326"/>
            <a:chOff x="3657600" y="1515607"/>
            <a:chExt cx="7835070" cy="1549326"/>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1515607"/>
              <a:ext cx="7835070" cy="1549326"/>
            </a:xfrm>
            <a:prstGeom prst="rect">
              <a:avLst/>
            </a:prstGeom>
          </p:spPr>
        </p:pic>
        <p:sp>
          <p:nvSpPr>
            <p:cNvPr id="12" name="Rectangle 11"/>
            <p:cNvSpPr/>
            <p:nvPr/>
          </p:nvSpPr>
          <p:spPr>
            <a:xfrm>
              <a:off x="5045441" y="1981023"/>
              <a:ext cx="5059398" cy="584775"/>
            </a:xfrm>
            <a:prstGeom prst="rect">
              <a:avLst/>
            </a:prstGeom>
          </p:spPr>
          <p:txBody>
            <a:bodyPr wrap="none">
              <a:spAutoFit/>
            </a:bodyPr>
            <a:lstStyle/>
            <a:p>
              <a:pPr algn="ctr"/>
              <a:r>
                <a:rPr lang="fa-IR" sz="3200" dirty="0" smtClean="0">
                  <a:cs typeface="B Koodak" panose="00000700000000000000" pitchFamily="2" charset="-78"/>
                </a:rPr>
                <a:t>خشکسالی ها و قحطی های پی در پی</a:t>
              </a:r>
              <a:endParaRPr lang="en-US" sz="3200" dirty="0">
                <a:cs typeface="B Koodak" panose="00000700000000000000" pitchFamily="2" charset="-78"/>
              </a:endParaRPr>
            </a:p>
          </p:txBody>
        </p:sp>
      </p:grpSp>
      <p:grpSp>
        <p:nvGrpSpPr>
          <p:cNvPr id="13" name="Group 12"/>
          <p:cNvGrpSpPr/>
          <p:nvPr/>
        </p:nvGrpSpPr>
        <p:grpSpPr>
          <a:xfrm>
            <a:off x="4958497" y="5171195"/>
            <a:ext cx="2275001" cy="1236133"/>
            <a:chOff x="3657600" y="1515607"/>
            <a:chExt cx="7835070" cy="1549326"/>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1515607"/>
              <a:ext cx="7835070" cy="1549326"/>
            </a:xfrm>
            <a:prstGeom prst="rect">
              <a:avLst/>
            </a:prstGeom>
          </p:spPr>
        </p:pic>
        <p:sp>
          <p:nvSpPr>
            <p:cNvPr id="15" name="Rectangle 14"/>
            <p:cNvSpPr/>
            <p:nvPr/>
          </p:nvSpPr>
          <p:spPr>
            <a:xfrm>
              <a:off x="6929766" y="1981023"/>
              <a:ext cx="1290738" cy="584775"/>
            </a:xfrm>
            <a:prstGeom prst="rect">
              <a:avLst/>
            </a:prstGeom>
          </p:spPr>
          <p:txBody>
            <a:bodyPr wrap="none">
              <a:spAutoFit/>
            </a:bodyPr>
            <a:lstStyle/>
            <a:p>
              <a:pPr algn="ctr"/>
              <a:r>
                <a:rPr lang="fa-IR" sz="3200" dirty="0" smtClean="0">
                  <a:cs typeface="B Koodak" panose="00000700000000000000" pitchFamily="2" charset="-78"/>
                </a:rPr>
                <a:t>جنگ ها</a:t>
              </a:r>
              <a:endParaRPr lang="en-US" sz="3200" dirty="0">
                <a:cs typeface="B Koodak" panose="00000700000000000000" pitchFamily="2" charset="-78"/>
              </a:endParaRPr>
            </a:p>
          </p:txBody>
        </p:sp>
      </p:grpSp>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0000" y="0"/>
            <a:ext cx="6858000" cy="6858000"/>
          </a:xfrm>
          <a:prstGeom prst="rect">
            <a:avLst/>
          </a:prstGeom>
        </p:spPr>
      </p:pic>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333" y="0"/>
            <a:ext cx="10583333" cy="6858000"/>
          </a:xfrm>
          <a:prstGeom prst="rect">
            <a:avLst/>
          </a:prstGeom>
        </p:spPr>
      </p:pic>
    </p:spTree>
    <p:extLst>
      <p:ext uri="{BB962C8B-B14F-4D97-AF65-F5344CB8AC3E}">
        <p14:creationId xmlns:p14="http://schemas.microsoft.com/office/powerpoint/2010/main" val="3494340354"/>
      </p:ext>
    </p:extLst>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577" y="8021"/>
            <a:ext cx="10462846" cy="6849979"/>
          </a:xfrm>
          <a:prstGeom prst="rect">
            <a:avLst/>
          </a:prstGeom>
        </p:spPr>
      </p:pic>
    </p:spTree>
    <p:extLst>
      <p:ext uri="{BB962C8B-B14F-4D97-AF65-F5344CB8AC3E}">
        <p14:creationId xmlns:p14="http://schemas.microsoft.com/office/powerpoint/2010/main" val="187522329"/>
      </p:ext>
    </p:extLst>
  </p:cSld>
  <p:clrMapOvr>
    <a:masterClrMapping/>
  </p:clrMapOvr>
  <p:transition spd="slow">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600" y="0"/>
            <a:ext cx="10270800" cy="6858000"/>
          </a:xfrm>
          <a:prstGeom prst="rect">
            <a:avLst/>
          </a:prstGeom>
        </p:spPr>
      </p:pic>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04800" y="376535"/>
            <a:ext cx="115824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امروزه با بهبود واکسیناسیون و بهداشت، رشد جمعیت و زاد و ولد در قاره افریقا افزایش یافته </a:t>
            </a:r>
            <a:r>
              <a:rPr lang="fa-IR" sz="3200" dirty="0" smtClean="0">
                <a:solidFill>
                  <a:srgbClr val="231F20"/>
                </a:solidFill>
                <a:latin typeface="AmuzehNewNormalPS"/>
                <a:cs typeface="B Koodak" panose="00000700000000000000" pitchFamily="2" charset="-78"/>
              </a:rPr>
              <a:t>است.</a:t>
            </a:r>
            <a:r>
              <a:rPr lang="fa-IR" sz="3200" dirty="0" smtClean="0">
                <a:cs typeface="B Koodak" panose="00000700000000000000" pitchFamily="2" charset="-78"/>
              </a:rPr>
              <a:t> </a:t>
            </a:r>
            <a:endParaRPr lang="en-US" sz="3200" dirty="0">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2696" y="1615082"/>
            <a:ext cx="8786607" cy="5081588"/>
          </a:xfrm>
          <a:prstGeom prst="rect">
            <a:avLst/>
          </a:prstGeom>
        </p:spPr>
      </p:pic>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61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966856"/>
          </a:xfrm>
          <a:prstGeom prst="rect">
            <a:avLst/>
          </a:prstGeom>
        </p:spPr>
      </p:pic>
      <p:grpSp>
        <p:nvGrpSpPr>
          <p:cNvPr id="5" name="Group 4"/>
          <p:cNvGrpSpPr/>
          <p:nvPr/>
        </p:nvGrpSpPr>
        <p:grpSpPr>
          <a:xfrm>
            <a:off x="5035656" y="259291"/>
            <a:ext cx="2120687" cy="1061507"/>
            <a:chOff x="5240285" y="174625"/>
            <a:chExt cx="2120687" cy="1061507"/>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769875" y="-354965"/>
              <a:ext cx="1061507" cy="2120687"/>
            </a:xfrm>
            <a:prstGeom prst="rect">
              <a:avLst/>
            </a:prstGeom>
          </p:spPr>
        </p:pic>
        <p:sp>
          <p:nvSpPr>
            <p:cNvPr id="7" name="Rectangle 6"/>
            <p:cNvSpPr/>
            <p:nvPr/>
          </p:nvSpPr>
          <p:spPr>
            <a:xfrm>
              <a:off x="5936586" y="412990"/>
              <a:ext cx="728083" cy="584775"/>
            </a:xfrm>
            <a:prstGeom prst="rect">
              <a:avLst/>
            </a:prstGeom>
          </p:spPr>
          <p:txBody>
            <a:bodyPr wrap="none">
              <a:spAutoFit/>
            </a:bodyPr>
            <a:lstStyle/>
            <a:p>
              <a:pPr algn="ctr"/>
              <a:r>
                <a:rPr lang="fa-IR" sz="3200" dirty="0" smtClean="0">
                  <a:cs typeface="B Koodak" panose="00000700000000000000" pitchFamily="2" charset="-78"/>
                </a:rPr>
                <a:t>نژاد</a:t>
              </a:r>
              <a:endParaRPr lang="en-US" sz="3200" dirty="0">
                <a:cs typeface="B Koodak" panose="00000700000000000000" pitchFamily="2" charset="-78"/>
              </a:endParaRPr>
            </a:p>
          </p:txBody>
        </p:sp>
      </p:grpSp>
      <p:sp>
        <p:nvSpPr>
          <p:cNvPr id="8" name="Rectangle 7"/>
          <p:cNvSpPr/>
          <p:nvPr/>
        </p:nvSpPr>
        <p:spPr>
          <a:xfrm>
            <a:off x="2827865" y="2077671"/>
            <a:ext cx="653626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بیشتر مردم افریقا از نژاد </a:t>
            </a:r>
            <a:r>
              <a:rPr lang="fa-IR" sz="3200" dirty="0" smtClean="0">
                <a:solidFill>
                  <a:srgbClr val="231F20"/>
                </a:solidFill>
                <a:latin typeface="AmuzehNewNormalPS"/>
                <a:cs typeface="B Koodak" panose="00000700000000000000" pitchFamily="2" charset="-78"/>
              </a:rPr>
              <a:t>سیاه پوست هستند.</a:t>
            </a:r>
            <a:r>
              <a:rPr lang="fa-IR" sz="3200" dirty="0" smtClean="0">
                <a:cs typeface="B Koodak" panose="00000700000000000000" pitchFamily="2" charset="-78"/>
              </a:rPr>
              <a:t> </a:t>
            </a:r>
            <a:endParaRPr lang="en-US" sz="3200" dirty="0">
              <a:cs typeface="B Koodak" panose="00000700000000000000" pitchFamily="2" charset="-78"/>
            </a:endParaRPr>
          </a:p>
        </p:txBody>
      </p:sp>
      <p:sp>
        <p:nvSpPr>
          <p:cNvPr id="9" name="Rectangle 8"/>
          <p:cNvSpPr/>
          <p:nvPr/>
        </p:nvSpPr>
        <p:spPr>
          <a:xfrm>
            <a:off x="53185" y="3206341"/>
            <a:ext cx="121920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شمال صحرای بزرگ افریقا که در مجاورت دریای مدیترانه </a:t>
            </a:r>
            <a:endParaRPr lang="fa-IR" sz="3200" dirty="0" smtClean="0">
              <a:solidFill>
                <a:srgbClr val="231F20"/>
              </a:solidFill>
              <a:latin typeface="AmuzehNewNormalPS"/>
              <a:cs typeface="B Koodak" panose="00000700000000000000" pitchFamily="2" charset="-78"/>
            </a:endParaRPr>
          </a:p>
          <a:p>
            <a:pPr algn="ctr"/>
            <a:r>
              <a:rPr lang="fa-IR" sz="3200" dirty="0" smtClean="0">
                <a:solidFill>
                  <a:srgbClr val="231F20"/>
                </a:solidFill>
                <a:latin typeface="AmuzehNewNormalPS"/>
                <a:cs typeface="B Koodak" panose="00000700000000000000" pitchFamily="2" charset="-78"/>
              </a:rPr>
              <a:t>و بخش </a:t>
            </a:r>
            <a:r>
              <a:rPr lang="fa-IR" sz="3200" dirty="0">
                <a:solidFill>
                  <a:srgbClr val="231F20"/>
                </a:solidFill>
                <a:latin typeface="AmuzehNewNormalPS"/>
                <a:cs typeface="B Koodak" panose="00000700000000000000" pitchFamily="2" charset="-78"/>
              </a:rPr>
              <a:t>کوچکی از جنوب قاره افریقا، </a:t>
            </a:r>
            <a:r>
              <a:rPr lang="fa-IR" sz="3200" dirty="0" smtClean="0">
                <a:solidFill>
                  <a:srgbClr val="231F20"/>
                </a:solidFill>
                <a:latin typeface="AmuzehNewNormalPS"/>
                <a:cs typeface="B Koodak" panose="00000700000000000000" pitchFamily="2" charset="-78"/>
              </a:rPr>
              <a:t>سفیدپوستند. </a:t>
            </a:r>
            <a:endParaRPr lang="en-US" sz="3200" dirty="0">
              <a:solidFill>
                <a:srgbClr val="231F20"/>
              </a:solidFill>
              <a:latin typeface="AmuzehNewNormalPS"/>
              <a:cs typeface="B Koodak" panose="000007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6060" y="4527138"/>
            <a:ext cx="4286250" cy="1905000"/>
          </a:xfrm>
          <a:prstGeom prst="rect">
            <a:avLst/>
          </a:prstGeom>
        </p:spPr>
      </p:pic>
    </p:spTree>
    <p:extLst>
      <p:ext uri="{BB962C8B-B14F-4D97-AF65-F5344CB8AC3E}">
        <p14:creationId xmlns:p14="http://schemas.microsoft.com/office/powerpoint/2010/main" val="28793532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125225" cy="6858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21612" y="806450"/>
            <a:ext cx="7874000" cy="5245100"/>
          </a:xfrm>
          <a:prstGeom prst="rect">
            <a:avLst/>
          </a:prstGeom>
        </p:spPr>
      </p:pic>
    </p:spTree>
    <p:extLst>
      <p:ext uri="{BB962C8B-B14F-4D97-AF65-F5344CB8AC3E}">
        <p14:creationId xmlns:p14="http://schemas.microsoft.com/office/powerpoint/2010/main" val="206493364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Rectangle 4"/>
          <p:cNvSpPr/>
          <p:nvPr/>
        </p:nvSpPr>
        <p:spPr>
          <a:xfrm>
            <a:off x="7589844" y="3685822"/>
            <a:ext cx="435186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سایر کشورهای </a:t>
            </a:r>
            <a:r>
              <a:rPr lang="fa-IR" sz="3200" dirty="0" smtClean="0">
                <a:solidFill>
                  <a:srgbClr val="231F20"/>
                </a:solidFill>
                <a:latin typeface="AmuzehNewNormalPS"/>
                <a:cs typeface="B Koodak" panose="00000700000000000000" pitchFamily="2" charset="-78"/>
              </a:rPr>
              <a:t>افریقایی</a:t>
            </a:r>
            <a:endParaRPr lang="en-US" sz="3200" dirty="0">
              <a:solidFill>
                <a:srgbClr val="231F20"/>
              </a:solidFill>
              <a:latin typeface="AmuzehNewNormalPS"/>
              <a:cs typeface="B Koodak" panose="00000700000000000000" pitchFamily="2" charset="-78"/>
            </a:endParaRPr>
          </a:p>
        </p:txBody>
      </p:sp>
      <p:sp>
        <p:nvSpPr>
          <p:cNvPr id="7" name="Rectangle 6"/>
          <p:cNvSpPr/>
          <p:nvPr/>
        </p:nvSpPr>
        <p:spPr>
          <a:xfrm>
            <a:off x="6780601" y="1711158"/>
            <a:ext cx="5333512" cy="584775"/>
          </a:xfrm>
          <a:prstGeom prst="rect">
            <a:avLst/>
          </a:prstGeom>
        </p:spPr>
        <p:txBody>
          <a:bodyPr wrap="none">
            <a:spAutoFit/>
          </a:bodyPr>
          <a:lstStyle/>
          <a:p>
            <a:r>
              <a:rPr lang="fa-IR" sz="3200" dirty="0" smtClean="0">
                <a:solidFill>
                  <a:srgbClr val="231F20"/>
                </a:solidFill>
                <a:latin typeface="AmuzehNewNormalPS"/>
                <a:cs typeface="B Koodak" panose="00000700000000000000" pitchFamily="2" charset="-78"/>
              </a:rPr>
              <a:t>کشورهای </a:t>
            </a:r>
            <a:r>
              <a:rPr lang="fa-IR" sz="3200" dirty="0">
                <a:solidFill>
                  <a:srgbClr val="231F20"/>
                </a:solidFill>
                <a:latin typeface="AmuzehNewNormalPS"/>
                <a:cs typeface="B Koodak" panose="00000700000000000000" pitchFamily="2" charset="-78"/>
              </a:rPr>
              <a:t>شمال صحرای بزرگ افریقا </a:t>
            </a:r>
            <a:endParaRPr lang="en-US" sz="3200" dirty="0"/>
          </a:p>
        </p:txBody>
      </p:sp>
      <p:grpSp>
        <p:nvGrpSpPr>
          <p:cNvPr id="22" name="Group 21"/>
          <p:cNvGrpSpPr/>
          <p:nvPr/>
        </p:nvGrpSpPr>
        <p:grpSpPr>
          <a:xfrm>
            <a:off x="2439299" y="1711157"/>
            <a:ext cx="4450827" cy="584775"/>
            <a:chOff x="2439299" y="1711157"/>
            <a:chExt cx="4450827" cy="584775"/>
          </a:xfrm>
        </p:grpSpPr>
        <p:sp>
          <p:nvSpPr>
            <p:cNvPr id="8" name="Rectangle 7"/>
            <p:cNvSpPr/>
            <p:nvPr/>
          </p:nvSpPr>
          <p:spPr>
            <a:xfrm>
              <a:off x="2439299" y="1711157"/>
              <a:ext cx="4075155"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مانند مصر، الجزایر و مراکش</a:t>
              </a:r>
              <a:endParaRPr lang="en-US" sz="3200"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498663" y="1723929"/>
              <a:ext cx="223693" cy="559232"/>
            </a:xfrm>
            <a:prstGeom prst="rect">
              <a:avLst/>
            </a:prstGeom>
          </p:spPr>
        </p:pic>
      </p:grpSp>
      <p:grpSp>
        <p:nvGrpSpPr>
          <p:cNvPr id="23" name="Group 22"/>
          <p:cNvGrpSpPr/>
          <p:nvPr/>
        </p:nvGrpSpPr>
        <p:grpSpPr>
          <a:xfrm>
            <a:off x="333921" y="1708810"/>
            <a:ext cx="2105378" cy="584775"/>
            <a:chOff x="333921" y="1708810"/>
            <a:chExt cx="2105378" cy="584775"/>
          </a:xfrm>
        </p:grpSpPr>
        <p:sp>
          <p:nvSpPr>
            <p:cNvPr id="9" name="Rectangle 8"/>
            <p:cNvSpPr/>
            <p:nvPr/>
          </p:nvSpPr>
          <p:spPr>
            <a:xfrm>
              <a:off x="333921" y="1708810"/>
              <a:ext cx="1680268"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زبان عربی </a:t>
              </a:r>
              <a:endParaRPr lang="en-US" sz="3200"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047836" y="1721582"/>
              <a:ext cx="223693" cy="559232"/>
            </a:xfrm>
            <a:prstGeom prst="rect">
              <a:avLst/>
            </a:prstGeom>
          </p:spPr>
        </p:pic>
      </p:grpSp>
      <p:grpSp>
        <p:nvGrpSpPr>
          <p:cNvPr id="17" name="Group 16"/>
          <p:cNvGrpSpPr/>
          <p:nvPr/>
        </p:nvGrpSpPr>
        <p:grpSpPr>
          <a:xfrm>
            <a:off x="4761707" y="3337282"/>
            <a:ext cx="2978285" cy="585720"/>
            <a:chOff x="4625722" y="1931457"/>
            <a:chExt cx="2978285" cy="585720"/>
          </a:xfrm>
        </p:grpSpPr>
        <p:sp>
          <p:nvSpPr>
            <p:cNvPr id="12" name="Rectangle 11"/>
            <p:cNvSpPr/>
            <p:nvPr/>
          </p:nvSpPr>
          <p:spPr>
            <a:xfrm>
              <a:off x="4625722" y="1931457"/>
              <a:ext cx="2053767"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به زبان محلی </a:t>
              </a:r>
              <a:endParaRPr lang="en-US" sz="3200" dirty="0"/>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454520">
              <a:off x="6651507" y="2279052"/>
              <a:ext cx="952500" cy="238125"/>
            </a:xfrm>
            <a:prstGeom prst="rect">
              <a:avLst/>
            </a:prstGeom>
          </p:spPr>
        </p:pic>
      </p:grpSp>
      <p:grpSp>
        <p:nvGrpSpPr>
          <p:cNvPr id="18" name="Group 17"/>
          <p:cNvGrpSpPr/>
          <p:nvPr/>
        </p:nvGrpSpPr>
        <p:grpSpPr>
          <a:xfrm>
            <a:off x="333921" y="4257620"/>
            <a:ext cx="7479657" cy="1077218"/>
            <a:chOff x="147655" y="2813539"/>
            <a:chExt cx="7479657" cy="1077218"/>
          </a:xfrm>
        </p:grpSpPr>
        <p:sp>
          <p:nvSpPr>
            <p:cNvPr id="13" name="Rectangle 12"/>
            <p:cNvSpPr/>
            <p:nvPr/>
          </p:nvSpPr>
          <p:spPr>
            <a:xfrm>
              <a:off x="147655" y="2813539"/>
              <a:ext cx="66926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زبان کشورهایی که قبلاً تحت نفوذ و استعمار آنها بوده اند (مانند فرانسوی یا انگلیسی) </a:t>
              </a:r>
              <a:endParaRPr lang="en-US" sz="3200" dirty="0"/>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789780">
              <a:off x="6674812" y="2896013"/>
              <a:ext cx="952500" cy="238125"/>
            </a:xfrm>
            <a:prstGeom prst="rect">
              <a:avLst/>
            </a:prstGeom>
          </p:spPr>
        </p:pic>
      </p:grpSp>
      <p:grpSp>
        <p:nvGrpSpPr>
          <p:cNvPr id="19" name="Group 18"/>
          <p:cNvGrpSpPr/>
          <p:nvPr/>
        </p:nvGrpSpPr>
        <p:grpSpPr>
          <a:xfrm>
            <a:off x="5035656" y="259291"/>
            <a:ext cx="2120687" cy="1061507"/>
            <a:chOff x="5240285" y="174625"/>
            <a:chExt cx="2120687" cy="1061507"/>
          </a:xfrm>
        </p:grpSpPr>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5769875" y="-354965"/>
              <a:ext cx="1061507" cy="2120687"/>
            </a:xfrm>
            <a:prstGeom prst="rect">
              <a:avLst/>
            </a:prstGeom>
          </p:spPr>
        </p:pic>
        <p:sp>
          <p:nvSpPr>
            <p:cNvPr id="21" name="Rectangle 20"/>
            <p:cNvSpPr/>
            <p:nvPr/>
          </p:nvSpPr>
          <p:spPr>
            <a:xfrm>
              <a:off x="5907732" y="412990"/>
              <a:ext cx="785792" cy="584775"/>
            </a:xfrm>
            <a:prstGeom prst="rect">
              <a:avLst/>
            </a:prstGeom>
          </p:spPr>
          <p:txBody>
            <a:bodyPr wrap="none">
              <a:spAutoFit/>
            </a:bodyPr>
            <a:lstStyle/>
            <a:p>
              <a:pPr algn="ctr"/>
              <a:r>
                <a:rPr lang="fa-IR" sz="3200" dirty="0" smtClean="0">
                  <a:cs typeface="B Koodak" panose="00000700000000000000" pitchFamily="2" charset="-78"/>
                </a:rPr>
                <a:t>زبان</a:t>
              </a:r>
              <a:endParaRPr lang="en-US" sz="3200" dirty="0">
                <a:cs typeface="B Koodak" panose="00000700000000000000" pitchFamily="2" charset="-78"/>
              </a:endParaRPr>
            </a:p>
          </p:txBody>
        </p:sp>
      </p:grpSp>
    </p:spTree>
    <p:extLst>
      <p:ext uri="{BB962C8B-B14F-4D97-AF65-F5344CB8AC3E}">
        <p14:creationId xmlns:p14="http://schemas.microsoft.com/office/powerpoint/2010/main" val="299637106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randombar(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randombar(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3" name="Rectangle 2"/>
          <p:cNvSpPr/>
          <p:nvPr/>
        </p:nvSpPr>
        <p:spPr>
          <a:xfrm>
            <a:off x="338667" y="601471"/>
            <a:ext cx="10566400" cy="1815882"/>
          </a:xfrm>
          <a:prstGeom prst="rect">
            <a:avLst/>
          </a:prstGeom>
        </p:spPr>
        <p:txBody>
          <a:bodyPr wrap="square">
            <a:spAutoFit/>
          </a:bodyPr>
          <a:lstStyle/>
          <a:p>
            <a:pPr algn="just"/>
            <a:r>
              <a:rPr lang="fa-IR" sz="2800" dirty="0">
                <a:solidFill>
                  <a:srgbClr val="231F20"/>
                </a:solidFill>
                <a:latin typeface="AmuzehNewNormalPS"/>
                <a:cs typeface="B Koodak" panose="00000700000000000000" pitchFamily="2" charset="-78"/>
              </a:rPr>
              <a:t>وقتی اروپاییان استعمارگر، قاره آمریکا را کشف کردند، افریقاییان را به صورت </a:t>
            </a:r>
            <a:r>
              <a:rPr lang="fa-IR" sz="2800" dirty="0" smtClean="0">
                <a:solidFill>
                  <a:srgbClr val="231F20"/>
                </a:solidFill>
                <a:latin typeface="AmuzehNewNormalPS"/>
                <a:cs typeface="B Koodak" panose="00000700000000000000" pitchFamily="2" charset="-78"/>
              </a:rPr>
              <a:t>برده برای </a:t>
            </a:r>
            <a:r>
              <a:rPr lang="fa-IR" sz="2800" dirty="0">
                <a:solidFill>
                  <a:srgbClr val="231F20"/>
                </a:solidFill>
                <a:latin typeface="AmuzehNewNormalPS"/>
                <a:cs typeface="B Koodak" panose="00000700000000000000" pitchFamily="2" charset="-78"/>
              </a:rPr>
              <a:t>کار کردن در مزارع و معادن به آنجا بردند. بین </a:t>
            </a:r>
            <a:r>
              <a:rPr lang="fa-IR" sz="2800" dirty="0" smtClean="0">
                <a:solidFill>
                  <a:srgbClr val="231F20"/>
                </a:solidFill>
                <a:latin typeface="AmuzehNewNormalPS"/>
                <a:cs typeface="B Koodak" panose="00000700000000000000" pitchFamily="2" charset="-78"/>
              </a:rPr>
              <a:t>سال های </a:t>
            </a:r>
            <a:r>
              <a:rPr lang="fa-IR" sz="2800" dirty="0">
                <a:solidFill>
                  <a:srgbClr val="231F20"/>
                </a:solidFill>
                <a:latin typeface="AmuzehNewNormalPS"/>
                <a:cs typeface="B Koodak" panose="00000700000000000000" pitchFamily="2" charset="-78"/>
              </a:rPr>
              <a:t>1500تا 1800میلادی، </a:t>
            </a:r>
            <a:r>
              <a:rPr lang="fa-IR" sz="2800" dirty="0" smtClean="0">
                <a:solidFill>
                  <a:srgbClr val="231F20"/>
                </a:solidFill>
                <a:latin typeface="AmuzehNewNormalPS"/>
                <a:cs typeface="B Koodak" panose="00000700000000000000" pitchFamily="2" charset="-78"/>
              </a:rPr>
              <a:t>میلیون ها سیاه پوست </a:t>
            </a:r>
            <a:r>
              <a:rPr lang="fa-IR" sz="2800" dirty="0">
                <a:solidFill>
                  <a:srgbClr val="231F20"/>
                </a:solidFill>
                <a:latin typeface="AmuzehNewNormalPS"/>
                <a:cs typeface="B Koodak" panose="00000700000000000000" pitchFamily="2" charset="-78"/>
              </a:rPr>
              <a:t>را با کشتی به آمریکا بردند. </a:t>
            </a:r>
            <a:r>
              <a:rPr lang="fa-IR" sz="2800" dirty="0" smtClean="0">
                <a:solidFill>
                  <a:srgbClr val="231F20"/>
                </a:solidFill>
                <a:latin typeface="AmuzehNewNormalPS"/>
                <a:cs typeface="B Koodak" panose="00000700000000000000" pitchFamily="2" charset="-78"/>
              </a:rPr>
              <a:t>برده ها </a:t>
            </a:r>
            <a:r>
              <a:rPr lang="fa-IR" sz="2800" dirty="0">
                <a:solidFill>
                  <a:srgbClr val="231F20"/>
                </a:solidFill>
                <a:latin typeface="AmuzehNewNormalPS"/>
                <a:cs typeface="B Koodak" panose="00000700000000000000" pitchFamily="2" charset="-78"/>
              </a:rPr>
              <a:t>را با زنجیر به هم </a:t>
            </a:r>
            <a:r>
              <a:rPr lang="fa-IR" sz="2800" dirty="0" smtClean="0">
                <a:solidFill>
                  <a:srgbClr val="231F20"/>
                </a:solidFill>
                <a:latin typeface="AmuzehNewNormalPS"/>
                <a:cs typeface="B Koodak" panose="00000700000000000000" pitchFamily="2" charset="-78"/>
              </a:rPr>
              <a:t>می بستند </a:t>
            </a:r>
            <a:r>
              <a:rPr lang="fa-IR" sz="2800" dirty="0">
                <a:solidFill>
                  <a:srgbClr val="231F20"/>
                </a:solidFill>
                <a:latin typeface="AmuzehNewNormalPS"/>
                <a:cs typeface="B Koodak" panose="00000700000000000000" pitchFamily="2" charset="-78"/>
              </a:rPr>
              <a:t>تا قادر به فرار </a:t>
            </a:r>
            <a:r>
              <a:rPr lang="fa-IR" sz="2800" dirty="0" smtClean="0">
                <a:solidFill>
                  <a:srgbClr val="231F20"/>
                </a:solidFill>
                <a:latin typeface="AmuzehNewNormalPS"/>
                <a:cs typeface="B Koodak" panose="00000700000000000000" pitchFamily="2" charset="-78"/>
              </a:rPr>
              <a:t>نباشند.</a:t>
            </a:r>
            <a:r>
              <a:rPr lang="fa-IR" sz="2800" dirty="0" smtClean="0">
                <a:cs typeface="B Koodak" panose="00000700000000000000" pitchFamily="2" charset="-78"/>
              </a:rPr>
              <a:t> </a:t>
            </a:r>
            <a:endParaRPr lang="en-US" sz="2800" dirty="0">
              <a:cs typeface="B Koodak" panose="00000700000000000000" pitchFamily="2" charset="-78"/>
            </a:endParaRPr>
          </a:p>
        </p:txBody>
      </p:sp>
      <p:sp>
        <p:nvSpPr>
          <p:cNvPr id="4" name="Rectangle 3"/>
          <p:cNvSpPr/>
          <p:nvPr/>
        </p:nvSpPr>
        <p:spPr>
          <a:xfrm>
            <a:off x="338667" y="2828836"/>
            <a:ext cx="10566400" cy="954107"/>
          </a:xfrm>
          <a:prstGeom prst="rect">
            <a:avLst/>
          </a:prstGeom>
        </p:spPr>
        <p:txBody>
          <a:bodyPr wrap="square">
            <a:spAutoFit/>
          </a:bodyPr>
          <a:lstStyle/>
          <a:p>
            <a:pPr algn="just"/>
            <a:r>
              <a:rPr lang="fa-IR" sz="2800" dirty="0">
                <a:solidFill>
                  <a:srgbClr val="231F20"/>
                </a:solidFill>
                <a:latin typeface="AmuzehNewNormalPS"/>
                <a:cs typeface="B Koodak" panose="00000700000000000000" pitchFamily="2" charset="-78"/>
              </a:rPr>
              <a:t>این </a:t>
            </a:r>
            <a:r>
              <a:rPr lang="fa-IR" sz="2800" dirty="0" smtClean="0">
                <a:solidFill>
                  <a:srgbClr val="231F20"/>
                </a:solidFill>
                <a:latin typeface="AmuzehNewNormalPS"/>
                <a:cs typeface="B Koodak" panose="00000700000000000000" pitchFamily="2" charset="-78"/>
              </a:rPr>
              <a:t>برده ها </a:t>
            </a:r>
            <a:r>
              <a:rPr lang="fa-IR" sz="2800" dirty="0">
                <a:solidFill>
                  <a:srgbClr val="231F20"/>
                </a:solidFill>
                <a:latin typeface="AmuzehNewNormalPS"/>
                <a:cs typeface="B Koodak" panose="00000700000000000000" pitchFamily="2" charset="-78"/>
              </a:rPr>
              <a:t>در آمریکا به صاحبان کشتزارها و معادن، فروخته </a:t>
            </a:r>
            <a:r>
              <a:rPr lang="fa-IR" sz="2800" dirty="0" smtClean="0">
                <a:solidFill>
                  <a:srgbClr val="231F20"/>
                </a:solidFill>
                <a:latin typeface="AmuzehNewNormalPS"/>
                <a:cs typeface="B Koodak" panose="00000700000000000000" pitchFamily="2" charset="-78"/>
              </a:rPr>
              <a:t>می شدند</a:t>
            </a:r>
            <a:r>
              <a:rPr lang="fa-IR" sz="2800" dirty="0">
                <a:solidFill>
                  <a:srgbClr val="231F20"/>
                </a:solidFill>
                <a:latin typeface="AmuzehNewNormalPS"/>
                <a:cs typeface="B Koodak" panose="00000700000000000000" pitchFamily="2" charset="-78"/>
              </a:rPr>
              <a:t>. بردگان زندگی بسیار سختی داشتند و همواره توسط اربابان به شدت تنبیه </a:t>
            </a:r>
            <a:r>
              <a:rPr lang="fa-IR" sz="2800" dirty="0" smtClean="0">
                <a:solidFill>
                  <a:srgbClr val="231F20"/>
                </a:solidFill>
                <a:latin typeface="AmuzehNewNormalPS"/>
                <a:cs typeface="B Koodak" panose="00000700000000000000" pitchFamily="2" charset="-78"/>
              </a:rPr>
              <a:t>می شدند. </a:t>
            </a:r>
            <a:endParaRPr lang="en-US" sz="2800" dirty="0">
              <a:solidFill>
                <a:srgbClr val="231F20"/>
              </a:solidFill>
              <a:latin typeface="AmuzehNewNormalPS"/>
              <a:cs typeface="B Koodak" panose="00000700000000000000" pitchFamily="2" charset="-78"/>
            </a:endParaRPr>
          </a:p>
        </p:txBody>
      </p:sp>
      <p:sp>
        <p:nvSpPr>
          <p:cNvPr id="5" name="Rectangle 4"/>
          <p:cNvSpPr/>
          <p:nvPr/>
        </p:nvSpPr>
        <p:spPr>
          <a:xfrm>
            <a:off x="2294466" y="4350975"/>
            <a:ext cx="7603067" cy="646331"/>
          </a:xfrm>
          <a:prstGeom prst="rect">
            <a:avLst/>
          </a:prstGeom>
        </p:spPr>
        <p:txBody>
          <a:bodyPr wrap="square">
            <a:spAutoFit/>
          </a:bodyPr>
          <a:lstStyle/>
          <a:p>
            <a:pPr algn="ctr"/>
            <a:r>
              <a:rPr lang="fa-IR" sz="3600" b="1" dirty="0">
                <a:solidFill>
                  <a:srgbClr val="231F20"/>
                </a:solidFill>
                <a:latin typeface="Amuzeh-New-Bold"/>
                <a:cs typeface="B Koodak" panose="00000700000000000000" pitchFamily="2" charset="-78"/>
              </a:rPr>
              <a:t>تجارت برده از رویدادهای تلخ قارۀ افریقا </a:t>
            </a:r>
            <a:r>
              <a:rPr lang="fa-IR" sz="3600" b="1" dirty="0" smtClean="0">
                <a:solidFill>
                  <a:srgbClr val="231F20"/>
                </a:solidFill>
                <a:latin typeface="Amuzeh-New-Bold"/>
                <a:cs typeface="B Koodak" panose="00000700000000000000" pitchFamily="2" charset="-78"/>
              </a:rPr>
              <a:t>است.</a:t>
            </a:r>
            <a:r>
              <a:rPr lang="fa-IR" sz="3600" dirty="0" smtClean="0">
                <a:cs typeface="B Koodak" panose="00000700000000000000" pitchFamily="2" charset="-78"/>
              </a:rPr>
              <a:t> </a:t>
            </a:r>
            <a:endParaRPr lang="en-US" sz="36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273" y="3918407"/>
            <a:ext cx="3682540" cy="2628571"/>
          </a:xfrm>
          <a:prstGeom prst="rect">
            <a:avLst/>
          </a:prstGeom>
        </p:spPr>
      </p:pic>
    </p:spTree>
    <p:extLst>
      <p:ext uri="{BB962C8B-B14F-4D97-AF65-F5344CB8AC3E}">
        <p14:creationId xmlns:p14="http://schemas.microsoft.com/office/powerpoint/2010/main" val="12333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85057" cy="6858000"/>
          </a:xfrm>
          <a:prstGeom prst="rect">
            <a:avLst/>
          </a:prstGeom>
        </p:spPr>
      </p:pic>
    </p:spTree>
    <p:extLst>
      <p:ext uri="{BB962C8B-B14F-4D97-AF65-F5344CB8AC3E}">
        <p14:creationId xmlns:p14="http://schemas.microsoft.com/office/powerpoint/2010/main" val="3780165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7123"/>
            <a:ext cx="12192000" cy="6858000"/>
          </a:xfrm>
          <a:prstGeom prst="rect">
            <a:avLst/>
          </a:prstGeom>
        </p:spPr>
      </p:pic>
      <p:grpSp>
        <p:nvGrpSpPr>
          <p:cNvPr id="5" name="Group 4"/>
          <p:cNvGrpSpPr/>
          <p:nvPr/>
        </p:nvGrpSpPr>
        <p:grpSpPr>
          <a:xfrm>
            <a:off x="7592646" y="613656"/>
            <a:ext cx="3479471" cy="1263495"/>
            <a:chOff x="4589422" y="158905"/>
            <a:chExt cx="3479471" cy="1263495"/>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9422" y="158905"/>
              <a:ext cx="3479471" cy="1263495"/>
            </a:xfrm>
            <a:prstGeom prst="rect">
              <a:avLst/>
            </a:prstGeom>
          </p:spPr>
        </p:pic>
        <p:sp>
          <p:nvSpPr>
            <p:cNvPr id="6" name="Rectangle 5"/>
            <p:cNvSpPr/>
            <p:nvPr/>
          </p:nvSpPr>
          <p:spPr>
            <a:xfrm>
              <a:off x="5960206" y="463789"/>
              <a:ext cx="745718" cy="584775"/>
            </a:xfrm>
            <a:prstGeom prst="rect">
              <a:avLst/>
            </a:prstGeom>
          </p:spPr>
          <p:txBody>
            <a:bodyPr wrap="none">
              <a:spAutoFit/>
            </a:bodyPr>
            <a:lstStyle/>
            <a:p>
              <a:pPr algn="ctr"/>
              <a:r>
                <a:rPr lang="fa-IR" sz="3200" dirty="0" smtClean="0">
                  <a:cs typeface="B Koodak" panose="00000700000000000000" pitchFamily="2" charset="-78"/>
                </a:rPr>
                <a:t>دین</a:t>
              </a:r>
              <a:endParaRPr lang="en-US" sz="3200" dirty="0">
                <a:cs typeface="B Koodak" panose="00000700000000000000" pitchFamily="2" charset="-78"/>
              </a:endParaRPr>
            </a:p>
          </p:txBody>
        </p:sp>
      </p:grpSp>
      <p:sp>
        <p:nvSpPr>
          <p:cNvPr id="7" name="Rectangle 6"/>
          <p:cNvSpPr/>
          <p:nvPr/>
        </p:nvSpPr>
        <p:spPr>
          <a:xfrm>
            <a:off x="6472764" y="2506046"/>
            <a:ext cx="5719234"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بیشتر مردم کشورهای شمال افریقا مسلمان </a:t>
            </a:r>
            <a:r>
              <a:rPr lang="fa-IR" sz="3200" dirty="0" smtClean="0">
                <a:solidFill>
                  <a:srgbClr val="231F20"/>
                </a:solidFill>
                <a:latin typeface="AmuzehNewNormalPS"/>
                <a:cs typeface="B Koodak" panose="00000700000000000000" pitchFamily="2" charset="-78"/>
              </a:rPr>
              <a:t>هستند.</a:t>
            </a:r>
            <a:r>
              <a:rPr lang="fa-IR" sz="3200" dirty="0" smtClean="0">
                <a:cs typeface="B Koodak" panose="00000700000000000000" pitchFamily="2" charset="-78"/>
              </a:rPr>
              <a:t> </a:t>
            </a:r>
            <a:endParaRPr lang="en-US" sz="3200" dirty="0">
              <a:cs typeface="B Koodak" panose="00000700000000000000"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
            <a:ext cx="6754803" cy="7205123"/>
          </a:xfrm>
          <a:prstGeom prst="rect">
            <a:avLst/>
          </a:prstGeom>
        </p:spPr>
      </p:pic>
      <p:sp>
        <p:nvSpPr>
          <p:cNvPr id="10" name="Rectangle 9"/>
          <p:cNvSpPr/>
          <p:nvPr/>
        </p:nvSpPr>
        <p:spPr>
          <a:xfrm>
            <a:off x="6613782" y="4664969"/>
            <a:ext cx="543719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سایر مناطق افریقا اغلب به دین مسیح یا مذاهب ابتدایی اعتقاد </a:t>
            </a:r>
            <a:r>
              <a:rPr lang="fa-IR" sz="3200" dirty="0" smtClean="0">
                <a:solidFill>
                  <a:srgbClr val="231F20"/>
                </a:solidFill>
                <a:latin typeface="AmuzehNewNormalPS"/>
                <a:cs typeface="B Koodak" panose="00000700000000000000" pitchFamily="2" charset="-78"/>
              </a:rPr>
              <a:t>دارند.</a:t>
            </a:r>
            <a:r>
              <a:rPr lang="fa-IR" sz="3200" dirty="0" smtClean="0">
                <a:cs typeface="B Koodak" panose="00000700000000000000" pitchFamily="2" charset="-78"/>
              </a:rPr>
              <a:t> </a:t>
            </a:r>
            <a:endParaRPr lang="en-US" sz="3200" dirty="0">
              <a:cs typeface="B Koodak" panose="00000700000000000000" pitchFamily="2" charset="-78"/>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1131" y="3602560"/>
            <a:ext cx="4762500" cy="762000"/>
          </a:xfrm>
          <a:prstGeom prst="rect">
            <a:avLst/>
          </a:prstGeom>
        </p:spPr>
      </p:pic>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0302" y="0"/>
            <a:ext cx="10351698" cy="6858000"/>
          </a:xfrm>
          <a:prstGeom prst="rect">
            <a:avLst/>
          </a:prstGeom>
        </p:spPr>
      </p:pic>
      <p:sp>
        <p:nvSpPr>
          <p:cNvPr id="5" name="Rectangle 4"/>
          <p:cNvSpPr/>
          <p:nvPr/>
        </p:nvSpPr>
        <p:spPr>
          <a:xfrm>
            <a:off x="0" y="0"/>
            <a:ext cx="5362116" cy="2246769"/>
          </a:xfrm>
          <a:prstGeom prst="rect">
            <a:avLst/>
          </a:prstGeom>
          <a:solidFill>
            <a:schemeClr val="bg1"/>
          </a:solidFill>
        </p:spPr>
        <p:txBody>
          <a:bodyPr wrap="square">
            <a:spAutoFit/>
          </a:bodyPr>
          <a:lstStyle/>
          <a:p>
            <a:pPr algn="just"/>
            <a:r>
              <a:rPr lang="fa-IR" sz="2800" b="1" dirty="0">
                <a:solidFill>
                  <a:srgbClr val="231F20"/>
                </a:solidFill>
                <a:latin typeface="Amuzeh-New-Bold"/>
                <a:cs typeface="B Koodak" panose="00000700000000000000" pitchFamily="2" charset="-78"/>
              </a:rPr>
              <a:t>مسجد حسن ثانی در شهر کازابلانکا و کشور مراکش، </a:t>
            </a:r>
            <a:r>
              <a:rPr lang="fa-IR" sz="2800" b="1" dirty="0" smtClean="0">
                <a:solidFill>
                  <a:srgbClr val="231F20"/>
                </a:solidFill>
                <a:latin typeface="Amuzeh-New-Bold"/>
                <a:cs typeface="B Koodak" panose="00000700000000000000" pitchFamily="2" charset="-78"/>
              </a:rPr>
              <a:t>مناره این </a:t>
            </a:r>
            <a:r>
              <a:rPr lang="fa-IR" sz="2800" b="1" dirty="0">
                <a:solidFill>
                  <a:srgbClr val="231F20"/>
                </a:solidFill>
                <a:latin typeface="Amuzeh-New-Bold"/>
                <a:cs typeface="B Koodak" panose="00000700000000000000" pitchFamily="2" charset="-78"/>
              </a:rPr>
              <a:t>مسجد با ٢10متر ارتفاع، بلندترین مناره مسجد دنیاست</a:t>
            </a:r>
            <a:r>
              <a:rPr lang="fa-IR" sz="2800" b="1" dirty="0" smtClean="0">
                <a:solidFill>
                  <a:srgbClr val="231F20"/>
                </a:solidFill>
                <a:latin typeface="Amuzeh-New-Bold"/>
                <a:cs typeface="B Koodak" panose="00000700000000000000" pitchFamily="2" charset="-78"/>
              </a:rPr>
              <a:t>؛ این </a:t>
            </a:r>
            <a:r>
              <a:rPr lang="fa-IR" sz="2800" b="1" dirty="0">
                <a:solidFill>
                  <a:srgbClr val="231F20"/>
                </a:solidFill>
                <a:latin typeface="Amuzeh-New-Bold"/>
                <a:cs typeface="B Koodak" panose="00000700000000000000" pitchFamily="2" charset="-78"/>
              </a:rPr>
              <a:t>مسجد در ساحل دریا و بخشی از آن روی آب قرار دارد</a:t>
            </a:r>
            <a:r>
              <a:rPr lang="fa-IR" sz="2800" dirty="0">
                <a:cs typeface="B Koodak" panose="00000700000000000000" pitchFamily="2" charset="-78"/>
              </a:rPr>
              <a:t> </a:t>
            </a:r>
            <a:endParaRPr lang="en-US" sz="2800" dirty="0">
              <a:cs typeface="B Koodak" panose="00000700000000000000" pitchFamily="2" charset="-78"/>
            </a:endParaRPr>
          </a:p>
        </p:txBody>
      </p:sp>
    </p:spTree>
    <p:extLst>
      <p:ext uri="{BB962C8B-B14F-4D97-AF65-F5344CB8AC3E}">
        <p14:creationId xmlns:p14="http://schemas.microsoft.com/office/powerpoint/2010/main" val="1075750919"/>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705" y="0"/>
            <a:ext cx="10914589" cy="6858000"/>
          </a:xfrm>
          <a:prstGeom prst="rect">
            <a:avLst/>
          </a:prstGeom>
        </p:spPr>
      </p:pic>
    </p:spTree>
    <p:extLst>
      <p:ext uri="{BB962C8B-B14F-4D97-AF65-F5344CB8AC3E}">
        <p14:creationId xmlns:p14="http://schemas.microsoft.com/office/powerpoint/2010/main" val="25870184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6866" y="0"/>
            <a:ext cx="9838267" cy="6849893"/>
          </a:xfrm>
          <a:prstGeom prst="rect">
            <a:avLst/>
          </a:prstGeom>
        </p:spPr>
      </p:pic>
    </p:spTree>
    <p:extLst>
      <p:ext uri="{BB962C8B-B14F-4D97-AF65-F5344CB8AC3E}">
        <p14:creationId xmlns:p14="http://schemas.microsoft.com/office/powerpoint/2010/main" val="2809825217"/>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77588" cy="6849893"/>
          </a:xfrm>
          <a:prstGeom prst="rect">
            <a:avLst/>
          </a:prstGeom>
        </p:spPr>
      </p:pic>
    </p:spTree>
    <p:extLst>
      <p:ext uri="{BB962C8B-B14F-4D97-AF65-F5344CB8AC3E}">
        <p14:creationId xmlns:p14="http://schemas.microsoft.com/office/powerpoint/2010/main" val="159868590"/>
      </p:ext>
    </p:extLst>
  </p:cSld>
  <p:clrMapOvr>
    <a:masterClrMapping/>
  </p:clrMapOvr>
  <p:transition spd="slow">
    <p:wipe dir="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541866" y="186266"/>
            <a:ext cx="2342091"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مسجد بزرگ مالی</a:t>
            </a:r>
            <a:endParaRPr lang="en-US" sz="2800" dirty="0">
              <a:cs typeface="B Koodak" panose="00000700000000000000" pitchFamily="2" charset="-78"/>
            </a:endParaRPr>
          </a:p>
        </p:txBody>
      </p:sp>
    </p:spTree>
    <p:extLst>
      <p:ext uri="{BB962C8B-B14F-4D97-AF65-F5344CB8AC3E}">
        <p14:creationId xmlns:p14="http://schemas.microsoft.com/office/powerpoint/2010/main" val="3604936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7351" y="0"/>
            <a:ext cx="10297297" cy="6858000"/>
          </a:xfrm>
          <a:prstGeom prst="rect">
            <a:avLst/>
          </a:prstGeom>
        </p:spPr>
      </p:pic>
      <p:sp>
        <p:nvSpPr>
          <p:cNvPr id="6" name="Rectangle 5"/>
          <p:cNvSpPr/>
          <p:nvPr/>
        </p:nvSpPr>
        <p:spPr>
          <a:xfrm>
            <a:off x="1515532" y="135467"/>
            <a:ext cx="9160933" cy="830997"/>
          </a:xfrm>
          <a:prstGeom prst="rect">
            <a:avLst/>
          </a:prstGeom>
        </p:spPr>
        <p:txBody>
          <a:bodyPr wrap="square">
            <a:spAutoFit/>
          </a:bodyPr>
          <a:lstStyle/>
          <a:p>
            <a:pPr algn="ctr"/>
            <a:r>
              <a:rPr lang="fa-IR" sz="2400" b="1" dirty="0" smtClean="0">
                <a:cs typeface="B Koodak" panose="00000700000000000000" pitchFamily="2" charset="-78"/>
              </a:rPr>
              <a:t>مسجد جامع در شهر جنه مالی که با 100 متر طول و 40 متر عرض بزرگترین بنای خشتی جهان لقب گرفته است.</a:t>
            </a:r>
            <a:endParaRPr lang="en-US" sz="2400" dirty="0">
              <a:cs typeface="B Koodak" panose="00000700000000000000" pitchFamily="2" charset="-78"/>
            </a:endParaRPr>
          </a:p>
        </p:txBody>
      </p:sp>
    </p:spTree>
    <p:extLst>
      <p:ext uri="{BB962C8B-B14F-4D97-AF65-F5344CB8AC3E}">
        <p14:creationId xmlns:p14="http://schemas.microsoft.com/office/powerpoint/2010/main" val="4139114516"/>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1"/>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0" cy="6858000"/>
          </a:xfrm>
          <a:prstGeom prst="rect">
            <a:avLst/>
          </a:prstGeom>
        </p:spPr>
      </p:pic>
      <p:sp>
        <p:nvSpPr>
          <p:cNvPr id="3" name="Rectangle 2"/>
          <p:cNvSpPr/>
          <p:nvPr/>
        </p:nvSpPr>
        <p:spPr>
          <a:xfrm>
            <a:off x="9144001" y="2648635"/>
            <a:ext cx="3047999" cy="2246769"/>
          </a:xfrm>
          <a:prstGeom prst="rect">
            <a:avLst/>
          </a:prstGeom>
        </p:spPr>
        <p:txBody>
          <a:bodyPr wrap="square">
            <a:spAutoFit/>
          </a:bodyPr>
          <a:lstStyle/>
          <a:p>
            <a:pPr algn="ctr"/>
            <a:r>
              <a:rPr lang="fa-IR" sz="2800" dirty="0">
                <a:cs typeface="B Koodak" panose="00000700000000000000" pitchFamily="2" charset="-78"/>
              </a:rPr>
              <a:t>هر ساله مسلمانان منطقه دور هم جمع می شوند و با کمک یکدیگر این مسجد را بازسازی می کنند.</a:t>
            </a:r>
            <a:endParaRPr lang="en-US" sz="2800" dirty="0">
              <a:cs typeface="B Koodak" panose="00000700000000000000" pitchFamily="2" charset="-78"/>
            </a:endParaRPr>
          </a:p>
        </p:txBody>
      </p:sp>
    </p:spTree>
    <p:extLst>
      <p:ext uri="{BB962C8B-B14F-4D97-AF65-F5344CB8AC3E}">
        <p14:creationId xmlns:p14="http://schemas.microsoft.com/office/powerpoint/2010/main" val="2197896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 name="Group 3"/>
          <p:cNvGrpSpPr/>
          <p:nvPr/>
        </p:nvGrpSpPr>
        <p:grpSpPr>
          <a:xfrm>
            <a:off x="4910666" y="163211"/>
            <a:ext cx="2948371" cy="1157590"/>
            <a:chOff x="4910666" y="163211"/>
            <a:chExt cx="2948371" cy="115759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0666" y="163211"/>
              <a:ext cx="2948371" cy="1157590"/>
            </a:xfrm>
            <a:prstGeom prst="rect">
              <a:avLst/>
            </a:prstGeom>
          </p:spPr>
        </p:pic>
        <p:sp>
          <p:nvSpPr>
            <p:cNvPr id="5" name="Rectangle 4"/>
            <p:cNvSpPr/>
            <p:nvPr/>
          </p:nvSpPr>
          <p:spPr>
            <a:xfrm>
              <a:off x="5430102" y="449618"/>
              <a:ext cx="1909497" cy="584775"/>
            </a:xfrm>
            <a:prstGeom prst="rect">
              <a:avLst/>
            </a:prstGeom>
          </p:spPr>
          <p:txBody>
            <a:bodyPr wrap="none">
              <a:spAutoFit/>
            </a:bodyPr>
            <a:lstStyle/>
            <a:p>
              <a:pPr algn="ctr"/>
              <a:r>
                <a:rPr lang="fa-IR" sz="3200" dirty="0" smtClean="0">
                  <a:cs typeface="B Koodak" panose="00000700000000000000" pitchFamily="2" charset="-78"/>
                </a:rPr>
                <a:t>اقتصاد افریقا</a:t>
              </a:r>
              <a:endParaRPr lang="en-US" sz="3200" dirty="0">
                <a:cs typeface="B Koodak" panose="00000700000000000000" pitchFamily="2" charset="-78"/>
              </a:endParaRPr>
            </a:p>
          </p:txBody>
        </p:sp>
      </p:grpSp>
      <p:sp>
        <p:nvSpPr>
          <p:cNvPr id="6" name="Rectangle 5"/>
          <p:cNvSpPr/>
          <p:nvPr/>
        </p:nvSpPr>
        <p:spPr>
          <a:xfrm>
            <a:off x="3235249" y="1619885"/>
            <a:ext cx="629920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افریقا از نظر منابع طبیعی، ثروتمند </a:t>
            </a:r>
            <a:r>
              <a:rPr lang="fa-IR" sz="3200" dirty="0" smtClean="0">
                <a:solidFill>
                  <a:srgbClr val="231F20"/>
                </a:solidFill>
                <a:latin typeface="AmuzehNewNormalPS"/>
                <a:cs typeface="B Koodak" panose="00000700000000000000" pitchFamily="2" charset="-78"/>
              </a:rPr>
              <a:t>است.</a:t>
            </a:r>
            <a:r>
              <a:rPr lang="fa-IR" sz="3200" dirty="0" smtClean="0">
                <a:cs typeface="B Koodak" panose="00000700000000000000" pitchFamily="2" charset="-78"/>
              </a:rPr>
              <a:t> </a:t>
            </a:r>
            <a:endParaRPr lang="en-US" sz="3200" dirty="0">
              <a:cs typeface="B Koodak" panose="00000700000000000000" pitchFamily="2" charset="-78"/>
            </a:endParaRPr>
          </a:p>
        </p:txBody>
      </p:sp>
      <p:sp>
        <p:nvSpPr>
          <p:cNvPr id="7" name="Rectangle 6"/>
          <p:cNvSpPr/>
          <p:nvPr/>
        </p:nvSpPr>
        <p:spPr>
          <a:xfrm>
            <a:off x="1109133" y="2844224"/>
            <a:ext cx="997373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این قاره معادن نفت، طلا، الماس، مس و </a:t>
            </a:r>
            <a:r>
              <a:rPr lang="fa-IR" sz="3200" dirty="0" smtClean="0">
                <a:solidFill>
                  <a:srgbClr val="231F20"/>
                </a:solidFill>
                <a:latin typeface="AmuzehNewNormalPS"/>
                <a:cs typeface="B Koodak" panose="00000700000000000000" pitchFamily="2" charset="-78"/>
              </a:rPr>
              <a:t>جنگل های </a:t>
            </a:r>
            <a:r>
              <a:rPr lang="fa-IR" sz="3200" dirty="0">
                <a:solidFill>
                  <a:srgbClr val="231F20"/>
                </a:solidFill>
                <a:latin typeface="AmuzehNewNormalPS"/>
                <a:cs typeface="B Koodak" panose="00000700000000000000" pitchFamily="2" charset="-78"/>
              </a:rPr>
              <a:t>عظیم وجود </a:t>
            </a:r>
            <a:r>
              <a:rPr lang="fa-IR" sz="3200" dirty="0" smtClean="0">
                <a:solidFill>
                  <a:srgbClr val="231F20"/>
                </a:solidFill>
                <a:latin typeface="AmuzehNewNormalPS"/>
                <a:cs typeface="B Koodak" panose="00000700000000000000" pitchFamily="2" charset="-78"/>
              </a:rPr>
              <a:t>دارد. </a:t>
            </a:r>
            <a:endParaRPr lang="en-US" sz="3200" dirty="0">
              <a:solidFill>
                <a:srgbClr val="231F20"/>
              </a:solidFill>
              <a:latin typeface="AmuzehNewNormalPS"/>
              <a:cs typeface="B Koodak" panose="00000700000000000000" pitchFamily="2" charset="-78"/>
            </a:endParaRPr>
          </a:p>
        </p:txBody>
      </p:sp>
      <p:sp>
        <p:nvSpPr>
          <p:cNvPr id="9" name="Rectangle 8"/>
          <p:cNvSpPr/>
          <p:nvPr/>
        </p:nvSpPr>
        <p:spPr>
          <a:xfrm>
            <a:off x="843416" y="4143612"/>
            <a:ext cx="1108286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با این حال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افریقا </a:t>
            </a:r>
            <a:r>
              <a:rPr lang="fa-IR" sz="3200" dirty="0" smtClean="0">
                <a:solidFill>
                  <a:srgbClr val="231F20"/>
                </a:solidFill>
                <a:latin typeface="AmuzehNewNormalPS"/>
                <a:cs typeface="B Koodak" panose="00000700000000000000" pitchFamily="2" charset="-78"/>
              </a:rPr>
              <a:t>در </a:t>
            </a:r>
            <a:r>
              <a:rPr lang="fa-IR" sz="3200" dirty="0">
                <a:solidFill>
                  <a:srgbClr val="231F20"/>
                </a:solidFill>
                <a:latin typeface="AmuzehNewNormalPS"/>
                <a:cs typeface="B Koodak" panose="00000700000000000000" pitchFamily="2" charset="-78"/>
              </a:rPr>
              <a:t>مقایسه با سایر </a:t>
            </a:r>
            <a:r>
              <a:rPr lang="fa-IR" sz="3200" dirty="0" smtClean="0">
                <a:solidFill>
                  <a:srgbClr val="231F20"/>
                </a:solidFill>
                <a:latin typeface="AmuzehNewNormalPS"/>
                <a:cs typeface="B Koodak" panose="00000700000000000000" pitchFamily="2" charset="-78"/>
              </a:rPr>
              <a:t>قاره ها به دلایلی </a:t>
            </a:r>
            <a:r>
              <a:rPr lang="fa-IR" sz="3200" dirty="0">
                <a:solidFill>
                  <a:srgbClr val="231F20"/>
                </a:solidFill>
                <a:latin typeface="AmuzehNewNormalPS"/>
                <a:cs typeface="B Koodak" panose="00000700000000000000" pitchFamily="2" charset="-78"/>
              </a:rPr>
              <a:t>از توسعه و پیشرفت بازمانده </a:t>
            </a:r>
            <a:r>
              <a:rPr lang="fa-IR" sz="3200" dirty="0" smtClean="0">
                <a:solidFill>
                  <a:srgbClr val="231F20"/>
                </a:solidFill>
                <a:latin typeface="AmuzehNewNormalPS"/>
                <a:cs typeface="B Koodak" panose="00000700000000000000" pitchFamily="2" charset="-78"/>
              </a:rPr>
              <a:t>است.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595784586"/>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Rectangle 4"/>
          <p:cNvSpPr/>
          <p:nvPr/>
        </p:nvSpPr>
        <p:spPr>
          <a:xfrm>
            <a:off x="3801042" y="343779"/>
            <a:ext cx="4589916"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عوامل توسعه نیافتگی قارۀ افریقا:</a:t>
            </a:r>
            <a:endParaRPr lang="en-US" sz="3200" dirty="0">
              <a:cs typeface="B Koodak" panose="00000700000000000000" pitchFamily="2" charset="-78"/>
            </a:endParaRPr>
          </a:p>
        </p:txBody>
      </p:sp>
      <p:grpSp>
        <p:nvGrpSpPr>
          <p:cNvPr id="7" name="Group 6"/>
          <p:cNvGrpSpPr/>
          <p:nvPr/>
        </p:nvGrpSpPr>
        <p:grpSpPr>
          <a:xfrm>
            <a:off x="4557092" y="1478625"/>
            <a:ext cx="3077815" cy="938425"/>
            <a:chOff x="9211732" y="1275569"/>
            <a:chExt cx="2603067" cy="1112031"/>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9957250" y="530051"/>
              <a:ext cx="1112031" cy="2603067"/>
            </a:xfrm>
            <a:prstGeom prst="rect">
              <a:avLst/>
            </a:prstGeom>
          </p:spPr>
        </p:pic>
        <p:sp>
          <p:nvSpPr>
            <p:cNvPr id="6" name="Rectangle 5"/>
            <p:cNvSpPr/>
            <p:nvPr/>
          </p:nvSpPr>
          <p:spPr>
            <a:xfrm>
              <a:off x="9405315" y="1444780"/>
              <a:ext cx="219335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عوامل خارجی:</a:t>
              </a:r>
              <a:endParaRPr lang="en-US" sz="3200" dirty="0">
                <a:cs typeface="B Koodak" panose="00000700000000000000" pitchFamily="2" charset="-78"/>
              </a:endParaRPr>
            </a:p>
          </p:txBody>
        </p:sp>
      </p:gr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754" y="2967121"/>
            <a:ext cx="10714489" cy="2116668"/>
          </a:xfrm>
          <a:prstGeom prst="rect">
            <a:avLst/>
          </a:prstGeom>
        </p:spPr>
      </p:pic>
      <p:sp>
        <p:nvSpPr>
          <p:cNvPr id="14" name="Rectangle 13"/>
          <p:cNvSpPr/>
          <p:nvPr/>
        </p:nvSpPr>
        <p:spPr>
          <a:xfrm>
            <a:off x="2201441" y="3263096"/>
            <a:ext cx="7236852" cy="54540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استعمار کشورهای اروپایی و غارت منابع آنها</a:t>
            </a:r>
            <a:r>
              <a:rPr lang="fa-IR" sz="3200" dirty="0">
                <a:cs typeface="B Koodak" panose="00000700000000000000" pitchFamily="2" charset="-78"/>
              </a:rPr>
              <a:t> </a:t>
            </a:r>
            <a:endParaRPr lang="en-US" sz="3200" dirty="0">
              <a:cs typeface="B Koodak" panose="00000700000000000000" pitchFamily="2" charset="-78"/>
            </a:endParaRPr>
          </a:p>
        </p:txBody>
      </p:sp>
      <p:sp>
        <p:nvSpPr>
          <p:cNvPr id="15" name="Rectangle 14"/>
          <p:cNvSpPr/>
          <p:nvPr/>
        </p:nvSpPr>
        <p:spPr>
          <a:xfrm>
            <a:off x="1294195" y="3900788"/>
            <a:ext cx="9518978" cy="1004694"/>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دخالت کشورهای قدرتمند در ایجاد </a:t>
            </a:r>
            <a:r>
              <a:rPr lang="fa-IR" sz="3200" dirty="0" smtClean="0">
                <a:solidFill>
                  <a:srgbClr val="231F20"/>
                </a:solidFill>
                <a:latin typeface="AmuzehNewNormalPS"/>
                <a:cs typeface="B Koodak" panose="00000700000000000000" pitchFamily="2" charset="-78"/>
              </a:rPr>
              <a:t>جنگ ها </a:t>
            </a:r>
            <a:r>
              <a:rPr lang="fa-IR" sz="3200" dirty="0">
                <a:solidFill>
                  <a:srgbClr val="231F20"/>
                </a:solidFill>
                <a:latin typeface="AmuzehNewNormalPS"/>
                <a:cs typeface="B Koodak" panose="00000700000000000000" pitchFamily="2" charset="-78"/>
              </a:rPr>
              <a:t>و </a:t>
            </a:r>
            <a:r>
              <a:rPr lang="fa-IR" sz="3200" dirty="0" smtClean="0">
                <a:solidFill>
                  <a:srgbClr val="231F20"/>
                </a:solidFill>
                <a:latin typeface="AmuzehNewNormalPS"/>
                <a:cs typeface="B Koodak" panose="00000700000000000000" pitchFamily="2" charset="-78"/>
              </a:rPr>
              <a:t>بحران ها </a:t>
            </a:r>
            <a:r>
              <a:rPr lang="fa-IR" sz="3200" dirty="0">
                <a:solidFill>
                  <a:srgbClr val="231F20"/>
                </a:solidFill>
                <a:latin typeface="AmuzehNewNormalPS"/>
                <a:cs typeface="B Koodak" panose="00000700000000000000" pitchFamily="2" charset="-78"/>
              </a:rPr>
              <a:t>در این قاره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871265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33" y="0"/>
            <a:ext cx="12192000" cy="6858000"/>
          </a:xfrm>
          <a:prstGeom prst="rect">
            <a:avLst/>
          </a:prstGeom>
        </p:spPr>
      </p:pic>
      <p:grpSp>
        <p:nvGrpSpPr>
          <p:cNvPr id="10" name="Group 9"/>
          <p:cNvGrpSpPr/>
          <p:nvPr/>
        </p:nvGrpSpPr>
        <p:grpSpPr>
          <a:xfrm>
            <a:off x="4546600" y="1094589"/>
            <a:ext cx="3098800" cy="853248"/>
            <a:chOff x="9211732" y="1275569"/>
            <a:chExt cx="2603067" cy="1112031"/>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9957250" y="530051"/>
              <a:ext cx="1112031" cy="2603067"/>
            </a:xfrm>
            <a:prstGeom prst="rect">
              <a:avLst/>
            </a:prstGeom>
          </p:spPr>
        </p:pic>
        <p:sp>
          <p:nvSpPr>
            <p:cNvPr id="12" name="Rectangle 11"/>
            <p:cNvSpPr/>
            <p:nvPr/>
          </p:nvSpPr>
          <p:spPr>
            <a:xfrm>
              <a:off x="9405314" y="1505444"/>
              <a:ext cx="219335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عوامل داخلی:</a:t>
              </a:r>
              <a:endParaRPr lang="en-US" sz="3200" dirty="0">
                <a:cs typeface="B Koodak" panose="00000700000000000000" pitchFamily="2" charset="-78"/>
              </a:endParaRPr>
            </a:p>
          </p:txBody>
        </p:sp>
      </p:gr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66" y="2113872"/>
            <a:ext cx="12053534" cy="4368941"/>
          </a:xfrm>
          <a:prstGeom prst="rect">
            <a:avLst/>
          </a:prstGeom>
        </p:spPr>
      </p:pic>
      <p:sp>
        <p:nvSpPr>
          <p:cNvPr id="15" name="Rectangle 14"/>
          <p:cNvSpPr/>
          <p:nvPr/>
        </p:nvSpPr>
        <p:spPr>
          <a:xfrm>
            <a:off x="761624" y="2614316"/>
            <a:ext cx="1070861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شرایط سخت محیطی (</a:t>
            </a:r>
            <a:r>
              <a:rPr lang="fa-IR" sz="3200" dirty="0" smtClean="0">
                <a:solidFill>
                  <a:srgbClr val="231F20"/>
                </a:solidFill>
                <a:latin typeface="AmuzehNewNormalPS"/>
                <a:cs typeface="B Koodak" panose="00000700000000000000" pitchFamily="2" charset="-78"/>
              </a:rPr>
              <a:t>جنگل های </a:t>
            </a:r>
            <a:r>
              <a:rPr lang="fa-IR" sz="3200" dirty="0">
                <a:solidFill>
                  <a:srgbClr val="231F20"/>
                </a:solidFill>
                <a:latin typeface="AmuzehNewNormalPS"/>
                <a:cs typeface="B Koodak" panose="00000700000000000000" pitchFamily="2" charset="-78"/>
              </a:rPr>
              <a:t>انبوه، </a:t>
            </a:r>
            <a:r>
              <a:rPr lang="fa-IR" sz="3200" dirty="0" smtClean="0">
                <a:solidFill>
                  <a:srgbClr val="231F20"/>
                </a:solidFill>
                <a:latin typeface="AmuzehNewNormalPS"/>
                <a:cs typeface="B Koodak" panose="00000700000000000000" pitchFamily="2" charset="-78"/>
              </a:rPr>
              <a:t>بیابان های </a:t>
            </a:r>
            <a:r>
              <a:rPr lang="fa-IR" sz="3200" dirty="0">
                <a:solidFill>
                  <a:srgbClr val="231F20"/>
                </a:solidFill>
                <a:latin typeface="AmuzehNewNormalPS"/>
                <a:cs typeface="B Koodak" panose="00000700000000000000" pitchFamily="2" charset="-78"/>
              </a:rPr>
              <a:t>وسیع، آب و هوای گرم</a:t>
            </a:r>
            <a:r>
              <a:rPr lang="fa-IR" sz="3200" dirty="0" smtClean="0">
                <a:solidFill>
                  <a:srgbClr val="231F20"/>
                </a:solidFill>
                <a:latin typeface="AmuzehNewNormalPS"/>
                <a:cs typeface="B Koodak" panose="00000700000000000000" pitchFamily="2" charset="-78"/>
              </a:rPr>
              <a:t>،</a:t>
            </a:r>
            <a:r>
              <a:rPr lang="fa-IR" sz="3200" dirty="0" smtClean="0">
                <a:cs typeface="B Koodak" panose="00000700000000000000" pitchFamily="2" charset="-78"/>
              </a:rPr>
              <a:t> </a:t>
            </a:r>
            <a:endParaRPr lang="en-US" sz="3200" dirty="0">
              <a:cs typeface="B Koodak" panose="00000700000000000000" pitchFamily="2" charset="-78"/>
            </a:endParaRPr>
          </a:p>
        </p:txBody>
      </p:sp>
      <p:sp>
        <p:nvSpPr>
          <p:cNvPr id="16" name="Rectangle 15"/>
          <p:cNvSpPr/>
          <p:nvPr/>
        </p:nvSpPr>
        <p:spPr>
          <a:xfrm>
            <a:off x="3801042" y="343779"/>
            <a:ext cx="4589916"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عوامل توسعه نیافتگی قارۀ افریقا:</a:t>
            </a:r>
            <a:endParaRPr lang="en-US" sz="3200" dirty="0">
              <a:cs typeface="B Koodak" panose="00000700000000000000" pitchFamily="2" charset="-78"/>
            </a:endParaRPr>
          </a:p>
        </p:txBody>
      </p:sp>
      <p:sp>
        <p:nvSpPr>
          <p:cNvPr id="3" name="Rectangle 2"/>
          <p:cNvSpPr/>
          <p:nvPr/>
        </p:nvSpPr>
        <p:spPr>
          <a:xfrm>
            <a:off x="4905713" y="3421812"/>
            <a:ext cx="235373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شیوع </a:t>
            </a:r>
            <a:r>
              <a:rPr lang="fa-IR" sz="3200" dirty="0" smtClean="0">
                <a:solidFill>
                  <a:srgbClr val="231F20"/>
                </a:solidFill>
                <a:latin typeface="AmuzehNewNormalPS"/>
                <a:cs typeface="B Koodak" panose="00000700000000000000" pitchFamily="2" charset="-78"/>
              </a:rPr>
              <a:t>بیماری ها</a:t>
            </a:r>
            <a:endParaRPr lang="en-US" sz="3200" dirty="0">
              <a:cs typeface="B Koodak" panose="00000700000000000000" pitchFamily="2" charset="-78"/>
            </a:endParaRPr>
          </a:p>
        </p:txBody>
      </p:sp>
      <p:sp>
        <p:nvSpPr>
          <p:cNvPr id="17" name="Rectangle 16"/>
          <p:cNvSpPr/>
          <p:nvPr/>
        </p:nvSpPr>
        <p:spPr>
          <a:xfrm>
            <a:off x="4134120" y="4166301"/>
            <a:ext cx="389691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بیسوادی و آگاهی کم مردم </a:t>
            </a:r>
            <a:endParaRPr lang="en-US" sz="3200" dirty="0">
              <a:solidFill>
                <a:srgbClr val="231F20"/>
              </a:solidFill>
              <a:latin typeface="AmuzehNewNormalPS"/>
              <a:cs typeface="B Koodak" panose="00000700000000000000" pitchFamily="2" charset="-78"/>
            </a:endParaRPr>
          </a:p>
        </p:txBody>
      </p:sp>
      <p:sp>
        <p:nvSpPr>
          <p:cNvPr id="18" name="Rectangle 17"/>
          <p:cNvSpPr/>
          <p:nvPr/>
        </p:nvSpPr>
        <p:spPr>
          <a:xfrm>
            <a:off x="4812064" y="4899517"/>
            <a:ext cx="2607733"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جنگ های </a:t>
            </a:r>
            <a:r>
              <a:rPr lang="fa-IR" sz="3200" dirty="0">
                <a:solidFill>
                  <a:srgbClr val="231F20"/>
                </a:solidFill>
                <a:latin typeface="AmuzehNewNormalPS"/>
                <a:cs typeface="B Koodak" panose="00000700000000000000" pitchFamily="2" charset="-78"/>
              </a:rPr>
              <a:t>داخلی </a:t>
            </a:r>
            <a:endParaRPr lang="en-US" sz="3200" dirty="0">
              <a:solidFill>
                <a:srgbClr val="231F20"/>
              </a:solidFill>
              <a:latin typeface="AmuzehNewNormalPS"/>
              <a:cs typeface="B Koodak" panose="00000700000000000000" pitchFamily="2" charset="-78"/>
            </a:endParaRPr>
          </a:p>
        </p:txBody>
      </p:sp>
      <p:sp>
        <p:nvSpPr>
          <p:cNvPr id="19" name="Rectangle 18"/>
          <p:cNvSpPr/>
          <p:nvPr/>
        </p:nvSpPr>
        <p:spPr>
          <a:xfrm>
            <a:off x="3647651" y="5605652"/>
            <a:ext cx="493655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حکومت های </a:t>
            </a:r>
            <a:r>
              <a:rPr lang="fa-IR" sz="3200" dirty="0">
                <a:solidFill>
                  <a:srgbClr val="231F20"/>
                </a:solidFill>
                <a:latin typeface="AmuzehNewNormalPS"/>
                <a:cs typeface="B Koodak" panose="00000700000000000000" pitchFamily="2" charset="-78"/>
              </a:rPr>
              <a:t>وابسته و استبدادی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838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7"/>
                                        </p:tgtEl>
                                        <p:attrNameLst>
                                          <p:attrName>ppt_y</p:attrName>
                                        </p:attrNameLst>
                                      </p:cBhvr>
                                      <p:tavLst>
                                        <p:tav tm="0">
                                          <p:val>
                                            <p:strVal val="#ppt_y"/>
                                          </p:val>
                                        </p:tav>
                                        <p:tav tm="100000">
                                          <p:val>
                                            <p:strVal val="#ppt_y"/>
                                          </p:val>
                                        </p:tav>
                                      </p:tavLst>
                                    </p:anim>
                                    <p:anim calcmode="lin" valueType="num">
                                      <p:cBhvr>
                                        <p:cTn id="2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8"/>
                                        </p:tgtEl>
                                        <p:attrNameLst>
                                          <p:attrName>ppt_y</p:attrName>
                                        </p:attrNameLst>
                                      </p:cBhvr>
                                      <p:tavLst>
                                        <p:tav tm="0">
                                          <p:val>
                                            <p:strVal val="#ppt_y"/>
                                          </p:val>
                                        </p:tav>
                                        <p:tav tm="100000">
                                          <p:val>
                                            <p:strVal val="#ppt_y"/>
                                          </p:val>
                                        </p:tav>
                                      </p:tavLst>
                                    </p:anim>
                                    <p:anim calcmode="lin" valueType="num">
                                      <p:cBhvr>
                                        <p:cTn id="36"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grpId="0" nodeType="clickEffect">
                                  <p:stCondLst>
                                    <p:cond delay="0"/>
                                  </p:stCondLst>
                                  <p:iterate type="lt">
                                    <p:tmPct val="10000"/>
                                  </p:iterate>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9"/>
                                        </p:tgtEl>
                                        <p:attrNameLst>
                                          <p:attrName>ppt_y</p:attrName>
                                        </p:attrNameLst>
                                      </p:cBhvr>
                                      <p:tavLst>
                                        <p:tav tm="0">
                                          <p:val>
                                            <p:strVal val="#ppt_y"/>
                                          </p:val>
                                        </p:tav>
                                        <p:tav tm="100000">
                                          <p:val>
                                            <p:strVal val="#ppt_y"/>
                                          </p:val>
                                        </p:tav>
                                      </p:tavLst>
                                    </p:anim>
                                    <p:anim calcmode="lin" valueType="num">
                                      <p:cBhvr>
                                        <p:cTn id="4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17" grpId="0"/>
      <p:bldP spid="18" grpId="0"/>
      <p:bldP spid="19"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504825" y="599987"/>
            <a:ext cx="1155858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کشورهای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افریقا، بیشتر </a:t>
            </a:r>
            <a:r>
              <a:rPr lang="fa-IR" sz="3200" dirty="0" smtClean="0">
                <a:solidFill>
                  <a:srgbClr val="231F20"/>
                </a:solidFill>
                <a:latin typeface="AmuzehNewNormalPS"/>
                <a:cs typeface="B Koodak" panose="00000700000000000000" pitchFamily="2" charset="-78"/>
              </a:rPr>
              <a:t>صادرکنندۀ </a:t>
            </a:r>
            <a:r>
              <a:rPr lang="fa-IR" sz="3200" dirty="0">
                <a:solidFill>
                  <a:srgbClr val="231F20"/>
                </a:solidFill>
                <a:latin typeface="AmuzehNewNormalPS"/>
                <a:cs typeface="B Koodak" panose="00000700000000000000" pitchFamily="2" charset="-78"/>
              </a:rPr>
              <a:t>محصولات معدنی و کشاورزی هستند و مواد اولیه برای </a:t>
            </a:r>
            <a:r>
              <a:rPr lang="fa-IR" sz="3200" dirty="0" smtClean="0">
                <a:solidFill>
                  <a:srgbClr val="231F20"/>
                </a:solidFill>
                <a:latin typeface="AmuzehNewNormalPS"/>
                <a:cs typeface="B Koodak" panose="00000700000000000000" pitchFamily="2" charset="-78"/>
              </a:rPr>
              <a:t>کارخانه های کشورهای </a:t>
            </a:r>
            <a:r>
              <a:rPr lang="fa-IR" sz="3200" dirty="0">
                <a:solidFill>
                  <a:srgbClr val="231F20"/>
                </a:solidFill>
                <a:latin typeface="AmuzehNewNormalPS"/>
                <a:cs typeface="B Koodak" panose="00000700000000000000" pitchFamily="2" charset="-78"/>
              </a:rPr>
              <a:t>صنعتی تولید </a:t>
            </a:r>
            <a:r>
              <a:rPr lang="fa-IR" sz="3200" dirty="0" smtClean="0">
                <a:solidFill>
                  <a:srgbClr val="231F20"/>
                </a:solidFill>
                <a:latin typeface="AmuzehNewNormalPS"/>
                <a:cs typeface="B Koodak" panose="00000700000000000000" pitchFamily="2" charset="-78"/>
              </a:rPr>
              <a:t>می کنند.</a:t>
            </a:r>
            <a:endParaRPr lang="en-US" sz="3200" dirty="0">
              <a:cs typeface="B Koodak" panose="00000700000000000000" pitchFamily="2" charset="-78"/>
            </a:endParaRPr>
          </a:p>
        </p:txBody>
      </p:sp>
      <p:sp>
        <p:nvSpPr>
          <p:cNvPr id="7" name="Rectangle 6"/>
          <p:cNvSpPr/>
          <p:nvPr/>
        </p:nvSpPr>
        <p:spPr>
          <a:xfrm>
            <a:off x="2788444" y="2277192"/>
            <a:ext cx="661511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لذا صنعت در این قاره چندان رشد نکرده </a:t>
            </a:r>
            <a:r>
              <a:rPr lang="fa-IR" sz="3200" dirty="0" smtClean="0">
                <a:solidFill>
                  <a:srgbClr val="231F20"/>
                </a:solidFill>
                <a:latin typeface="AmuzehNewNormalPS"/>
                <a:cs typeface="B Koodak" panose="00000700000000000000" pitchFamily="2" charset="-78"/>
              </a:rPr>
              <a:t>است.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191602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0267" y="0"/>
            <a:ext cx="10481733"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734114" cy="68580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3904" y="501727"/>
            <a:ext cx="3439193" cy="2116427"/>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76497" y="2751691"/>
            <a:ext cx="3498734" cy="262405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8344" y="4387180"/>
            <a:ext cx="3732038" cy="2147357"/>
          </a:xfrm>
          <a:prstGeom prst="rect">
            <a:avLst/>
          </a:prstGeom>
        </p:spPr>
      </p:pic>
      <p:sp>
        <p:nvSpPr>
          <p:cNvPr id="7" name="Rectangle 6"/>
          <p:cNvSpPr/>
          <p:nvPr/>
        </p:nvSpPr>
        <p:spPr>
          <a:xfrm>
            <a:off x="5967395" y="501727"/>
            <a:ext cx="157582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کائوچو</a:t>
            </a:r>
            <a:endParaRPr lang="en-US" sz="3200" dirty="0">
              <a:cs typeface="B Koodak" panose="00000700000000000000" pitchFamily="2" charset="-78"/>
            </a:endParaRPr>
          </a:p>
        </p:txBody>
      </p:sp>
    </p:spTree>
    <p:extLst>
      <p:ext uri="{BB962C8B-B14F-4D97-AF65-F5344CB8AC3E}">
        <p14:creationId xmlns:p14="http://schemas.microsoft.com/office/powerpoint/2010/main" val="11739786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86267" y="649799"/>
            <a:ext cx="11819466" cy="5693866"/>
          </a:xfrm>
          <a:prstGeom prst="rect">
            <a:avLst/>
          </a:prstGeom>
        </p:spPr>
        <p:txBody>
          <a:bodyPr wrap="square">
            <a:spAutoFit/>
          </a:bodyPr>
          <a:lstStyle/>
          <a:p>
            <a:pPr algn="just"/>
            <a:r>
              <a:rPr lang="fa-IR" sz="2800" dirty="0" smtClean="0">
                <a:cs typeface="B Koodak" panose="00000700000000000000" pitchFamily="2" charset="-78"/>
              </a:rPr>
              <a:t>کائوچو </a:t>
            </a:r>
            <a:r>
              <a:rPr lang="fa-IR" sz="2800" dirty="0">
                <a:cs typeface="B Koodak" panose="00000700000000000000" pitchFamily="2" charset="-78"/>
              </a:rPr>
              <a:t>از گیاهان خاصی گرفته می‌شود. در واقع بیش از 400 نوع گیاه وجود دارد که </a:t>
            </a:r>
            <a:r>
              <a:rPr lang="fa-IR" sz="2800" dirty="0" smtClean="0">
                <a:cs typeface="B Koodak" panose="00000700000000000000" pitchFamily="2" charset="-78"/>
              </a:rPr>
              <a:t>از شیرابه آنها </a:t>
            </a:r>
            <a:r>
              <a:rPr lang="fa-IR" sz="2800" dirty="0">
                <a:cs typeface="B Koodak" panose="00000700000000000000" pitchFamily="2" charset="-78"/>
              </a:rPr>
              <a:t>مقادیر مختلفی کائوچو به دست می‌آید. قسمت اعظم کائوچوی طبیعی جهان را درخت «</a:t>
            </a:r>
            <a:r>
              <a:rPr lang="fa-IR" sz="2800" dirty="0" smtClean="0">
                <a:cs typeface="B Koodak" panose="00000700000000000000" pitchFamily="2" charset="-78"/>
              </a:rPr>
              <a:t>هوا» </a:t>
            </a:r>
            <a:r>
              <a:rPr lang="fa-IR" sz="2800" dirty="0">
                <a:cs typeface="B Koodak" panose="00000700000000000000" pitchFamily="2" charset="-78"/>
              </a:rPr>
              <a:t>تولید می‌کند. این درخت که طول آن به بیش از 35 متر می‌رسد، بومی کشور برزیل است. در حال حاضر، بزرگترین منابع کائوچوی طبیعی جهان در «مالایا» واقع در جنوب شرقی  آسیا قرار دارد</a:t>
            </a:r>
            <a:r>
              <a:rPr lang="fa-IR" sz="2800" dirty="0" smtClean="0">
                <a:cs typeface="B Koodak" panose="00000700000000000000" pitchFamily="2" charset="-78"/>
              </a:rPr>
              <a:t>.</a:t>
            </a:r>
          </a:p>
          <a:p>
            <a:pPr algn="just"/>
            <a:endParaRPr lang="fa-IR" sz="2800" dirty="0">
              <a:cs typeface="B Koodak" panose="00000700000000000000" pitchFamily="2" charset="-78"/>
            </a:endParaRPr>
          </a:p>
          <a:p>
            <a:pPr algn="just"/>
            <a:r>
              <a:rPr lang="fa-IR" sz="2800" dirty="0">
                <a:cs typeface="B Koodak" panose="00000700000000000000" pitchFamily="2" charset="-78"/>
              </a:rPr>
              <a:t>برای تهیه کائوچو ابتدا شکافی در تنه </a:t>
            </a:r>
            <a:r>
              <a:rPr lang="fa-IR" sz="2800" dirty="0" smtClean="0">
                <a:cs typeface="B Koodak" panose="00000700000000000000" pitchFamily="2" charset="-78"/>
              </a:rPr>
              <a:t>درخت </a:t>
            </a:r>
            <a:r>
              <a:rPr lang="fa-IR" sz="2800" dirty="0">
                <a:cs typeface="B Koodak" panose="00000700000000000000" pitchFamily="2" charset="-78"/>
              </a:rPr>
              <a:t>به وجود می‌آورند و سپس شیرابه سفید رنگی را که از شکاف خارج می شود، جمع‌آوری می‌کنند. این شیرابه را پس از آنکه سفت و خشک شد، به صورت</a:t>
            </a:r>
            <a:r>
              <a:rPr lang="fa-IR" sz="2800" dirty="0">
                <a:cs typeface="B Koodak" panose="00000700000000000000" pitchFamily="2" charset="-78"/>
                <a:hlinkClick r:id="rId3"/>
              </a:rPr>
              <a:t> </a:t>
            </a:r>
            <a:r>
              <a:rPr lang="fa-IR" sz="2800" dirty="0" smtClean="0">
                <a:cs typeface="B Koodak" panose="00000700000000000000" pitchFamily="2" charset="-78"/>
              </a:rPr>
              <a:t>ورقه در </a:t>
            </a:r>
            <a:r>
              <a:rPr lang="fa-IR" sz="2800" dirty="0">
                <a:cs typeface="B Koodak" panose="00000700000000000000" pitchFamily="2" charset="-78"/>
              </a:rPr>
              <a:t>می‌آورند.. به این ترتیب ورقه‌های کائوچوی خام برای صدور به سایر کشورها آماده می‌شوند. جالب است بدانید که کائوچوی خام، ماده‌ای سست و چسبناک است و خاصیت </a:t>
            </a:r>
            <a:r>
              <a:rPr lang="fa-IR" sz="2800" dirty="0" smtClean="0">
                <a:cs typeface="B Koodak" panose="00000700000000000000" pitchFamily="2" charset="-78"/>
              </a:rPr>
              <a:t>کشسانی </a:t>
            </a:r>
            <a:r>
              <a:rPr lang="fa-IR" sz="2800" dirty="0">
                <a:cs typeface="B Koodak" panose="00000700000000000000" pitchFamily="2" charset="-78"/>
              </a:rPr>
              <a:t>زیادی ندارد. استحکام و کشسانی کائوچو را با افزودن گوگرد افزایش می‌دهند. به این کار «ولکانیزه» می‌گویند. بعد از عمل </a:t>
            </a:r>
            <a:r>
              <a:rPr lang="fa-IR" sz="2800" dirty="0" smtClean="0">
                <a:cs typeface="B Koodak" panose="00000700000000000000" pitchFamily="2" charset="-78"/>
              </a:rPr>
              <a:t>ولکانیزه، مواد پرکننده </a:t>
            </a:r>
            <a:r>
              <a:rPr lang="fa-IR" sz="2800" dirty="0">
                <a:cs typeface="B Koodak" panose="00000700000000000000" pitchFamily="2" charset="-78"/>
              </a:rPr>
              <a:t>(معمولاً دوده کربن) به کائوچو افزوده می‌شود </a:t>
            </a:r>
            <a:r>
              <a:rPr lang="fa-IR" sz="2800" dirty="0" smtClean="0">
                <a:cs typeface="B Koodak" panose="00000700000000000000" pitchFamily="2" charset="-78"/>
              </a:rPr>
              <a:t>تا کشسانی </a:t>
            </a:r>
            <a:r>
              <a:rPr lang="fa-IR" sz="2800" dirty="0">
                <a:cs typeface="B Koodak" panose="00000700000000000000" pitchFamily="2" charset="-78"/>
              </a:rPr>
              <a:t>و قدرت آن باز هم افزایش یابد. پس از طی این مراحل،کائوچوی خام به ماده‌ای با خاصیت کشسانی زیاد تبدیل می‌شود و مورد استفاده قرار می‌گیرد.</a:t>
            </a:r>
          </a:p>
        </p:txBody>
      </p:sp>
    </p:spTree>
    <p:extLst>
      <p:ext uri="{BB962C8B-B14F-4D97-AF65-F5344CB8AC3E}">
        <p14:creationId xmlns:p14="http://schemas.microsoft.com/office/powerpoint/2010/main" val="195975030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1388532" y="741859"/>
            <a:ext cx="9414933"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افریقا، بیشتر </a:t>
            </a:r>
            <a:r>
              <a:rPr lang="fa-IR" sz="3200" dirty="0">
                <a:solidFill>
                  <a:srgbClr val="0033CC"/>
                </a:solidFill>
                <a:latin typeface="AmuzehNewNormalPS"/>
                <a:cs typeface="B Koodak" panose="00000700000000000000" pitchFamily="2" charset="-78"/>
              </a:rPr>
              <a:t>محصولات کشاورزی گرمسیری و استوایی </a:t>
            </a:r>
            <a:r>
              <a:rPr lang="fa-IR" sz="3200" dirty="0">
                <a:solidFill>
                  <a:srgbClr val="231F20"/>
                </a:solidFill>
                <a:latin typeface="AmuzehNewNormalPS"/>
                <a:cs typeface="B Koodak" panose="00000700000000000000" pitchFamily="2" charset="-78"/>
              </a:rPr>
              <a:t>چون </a:t>
            </a:r>
            <a:r>
              <a:rPr lang="fa-IR" sz="3200" dirty="0">
                <a:solidFill>
                  <a:srgbClr val="0033CC"/>
                </a:solidFill>
                <a:latin typeface="AmuzehNewNormalPS"/>
                <a:cs typeface="B Koodak" panose="00000700000000000000" pitchFamily="2" charset="-78"/>
              </a:rPr>
              <a:t>قهوه، کاکائو و کائوچو </a:t>
            </a:r>
            <a:r>
              <a:rPr lang="fa-IR" sz="3200" dirty="0">
                <a:solidFill>
                  <a:srgbClr val="231F20"/>
                </a:solidFill>
                <a:latin typeface="AmuzehNewNormalPS"/>
                <a:cs typeface="B Koodak" panose="00000700000000000000" pitchFamily="2" charset="-78"/>
              </a:rPr>
              <a:t>تولید </a:t>
            </a:r>
            <a:r>
              <a:rPr lang="fa-IR" sz="3200" dirty="0" smtClean="0">
                <a:solidFill>
                  <a:srgbClr val="231F20"/>
                </a:solidFill>
                <a:latin typeface="AmuzehNewNormalPS"/>
                <a:cs typeface="B Koodak" panose="00000700000000000000" pitchFamily="2" charset="-78"/>
              </a:rPr>
              <a:t>می شود</a:t>
            </a:r>
            <a:r>
              <a:rPr lang="fa-IR" sz="3200" dirty="0">
                <a:solidFill>
                  <a:srgbClr val="231F20"/>
                </a:solidFill>
                <a:latin typeface="AmuzehNewNormalPS"/>
                <a:cs typeface="B Koodak" panose="00000700000000000000" pitchFamily="2" charset="-78"/>
              </a:rPr>
              <a:t>. </a:t>
            </a:r>
            <a:endParaRPr lang="en-US" sz="3200" dirty="0">
              <a:cs typeface="B Koodak" panose="00000700000000000000" pitchFamily="2" charset="-78"/>
            </a:endParaRPr>
          </a:p>
        </p:txBody>
      </p:sp>
      <p:sp>
        <p:nvSpPr>
          <p:cNvPr id="5" name="Rectangle 4"/>
          <p:cNvSpPr/>
          <p:nvPr/>
        </p:nvSpPr>
        <p:spPr>
          <a:xfrm>
            <a:off x="3047997" y="3753762"/>
            <a:ext cx="6096000" cy="584775"/>
          </a:xfrm>
          <a:prstGeom prst="rect">
            <a:avLst/>
          </a:prstGeom>
        </p:spPr>
        <p:txBody>
          <a:bodyPr>
            <a:spAutoFit/>
          </a:bodyPr>
          <a:lstStyle/>
          <a:p>
            <a:pPr algn="ctr"/>
            <a:r>
              <a:rPr lang="fa-IR" sz="3200" dirty="0">
                <a:solidFill>
                  <a:srgbClr val="231F20"/>
                </a:solidFill>
                <a:latin typeface="AmuzehNewNormalPS"/>
                <a:cs typeface="B Koodak" panose="00000700000000000000" pitchFamily="2" charset="-78"/>
              </a:rPr>
              <a:t>در </a:t>
            </a:r>
            <a:r>
              <a:rPr lang="fa-IR" sz="3200" dirty="0">
                <a:solidFill>
                  <a:srgbClr val="C00000"/>
                </a:solidFill>
                <a:latin typeface="AmuzehNewNormalPS"/>
                <a:cs typeface="B Koodak" panose="00000700000000000000" pitchFamily="2" charset="-78"/>
              </a:rPr>
              <a:t>اطراف </a:t>
            </a:r>
            <a:r>
              <a:rPr lang="fa-IR" sz="3200" dirty="0" smtClean="0">
                <a:solidFill>
                  <a:srgbClr val="C00000"/>
                </a:solidFill>
                <a:latin typeface="AmuzehNewNormalPS"/>
                <a:cs typeface="B Koodak" panose="00000700000000000000" pitchFamily="2" charset="-78"/>
              </a:rPr>
              <a:t>درۀ </a:t>
            </a:r>
            <a:r>
              <a:rPr lang="fa-IR" sz="3200" dirty="0">
                <a:solidFill>
                  <a:srgbClr val="C00000"/>
                </a:solidFill>
                <a:latin typeface="AmuzehNewNormalPS"/>
                <a:cs typeface="B Koodak" panose="00000700000000000000" pitchFamily="2" charset="-78"/>
              </a:rPr>
              <a:t>نیل مزارع پنبه </a:t>
            </a:r>
            <a:r>
              <a:rPr lang="fa-IR" sz="3200" dirty="0">
                <a:solidFill>
                  <a:srgbClr val="231F20"/>
                </a:solidFill>
                <a:latin typeface="AmuzehNewNormalPS"/>
                <a:cs typeface="B Koodak" panose="00000700000000000000" pitchFamily="2" charset="-78"/>
              </a:rPr>
              <a:t>وجود </a:t>
            </a:r>
            <a:r>
              <a:rPr lang="fa-IR" sz="3200" dirty="0" smtClean="0">
                <a:solidFill>
                  <a:srgbClr val="231F20"/>
                </a:solidFill>
                <a:latin typeface="AmuzehNewNormalPS"/>
                <a:cs typeface="B Koodak" panose="00000700000000000000" pitchFamily="2" charset="-78"/>
              </a:rPr>
              <a:t>دارد. </a:t>
            </a:r>
            <a:endParaRPr lang="en-US" sz="3200" dirty="0">
              <a:solidFill>
                <a:srgbClr val="231F20"/>
              </a:solidFill>
              <a:latin typeface="AmuzehNewNormalPS"/>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7559" y="2314574"/>
            <a:ext cx="5476875" cy="1114425"/>
          </a:xfrm>
          <a:prstGeom prst="rect">
            <a:avLst/>
          </a:prstGeom>
        </p:spPr>
      </p:pic>
    </p:spTree>
    <p:extLst>
      <p:ext uri="{BB962C8B-B14F-4D97-AF65-F5344CB8AC3E}">
        <p14:creationId xmlns:p14="http://schemas.microsoft.com/office/powerpoint/2010/main" val="333941290"/>
      </p:ext>
    </p:extLst>
  </p:cSld>
  <p:clrMapOvr>
    <a:masterClrMapping/>
  </p:clrMapOvr>
  <p:transition spd="slow">
    <p:wipe dir="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03457" cy="6857999"/>
          </a:xfrm>
          <a:prstGeom prst="rect">
            <a:avLst/>
          </a:prstGeom>
        </p:spPr>
      </p:pic>
      <p:sp>
        <p:nvSpPr>
          <p:cNvPr id="3" name="Rectangle 2"/>
          <p:cNvSpPr/>
          <p:nvPr/>
        </p:nvSpPr>
        <p:spPr>
          <a:xfrm>
            <a:off x="10950576" y="0"/>
            <a:ext cx="1241424" cy="523220"/>
          </a:xfrm>
          <a:prstGeom prst="rect">
            <a:avLst/>
          </a:prstGeom>
          <a:solidFill>
            <a:schemeClr val="bg1"/>
          </a:solidFill>
        </p:spPr>
        <p:txBody>
          <a:bodyPr wrap="square">
            <a:spAutoFit/>
          </a:bodyPr>
          <a:lstStyle/>
          <a:p>
            <a:pPr algn="ctr"/>
            <a:r>
              <a:rPr lang="fa-IR" sz="2800" b="1" dirty="0" smtClean="0">
                <a:solidFill>
                  <a:srgbClr val="231F20"/>
                </a:solidFill>
                <a:latin typeface="Amuzeh-New-Bold"/>
                <a:cs typeface="B Koodak" panose="00000700000000000000" pitchFamily="2" charset="-78"/>
              </a:rPr>
              <a:t>قهوه</a:t>
            </a:r>
            <a:endParaRPr lang="en-US" sz="2800" dirty="0">
              <a:cs typeface="B Koodak" panose="00000700000000000000" pitchFamily="2" charset="-78"/>
            </a:endParaRPr>
          </a:p>
        </p:txBody>
      </p:sp>
    </p:spTree>
    <p:extLst>
      <p:ext uri="{BB962C8B-B14F-4D97-AF65-F5344CB8AC3E}">
        <p14:creationId xmlns:p14="http://schemas.microsoft.com/office/powerpoint/2010/main" val="390763628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846682" cy="6858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2146" y="1673093"/>
            <a:ext cx="4103508" cy="3511814"/>
          </a:xfrm>
          <a:prstGeom prst="rect">
            <a:avLst/>
          </a:prstGeom>
        </p:spPr>
      </p:pic>
      <p:sp>
        <p:nvSpPr>
          <p:cNvPr id="4" name="Rectangle 3"/>
          <p:cNvSpPr/>
          <p:nvPr/>
        </p:nvSpPr>
        <p:spPr>
          <a:xfrm>
            <a:off x="8862854" y="406399"/>
            <a:ext cx="2342091"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کاکائو</a:t>
            </a:r>
            <a:endParaRPr lang="en-US" sz="2800" dirty="0">
              <a:cs typeface="B Koodak" panose="00000700000000000000" pitchFamily="2" charset="-78"/>
            </a:endParaRPr>
          </a:p>
        </p:txBody>
      </p:sp>
    </p:spTree>
    <p:extLst>
      <p:ext uri="{BB962C8B-B14F-4D97-AF65-F5344CB8AC3E}">
        <p14:creationId xmlns:p14="http://schemas.microsoft.com/office/powerpoint/2010/main" val="224605983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0"/>
            <a:ext cx="11430000" cy="6858000"/>
          </a:xfrm>
          <a:prstGeom prst="rect">
            <a:avLst/>
          </a:prstGeom>
        </p:spPr>
      </p:pic>
      <p:sp>
        <p:nvSpPr>
          <p:cNvPr id="3" name="Rectangle 2"/>
          <p:cNvSpPr/>
          <p:nvPr/>
        </p:nvSpPr>
        <p:spPr>
          <a:xfrm>
            <a:off x="9855200" y="406399"/>
            <a:ext cx="1349745" cy="523220"/>
          </a:xfrm>
          <a:prstGeom prst="rect">
            <a:avLst/>
          </a:prstGeom>
          <a:solidFill>
            <a:schemeClr val="bg1"/>
          </a:solidFill>
        </p:spPr>
        <p:txBody>
          <a:bodyPr wrap="square">
            <a:spAutoFit/>
          </a:bodyPr>
          <a:lstStyle/>
          <a:p>
            <a:pPr algn="ctr"/>
            <a:r>
              <a:rPr lang="fa-IR" sz="2800" b="1" dirty="0" smtClean="0">
                <a:solidFill>
                  <a:srgbClr val="231F20"/>
                </a:solidFill>
                <a:latin typeface="Amuzeh-New-Bold"/>
                <a:cs typeface="B Koodak" panose="00000700000000000000" pitchFamily="2" charset="-78"/>
              </a:rPr>
              <a:t>کاکائو</a:t>
            </a:r>
            <a:endParaRPr lang="en-US" sz="2800" dirty="0">
              <a:cs typeface="B Koodak" panose="00000700000000000000" pitchFamily="2" charset="-78"/>
            </a:endParaRPr>
          </a:p>
        </p:txBody>
      </p:sp>
    </p:spTree>
    <p:extLst>
      <p:ext uri="{BB962C8B-B14F-4D97-AF65-F5344CB8AC3E}">
        <p14:creationId xmlns:p14="http://schemas.microsoft.com/office/powerpoint/2010/main" val="95674893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p:cNvSpPr/>
          <p:nvPr/>
        </p:nvSpPr>
        <p:spPr>
          <a:xfrm>
            <a:off x="9496954" y="3167390"/>
            <a:ext cx="2342091" cy="523220"/>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انجیر افریقایی</a:t>
            </a:r>
            <a:endParaRPr lang="en-US" sz="2800" dirty="0">
              <a:cs typeface="B Koodak" panose="00000700000000000000" pitchFamily="2" charset="-78"/>
            </a:endParaRPr>
          </a:p>
        </p:txBody>
      </p:sp>
    </p:spTree>
    <p:extLst>
      <p:ext uri="{BB962C8B-B14F-4D97-AF65-F5344CB8AC3E}">
        <p14:creationId xmlns:p14="http://schemas.microsoft.com/office/powerpoint/2010/main" val="168846986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477" y="0"/>
            <a:ext cx="10283045" cy="6858000"/>
          </a:xfrm>
          <a:prstGeom prst="rect">
            <a:avLst/>
          </a:prstGeom>
        </p:spPr>
      </p:pic>
      <p:sp>
        <p:nvSpPr>
          <p:cNvPr id="4" name="Rectangle 3"/>
          <p:cNvSpPr/>
          <p:nvPr/>
        </p:nvSpPr>
        <p:spPr>
          <a:xfrm>
            <a:off x="9296401" y="152399"/>
            <a:ext cx="1722278" cy="523220"/>
          </a:xfrm>
          <a:prstGeom prst="rect">
            <a:avLst/>
          </a:prstGeom>
          <a:solidFill>
            <a:schemeClr val="bg1"/>
          </a:solidFill>
        </p:spPr>
        <p:txBody>
          <a:bodyPr wrap="square">
            <a:spAutoFit/>
          </a:bodyPr>
          <a:lstStyle/>
          <a:p>
            <a:pPr algn="ctr"/>
            <a:r>
              <a:rPr lang="fa-IR" sz="2800" b="1" dirty="0" smtClean="0">
                <a:solidFill>
                  <a:srgbClr val="231F20"/>
                </a:solidFill>
                <a:latin typeface="Amuzeh-New-Bold"/>
                <a:cs typeface="B Koodak" panose="00000700000000000000" pitchFamily="2" charset="-78"/>
              </a:rPr>
              <a:t>پنبه دره نیل</a:t>
            </a:r>
            <a:endParaRPr lang="en-US" sz="2800" dirty="0">
              <a:cs typeface="B Koodak" panose="00000700000000000000" pitchFamily="2" charset="-78"/>
            </a:endParaRPr>
          </a:p>
        </p:txBody>
      </p:sp>
    </p:spTree>
    <p:extLst>
      <p:ext uri="{BB962C8B-B14F-4D97-AF65-F5344CB8AC3E}">
        <p14:creationId xmlns:p14="http://schemas.microsoft.com/office/powerpoint/2010/main" val="424836291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3048000" y="191647"/>
            <a:ext cx="6096000" cy="584775"/>
          </a:xfrm>
          <a:prstGeom prst="rect">
            <a:avLst/>
          </a:prstGeom>
        </p:spPr>
        <p:txBody>
          <a:bodyPr>
            <a:spAutoFit/>
          </a:bodyPr>
          <a:lstStyle/>
          <a:p>
            <a:pPr algn="ctr"/>
            <a:r>
              <a:rPr lang="fa-IR" sz="3200" b="1" dirty="0">
                <a:solidFill>
                  <a:srgbClr val="231F20"/>
                </a:solidFill>
                <a:latin typeface="Amuzeh-New-Bold"/>
                <a:cs typeface="B Koodak" panose="00000700000000000000" pitchFamily="2" charset="-78"/>
              </a:rPr>
              <a:t>مقایسه برخی </a:t>
            </a:r>
            <a:r>
              <a:rPr lang="fa-IR" sz="3200" b="1" dirty="0" smtClean="0">
                <a:solidFill>
                  <a:srgbClr val="231F20"/>
                </a:solidFill>
                <a:latin typeface="Amuzeh-New-Bold"/>
                <a:cs typeface="B Koodak" panose="00000700000000000000" pitchFamily="2" charset="-78"/>
              </a:rPr>
              <a:t>شاخص ها </a:t>
            </a:r>
            <a:r>
              <a:rPr lang="fa-IR" sz="3200" b="1" dirty="0">
                <a:solidFill>
                  <a:srgbClr val="231F20"/>
                </a:solidFill>
                <a:latin typeface="Amuzeh-New-Bold"/>
                <a:cs typeface="B Koodak" panose="00000700000000000000" pitchFamily="2" charset="-78"/>
              </a:rPr>
              <a:t>در اروپا و افریقا</a:t>
            </a:r>
            <a:r>
              <a:rPr lang="fa-IR" sz="3200" dirty="0">
                <a:cs typeface="B Koodak" panose="00000700000000000000" pitchFamily="2" charset="-78"/>
              </a:rPr>
              <a:t> </a:t>
            </a:r>
            <a:endParaRPr lang="en-US" sz="3200" dirty="0">
              <a:cs typeface="B Koodak" panose="00000700000000000000" pitchFamily="2" charset="-78"/>
            </a:endParaRPr>
          </a:p>
        </p:txBody>
      </p:sp>
      <p:grpSp>
        <p:nvGrpSpPr>
          <p:cNvPr id="14" name="Group 13"/>
          <p:cNvGrpSpPr/>
          <p:nvPr/>
        </p:nvGrpSpPr>
        <p:grpSpPr>
          <a:xfrm>
            <a:off x="408124" y="776422"/>
            <a:ext cx="11375751" cy="5878378"/>
            <a:chOff x="408124" y="776422"/>
            <a:chExt cx="11375751" cy="5878378"/>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124" y="776422"/>
              <a:ext cx="11375751" cy="5878378"/>
            </a:xfrm>
            <a:prstGeom prst="rect">
              <a:avLst/>
            </a:prstGeom>
          </p:spPr>
        </p:pic>
        <p:sp>
          <p:nvSpPr>
            <p:cNvPr id="6" name="Rectangle 5"/>
            <p:cNvSpPr/>
            <p:nvPr/>
          </p:nvSpPr>
          <p:spPr>
            <a:xfrm>
              <a:off x="9516533" y="3387011"/>
              <a:ext cx="1969558"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هلند 3400 کیلوکالری</a:t>
              </a:r>
              <a:endParaRPr lang="en-US" dirty="0">
                <a:cs typeface="B Koodak" panose="00000700000000000000" pitchFamily="2" charset="-78"/>
              </a:endParaRPr>
            </a:p>
          </p:txBody>
        </p:sp>
        <p:sp>
          <p:nvSpPr>
            <p:cNvPr id="7" name="Rectangle 6"/>
            <p:cNvSpPr/>
            <p:nvPr/>
          </p:nvSpPr>
          <p:spPr>
            <a:xfrm>
              <a:off x="9398000" y="6182266"/>
              <a:ext cx="2088091"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اتیوپی1600 کیلوکالری</a:t>
              </a:r>
              <a:endParaRPr lang="en-US" dirty="0">
                <a:cs typeface="B Koodak" panose="00000700000000000000" pitchFamily="2" charset="-78"/>
              </a:endParaRPr>
            </a:p>
          </p:txBody>
        </p:sp>
        <p:sp>
          <p:nvSpPr>
            <p:cNvPr id="8" name="Rectangle 7"/>
            <p:cNvSpPr/>
            <p:nvPr/>
          </p:nvSpPr>
          <p:spPr>
            <a:xfrm>
              <a:off x="5655733" y="3387011"/>
              <a:ext cx="3166533"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دانمارک، 1 معلم برای 10 دانش آموز</a:t>
              </a:r>
              <a:endParaRPr lang="en-US" dirty="0">
                <a:cs typeface="B Koodak" panose="00000700000000000000" pitchFamily="2" charset="-78"/>
              </a:endParaRPr>
            </a:p>
          </p:txBody>
        </p:sp>
        <p:sp>
          <p:nvSpPr>
            <p:cNvPr id="9" name="Rectangle 8"/>
            <p:cNvSpPr/>
            <p:nvPr/>
          </p:nvSpPr>
          <p:spPr>
            <a:xfrm>
              <a:off x="5046134" y="6182266"/>
              <a:ext cx="4351866"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جمهوری افریقای مرکزی، 1 معلم برای 77 دانش آموز</a:t>
              </a:r>
              <a:endParaRPr lang="en-US" dirty="0">
                <a:cs typeface="B Koodak" panose="00000700000000000000" pitchFamily="2" charset="-78"/>
              </a:endParaRPr>
            </a:p>
          </p:txBody>
        </p:sp>
        <p:sp>
          <p:nvSpPr>
            <p:cNvPr id="10" name="Rectangle 9"/>
            <p:cNvSpPr/>
            <p:nvPr/>
          </p:nvSpPr>
          <p:spPr>
            <a:xfrm>
              <a:off x="2726267" y="3387011"/>
              <a:ext cx="1998134"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سوئد 100 درصد مردم</a:t>
              </a:r>
              <a:endParaRPr lang="en-US" dirty="0">
                <a:cs typeface="B Koodak" panose="00000700000000000000" pitchFamily="2" charset="-78"/>
              </a:endParaRPr>
            </a:p>
          </p:txBody>
        </p:sp>
        <p:sp>
          <p:nvSpPr>
            <p:cNvPr id="11" name="Rectangle 10"/>
            <p:cNvSpPr/>
            <p:nvPr/>
          </p:nvSpPr>
          <p:spPr>
            <a:xfrm>
              <a:off x="2726267" y="6182266"/>
              <a:ext cx="1998134"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چاد 52 درصد مردم</a:t>
              </a:r>
              <a:endParaRPr lang="en-US" dirty="0">
                <a:cs typeface="B Koodak" panose="00000700000000000000" pitchFamily="2" charset="-78"/>
              </a:endParaRPr>
            </a:p>
          </p:txBody>
        </p:sp>
        <p:sp>
          <p:nvSpPr>
            <p:cNvPr id="12" name="Rectangle 11"/>
            <p:cNvSpPr/>
            <p:nvPr/>
          </p:nvSpPr>
          <p:spPr>
            <a:xfrm>
              <a:off x="524071" y="3346279"/>
              <a:ext cx="1998134"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سوئیس 33/000 دلار</a:t>
              </a:r>
              <a:endParaRPr lang="en-US" dirty="0">
                <a:cs typeface="B Koodak" panose="00000700000000000000" pitchFamily="2" charset="-78"/>
              </a:endParaRPr>
            </a:p>
          </p:txBody>
        </p:sp>
        <p:sp>
          <p:nvSpPr>
            <p:cNvPr id="13" name="Rectangle 12"/>
            <p:cNvSpPr/>
            <p:nvPr/>
          </p:nvSpPr>
          <p:spPr>
            <a:xfrm>
              <a:off x="430349" y="6182266"/>
              <a:ext cx="1998134" cy="369332"/>
            </a:xfrm>
            <a:prstGeom prst="rect">
              <a:avLst/>
            </a:prstGeom>
          </p:spPr>
          <p:txBody>
            <a:bodyPr wrap="square">
              <a:spAutoFit/>
            </a:bodyPr>
            <a:lstStyle/>
            <a:p>
              <a:pPr algn="ctr"/>
              <a:r>
                <a:rPr lang="fa-IR" b="1" dirty="0" smtClean="0">
                  <a:solidFill>
                    <a:srgbClr val="231F20"/>
                  </a:solidFill>
                  <a:latin typeface="Amuzeh-New-Bold"/>
                  <a:cs typeface="B Koodak" panose="00000700000000000000" pitchFamily="2" charset="-78"/>
                </a:rPr>
                <a:t>زامبیا 336 دلار</a:t>
              </a:r>
              <a:endParaRPr lang="en-US" dirty="0">
                <a:cs typeface="B Koodak" panose="00000700000000000000" pitchFamily="2" charset="-78"/>
              </a:endParaRPr>
            </a:p>
          </p:txBody>
        </p:sp>
      </p:grpSp>
    </p:spTree>
    <p:extLst>
      <p:ext uri="{BB962C8B-B14F-4D97-AF65-F5344CB8AC3E}">
        <p14:creationId xmlns:p14="http://schemas.microsoft.com/office/powerpoint/2010/main" val="258646191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 name="Group 1"/>
          <p:cNvGrpSpPr/>
          <p:nvPr/>
        </p:nvGrpSpPr>
        <p:grpSpPr>
          <a:xfrm>
            <a:off x="4000402" y="354782"/>
            <a:ext cx="3954129" cy="1473029"/>
            <a:chOff x="4333528" y="241472"/>
            <a:chExt cx="3954129" cy="1473029"/>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3528" y="241472"/>
              <a:ext cx="3954129" cy="1473029"/>
            </a:xfrm>
            <a:prstGeom prst="rect">
              <a:avLst/>
            </a:prstGeom>
          </p:spPr>
        </p:pic>
        <p:sp>
          <p:nvSpPr>
            <p:cNvPr id="4" name="Rectangle 3"/>
            <p:cNvSpPr/>
            <p:nvPr/>
          </p:nvSpPr>
          <p:spPr>
            <a:xfrm>
              <a:off x="4721278" y="685598"/>
              <a:ext cx="317862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جاذبه های گردشگری</a:t>
              </a:r>
              <a:endParaRPr lang="en-US" dirty="0"/>
            </a:p>
          </p:txBody>
        </p:sp>
      </p:grpSp>
      <p:sp>
        <p:nvSpPr>
          <p:cNvPr id="6" name="Rectangle 5"/>
          <p:cNvSpPr/>
          <p:nvPr/>
        </p:nvSpPr>
        <p:spPr>
          <a:xfrm>
            <a:off x="2561832" y="2271937"/>
            <a:ext cx="7068335"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سواحل شمال افریقا در کنار دریای مدیترانه</a:t>
            </a:r>
            <a:endParaRPr lang="en-US" sz="3200" dirty="0">
              <a:solidFill>
                <a:srgbClr val="231F20"/>
              </a:solidFill>
              <a:latin typeface="AmuzehNewNormalPS"/>
              <a:cs typeface="B Koodak" panose="00000700000000000000" pitchFamily="2" charset="-78"/>
            </a:endParaRPr>
          </a:p>
        </p:txBody>
      </p:sp>
      <p:sp>
        <p:nvSpPr>
          <p:cNvPr id="7" name="Rectangle 6"/>
          <p:cNvSpPr/>
          <p:nvPr/>
        </p:nvSpPr>
        <p:spPr>
          <a:xfrm>
            <a:off x="2561832" y="3171584"/>
            <a:ext cx="7068335"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پارک های ملی (وحش)</a:t>
            </a:r>
            <a:endParaRPr lang="en-US" sz="3200" dirty="0">
              <a:solidFill>
                <a:srgbClr val="231F20"/>
              </a:solidFill>
              <a:latin typeface="AmuzehNewNormalPS"/>
              <a:cs typeface="B Koodak" panose="00000700000000000000" pitchFamily="2" charset="-78"/>
            </a:endParaRPr>
          </a:p>
        </p:txBody>
      </p:sp>
      <p:sp>
        <p:nvSpPr>
          <p:cNvPr id="8" name="Rectangle 7"/>
          <p:cNvSpPr/>
          <p:nvPr/>
        </p:nvSpPr>
        <p:spPr>
          <a:xfrm>
            <a:off x="2561832" y="4099748"/>
            <a:ext cx="7068335"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آثار باستانی کشورهای قدیمی</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547935040"/>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564688" y="2951946"/>
            <a:ext cx="2342091" cy="954107"/>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کازابلانکا، مراکش</a:t>
            </a:r>
          </a:p>
          <a:p>
            <a:pPr algn="ctr"/>
            <a:r>
              <a:rPr lang="fa-IR" sz="2800" b="1" dirty="0" smtClean="0">
                <a:solidFill>
                  <a:srgbClr val="231F20"/>
                </a:solidFill>
                <a:latin typeface="Amuzeh-New-Bold"/>
                <a:cs typeface="B Koodak" panose="00000700000000000000" pitchFamily="2" charset="-78"/>
              </a:rPr>
              <a:t>سواحل مدیترانه</a:t>
            </a:r>
            <a:endParaRPr lang="en-US" sz="2800" dirty="0">
              <a:cs typeface="B Koodak" panose="00000700000000000000" pitchFamily="2" charset="-78"/>
            </a:endParaRPr>
          </a:p>
        </p:txBody>
      </p:sp>
    </p:spTree>
    <p:extLst>
      <p:ext uri="{BB962C8B-B14F-4D97-AF65-F5344CB8AC3E}">
        <p14:creationId xmlns:p14="http://schemas.microsoft.com/office/powerpoint/2010/main" val="62255511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213497" cy="6858000"/>
          </a:xfrm>
          <a:prstGeom prst="rect">
            <a:avLst/>
          </a:prstGeom>
        </p:spPr>
      </p:pic>
      <p:sp>
        <p:nvSpPr>
          <p:cNvPr id="3" name="Rectangle 2"/>
          <p:cNvSpPr/>
          <p:nvPr/>
        </p:nvSpPr>
        <p:spPr>
          <a:xfrm>
            <a:off x="4935701" y="496613"/>
            <a:ext cx="2342091" cy="954107"/>
          </a:xfrm>
          <a:prstGeom prst="rect">
            <a:avLst/>
          </a:prstGeom>
        </p:spPr>
        <p:txBody>
          <a:bodyPr wrap="square">
            <a:spAutoFit/>
          </a:bodyPr>
          <a:lstStyle/>
          <a:p>
            <a:pPr algn="ctr"/>
            <a:r>
              <a:rPr lang="fa-IR" sz="2800" b="1" dirty="0" smtClean="0">
                <a:solidFill>
                  <a:srgbClr val="231F20"/>
                </a:solidFill>
                <a:latin typeface="Amuzeh-New-Bold"/>
                <a:cs typeface="B Koodak" panose="00000700000000000000" pitchFamily="2" charset="-78"/>
              </a:rPr>
              <a:t>کازابلانکا، مراکش</a:t>
            </a:r>
          </a:p>
          <a:p>
            <a:pPr algn="ctr"/>
            <a:r>
              <a:rPr lang="fa-IR" sz="2800" b="1" dirty="0" smtClean="0">
                <a:solidFill>
                  <a:srgbClr val="231F20"/>
                </a:solidFill>
                <a:latin typeface="Amuzeh-New-Bold"/>
                <a:cs typeface="B Koodak" panose="00000700000000000000" pitchFamily="2" charset="-78"/>
              </a:rPr>
              <a:t>سواحل مدیترانه</a:t>
            </a:r>
            <a:endParaRPr lang="en-US" sz="2800" dirty="0">
              <a:cs typeface="B Koodak" panose="00000700000000000000" pitchFamily="2" charset="-78"/>
            </a:endParaRPr>
          </a:p>
        </p:txBody>
      </p:sp>
    </p:spTree>
    <p:extLst>
      <p:ext uri="{BB962C8B-B14F-4D97-AF65-F5344CB8AC3E}">
        <p14:creationId xmlns:p14="http://schemas.microsoft.com/office/powerpoint/2010/main" val="316328862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333" y="6513"/>
            <a:ext cx="10329333" cy="6851487"/>
          </a:xfrm>
          <a:prstGeom prst="rect">
            <a:avLst/>
          </a:prstGeom>
        </p:spPr>
      </p:pic>
    </p:spTree>
    <p:extLst>
      <p:ext uri="{BB962C8B-B14F-4D97-AF65-F5344CB8AC3E}">
        <p14:creationId xmlns:p14="http://schemas.microsoft.com/office/powerpoint/2010/main" val="216927480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733" y="5645"/>
            <a:ext cx="10278533" cy="6852355"/>
          </a:xfrm>
          <a:prstGeom prst="rect">
            <a:avLst/>
          </a:prstGeom>
        </p:spPr>
      </p:pic>
    </p:spTree>
    <p:extLst>
      <p:ext uri="{BB962C8B-B14F-4D97-AF65-F5344CB8AC3E}">
        <p14:creationId xmlns:p14="http://schemas.microsoft.com/office/powerpoint/2010/main" val="380840506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658"/>
            <a:ext cx="9601200" cy="6861658"/>
          </a:xfrm>
          <a:prstGeom prst="rect">
            <a:avLst/>
          </a:prstGeom>
        </p:spPr>
      </p:pic>
    </p:spTree>
    <p:extLst>
      <p:ext uri="{BB962C8B-B14F-4D97-AF65-F5344CB8AC3E}">
        <p14:creationId xmlns:p14="http://schemas.microsoft.com/office/powerpoint/2010/main" val="113118591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10021542" y="2951945"/>
            <a:ext cx="1425391" cy="523220"/>
          </a:xfrm>
          <a:prstGeom prst="rect">
            <a:avLst/>
          </a:prstGeom>
        </p:spPr>
        <p:txBody>
          <a:bodyPr wrap="none">
            <a:spAutoFit/>
          </a:bodyPr>
          <a:lstStyle/>
          <a:p>
            <a:r>
              <a:rPr lang="fa-IR" sz="2800" dirty="0" smtClean="0">
                <a:cs typeface="B Koodak" panose="00000700000000000000" pitchFamily="2" charset="-78"/>
              </a:rPr>
              <a:t>اهرام مصر</a:t>
            </a:r>
            <a:endParaRPr lang="en-US" sz="2800" dirty="0">
              <a:cs typeface="B Koodak" panose="00000700000000000000" pitchFamily="2" charset="-78"/>
            </a:endParaRPr>
          </a:p>
        </p:txBody>
      </p:sp>
    </p:spTree>
    <p:extLst>
      <p:ext uri="{BB962C8B-B14F-4D97-AF65-F5344CB8AC3E}">
        <p14:creationId xmlns:p14="http://schemas.microsoft.com/office/powerpoint/2010/main" val="359460257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8788400" cy="6858000"/>
          </a:xfrm>
          <a:prstGeom prst="rect">
            <a:avLst/>
          </a:prstGeom>
        </p:spPr>
      </p:pic>
      <p:sp>
        <p:nvSpPr>
          <p:cNvPr id="5" name="Rectangle 4"/>
          <p:cNvSpPr/>
          <p:nvPr/>
        </p:nvSpPr>
        <p:spPr>
          <a:xfrm>
            <a:off x="9484536" y="2951945"/>
            <a:ext cx="1962397" cy="954107"/>
          </a:xfrm>
          <a:prstGeom prst="rect">
            <a:avLst/>
          </a:prstGeom>
        </p:spPr>
        <p:txBody>
          <a:bodyPr wrap="none">
            <a:spAutoFit/>
          </a:bodyPr>
          <a:lstStyle/>
          <a:p>
            <a:r>
              <a:rPr lang="fa-IR" sz="2800" dirty="0" smtClean="0">
                <a:cs typeface="B Koodak" panose="00000700000000000000" pitchFamily="2" charset="-78"/>
              </a:rPr>
              <a:t>معابد ابوسیمبل</a:t>
            </a:r>
          </a:p>
          <a:p>
            <a:pPr algn="ctr"/>
            <a:r>
              <a:rPr lang="fa-IR" sz="2800" dirty="0" smtClean="0">
                <a:cs typeface="B Koodak" panose="00000700000000000000" pitchFamily="2" charset="-78"/>
              </a:rPr>
              <a:t>جنوب مصر</a:t>
            </a:r>
            <a:endParaRPr lang="en-US" sz="2800" dirty="0">
              <a:cs typeface="B Koodak" panose="00000700000000000000" pitchFamily="2" charset="-78"/>
            </a:endParaRPr>
          </a:p>
        </p:txBody>
      </p:sp>
    </p:spTree>
    <p:extLst>
      <p:ext uri="{BB962C8B-B14F-4D97-AF65-F5344CB8AC3E}">
        <p14:creationId xmlns:p14="http://schemas.microsoft.com/office/powerpoint/2010/main" val="3313609494"/>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2376940" y="420299"/>
            <a:ext cx="2525427" cy="1323439"/>
          </a:xfrm>
          <a:prstGeom prst="rect">
            <a:avLst/>
          </a:prstGeom>
          <a:noFill/>
        </p:spPr>
        <p:txBody>
          <a:bodyPr wrap="square" lIns="91440" tIns="45720" rIns="91440" bIns="45720">
            <a:spAutoFit/>
          </a:bodyPr>
          <a:lstStyle/>
          <a:p>
            <a:pPr algn="ctr"/>
            <a:r>
              <a:rPr lang="fa-IR" sz="8000" dirty="0" smtClean="0">
                <a:ln w="0"/>
                <a:solidFill>
                  <a:sysClr val="windowText" lastClr="000000"/>
                </a:solidFill>
                <a:effectLst>
                  <a:outerShdw blurRad="38100" dist="19050" dir="2700000" algn="tl" rotWithShape="0">
                    <a:schemeClr val="dk1">
                      <a:alpha val="40000"/>
                    </a:schemeClr>
                  </a:outerShdw>
                </a:effectLst>
                <a:cs typeface="B Arshia" panose="00000400000000000000" pitchFamily="2" charset="-78"/>
              </a:rPr>
              <a:t>پایان</a:t>
            </a:r>
            <a:endParaRPr lang="en-US" sz="8000" dirty="0">
              <a:ln w="0"/>
              <a:solidFill>
                <a:sysClr val="windowText" lastClr="000000"/>
              </a:solidFill>
              <a:effectLst>
                <a:outerShdw blurRad="38100" dist="19050" dir="2700000" algn="tl" rotWithShape="0">
                  <a:schemeClr val="dk1">
                    <a:alpha val="40000"/>
                  </a:schemeClr>
                </a:outerShdw>
              </a:effectLst>
              <a:cs typeface="B Arshia"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816</TotalTime>
  <Words>1596</Words>
  <Application>Microsoft Office PowerPoint</Application>
  <PresentationFormat>Widescreen</PresentationFormat>
  <Paragraphs>179</Paragraphs>
  <Slides>94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94</vt:i4>
      </vt:variant>
    </vt:vector>
  </HeadingPairs>
  <TitlesOfParts>
    <vt:vector size="103" baseType="lpstr">
      <vt:lpstr>Amuzeh-New-Bold</vt:lpstr>
      <vt:lpstr>AmuzehNewNormalPS</vt:lpstr>
      <vt:lpstr>Arial</vt:lpstr>
      <vt:lpstr>B Arshia</vt:lpstr>
      <vt:lpstr>B Koodak</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Elcom</cp:lastModifiedBy>
  <cp:revision>752</cp:revision>
  <dcterms:created xsi:type="dcterms:W3CDTF">2015-07-16T10:41:40Z</dcterms:created>
  <dcterms:modified xsi:type="dcterms:W3CDTF">2020-05-15T15:22:25Z</dcterms:modified>
</cp:coreProperties>
</file>