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6" r:id="rId3"/>
    <p:sldId id="267" r:id="rId4"/>
    <p:sldId id="346" r:id="rId5"/>
    <p:sldId id="347" r:id="rId6"/>
    <p:sldId id="280" r:id="rId7"/>
    <p:sldId id="363" r:id="rId8"/>
    <p:sldId id="257" r:id="rId9"/>
    <p:sldId id="282" r:id="rId10"/>
    <p:sldId id="364" r:id="rId11"/>
    <p:sldId id="365" r:id="rId12"/>
    <p:sldId id="366" r:id="rId13"/>
    <p:sldId id="367" r:id="rId14"/>
    <p:sldId id="281" r:id="rId15"/>
    <p:sldId id="283" r:id="rId16"/>
    <p:sldId id="268" r:id="rId17"/>
    <p:sldId id="287" r:id="rId18"/>
    <p:sldId id="293" r:id="rId19"/>
    <p:sldId id="289" r:id="rId20"/>
    <p:sldId id="309" r:id="rId21"/>
    <p:sldId id="291" r:id="rId22"/>
    <p:sldId id="286" r:id="rId23"/>
    <p:sldId id="295" r:id="rId24"/>
    <p:sldId id="292" r:id="rId25"/>
    <p:sldId id="294" r:id="rId26"/>
    <p:sldId id="296" r:id="rId27"/>
    <p:sldId id="299" r:id="rId28"/>
    <p:sldId id="348" r:id="rId29"/>
    <p:sldId id="297" r:id="rId30"/>
    <p:sldId id="298" r:id="rId31"/>
    <p:sldId id="307" r:id="rId32"/>
    <p:sldId id="302" r:id="rId33"/>
    <p:sldId id="349" r:id="rId34"/>
    <p:sldId id="301" r:id="rId35"/>
    <p:sldId id="311" r:id="rId36"/>
    <p:sldId id="305" r:id="rId37"/>
    <p:sldId id="308" r:id="rId38"/>
    <p:sldId id="310" r:id="rId39"/>
    <p:sldId id="314" r:id="rId40"/>
    <p:sldId id="324" r:id="rId41"/>
    <p:sldId id="312" r:id="rId42"/>
    <p:sldId id="313" r:id="rId43"/>
    <p:sldId id="315" r:id="rId44"/>
    <p:sldId id="316" r:id="rId45"/>
    <p:sldId id="318" r:id="rId46"/>
    <p:sldId id="303" r:id="rId47"/>
    <p:sldId id="321" r:id="rId48"/>
    <p:sldId id="323" r:id="rId49"/>
    <p:sldId id="325" r:id="rId50"/>
    <p:sldId id="350" r:id="rId51"/>
    <p:sldId id="319" r:id="rId52"/>
    <p:sldId id="330" r:id="rId53"/>
    <p:sldId id="331" r:id="rId54"/>
    <p:sldId id="326" r:id="rId55"/>
    <p:sldId id="328" r:id="rId56"/>
    <p:sldId id="340" r:id="rId57"/>
    <p:sldId id="368" r:id="rId58"/>
    <p:sldId id="369" r:id="rId59"/>
    <p:sldId id="334" r:id="rId60"/>
    <p:sldId id="337" r:id="rId61"/>
    <p:sldId id="329" r:id="rId62"/>
    <p:sldId id="339" r:id="rId63"/>
    <p:sldId id="341" r:id="rId64"/>
    <p:sldId id="343" r:id="rId65"/>
    <p:sldId id="344" r:id="rId66"/>
    <p:sldId id="345" r:id="rId67"/>
    <p:sldId id="354" r:id="rId68"/>
    <p:sldId id="351" r:id="rId69"/>
    <p:sldId id="352" r:id="rId70"/>
    <p:sldId id="355" r:id="rId71"/>
    <p:sldId id="356" r:id="rId72"/>
    <p:sldId id="357" r:id="rId73"/>
    <p:sldId id="358" r:id="rId74"/>
    <p:sldId id="353" r:id="rId75"/>
    <p:sldId id="359" r:id="rId76"/>
    <p:sldId id="360" r:id="rId77"/>
    <p:sldId id="361" r:id="rId78"/>
    <p:sldId id="362" r:id="rId79"/>
    <p:sldId id="376" r:id="rId80"/>
    <p:sldId id="370" r:id="rId81"/>
    <p:sldId id="371" r:id="rId82"/>
    <p:sldId id="373" r:id="rId83"/>
    <p:sldId id="374" r:id="rId84"/>
    <p:sldId id="377" r:id="rId85"/>
    <p:sldId id="378" r:id="rId86"/>
    <p:sldId id="379" r:id="rId87"/>
    <p:sldId id="380" r:id="rId88"/>
    <p:sldId id="375" r:id="rId89"/>
    <p:sldId id="381" r:id="rId90"/>
    <p:sldId id="382" r:id="rId91"/>
    <p:sldId id="383" r:id="rId92"/>
    <p:sldId id="384" r:id="rId93"/>
    <p:sldId id="385" r:id="rId94"/>
    <p:sldId id="386" r:id="rId95"/>
    <p:sldId id="387" r:id="rId96"/>
    <p:sldId id="279" r:id="rId97"/>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00FF"/>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77" autoAdjust="0"/>
    <p:restoredTop sz="93608" autoAdjust="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23/09/1441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23/09/1441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jpg"/><Relationship Id="rId9"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g"/><Relationship Id="rId4" Type="http://schemas.openxmlformats.org/officeDocument/2006/relationships/image" Target="../media/image20.jpg"/></Relationships>
</file>

<file path=ppt/slides/_rels/slide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 Id="rId6" Type="http://schemas.openxmlformats.org/officeDocument/2006/relationships/image" Target="../media/image42.jpg"/><Relationship Id="rId5" Type="http://schemas.openxmlformats.org/officeDocument/2006/relationships/image" Target="../media/image41.gif"/><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46.jpg"/><Relationship Id="rId1" Type="http://schemas.openxmlformats.org/officeDocument/2006/relationships/slideLayout" Target="../slideLayouts/slideLayout7.xml"/><Relationship Id="rId6" Type="http://schemas.openxmlformats.org/officeDocument/2006/relationships/image" Target="../media/image42.jpg"/><Relationship Id="rId5" Type="http://schemas.openxmlformats.org/officeDocument/2006/relationships/image" Target="../media/image41.gif"/><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52.jpg"/><Relationship Id="rId1" Type="http://schemas.openxmlformats.org/officeDocument/2006/relationships/slideLayout" Target="../slideLayouts/slideLayout7.xml"/><Relationship Id="rId6" Type="http://schemas.openxmlformats.org/officeDocument/2006/relationships/image" Target="../media/image42.jpg"/><Relationship Id="rId5" Type="http://schemas.openxmlformats.org/officeDocument/2006/relationships/image" Target="../media/image41.gif"/><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58.jpg"/><Relationship Id="rId1" Type="http://schemas.openxmlformats.org/officeDocument/2006/relationships/slideLayout" Target="../slideLayouts/slideLayout7.xml"/><Relationship Id="rId6" Type="http://schemas.openxmlformats.org/officeDocument/2006/relationships/image" Target="../media/image42.jpg"/><Relationship Id="rId5" Type="http://schemas.openxmlformats.org/officeDocument/2006/relationships/image" Target="../media/image41.gif"/><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3.png"/><Relationship Id="rId7" Type="http://schemas.openxmlformats.org/officeDocument/2006/relationships/image" Target="../media/image67.jpeg"/><Relationship Id="rId2" Type="http://schemas.openxmlformats.org/officeDocument/2006/relationships/image" Target="../media/image62.jpg"/><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 Id="rId9" Type="http://schemas.openxmlformats.org/officeDocument/2006/relationships/image" Target="../media/image69.png"/></Relationships>
</file>

<file path=ppt/slides/_rels/slide38.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g"/><Relationship Id="rId1" Type="http://schemas.openxmlformats.org/officeDocument/2006/relationships/slideLayout" Target="../slideLayouts/slideLayout7.xml"/><Relationship Id="rId4" Type="http://schemas.openxmlformats.org/officeDocument/2006/relationships/image" Target="../media/image75.jpg"/></Relationships>
</file>

<file path=ppt/slides/_rels/slide42.xml.rels><?xml version="1.0" encoding="UTF-8" standalone="yes"?>
<Relationships xmlns="http://schemas.openxmlformats.org/package/2006/relationships"><Relationship Id="rId8" Type="http://schemas.openxmlformats.org/officeDocument/2006/relationships/image" Target="../media/image82.gif"/><Relationship Id="rId3" Type="http://schemas.openxmlformats.org/officeDocument/2006/relationships/image" Target="../media/image77.jpeg"/><Relationship Id="rId7" Type="http://schemas.openxmlformats.org/officeDocument/2006/relationships/image" Target="../media/image81.jpg"/><Relationship Id="rId2" Type="http://schemas.openxmlformats.org/officeDocument/2006/relationships/image" Target="../media/image76.jp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g"/><Relationship Id="rId4" Type="http://schemas.openxmlformats.org/officeDocument/2006/relationships/image" Target="../media/image78.jpg"/></Relationships>
</file>

<file path=ppt/slides/_rels/slide43.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6.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jpg"/><Relationship Id="rId1" Type="http://schemas.openxmlformats.org/officeDocument/2006/relationships/slideLayout" Target="../slideLayouts/slideLayout7.xml"/><Relationship Id="rId4" Type="http://schemas.openxmlformats.org/officeDocument/2006/relationships/image" Target="../media/image111.gif"/></Relationships>
</file>

<file path=ppt/slides/_rels/slide64.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21.gif"/><Relationship Id="rId2" Type="http://schemas.openxmlformats.org/officeDocument/2006/relationships/image" Target="../media/image120.jpg"/><Relationship Id="rId1" Type="http://schemas.openxmlformats.org/officeDocument/2006/relationships/slideLayout" Target="../slideLayouts/slideLayout7.xml"/><Relationship Id="rId5" Type="http://schemas.openxmlformats.org/officeDocument/2006/relationships/image" Target="../media/image123.gif"/><Relationship Id="rId4" Type="http://schemas.openxmlformats.org/officeDocument/2006/relationships/image" Target="../media/image122.gif"/></Relationships>
</file>

<file path=ppt/slides/_rels/slide72.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30.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32.jpeg"/><Relationship Id="rId7" Type="http://schemas.openxmlformats.org/officeDocument/2006/relationships/image" Target="../media/image136.gif"/><Relationship Id="rId2" Type="http://schemas.openxmlformats.org/officeDocument/2006/relationships/image" Target="../media/image131.jpg"/><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4.jpg"/><Relationship Id="rId4" Type="http://schemas.openxmlformats.org/officeDocument/2006/relationships/image" Target="../media/image133.jpeg"/></Relationships>
</file>

<file path=ppt/slides/_rels/slide79.xml.rels><?xml version="1.0" encoding="UTF-8" standalone="yes"?>
<Relationships xmlns="http://schemas.openxmlformats.org/package/2006/relationships"><Relationship Id="rId3" Type="http://schemas.openxmlformats.org/officeDocument/2006/relationships/image" Target="../media/image138.jpg"/><Relationship Id="rId2" Type="http://schemas.openxmlformats.org/officeDocument/2006/relationships/image" Target="../media/image137.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3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40.jpg"/><Relationship Id="rId1" Type="http://schemas.openxmlformats.org/officeDocument/2006/relationships/slideLayout" Target="../slideLayouts/slideLayout7.xml"/><Relationship Id="rId5" Type="http://schemas.openxmlformats.org/officeDocument/2006/relationships/image" Target="../media/image82.gif"/><Relationship Id="rId4" Type="http://schemas.openxmlformats.org/officeDocument/2006/relationships/image" Target="../media/image141.gif"/></Relationships>
</file>

<file path=ppt/slides/_rels/slide82.xml.rels><?xml version="1.0" encoding="UTF-8" standalone="yes"?>
<Relationships xmlns="http://schemas.openxmlformats.org/package/2006/relationships"><Relationship Id="rId2" Type="http://schemas.openxmlformats.org/officeDocument/2006/relationships/image" Target="../media/image142.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43.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144.jpg"/><Relationship Id="rId1" Type="http://schemas.openxmlformats.org/officeDocument/2006/relationships/slideLayout" Target="../slideLayouts/slideLayout7.xml"/><Relationship Id="rId4" Type="http://schemas.openxmlformats.org/officeDocument/2006/relationships/image" Target="../media/image145.gif"/></Relationships>
</file>

<file path=ppt/slides/_rels/slide85.xml.rels><?xml version="1.0" encoding="UTF-8" standalone="yes"?>
<Relationships xmlns="http://schemas.openxmlformats.org/package/2006/relationships"><Relationship Id="rId3" Type="http://schemas.openxmlformats.org/officeDocument/2006/relationships/image" Target="../media/image147.gif"/><Relationship Id="rId2" Type="http://schemas.openxmlformats.org/officeDocument/2006/relationships/image" Target="../media/image146.jpg"/><Relationship Id="rId1" Type="http://schemas.openxmlformats.org/officeDocument/2006/relationships/slideLayout" Target="../slideLayouts/slideLayout7.xml"/><Relationship Id="rId5" Type="http://schemas.openxmlformats.org/officeDocument/2006/relationships/image" Target="../media/image149.png"/><Relationship Id="rId4" Type="http://schemas.openxmlformats.org/officeDocument/2006/relationships/image" Target="../media/image148.png"/></Relationships>
</file>

<file path=ppt/slides/_rels/slide86.xml.rels><?xml version="1.0" encoding="UTF-8" standalone="yes"?>
<Relationships xmlns="http://schemas.openxmlformats.org/package/2006/relationships"><Relationship Id="rId3" Type="http://schemas.openxmlformats.org/officeDocument/2006/relationships/image" Target="../media/image150.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51.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52.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53.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154.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55.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56.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57.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59.jp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5124" y="580572"/>
            <a:ext cx="4328497" cy="2739684"/>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6706" y="1275672"/>
            <a:ext cx="2793095" cy="2793095"/>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196" y="1410402"/>
            <a:ext cx="3813748" cy="2523637"/>
          </a:xfrm>
          <a:prstGeom prst="rect">
            <a:avLst/>
          </a:prstGeom>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9604" y="-106069"/>
            <a:ext cx="8969829" cy="1215898"/>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9565" y="4107543"/>
            <a:ext cx="3813748" cy="2523637"/>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89565" y="1286146"/>
            <a:ext cx="3813748" cy="2523637"/>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0071" y="4118015"/>
            <a:ext cx="3816873" cy="2544582"/>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04069" y="4118015"/>
            <a:ext cx="3798371" cy="2523637"/>
          </a:xfrm>
          <a:prstGeom prst="rect">
            <a:avLst/>
          </a:prstGeom>
        </p:spPr>
      </p:pic>
      <p:sp>
        <p:nvSpPr>
          <p:cNvPr id="18" name="Rectangle 17"/>
          <p:cNvSpPr/>
          <p:nvPr/>
        </p:nvSpPr>
        <p:spPr>
          <a:xfrm>
            <a:off x="2785606" y="102515"/>
            <a:ext cx="6937826" cy="830997"/>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800" dirty="0" smtClean="0">
                <a:ln w="0"/>
                <a:cs typeface="B Koodak" panose="00000700000000000000" pitchFamily="2" charset="-78"/>
              </a:rPr>
              <a:t>ویژگی های طبیعی و انسانی اروپا</a:t>
            </a:r>
            <a:endParaRPr lang="en-US" sz="4800" b="0" cap="none" spc="0" dirty="0">
              <a:ln w="0"/>
              <a:solidFill>
                <a:schemeClr val="tx1"/>
              </a:solidFill>
              <a:cs typeface="B Koodak" panose="00000700000000000000" pitchFamily="2" charset="-78"/>
            </a:endParaRPr>
          </a:p>
        </p:txBody>
      </p:sp>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5" name="Group 4"/>
          <p:cNvGrpSpPr/>
          <p:nvPr/>
        </p:nvGrpSpPr>
        <p:grpSpPr>
          <a:xfrm>
            <a:off x="4412095" y="283000"/>
            <a:ext cx="3367809" cy="1364344"/>
            <a:chOff x="5006934" y="2757714"/>
            <a:chExt cx="3367809" cy="1364344"/>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6934" y="2757714"/>
              <a:ext cx="3367809" cy="1364344"/>
            </a:xfrm>
            <a:prstGeom prst="rect">
              <a:avLst/>
            </a:prstGeom>
          </p:spPr>
        </p:pic>
        <p:sp>
          <p:nvSpPr>
            <p:cNvPr id="3" name="Rectangle 2"/>
            <p:cNvSpPr/>
            <p:nvPr/>
          </p:nvSpPr>
          <p:spPr>
            <a:xfrm>
              <a:off x="5434725" y="3148914"/>
              <a:ext cx="2512226" cy="584775"/>
            </a:xfrm>
            <a:prstGeom prst="rect">
              <a:avLst/>
            </a:prstGeom>
          </p:spPr>
          <p:txBody>
            <a:bodyPr wrap="none">
              <a:spAutoFit/>
            </a:bodyPr>
            <a:lstStyle/>
            <a:p>
              <a:r>
                <a:rPr lang="fa-IR" sz="3200" dirty="0" smtClean="0">
                  <a:cs typeface="B Koodak" panose="00000700000000000000" pitchFamily="2" charset="-78"/>
                </a:rPr>
                <a:t>موقعیت و وسعت</a:t>
              </a:r>
              <a:endParaRPr lang="en-US" sz="3200" dirty="0"/>
            </a:p>
          </p:txBody>
        </p:sp>
      </p:grpSp>
      <p:sp>
        <p:nvSpPr>
          <p:cNvPr id="10" name="Rectangle 9"/>
          <p:cNvSpPr/>
          <p:nvPr/>
        </p:nvSpPr>
        <p:spPr>
          <a:xfrm>
            <a:off x="1249960" y="1930344"/>
            <a:ext cx="9692077" cy="584775"/>
          </a:xfrm>
          <a:prstGeom prst="rect">
            <a:avLst/>
          </a:prstGeom>
        </p:spPr>
        <p:txBody>
          <a:bodyPr wrap="none">
            <a:spAutoFit/>
          </a:bodyPr>
          <a:lstStyle/>
          <a:p>
            <a:pPr algn="ctr"/>
            <a:r>
              <a:rPr lang="en-US" sz="3200" dirty="0" smtClean="0">
                <a:cs typeface="B Koodak" panose="00000700000000000000" pitchFamily="2" charset="-78"/>
              </a:rPr>
              <a:t>قار</a:t>
            </a:r>
            <a:r>
              <a:rPr lang="fa-IR" sz="3200" dirty="0" smtClean="0">
                <a:cs typeface="B Koodak" panose="00000700000000000000" pitchFamily="2" charset="-78"/>
              </a:rPr>
              <a:t>ۀ </a:t>
            </a:r>
            <a:r>
              <a:rPr lang="en-US" sz="3200" dirty="0" smtClean="0">
                <a:cs typeface="B Koodak" panose="00000700000000000000" pitchFamily="2" charset="-78"/>
              </a:rPr>
              <a:t>اروپا </a:t>
            </a:r>
            <a:r>
              <a:rPr lang="en-US" sz="3200" dirty="0">
                <a:cs typeface="B Koodak" panose="00000700000000000000" pitchFamily="2" charset="-78"/>
              </a:rPr>
              <a:t>را </a:t>
            </a:r>
            <a:r>
              <a:rPr lang="en-US" sz="3200" dirty="0" smtClean="0">
                <a:cs typeface="B Koodak" panose="00000700000000000000" pitchFamily="2" charset="-78"/>
              </a:rPr>
              <a:t>می توان دنبال</a:t>
            </a:r>
            <a:r>
              <a:rPr lang="fa-IR" sz="3200" dirty="0" smtClean="0">
                <a:cs typeface="B Koodak" panose="00000700000000000000" pitchFamily="2" charset="-78"/>
              </a:rPr>
              <a:t>ۀ</a:t>
            </a:r>
            <a:r>
              <a:rPr lang="en-US" sz="3200" dirty="0" smtClean="0">
                <a:cs typeface="B Koodak" panose="00000700000000000000" pitchFamily="2" charset="-78"/>
              </a:rPr>
              <a:t> قار</a:t>
            </a:r>
            <a:r>
              <a:rPr lang="fa-IR" sz="3200" dirty="0">
                <a:cs typeface="B Koodak" panose="00000700000000000000" pitchFamily="2" charset="-78"/>
              </a:rPr>
              <a:t>ۀ</a:t>
            </a:r>
            <a:r>
              <a:rPr lang="en-US" sz="3200" dirty="0" smtClean="0">
                <a:cs typeface="B Koodak" panose="00000700000000000000" pitchFamily="2" charset="-78"/>
              </a:rPr>
              <a:t> </a:t>
            </a:r>
            <a:r>
              <a:rPr lang="en-US" sz="3200" dirty="0">
                <a:cs typeface="B Koodak" panose="00000700000000000000" pitchFamily="2" charset="-78"/>
              </a:rPr>
              <a:t>پهناور آسیا یا بخشی از اوراسیا </a:t>
            </a:r>
            <a:r>
              <a:rPr lang="en-US" sz="3200" dirty="0" smtClean="0">
                <a:cs typeface="B Koodak" panose="00000700000000000000" pitchFamily="2" charset="-78"/>
              </a:rPr>
              <a:t>دانست</a:t>
            </a:r>
            <a:r>
              <a:rPr lang="fa-IR" sz="3200" dirty="0" smtClean="0">
                <a:cs typeface="B Koodak" panose="00000700000000000000" pitchFamily="2" charset="-78"/>
              </a:rPr>
              <a:t>.</a:t>
            </a:r>
            <a:endParaRPr lang="en-US" sz="3200" dirty="0">
              <a:cs typeface="B Koodak" panose="00000700000000000000" pitchFamily="2" charset="-78"/>
            </a:endParaRPr>
          </a:p>
        </p:txBody>
      </p:sp>
      <p:sp>
        <p:nvSpPr>
          <p:cNvPr id="12" name="Rectangle 11"/>
          <p:cNvSpPr/>
          <p:nvPr/>
        </p:nvSpPr>
        <p:spPr>
          <a:xfrm>
            <a:off x="1952170" y="3429000"/>
            <a:ext cx="8287655" cy="584775"/>
          </a:xfrm>
          <a:prstGeom prst="rect">
            <a:avLst/>
          </a:prstGeom>
        </p:spPr>
        <p:txBody>
          <a:bodyPr wrap="square">
            <a:spAutoFit/>
          </a:bodyPr>
          <a:lstStyle/>
          <a:p>
            <a:pPr algn="ctr"/>
            <a:r>
              <a:rPr lang="en-US" sz="3200" dirty="0">
                <a:cs typeface="B Koodak" panose="00000700000000000000" pitchFamily="2" charset="-78"/>
              </a:rPr>
              <a:t>به </a:t>
            </a:r>
            <a:r>
              <a:rPr lang="en-US" sz="3200" dirty="0" smtClean="0">
                <a:cs typeface="B Koodak" panose="00000700000000000000" pitchFamily="2" charset="-78"/>
              </a:rPr>
              <a:t>نقشه</a:t>
            </a:r>
            <a:r>
              <a:rPr lang="fa-IR" sz="3200" dirty="0" smtClean="0">
                <a:cs typeface="B Koodak" panose="00000700000000000000" pitchFamily="2" charset="-78"/>
              </a:rPr>
              <a:t> ای که در اسلاید بعدی می بینید،</a:t>
            </a:r>
            <a:r>
              <a:rPr lang="en-US" sz="3200" dirty="0" smtClean="0">
                <a:cs typeface="B Koodak" panose="00000700000000000000" pitchFamily="2" charset="-78"/>
              </a:rPr>
              <a:t> </a:t>
            </a:r>
            <a:r>
              <a:rPr lang="fa-IR" sz="3200" dirty="0" smtClean="0">
                <a:cs typeface="B Koodak" panose="00000700000000000000" pitchFamily="2" charset="-78"/>
              </a:rPr>
              <a:t>با دقت توجه کنید.</a:t>
            </a:r>
          </a:p>
        </p:txBody>
      </p:sp>
      <p:sp>
        <p:nvSpPr>
          <p:cNvPr id="13" name="Rectangle 12"/>
          <p:cNvSpPr/>
          <p:nvPr/>
        </p:nvSpPr>
        <p:spPr>
          <a:xfrm>
            <a:off x="1940853" y="5126311"/>
            <a:ext cx="8310288" cy="584775"/>
          </a:xfrm>
          <a:prstGeom prst="rect">
            <a:avLst/>
          </a:prstGeom>
        </p:spPr>
        <p:txBody>
          <a:bodyPr wrap="none">
            <a:spAutoFit/>
          </a:bodyPr>
          <a:lstStyle/>
          <a:p>
            <a:pPr algn="ctr"/>
            <a:r>
              <a:rPr lang="en-US" sz="3200" dirty="0">
                <a:cs typeface="B Koodak" panose="00000700000000000000" pitchFamily="2" charset="-78"/>
              </a:rPr>
              <a:t>اروپا از اطراف به کدام دریاها و اقیانوس</a:t>
            </a:r>
            <a:r>
              <a:rPr lang="fa-IR" sz="3200" dirty="0">
                <a:cs typeface="B Koodak" panose="00000700000000000000" pitchFamily="2" charset="-78"/>
              </a:rPr>
              <a:t> </a:t>
            </a:r>
            <a:r>
              <a:rPr lang="en-US" sz="3200" dirty="0">
                <a:cs typeface="B Koodak" panose="00000700000000000000" pitchFamily="2" charset="-78"/>
              </a:rPr>
              <a:t>ها</a:t>
            </a:r>
            <a:r>
              <a:rPr lang="fa-IR" sz="3200" dirty="0">
                <a:cs typeface="B Koodak" panose="00000700000000000000" pitchFamily="2" charset="-78"/>
              </a:rPr>
              <a:t> </a:t>
            </a:r>
            <a:r>
              <a:rPr lang="en-US" sz="3200" dirty="0">
                <a:cs typeface="B Koodak" panose="00000700000000000000" pitchFamily="2" charset="-78"/>
              </a:rPr>
              <a:t>محدود می</a:t>
            </a:r>
            <a:r>
              <a:rPr lang="fa-IR" sz="3200" dirty="0">
                <a:cs typeface="B Koodak" panose="00000700000000000000" pitchFamily="2" charset="-78"/>
              </a:rPr>
              <a:t> </a:t>
            </a:r>
            <a:r>
              <a:rPr lang="en-US" sz="3200" dirty="0">
                <a:cs typeface="B Koodak" panose="00000700000000000000" pitchFamily="2" charset="-78"/>
              </a:rPr>
              <a:t>شود؟</a:t>
            </a: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7859" y="4265876"/>
            <a:ext cx="676275" cy="676275"/>
          </a:xfrm>
          <a:prstGeom prst="rect">
            <a:avLst/>
          </a:prstGeom>
        </p:spPr>
      </p:pic>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79772"/>
          </a:xfrm>
          <a:prstGeom prst="rect">
            <a:avLst/>
          </a:prstGeom>
        </p:spPr>
      </p:pic>
      <p:grpSp>
        <p:nvGrpSpPr>
          <p:cNvPr id="16" name="Group 15"/>
          <p:cNvGrpSpPr/>
          <p:nvPr/>
        </p:nvGrpSpPr>
        <p:grpSpPr>
          <a:xfrm>
            <a:off x="480543" y="554594"/>
            <a:ext cx="9686990" cy="4750377"/>
            <a:chOff x="-27457" y="960995"/>
            <a:chExt cx="9686990" cy="4750377"/>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9416" y="960995"/>
              <a:ext cx="8020117" cy="4750377"/>
            </a:xfrm>
            <a:prstGeom prst="rect">
              <a:avLst/>
            </a:prstGeom>
          </p:spPr>
        </p:pic>
        <p:sp>
          <p:nvSpPr>
            <p:cNvPr id="11" name="Rectangle 10"/>
            <p:cNvSpPr/>
            <p:nvPr/>
          </p:nvSpPr>
          <p:spPr>
            <a:xfrm>
              <a:off x="204953" y="1396238"/>
              <a:ext cx="1434463"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شمال</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2" name="Rectangle 11"/>
            <p:cNvSpPr/>
            <p:nvPr/>
          </p:nvSpPr>
          <p:spPr>
            <a:xfrm>
              <a:off x="-27457" y="2726565"/>
              <a:ext cx="1666873"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السرطان</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3" name="Rectangle 12"/>
            <p:cNvSpPr/>
            <p:nvPr/>
          </p:nvSpPr>
          <p:spPr>
            <a:xfrm>
              <a:off x="705577" y="3336183"/>
              <a:ext cx="920111"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خط استوا</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4" name="Rectangle 13"/>
            <p:cNvSpPr/>
            <p:nvPr/>
          </p:nvSpPr>
          <p:spPr>
            <a:xfrm>
              <a:off x="122356" y="3920383"/>
              <a:ext cx="1544951"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الجدی</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5" name="Rectangle 14"/>
            <p:cNvSpPr/>
            <p:nvPr/>
          </p:nvSpPr>
          <p:spPr>
            <a:xfrm>
              <a:off x="94464" y="5114201"/>
              <a:ext cx="1544952"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جنوب</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21" name="Rectangle 20"/>
          <p:cNvSpPr/>
          <p:nvPr/>
        </p:nvSpPr>
        <p:spPr>
          <a:xfrm>
            <a:off x="6097187" y="5799984"/>
            <a:ext cx="4070346" cy="584775"/>
          </a:xfrm>
          <a:prstGeom prst="rect">
            <a:avLst/>
          </a:prstGeom>
        </p:spPr>
        <p:txBody>
          <a:bodyPr wrap="none">
            <a:spAutoFit/>
          </a:bodyPr>
          <a:lstStyle/>
          <a:p>
            <a:pPr algn="ctr"/>
            <a:r>
              <a:rPr lang="fa-IR" sz="3200" dirty="0" smtClean="0">
                <a:cs typeface="B Koodak" panose="00000700000000000000" pitchFamily="2" charset="-78"/>
              </a:rPr>
              <a:t>شمال: اقیانوس منجمد شمالی</a:t>
            </a:r>
            <a:endParaRPr lang="en-US" sz="3200" dirty="0">
              <a:cs typeface="B Koodak" panose="00000700000000000000" pitchFamily="2" charset="-78"/>
            </a:endParaRPr>
          </a:p>
        </p:txBody>
      </p:sp>
      <p:sp>
        <p:nvSpPr>
          <p:cNvPr id="22" name="Rectangle 21"/>
          <p:cNvSpPr/>
          <p:nvPr/>
        </p:nvSpPr>
        <p:spPr>
          <a:xfrm>
            <a:off x="2133688" y="5805936"/>
            <a:ext cx="3060454" cy="584775"/>
          </a:xfrm>
          <a:prstGeom prst="rect">
            <a:avLst/>
          </a:prstGeom>
        </p:spPr>
        <p:txBody>
          <a:bodyPr wrap="none">
            <a:spAutoFit/>
          </a:bodyPr>
          <a:lstStyle/>
          <a:p>
            <a:pPr algn="ctr"/>
            <a:r>
              <a:rPr lang="fa-IR" sz="3200" dirty="0" smtClean="0">
                <a:cs typeface="B Koodak" panose="00000700000000000000" pitchFamily="2" charset="-78"/>
              </a:rPr>
              <a:t>غرب: اقیانوس اطلس</a:t>
            </a:r>
            <a:endParaRPr lang="en-US" sz="3200" dirty="0">
              <a:cs typeface="B Koodak" panose="00000700000000000000" pitchFamily="2" charset="-78"/>
            </a:endParaRPr>
          </a:p>
        </p:txBody>
      </p:sp>
      <p:grpSp>
        <p:nvGrpSpPr>
          <p:cNvPr id="2" name="Group 1"/>
          <p:cNvGrpSpPr/>
          <p:nvPr/>
        </p:nvGrpSpPr>
        <p:grpSpPr>
          <a:xfrm>
            <a:off x="5258201" y="1174503"/>
            <a:ext cx="381000" cy="1393252"/>
            <a:chOff x="5258201" y="1174503"/>
            <a:chExt cx="381000" cy="1393252"/>
          </a:xfrm>
        </p:grpSpPr>
        <p:sp>
          <p:nvSpPr>
            <p:cNvPr id="20" name="Rectangle 19"/>
            <p:cNvSpPr/>
            <p:nvPr/>
          </p:nvSpPr>
          <p:spPr>
            <a:xfrm rot="16200000">
              <a:off x="4801813" y="1630891"/>
              <a:ext cx="1293776" cy="3810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rot="16200000">
              <a:off x="4795979" y="1736202"/>
              <a:ext cx="1293775" cy="369332"/>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dirty="0" smtClean="0">
                  <a:ln w="0"/>
                  <a:effectLst>
                    <a:outerShdw blurRad="38100" dist="19050" dir="2700000" algn="tl" rotWithShape="0">
                      <a:schemeClr val="dk1">
                        <a:alpha val="40000"/>
                      </a:schemeClr>
                    </a:outerShdw>
                  </a:effectLst>
                  <a:cs typeface="B Koodak" panose="00000700000000000000" pitchFamily="2" charset="-78"/>
                </a:rPr>
                <a:t>اقیانوس اطلس</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grpSp>
        <p:nvGrpSpPr>
          <p:cNvPr id="24" name="Group 23"/>
          <p:cNvGrpSpPr/>
          <p:nvPr/>
        </p:nvGrpSpPr>
        <p:grpSpPr>
          <a:xfrm rot="5400000">
            <a:off x="6559156" y="-342468"/>
            <a:ext cx="646331" cy="1998981"/>
            <a:chOff x="5258201" y="1174503"/>
            <a:chExt cx="646331" cy="1293776"/>
          </a:xfrm>
        </p:grpSpPr>
        <p:sp>
          <p:nvSpPr>
            <p:cNvPr id="25" name="Rectangle 24"/>
            <p:cNvSpPr/>
            <p:nvPr/>
          </p:nvSpPr>
          <p:spPr>
            <a:xfrm rot="16200000">
              <a:off x="4801813" y="1630891"/>
              <a:ext cx="1293776" cy="3810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rot="16200000">
              <a:off x="4934479" y="1498226"/>
              <a:ext cx="1293775" cy="64633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dirty="0" smtClean="0">
                  <a:ln w="0"/>
                  <a:effectLst>
                    <a:outerShdw blurRad="38100" dist="19050" dir="2700000" algn="tl" rotWithShape="0">
                      <a:schemeClr val="dk1">
                        <a:alpha val="40000"/>
                      </a:schemeClr>
                    </a:outerShdw>
                  </a:effectLst>
                  <a:cs typeface="B Koodak" panose="00000700000000000000" pitchFamily="2" charset="-78"/>
                </a:rPr>
                <a:t>اقیانوس منجمد شمالی</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Tree>
    <p:extLst>
      <p:ext uri="{BB962C8B-B14F-4D97-AF65-F5344CB8AC3E}">
        <p14:creationId xmlns:p14="http://schemas.microsoft.com/office/powerpoint/2010/main" val="293528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 y="1228074"/>
            <a:ext cx="11719560" cy="4875183"/>
          </a:xfrm>
          <a:prstGeom prst="rect">
            <a:avLst/>
          </a:prstGeom>
        </p:spPr>
      </p:pic>
      <p:sp>
        <p:nvSpPr>
          <p:cNvPr id="3" name="Rectangle 2"/>
          <p:cNvSpPr/>
          <p:nvPr/>
        </p:nvSpPr>
        <p:spPr>
          <a:xfrm>
            <a:off x="802277" y="383792"/>
            <a:ext cx="1075508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با استفاده از نمودار وسعت </a:t>
            </a:r>
            <a:r>
              <a:rPr lang="fa-IR" sz="3200" dirty="0" smtClean="0">
                <a:solidFill>
                  <a:srgbClr val="231F20"/>
                </a:solidFill>
                <a:latin typeface="AmuzehNewNormalPS"/>
                <a:cs typeface="B Koodak" panose="00000700000000000000" pitchFamily="2" charset="-78"/>
              </a:rPr>
              <a:t>قاره ها وسعت </a:t>
            </a:r>
            <a:r>
              <a:rPr lang="fa-IR" sz="3200" dirty="0">
                <a:solidFill>
                  <a:srgbClr val="231F20"/>
                </a:solidFill>
                <a:latin typeface="AmuzehNewNormalPS"/>
                <a:cs typeface="B Koodak" panose="00000700000000000000" pitchFamily="2" charset="-78"/>
              </a:rPr>
              <a:t>اروپا را با سایر </a:t>
            </a:r>
            <a:r>
              <a:rPr lang="fa-IR" sz="3200" dirty="0" smtClean="0">
                <a:solidFill>
                  <a:srgbClr val="231F20"/>
                </a:solidFill>
                <a:latin typeface="AmuzehNewNormalPS"/>
                <a:cs typeface="B Koodak" panose="00000700000000000000" pitchFamily="2" charset="-78"/>
              </a:rPr>
              <a:t>قاره ها </a:t>
            </a:r>
            <a:r>
              <a:rPr lang="fa-IR" sz="3200" dirty="0">
                <a:solidFill>
                  <a:srgbClr val="231F20"/>
                </a:solidFill>
                <a:latin typeface="AmuzehNewNormalPS"/>
                <a:cs typeface="B Koodak" panose="00000700000000000000" pitchFamily="2" charset="-78"/>
              </a:rPr>
              <a:t>مقایسه کنید. </a:t>
            </a:r>
            <a:endParaRPr lang="en-US" sz="3200" dirty="0">
              <a:cs typeface="B Koodak" panose="00000700000000000000" pitchFamily="2" charset="-78"/>
            </a:endParaRPr>
          </a:p>
        </p:txBody>
      </p:sp>
      <p:sp>
        <p:nvSpPr>
          <p:cNvPr id="4" name="Rectangle 3"/>
          <p:cNvSpPr/>
          <p:nvPr/>
        </p:nvSpPr>
        <p:spPr>
          <a:xfrm>
            <a:off x="2902857" y="6188241"/>
            <a:ext cx="638628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اروپا از </a:t>
            </a:r>
            <a:r>
              <a:rPr lang="fa-IR" sz="3200" dirty="0" smtClean="0">
                <a:solidFill>
                  <a:srgbClr val="231F20"/>
                </a:solidFill>
                <a:latin typeface="AmuzehNewNormalPS"/>
                <a:cs typeface="B Koodak" panose="00000700000000000000" pitchFamily="2" charset="-78"/>
              </a:rPr>
              <a:t>کم وسعت ترین قاره های </a:t>
            </a:r>
            <a:r>
              <a:rPr lang="fa-IR" sz="3200" dirty="0">
                <a:solidFill>
                  <a:srgbClr val="231F20"/>
                </a:solidFill>
                <a:latin typeface="AmuzehNewNormalPS"/>
                <a:cs typeface="B Koodak" panose="00000700000000000000" pitchFamily="2" charset="-78"/>
              </a:rPr>
              <a:t>جهان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3870800" y="142599"/>
            <a:ext cx="4450400" cy="1439458"/>
            <a:chOff x="4272686" y="389343"/>
            <a:chExt cx="4450400" cy="1439458"/>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2686" y="389343"/>
              <a:ext cx="4450400" cy="1439458"/>
            </a:xfrm>
            <a:prstGeom prst="rect">
              <a:avLst/>
            </a:prstGeom>
          </p:spPr>
        </p:pic>
        <p:sp>
          <p:nvSpPr>
            <p:cNvPr id="5" name="Rectangle 4"/>
            <p:cNvSpPr/>
            <p:nvPr/>
          </p:nvSpPr>
          <p:spPr>
            <a:xfrm>
              <a:off x="5104716" y="816684"/>
              <a:ext cx="2786340" cy="584775"/>
            </a:xfrm>
            <a:prstGeom prst="rect">
              <a:avLst/>
            </a:prstGeom>
          </p:spPr>
          <p:txBody>
            <a:bodyPr wrap="none">
              <a:spAutoFit/>
            </a:bodyPr>
            <a:lstStyle/>
            <a:p>
              <a:pPr algn="ctr"/>
              <a:r>
                <a:rPr lang="fa-IR" sz="3200" dirty="0" smtClean="0">
                  <a:cs typeface="B Koodak" panose="00000700000000000000" pitchFamily="2" charset="-78"/>
                </a:rPr>
                <a:t>ناهمواری های اروپا</a:t>
              </a:r>
              <a:endParaRPr lang="en-US" sz="3200" dirty="0"/>
            </a:p>
          </p:txBody>
        </p:sp>
      </p:grpSp>
      <p:sp>
        <p:nvSpPr>
          <p:cNvPr id="7" name="Rectangle 6"/>
          <p:cNvSpPr/>
          <p:nvPr/>
        </p:nvSpPr>
        <p:spPr>
          <a:xfrm>
            <a:off x="2032000" y="1717010"/>
            <a:ext cx="8128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طور کلی </a:t>
            </a:r>
            <a:r>
              <a:rPr lang="fa-IR" sz="3200" dirty="0" smtClean="0">
                <a:solidFill>
                  <a:srgbClr val="231F20"/>
                </a:solidFill>
                <a:latin typeface="AmuzehNewNormalPS"/>
                <a:cs typeface="B Koodak" panose="00000700000000000000" pitchFamily="2" charset="-78"/>
              </a:rPr>
              <a:t>ناهمواری های </a:t>
            </a:r>
            <a:r>
              <a:rPr lang="fa-IR" sz="3200" dirty="0">
                <a:solidFill>
                  <a:srgbClr val="231F20"/>
                </a:solidFill>
                <a:latin typeface="AmuzehNewNormalPS"/>
                <a:cs typeface="B Koodak" panose="00000700000000000000" pitchFamily="2" charset="-78"/>
              </a:rPr>
              <a:t>اروپا به دو بخش تقسیم </a:t>
            </a:r>
            <a:r>
              <a:rPr lang="fa-IR" sz="3200" dirty="0" smtClean="0">
                <a:solidFill>
                  <a:srgbClr val="231F20"/>
                </a:solidFill>
                <a:latin typeface="AmuzehNewNormalPS"/>
                <a:cs typeface="B Koodak" panose="00000700000000000000" pitchFamily="2" charset="-78"/>
              </a:rPr>
              <a:t>می شود:</a:t>
            </a:r>
            <a:endParaRPr lang="en-US" sz="3200" dirty="0">
              <a:cs typeface="B Koodak" panose="00000700000000000000"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0631" y="2294225"/>
            <a:ext cx="3497943" cy="4556215"/>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37523" y="2301784"/>
            <a:ext cx="3497943" cy="4556216"/>
          </a:xfrm>
          <a:prstGeom prst="rect">
            <a:avLst/>
          </a:prstGeom>
        </p:spPr>
      </p:pic>
      <p:sp>
        <p:nvSpPr>
          <p:cNvPr id="14" name="Rectangle 13"/>
          <p:cNvSpPr/>
          <p:nvPr/>
        </p:nvSpPr>
        <p:spPr>
          <a:xfrm>
            <a:off x="7369822" y="2689588"/>
            <a:ext cx="1617751" cy="584775"/>
          </a:xfrm>
          <a:prstGeom prst="rect">
            <a:avLst/>
          </a:prstGeom>
        </p:spPr>
        <p:txBody>
          <a:bodyPr wrap="none">
            <a:spAutoFit/>
          </a:bodyPr>
          <a:lstStyle/>
          <a:p>
            <a:pPr algn="ctr"/>
            <a:r>
              <a:rPr lang="fa-IR" sz="3200" dirty="0" smtClean="0">
                <a:cs typeface="B Koodak" panose="00000700000000000000" pitchFamily="2" charset="-78"/>
              </a:rPr>
              <a:t>شمال اروپا</a:t>
            </a:r>
            <a:endParaRPr lang="en-US" sz="3200" dirty="0"/>
          </a:p>
        </p:txBody>
      </p:sp>
      <p:sp>
        <p:nvSpPr>
          <p:cNvPr id="15" name="Rectangle 14"/>
          <p:cNvSpPr/>
          <p:nvPr/>
        </p:nvSpPr>
        <p:spPr>
          <a:xfrm>
            <a:off x="7034376" y="3332421"/>
            <a:ext cx="2448106" cy="584775"/>
          </a:xfrm>
          <a:prstGeom prst="rect">
            <a:avLst/>
          </a:prstGeom>
        </p:spPr>
        <p:txBody>
          <a:bodyPr wrap="none">
            <a:spAutoFit/>
          </a:bodyPr>
          <a:lstStyle/>
          <a:p>
            <a:pPr algn="ctr"/>
            <a:r>
              <a:rPr lang="fa-IR" sz="3200" dirty="0" smtClean="0">
                <a:cs typeface="B Koodak" panose="00000700000000000000" pitchFamily="2" charset="-78"/>
              </a:rPr>
              <a:t>کوه ها کم ارتفاع</a:t>
            </a:r>
            <a:endParaRPr lang="en-US" sz="3200" dirty="0"/>
          </a:p>
        </p:txBody>
      </p:sp>
      <p:sp>
        <p:nvSpPr>
          <p:cNvPr id="16" name="Rectangle 15"/>
          <p:cNvSpPr/>
          <p:nvPr/>
        </p:nvSpPr>
        <p:spPr>
          <a:xfrm>
            <a:off x="6890107" y="3987558"/>
            <a:ext cx="2736648" cy="584775"/>
          </a:xfrm>
          <a:prstGeom prst="rect">
            <a:avLst/>
          </a:prstGeom>
        </p:spPr>
        <p:txBody>
          <a:bodyPr wrap="none">
            <a:spAutoFit/>
          </a:bodyPr>
          <a:lstStyle/>
          <a:p>
            <a:pPr algn="ctr"/>
            <a:r>
              <a:rPr lang="fa-IR" sz="3200" dirty="0" smtClean="0">
                <a:cs typeface="B Koodak" panose="00000700000000000000" pitchFamily="2" charset="-78"/>
              </a:rPr>
              <a:t>قله ها گنبدی شکل</a:t>
            </a:r>
            <a:endParaRPr lang="en-US" sz="3200" dirty="0"/>
          </a:p>
        </p:txBody>
      </p:sp>
      <p:sp>
        <p:nvSpPr>
          <p:cNvPr id="17" name="Rectangle 16"/>
          <p:cNvSpPr/>
          <p:nvPr/>
        </p:nvSpPr>
        <p:spPr>
          <a:xfrm>
            <a:off x="7508063" y="4641945"/>
            <a:ext cx="1500732" cy="584775"/>
          </a:xfrm>
          <a:prstGeom prst="rect">
            <a:avLst/>
          </a:prstGeom>
        </p:spPr>
        <p:txBody>
          <a:bodyPr wrap="none">
            <a:spAutoFit/>
          </a:bodyPr>
          <a:lstStyle/>
          <a:p>
            <a:pPr algn="ctr"/>
            <a:r>
              <a:rPr lang="fa-IR" sz="3200" dirty="0" smtClean="0">
                <a:cs typeface="B Koodak" panose="00000700000000000000" pitchFamily="2" charset="-78"/>
              </a:rPr>
              <a:t>درّه ها باز</a:t>
            </a:r>
            <a:endParaRPr lang="en-US" sz="3200" dirty="0"/>
          </a:p>
        </p:txBody>
      </p:sp>
      <p:sp>
        <p:nvSpPr>
          <p:cNvPr id="18" name="Rectangle 17"/>
          <p:cNvSpPr/>
          <p:nvPr/>
        </p:nvSpPr>
        <p:spPr>
          <a:xfrm>
            <a:off x="6987946" y="5245601"/>
            <a:ext cx="2460931" cy="584775"/>
          </a:xfrm>
          <a:prstGeom prst="rect">
            <a:avLst/>
          </a:prstGeom>
        </p:spPr>
        <p:txBody>
          <a:bodyPr wrap="none">
            <a:spAutoFit/>
          </a:bodyPr>
          <a:lstStyle/>
          <a:p>
            <a:pPr algn="ctr"/>
            <a:r>
              <a:rPr lang="fa-IR" sz="3200" dirty="0" smtClean="0">
                <a:cs typeface="B Koodak" panose="00000700000000000000" pitchFamily="2" charset="-78"/>
              </a:rPr>
              <a:t>جلگه های پهناور</a:t>
            </a:r>
            <a:endParaRPr lang="en-US" sz="3200" dirty="0"/>
          </a:p>
        </p:txBody>
      </p:sp>
      <p:sp>
        <p:nvSpPr>
          <p:cNvPr id="19" name="Rectangle 18"/>
          <p:cNvSpPr/>
          <p:nvPr/>
        </p:nvSpPr>
        <p:spPr>
          <a:xfrm>
            <a:off x="6954341" y="5899988"/>
            <a:ext cx="2610010" cy="584775"/>
          </a:xfrm>
          <a:prstGeom prst="rect">
            <a:avLst/>
          </a:prstGeom>
        </p:spPr>
        <p:txBody>
          <a:bodyPr wrap="none">
            <a:spAutoFit/>
          </a:bodyPr>
          <a:lstStyle/>
          <a:p>
            <a:pPr algn="ctr"/>
            <a:r>
              <a:rPr lang="fa-IR" sz="3200" dirty="0" smtClean="0">
                <a:cs typeface="B Koodak" panose="00000700000000000000" pitchFamily="2" charset="-78"/>
              </a:rPr>
              <a:t>دریاچه های بسیار</a:t>
            </a:r>
            <a:endParaRPr lang="en-US" sz="3200" dirty="0"/>
          </a:p>
        </p:txBody>
      </p:sp>
      <p:sp>
        <p:nvSpPr>
          <p:cNvPr id="20" name="Rectangle 19"/>
          <p:cNvSpPr/>
          <p:nvPr/>
        </p:nvSpPr>
        <p:spPr>
          <a:xfrm>
            <a:off x="3243358" y="2747646"/>
            <a:ext cx="1734770" cy="584775"/>
          </a:xfrm>
          <a:prstGeom prst="rect">
            <a:avLst/>
          </a:prstGeom>
        </p:spPr>
        <p:txBody>
          <a:bodyPr wrap="none">
            <a:spAutoFit/>
          </a:bodyPr>
          <a:lstStyle/>
          <a:p>
            <a:pPr algn="ctr"/>
            <a:r>
              <a:rPr lang="fa-IR" sz="3200" dirty="0" smtClean="0">
                <a:cs typeface="B Koodak" panose="00000700000000000000" pitchFamily="2" charset="-78"/>
              </a:rPr>
              <a:t>جنوب اروپا</a:t>
            </a:r>
            <a:endParaRPr lang="en-US" sz="3200" dirty="0"/>
          </a:p>
        </p:txBody>
      </p:sp>
      <p:sp>
        <p:nvSpPr>
          <p:cNvPr id="21" name="Rectangle 20"/>
          <p:cNvSpPr/>
          <p:nvPr/>
        </p:nvSpPr>
        <p:spPr>
          <a:xfrm>
            <a:off x="2802688" y="3332421"/>
            <a:ext cx="2725426" cy="584775"/>
          </a:xfrm>
          <a:prstGeom prst="rect">
            <a:avLst/>
          </a:prstGeom>
        </p:spPr>
        <p:txBody>
          <a:bodyPr wrap="none">
            <a:spAutoFit/>
          </a:bodyPr>
          <a:lstStyle/>
          <a:p>
            <a:pPr algn="ctr"/>
            <a:r>
              <a:rPr lang="fa-IR" sz="3200" dirty="0" smtClean="0">
                <a:cs typeface="B Koodak" panose="00000700000000000000" pitchFamily="2" charset="-78"/>
              </a:rPr>
              <a:t>رشته کوه های بلند</a:t>
            </a:r>
            <a:endParaRPr lang="en-US" sz="3200" dirty="0"/>
          </a:p>
        </p:txBody>
      </p:sp>
      <p:sp>
        <p:nvSpPr>
          <p:cNvPr id="22" name="Rectangle 21"/>
          <p:cNvSpPr/>
          <p:nvPr/>
        </p:nvSpPr>
        <p:spPr>
          <a:xfrm>
            <a:off x="3010922" y="4018795"/>
            <a:ext cx="2199641" cy="584775"/>
          </a:xfrm>
          <a:prstGeom prst="rect">
            <a:avLst/>
          </a:prstGeom>
        </p:spPr>
        <p:txBody>
          <a:bodyPr wrap="none">
            <a:spAutoFit/>
          </a:bodyPr>
          <a:lstStyle/>
          <a:p>
            <a:pPr algn="ctr"/>
            <a:r>
              <a:rPr lang="fa-IR" sz="3200" dirty="0" smtClean="0">
                <a:cs typeface="B Koodak" panose="00000700000000000000" pitchFamily="2" charset="-78"/>
              </a:rPr>
              <a:t>قله ها نوک تیز</a:t>
            </a:r>
            <a:endParaRPr lang="en-US" sz="3200" dirty="0"/>
          </a:p>
        </p:txBody>
      </p:sp>
      <p:sp>
        <p:nvSpPr>
          <p:cNvPr id="23" name="Rectangle 22"/>
          <p:cNvSpPr/>
          <p:nvPr/>
        </p:nvSpPr>
        <p:spPr>
          <a:xfrm>
            <a:off x="3228128" y="4655002"/>
            <a:ext cx="1765228" cy="584775"/>
          </a:xfrm>
          <a:prstGeom prst="rect">
            <a:avLst/>
          </a:prstGeom>
        </p:spPr>
        <p:txBody>
          <a:bodyPr wrap="none">
            <a:spAutoFit/>
          </a:bodyPr>
          <a:lstStyle/>
          <a:p>
            <a:pPr algn="ctr"/>
            <a:r>
              <a:rPr lang="fa-IR" sz="3200" dirty="0" smtClean="0">
                <a:cs typeface="B Koodak" panose="00000700000000000000" pitchFamily="2" charset="-78"/>
              </a:rPr>
              <a:t>درّه ها تنگ</a:t>
            </a:r>
            <a:endParaRPr lang="en-US" sz="3200" dirty="0"/>
          </a:p>
        </p:txBody>
      </p:sp>
      <p:sp>
        <p:nvSpPr>
          <p:cNvPr id="24" name="Rectangle 23"/>
          <p:cNvSpPr/>
          <p:nvPr/>
        </p:nvSpPr>
        <p:spPr>
          <a:xfrm>
            <a:off x="2761655" y="5291209"/>
            <a:ext cx="2698176" cy="584775"/>
          </a:xfrm>
          <a:prstGeom prst="rect">
            <a:avLst/>
          </a:prstGeom>
        </p:spPr>
        <p:txBody>
          <a:bodyPr wrap="none">
            <a:spAutoFit/>
          </a:bodyPr>
          <a:lstStyle/>
          <a:p>
            <a:pPr algn="ctr"/>
            <a:r>
              <a:rPr lang="fa-IR" sz="3200" dirty="0" smtClean="0">
                <a:cs typeface="B Koodak" panose="00000700000000000000" pitchFamily="2" charset="-78"/>
              </a:rPr>
              <a:t>دامنه های پُر شیب</a:t>
            </a:r>
            <a:endParaRPr lang="en-US" sz="3200" dirty="0"/>
          </a:p>
        </p:txBody>
      </p:sp>
      <p:sp>
        <p:nvSpPr>
          <p:cNvPr id="25" name="Rectangle 24"/>
          <p:cNvSpPr/>
          <p:nvPr/>
        </p:nvSpPr>
        <p:spPr>
          <a:xfrm>
            <a:off x="2571050" y="5928411"/>
            <a:ext cx="3188694" cy="584775"/>
          </a:xfrm>
          <a:prstGeom prst="rect">
            <a:avLst/>
          </a:prstGeom>
        </p:spPr>
        <p:txBody>
          <a:bodyPr wrap="none">
            <a:spAutoFit/>
          </a:bodyPr>
          <a:lstStyle/>
          <a:p>
            <a:pPr algn="ctr"/>
            <a:r>
              <a:rPr lang="fa-IR" sz="3200" dirty="0" smtClean="0">
                <a:cs typeface="B Koodak" panose="00000700000000000000" pitchFamily="2" charset="-78"/>
              </a:rPr>
              <a:t>آتشفشان و زمین لرزه</a:t>
            </a:r>
            <a:endParaRPr lang="en-US" sz="3200" dirty="0"/>
          </a:p>
        </p:txBody>
      </p:sp>
      <p:sp>
        <p:nvSpPr>
          <p:cNvPr id="4" name="Notched Right Arrow 3"/>
          <p:cNvSpPr/>
          <p:nvPr/>
        </p:nvSpPr>
        <p:spPr>
          <a:xfrm>
            <a:off x="0" y="3688330"/>
            <a:ext cx="2501773" cy="1245704"/>
          </a:xfrm>
          <a:prstGeom prst="notchedRightArrow">
            <a:avLst>
              <a:gd name="adj1" fmla="val 52330"/>
              <a:gd name="adj2" fmla="val 35498"/>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اروپای جوان</a:t>
            </a:r>
            <a:endParaRPr lang="en-US" sz="3200" dirty="0"/>
          </a:p>
        </p:txBody>
      </p:sp>
      <p:sp>
        <p:nvSpPr>
          <p:cNvPr id="26" name="Notched Right Arrow 25"/>
          <p:cNvSpPr/>
          <p:nvPr/>
        </p:nvSpPr>
        <p:spPr>
          <a:xfrm flipH="1">
            <a:off x="9846000" y="3657093"/>
            <a:ext cx="2298573" cy="1245704"/>
          </a:xfrm>
          <a:prstGeom prst="notchedRightArrow">
            <a:avLst>
              <a:gd name="adj1" fmla="val 52330"/>
              <a:gd name="adj2" fmla="val 35498"/>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اروپای </a:t>
            </a:r>
            <a:r>
              <a:rPr lang="fa-IR" sz="3200" dirty="0" smtClean="0">
                <a:solidFill>
                  <a:srgbClr val="231F20"/>
                </a:solidFill>
                <a:latin typeface="AmuzehNewNormalPS"/>
                <a:cs typeface="B Koodak" panose="00000700000000000000" pitchFamily="2" charset="-78"/>
              </a:rPr>
              <a:t>پیر</a:t>
            </a:r>
            <a:endParaRPr lang="en-US" sz="3200" dirty="0"/>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17">
                                            <p:txEl>
                                              <p:pRg st="0" end="0"/>
                                            </p:txEl>
                                          </p:spTgt>
                                        </p:tgtEl>
                                        <p:attrNameLst>
                                          <p:attrName>style.visibility</p:attrName>
                                        </p:attrNameLst>
                                      </p:cBhvr>
                                      <p:to>
                                        <p:strVal val="visible"/>
                                      </p:to>
                                    </p:set>
                                    <p:anim calcmode="lin" valueType="num">
                                      <p:cBhvr>
                                        <p:cTn id="34" dur="500" fill="hold"/>
                                        <p:tgtEl>
                                          <p:spTgt spid="1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7">
                                            <p:txEl>
                                              <p:pRg st="0" end="0"/>
                                            </p:txEl>
                                          </p:spTgt>
                                        </p:tgtEl>
                                        <p:attrNameLst>
                                          <p:attrName>ppt_y</p:attrName>
                                        </p:attrNameLst>
                                      </p:cBhvr>
                                      <p:tavLst>
                                        <p:tav tm="0">
                                          <p:val>
                                            <p:strVal val="#ppt_y"/>
                                          </p:val>
                                        </p:tav>
                                        <p:tav tm="100000">
                                          <p:val>
                                            <p:strVal val="#ppt_y"/>
                                          </p:val>
                                        </p:tav>
                                      </p:tavLst>
                                    </p:anim>
                                    <p:anim calcmode="lin" valueType="num">
                                      <p:cBhvr>
                                        <p:cTn id="36" dur="500" fill="hold"/>
                                        <p:tgtEl>
                                          <p:spTgt spid="1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7">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grpId="0" nodeType="clickEffect">
                                  <p:stCondLst>
                                    <p:cond delay="0"/>
                                  </p:stCondLst>
                                  <p:iterate type="lt">
                                    <p:tmPct val="10000"/>
                                  </p:iterate>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8"/>
                                        </p:tgtEl>
                                        <p:attrNameLst>
                                          <p:attrName>ppt_y</p:attrName>
                                        </p:attrNameLst>
                                      </p:cBhvr>
                                      <p:tavLst>
                                        <p:tav tm="0">
                                          <p:val>
                                            <p:strVal val="#ppt_y"/>
                                          </p:val>
                                        </p:tav>
                                        <p:tav tm="100000">
                                          <p:val>
                                            <p:strVal val="#ppt_y"/>
                                          </p:val>
                                        </p:tav>
                                      </p:tavLst>
                                    </p:anim>
                                    <p:anim calcmode="lin" valueType="num">
                                      <p:cBhvr>
                                        <p:cTn id="4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grpId="0" nodeType="clickEffect">
                                  <p:stCondLst>
                                    <p:cond delay="0"/>
                                  </p:stCondLst>
                                  <p:iterate type="lt">
                                    <p:tmPct val="10000"/>
                                  </p:iterate>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9"/>
                                        </p:tgtEl>
                                        <p:attrNameLst>
                                          <p:attrName>ppt_y</p:attrName>
                                        </p:attrNameLst>
                                      </p:cBhvr>
                                      <p:tavLst>
                                        <p:tav tm="0">
                                          <p:val>
                                            <p:strVal val="#ppt_y"/>
                                          </p:val>
                                        </p:tav>
                                        <p:tav tm="100000">
                                          <p:val>
                                            <p:strVal val="#ppt_y"/>
                                          </p:val>
                                        </p:tav>
                                      </p:tavLst>
                                    </p:anim>
                                    <p:anim calcmode="lin" valueType="num">
                                      <p:cBhvr>
                                        <p:cTn id="5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9"/>
                                        </p:tgtEl>
                                      </p:cBhvr>
                                    </p:animEffect>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0"/>
                                        </p:tgtEl>
                                        <p:attrNameLst>
                                          <p:attrName>ppt_y</p:attrName>
                                        </p:attrNameLst>
                                      </p:cBhvr>
                                      <p:tavLst>
                                        <p:tav tm="0">
                                          <p:val>
                                            <p:strVal val="#ppt_y"/>
                                          </p:val>
                                        </p:tav>
                                        <p:tav tm="100000">
                                          <p:val>
                                            <p:strVal val="#ppt_y"/>
                                          </p:val>
                                        </p:tav>
                                      </p:tavLst>
                                    </p:anim>
                                    <p:anim calcmode="lin" valueType="num">
                                      <p:cBhvr>
                                        <p:cTn id="63"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0"/>
                                        </p:tgtEl>
                                      </p:cBhvr>
                                    </p:animEffect>
                                  </p:childTnLst>
                                </p:cTn>
                              </p:par>
                            </p:childTnLst>
                          </p:cTn>
                        </p:par>
                      </p:childTnLst>
                    </p:cTn>
                  </p:par>
                  <p:par>
                    <p:cTn id="66" fill="hold">
                      <p:stCondLst>
                        <p:cond delay="indefinite"/>
                      </p:stCondLst>
                      <p:childTnLst>
                        <p:par>
                          <p:cTn id="67" fill="hold">
                            <p:stCondLst>
                              <p:cond delay="0"/>
                            </p:stCondLst>
                            <p:childTnLst>
                              <p:par>
                                <p:cTn id="68" presetID="41" presetClass="entr" presetSubtype="0" fill="hold" grpId="0" nodeType="clickEffect">
                                  <p:stCondLst>
                                    <p:cond delay="0"/>
                                  </p:stCondLst>
                                  <p:iterate type="lt">
                                    <p:tmPct val="10000"/>
                                  </p:iterate>
                                  <p:childTnLst>
                                    <p:set>
                                      <p:cBhvr>
                                        <p:cTn id="69" dur="1" fill="hold">
                                          <p:stCondLst>
                                            <p:cond delay="0"/>
                                          </p:stCondLst>
                                        </p:cTn>
                                        <p:tgtEl>
                                          <p:spTgt spid="21"/>
                                        </p:tgtEl>
                                        <p:attrNameLst>
                                          <p:attrName>style.visibility</p:attrName>
                                        </p:attrNameLst>
                                      </p:cBhvr>
                                      <p:to>
                                        <p:strVal val="visible"/>
                                      </p:to>
                                    </p:set>
                                    <p:anim calcmode="lin" valueType="num">
                                      <p:cBhvr>
                                        <p:cTn id="70"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1"/>
                                        </p:tgtEl>
                                        <p:attrNameLst>
                                          <p:attrName>ppt_y</p:attrName>
                                        </p:attrNameLst>
                                      </p:cBhvr>
                                      <p:tavLst>
                                        <p:tav tm="0">
                                          <p:val>
                                            <p:strVal val="#ppt_y"/>
                                          </p:val>
                                        </p:tav>
                                        <p:tav tm="100000">
                                          <p:val>
                                            <p:strVal val="#ppt_y"/>
                                          </p:val>
                                        </p:tav>
                                      </p:tavLst>
                                    </p:anim>
                                    <p:anim calcmode="lin" valueType="num">
                                      <p:cBhvr>
                                        <p:cTn id="72"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1"/>
                                        </p:tgtEl>
                                      </p:cBhvr>
                                    </p:animEffect>
                                  </p:childTnLst>
                                </p:cTn>
                              </p:par>
                            </p:childTnLst>
                          </p:cTn>
                        </p:par>
                      </p:childTnLst>
                    </p:cTn>
                  </p:par>
                  <p:par>
                    <p:cTn id="75" fill="hold">
                      <p:stCondLst>
                        <p:cond delay="indefinite"/>
                      </p:stCondLst>
                      <p:childTnLst>
                        <p:par>
                          <p:cTn id="76" fill="hold">
                            <p:stCondLst>
                              <p:cond delay="0"/>
                            </p:stCondLst>
                            <p:childTnLst>
                              <p:par>
                                <p:cTn id="77" presetID="41" presetClass="entr" presetSubtype="0" fill="hold" grpId="0" nodeType="clickEffect">
                                  <p:stCondLst>
                                    <p:cond delay="0"/>
                                  </p:stCondLst>
                                  <p:iterate type="lt">
                                    <p:tmPct val="10000"/>
                                  </p:iterate>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2"/>
                                        </p:tgtEl>
                                        <p:attrNameLst>
                                          <p:attrName>ppt_y</p:attrName>
                                        </p:attrNameLst>
                                      </p:cBhvr>
                                      <p:tavLst>
                                        <p:tav tm="0">
                                          <p:val>
                                            <p:strVal val="#ppt_y"/>
                                          </p:val>
                                        </p:tav>
                                        <p:tav tm="100000">
                                          <p:val>
                                            <p:strVal val="#ppt_y"/>
                                          </p:val>
                                        </p:tav>
                                      </p:tavLst>
                                    </p:anim>
                                    <p:anim calcmode="lin" valueType="num">
                                      <p:cBhvr>
                                        <p:cTn id="8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2"/>
                                        </p:tgtEl>
                                      </p:cBhvr>
                                    </p:animEffect>
                                  </p:childTnLst>
                                </p:cTn>
                              </p:par>
                            </p:childTnLst>
                          </p:cTn>
                        </p:par>
                      </p:childTnLst>
                    </p:cTn>
                  </p:par>
                  <p:par>
                    <p:cTn id="84" fill="hold">
                      <p:stCondLst>
                        <p:cond delay="indefinite"/>
                      </p:stCondLst>
                      <p:childTnLst>
                        <p:par>
                          <p:cTn id="85" fill="hold">
                            <p:stCondLst>
                              <p:cond delay="0"/>
                            </p:stCondLst>
                            <p:childTnLst>
                              <p:par>
                                <p:cTn id="86" presetID="41" presetClass="entr" presetSubtype="0" fill="hold" grpId="0" nodeType="clickEffect">
                                  <p:stCondLst>
                                    <p:cond delay="0"/>
                                  </p:stCondLst>
                                  <p:iterate type="lt">
                                    <p:tmPct val="10000"/>
                                  </p:iterate>
                                  <p:childTnLst>
                                    <p:set>
                                      <p:cBhvr>
                                        <p:cTn id="87" dur="1" fill="hold">
                                          <p:stCondLst>
                                            <p:cond delay="0"/>
                                          </p:stCondLst>
                                        </p:cTn>
                                        <p:tgtEl>
                                          <p:spTgt spid="23"/>
                                        </p:tgtEl>
                                        <p:attrNameLst>
                                          <p:attrName>style.visibility</p:attrName>
                                        </p:attrNameLst>
                                      </p:cBhvr>
                                      <p:to>
                                        <p:strVal val="visible"/>
                                      </p:to>
                                    </p:set>
                                    <p:anim calcmode="lin" valueType="num">
                                      <p:cBhvr>
                                        <p:cTn id="88"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23"/>
                                        </p:tgtEl>
                                        <p:attrNameLst>
                                          <p:attrName>ppt_y</p:attrName>
                                        </p:attrNameLst>
                                      </p:cBhvr>
                                      <p:tavLst>
                                        <p:tav tm="0">
                                          <p:val>
                                            <p:strVal val="#ppt_y"/>
                                          </p:val>
                                        </p:tav>
                                        <p:tav tm="100000">
                                          <p:val>
                                            <p:strVal val="#ppt_y"/>
                                          </p:val>
                                        </p:tav>
                                      </p:tavLst>
                                    </p:anim>
                                    <p:anim calcmode="lin" valueType="num">
                                      <p:cBhvr>
                                        <p:cTn id="90"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92" dur="500" tmFilter="0,0; .5, 1; 1, 1"/>
                                        <p:tgtEl>
                                          <p:spTgt spid="23"/>
                                        </p:tgtEl>
                                      </p:cBhvr>
                                    </p:animEffect>
                                  </p:childTnLst>
                                </p:cTn>
                              </p:par>
                            </p:childTnLst>
                          </p:cTn>
                        </p:par>
                      </p:childTnLst>
                    </p:cTn>
                  </p:par>
                  <p:par>
                    <p:cTn id="93" fill="hold">
                      <p:stCondLst>
                        <p:cond delay="indefinite"/>
                      </p:stCondLst>
                      <p:childTnLst>
                        <p:par>
                          <p:cTn id="94" fill="hold">
                            <p:stCondLst>
                              <p:cond delay="0"/>
                            </p:stCondLst>
                            <p:childTnLst>
                              <p:par>
                                <p:cTn id="95" presetID="41" presetClass="entr" presetSubtype="0" fill="hold" grpId="0" nodeType="clickEffect">
                                  <p:stCondLst>
                                    <p:cond delay="0"/>
                                  </p:stCondLst>
                                  <p:iterate type="lt">
                                    <p:tmPct val="10000"/>
                                  </p:iterate>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24"/>
                                        </p:tgtEl>
                                        <p:attrNameLst>
                                          <p:attrName>ppt_y</p:attrName>
                                        </p:attrNameLst>
                                      </p:cBhvr>
                                      <p:tavLst>
                                        <p:tav tm="0">
                                          <p:val>
                                            <p:strVal val="#ppt_y"/>
                                          </p:val>
                                        </p:tav>
                                        <p:tav tm="100000">
                                          <p:val>
                                            <p:strVal val="#ppt_y"/>
                                          </p:val>
                                        </p:tav>
                                      </p:tavLst>
                                    </p:anim>
                                    <p:anim calcmode="lin" valueType="num">
                                      <p:cBhvr>
                                        <p:cTn id="9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24"/>
                                        </p:tgtEl>
                                      </p:cBhvr>
                                    </p:animEffect>
                                  </p:childTnLst>
                                </p:cTn>
                              </p:par>
                            </p:childTnLst>
                          </p:cTn>
                        </p:par>
                      </p:childTnLst>
                    </p:cTn>
                  </p:par>
                  <p:par>
                    <p:cTn id="102" fill="hold">
                      <p:stCondLst>
                        <p:cond delay="indefinite"/>
                      </p:stCondLst>
                      <p:childTnLst>
                        <p:par>
                          <p:cTn id="103" fill="hold">
                            <p:stCondLst>
                              <p:cond delay="0"/>
                            </p:stCondLst>
                            <p:childTnLst>
                              <p:par>
                                <p:cTn id="104" presetID="41" presetClass="entr" presetSubtype="0" fill="hold" grpId="0" nodeType="clickEffect">
                                  <p:stCondLst>
                                    <p:cond delay="0"/>
                                  </p:stCondLst>
                                  <p:iterate type="lt">
                                    <p:tmPct val="10000"/>
                                  </p:iterate>
                                  <p:childTnLst>
                                    <p:set>
                                      <p:cBhvr>
                                        <p:cTn id="105" dur="1" fill="hold">
                                          <p:stCondLst>
                                            <p:cond delay="0"/>
                                          </p:stCondLst>
                                        </p:cTn>
                                        <p:tgtEl>
                                          <p:spTgt spid="25"/>
                                        </p:tgtEl>
                                        <p:attrNameLst>
                                          <p:attrName>style.visibility</p:attrName>
                                        </p:attrNameLst>
                                      </p:cBhvr>
                                      <p:to>
                                        <p:strVal val="visible"/>
                                      </p:to>
                                    </p:set>
                                    <p:anim calcmode="lin" valueType="num">
                                      <p:cBhvr>
                                        <p:cTn id="106"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5"/>
                                        </p:tgtEl>
                                        <p:attrNameLst>
                                          <p:attrName>ppt_y</p:attrName>
                                        </p:attrNameLst>
                                      </p:cBhvr>
                                      <p:tavLst>
                                        <p:tav tm="0">
                                          <p:val>
                                            <p:strVal val="#ppt_y"/>
                                          </p:val>
                                        </p:tav>
                                        <p:tav tm="100000">
                                          <p:val>
                                            <p:strVal val="#ppt_y"/>
                                          </p:val>
                                        </p:tav>
                                      </p:tavLst>
                                    </p:anim>
                                    <p:anim calcmode="lin" valueType="num">
                                      <p:cBhvr>
                                        <p:cTn id="108"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0"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8" grpId="0"/>
      <p:bldP spid="19" grpId="0"/>
      <p:bldP spid="20" grpId="0"/>
      <p:bldP spid="21" grpId="0"/>
      <p:bldP spid="22" grpId="0"/>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217057" y="856120"/>
            <a:ext cx="7757885"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رشته کوه های </a:t>
            </a:r>
            <a:r>
              <a:rPr lang="fa-IR" sz="3200" dirty="0">
                <a:solidFill>
                  <a:srgbClr val="231F20"/>
                </a:solidFill>
                <a:latin typeface="AmuzehNewNormalPS"/>
                <a:cs typeface="B Koodak" panose="00000700000000000000" pitchFamily="2" charset="-78"/>
              </a:rPr>
              <a:t>آلپ و پیرنه، در </a:t>
            </a:r>
            <a:r>
              <a:rPr lang="fa-IR" sz="3200" dirty="0" smtClean="0">
                <a:solidFill>
                  <a:srgbClr val="231F20"/>
                </a:solidFill>
                <a:latin typeface="AmuzehNewNormalPS"/>
                <a:cs typeface="B Koodak" panose="00000700000000000000" pitchFamily="2" charset="-78"/>
              </a:rPr>
              <a:t>اروپای جوان قرار دارند.</a:t>
            </a:r>
            <a:endParaRPr lang="en-US" sz="3200" dirty="0">
              <a:cs typeface="B Koodak" panose="00000700000000000000" pitchFamily="2" charset="-78"/>
            </a:endParaRPr>
          </a:p>
        </p:txBody>
      </p:sp>
      <p:sp>
        <p:nvSpPr>
          <p:cNvPr id="3" name="Rectangle 2"/>
          <p:cNvSpPr/>
          <p:nvPr/>
        </p:nvSpPr>
        <p:spPr>
          <a:xfrm>
            <a:off x="1211943" y="2297015"/>
            <a:ext cx="9768114"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قلۀ </a:t>
            </a:r>
            <a:r>
              <a:rPr lang="fa-IR" sz="3200" dirty="0">
                <a:solidFill>
                  <a:srgbClr val="231F20"/>
                </a:solidFill>
                <a:latin typeface="AmuzehNewNormalPS"/>
                <a:cs typeface="B Koodak" panose="00000700000000000000" pitchFamily="2" charset="-78"/>
              </a:rPr>
              <a:t>مون بلان با ارتفاع </a:t>
            </a:r>
            <a:r>
              <a:rPr lang="fa-IR" sz="3200" dirty="0" smtClean="0">
                <a:solidFill>
                  <a:srgbClr val="231F20"/>
                </a:solidFill>
                <a:latin typeface="AmuzehNewNormalPS"/>
                <a:cs typeface="B Koodak" panose="00000700000000000000" pitchFamily="2" charset="-78"/>
              </a:rPr>
              <a:t> 4808 متر </a:t>
            </a:r>
            <a:r>
              <a:rPr lang="fa-IR" sz="3200" dirty="0">
                <a:solidFill>
                  <a:srgbClr val="231F20"/>
                </a:solidFill>
                <a:latin typeface="AmuzehNewNormalPS"/>
                <a:cs typeface="B Koodak" panose="00000700000000000000" pitchFamily="2" charset="-78"/>
              </a:rPr>
              <a:t>بلندترین قله </a:t>
            </a:r>
            <a:r>
              <a:rPr lang="fa-IR" sz="3200" dirty="0" smtClean="0">
                <a:solidFill>
                  <a:srgbClr val="231F20"/>
                </a:solidFill>
                <a:latin typeface="AmuzehNewNormalPS"/>
                <a:cs typeface="B Koodak" panose="00000700000000000000" pitchFamily="2" charset="-78"/>
              </a:rPr>
              <a:t>رشته کوه </a:t>
            </a:r>
            <a:r>
              <a:rPr lang="fa-IR" sz="3200" dirty="0">
                <a:solidFill>
                  <a:srgbClr val="231F20"/>
                </a:solidFill>
                <a:latin typeface="AmuzehNewNormalPS"/>
                <a:cs typeface="B Koodak" panose="00000700000000000000" pitchFamily="2" charset="-78"/>
              </a:rPr>
              <a:t>آلپ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spTree>
    <p:extLst>
      <p:ext uri="{BB962C8B-B14F-4D97-AF65-F5344CB8AC3E}">
        <p14:creationId xmlns:p14="http://schemas.microsoft.com/office/powerpoint/2010/main" val="18959272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87430" cy="6858000"/>
          </a:xfrm>
          <a:prstGeom prst="rect">
            <a:avLst/>
          </a:prstGeom>
        </p:spPr>
      </p:pic>
      <p:sp>
        <p:nvSpPr>
          <p:cNvPr id="5" name="Rectangle 4"/>
          <p:cNvSpPr/>
          <p:nvPr/>
        </p:nvSpPr>
        <p:spPr>
          <a:xfrm>
            <a:off x="10087429" y="2890391"/>
            <a:ext cx="2104571" cy="1077218"/>
          </a:xfrm>
          <a:prstGeom prst="rect">
            <a:avLst/>
          </a:prstGeom>
        </p:spPr>
        <p:txBody>
          <a:bodyPr wrap="square">
            <a:spAutoFit/>
          </a:bodyPr>
          <a:lstStyle/>
          <a:p>
            <a:pPr algn="ctr"/>
            <a:r>
              <a:rPr lang="fa-IR" sz="3200" dirty="0" smtClean="0">
                <a:cs typeface="B Koodak" panose="00000700000000000000" pitchFamily="2" charset="-78"/>
              </a:rPr>
              <a:t>ناهمواری های پیر، نروژ</a:t>
            </a:r>
            <a:endParaRPr lang="en-US" sz="3200" dirty="0"/>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087429" y="2890391"/>
            <a:ext cx="2104571" cy="1077218"/>
          </a:xfrm>
          <a:prstGeom prst="rect">
            <a:avLst/>
          </a:prstGeom>
        </p:spPr>
        <p:txBody>
          <a:bodyPr wrap="square">
            <a:spAutoFit/>
          </a:bodyPr>
          <a:lstStyle/>
          <a:p>
            <a:pPr algn="ctr"/>
            <a:r>
              <a:rPr lang="fa-IR" sz="3200" dirty="0" smtClean="0">
                <a:cs typeface="B Koodak" panose="00000700000000000000" pitchFamily="2" charset="-78"/>
              </a:rPr>
              <a:t>ناهمواری های پیر، نروژ</a:t>
            </a:r>
            <a:endParaRPr lang="en-US" sz="32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087430" cy="6858000"/>
          </a:xfrm>
          <a:prstGeom prst="rect">
            <a:avLst/>
          </a:prstGeom>
        </p:spPr>
      </p:pic>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260114" y="2890391"/>
            <a:ext cx="2772229" cy="1077218"/>
          </a:xfrm>
          <a:prstGeom prst="rect">
            <a:avLst/>
          </a:prstGeom>
        </p:spPr>
        <p:txBody>
          <a:bodyPr wrap="square">
            <a:spAutoFit/>
          </a:bodyPr>
          <a:lstStyle/>
          <a:p>
            <a:pPr algn="ctr"/>
            <a:r>
              <a:rPr lang="fa-IR" sz="3200" dirty="0" smtClean="0">
                <a:cs typeface="B Koodak" panose="00000700000000000000" pitchFamily="2" charset="-78"/>
              </a:rPr>
              <a:t>ناهمواری های جوان، آلپ</a:t>
            </a:r>
            <a:endParaRPr lang="en-US" sz="3200" dirty="0"/>
          </a:p>
        </p:txBody>
      </p:sp>
    </p:spTree>
    <p:extLst>
      <p:ext uri="{BB962C8B-B14F-4D97-AF65-F5344CB8AC3E}">
        <p14:creationId xmlns:p14="http://schemas.microsoft.com/office/powerpoint/2010/main" val="21937159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
            <a:ext cx="10101944" cy="6858001"/>
          </a:xfrm>
          <a:prstGeom prst="rect">
            <a:avLst/>
          </a:prstGeom>
        </p:spPr>
      </p:pic>
      <p:sp>
        <p:nvSpPr>
          <p:cNvPr id="3" name="Rectangle 2"/>
          <p:cNvSpPr/>
          <p:nvPr/>
        </p:nvSpPr>
        <p:spPr>
          <a:xfrm>
            <a:off x="10101943" y="2890390"/>
            <a:ext cx="2090057" cy="1077218"/>
          </a:xfrm>
          <a:prstGeom prst="rect">
            <a:avLst/>
          </a:prstGeom>
        </p:spPr>
        <p:txBody>
          <a:bodyPr wrap="square">
            <a:spAutoFit/>
          </a:bodyPr>
          <a:lstStyle/>
          <a:p>
            <a:pPr algn="ctr"/>
            <a:r>
              <a:rPr lang="fa-IR" sz="3200" dirty="0" smtClean="0">
                <a:cs typeface="B Koodak" panose="00000700000000000000" pitchFamily="2" charset="-78"/>
              </a:rPr>
              <a:t>ناهمواری های جوان، آلپ</a:t>
            </a:r>
            <a:endParaRPr lang="en-US" sz="3200" dirty="0"/>
          </a:p>
        </p:txBody>
      </p:sp>
    </p:spTree>
    <p:extLst>
      <p:ext uri="{BB962C8B-B14F-4D97-AF65-F5344CB8AC3E}">
        <p14:creationId xmlns:p14="http://schemas.microsoft.com/office/powerpoint/2010/main" val="13463251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32105" cy="6858000"/>
          </a:xfrm>
          <a:prstGeom prst="rect">
            <a:avLst/>
          </a:prstGeom>
        </p:spPr>
      </p:pic>
      <p:sp>
        <p:nvSpPr>
          <p:cNvPr id="3" name="Rectangle 2"/>
          <p:cNvSpPr/>
          <p:nvPr/>
        </p:nvSpPr>
        <p:spPr>
          <a:xfrm>
            <a:off x="0" y="364903"/>
            <a:ext cx="4267199" cy="584775"/>
          </a:xfrm>
          <a:prstGeom prst="rect">
            <a:avLst/>
          </a:prstGeom>
        </p:spPr>
        <p:txBody>
          <a:bodyPr wrap="square">
            <a:spAutoFit/>
          </a:bodyPr>
          <a:lstStyle/>
          <a:p>
            <a:pPr algn="ctr"/>
            <a:r>
              <a:rPr lang="fa-IR" sz="3200" dirty="0" smtClean="0">
                <a:cs typeface="B Koodak" panose="00000700000000000000" pitchFamily="2" charset="-78"/>
              </a:rPr>
              <a:t>ناهمواری های جوان، پیرنه</a:t>
            </a:r>
            <a:endParaRPr lang="en-US" sz="3200" dirty="0"/>
          </a:p>
        </p:txBody>
      </p:sp>
    </p:spTree>
    <p:extLst>
      <p:ext uri="{BB962C8B-B14F-4D97-AF65-F5344CB8AC3E}">
        <p14:creationId xmlns:p14="http://schemas.microsoft.com/office/powerpoint/2010/main" val="4858357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8374743" y="6273225"/>
            <a:ext cx="3817257" cy="584775"/>
          </a:xfrm>
          <a:prstGeom prst="rect">
            <a:avLst/>
          </a:prstGeom>
        </p:spPr>
        <p:txBody>
          <a:bodyPr wrap="square">
            <a:spAutoFit/>
          </a:bodyPr>
          <a:lstStyle/>
          <a:p>
            <a:pPr algn="ctr"/>
            <a:r>
              <a:rPr lang="fa-IR" sz="3200" dirty="0" smtClean="0">
                <a:solidFill>
                  <a:schemeClr val="bg1"/>
                </a:solidFill>
                <a:cs typeface="B Koodak" panose="00000700000000000000" pitchFamily="2" charset="-78"/>
              </a:rPr>
              <a:t>ناهمواری های جوان، پیرنه</a:t>
            </a:r>
            <a:endParaRPr lang="en-US" sz="3200" dirty="0">
              <a:solidFill>
                <a:schemeClr val="bg1"/>
              </a:solidFill>
            </a:endParaRPr>
          </a:p>
        </p:txBody>
      </p:sp>
    </p:spTree>
    <p:extLst>
      <p:ext uri="{BB962C8B-B14F-4D97-AF65-F5344CB8AC3E}">
        <p14:creationId xmlns:p14="http://schemas.microsoft.com/office/powerpoint/2010/main" val="17520376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995886"/>
          </a:xfrm>
          <a:prstGeom prst="rect">
            <a:avLst/>
          </a:prstGeom>
        </p:spPr>
      </p:pic>
      <p:sp>
        <p:nvSpPr>
          <p:cNvPr id="3" name="Rectangle 2"/>
          <p:cNvSpPr/>
          <p:nvPr/>
        </p:nvSpPr>
        <p:spPr>
          <a:xfrm>
            <a:off x="9144000" y="931507"/>
            <a:ext cx="3048000" cy="5509200"/>
          </a:xfrm>
          <a:prstGeom prst="rect">
            <a:avLst/>
          </a:prstGeom>
        </p:spPr>
        <p:txBody>
          <a:bodyPr wrap="square">
            <a:spAutoFit/>
          </a:bodyPr>
          <a:lstStyle/>
          <a:p>
            <a:pPr algn="justLow"/>
            <a:r>
              <a:rPr lang="fa-IR" sz="3200" dirty="0">
                <a:cs typeface="B Koodak" panose="00000700000000000000" pitchFamily="2" charset="-78"/>
              </a:rPr>
              <a:t>قلۀ </a:t>
            </a:r>
            <a:r>
              <a:rPr lang="fa-IR" sz="3200" dirty="0" smtClean="0">
                <a:cs typeface="B Koodak" panose="00000700000000000000" pitchFamily="2" charset="-78"/>
              </a:rPr>
              <a:t>مون بلان در </a:t>
            </a:r>
            <a:r>
              <a:rPr lang="fa-IR" sz="3200" dirty="0">
                <a:cs typeface="B Koodak" panose="00000700000000000000" pitchFamily="2" charset="-78"/>
              </a:rPr>
              <a:t>میان دو کشور فرانسه، </a:t>
            </a:r>
            <a:r>
              <a:rPr lang="fa-IR" sz="3200" dirty="0" smtClean="0">
                <a:cs typeface="B Koodak" panose="00000700000000000000" pitchFamily="2" charset="-78"/>
              </a:rPr>
              <a:t>ایتالیا </a:t>
            </a:r>
            <a:r>
              <a:rPr lang="fa-IR" sz="3200" dirty="0">
                <a:cs typeface="B Koodak" panose="00000700000000000000" pitchFamily="2" charset="-78"/>
              </a:rPr>
              <a:t>واقع شده و تا مدت ها این که محدوده قله متعلق به کدام کشور است محل بسیاری از مناقشات بوده. اکنون قله مون بلان جزئی از </a:t>
            </a:r>
            <a:r>
              <a:rPr lang="fa-IR" sz="3200" dirty="0" smtClean="0">
                <a:cs typeface="B Koodak" panose="00000700000000000000" pitchFamily="2" charset="-78"/>
              </a:rPr>
              <a:t>کشورفرانسه محسوب </a:t>
            </a:r>
            <a:r>
              <a:rPr lang="fa-IR" sz="3200" dirty="0">
                <a:cs typeface="B Koodak" panose="00000700000000000000" pitchFamily="2" charset="-78"/>
              </a:rPr>
              <a:t>می شود.</a:t>
            </a:r>
            <a:endParaRPr lang="en-US" sz="32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99588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8868229" cy="6858000"/>
          </a:xfrm>
          <a:prstGeom prst="rect">
            <a:avLst/>
          </a:prstGeom>
        </p:spPr>
      </p:pic>
      <p:sp>
        <p:nvSpPr>
          <p:cNvPr id="4" name="Rectangle 3"/>
          <p:cNvSpPr/>
          <p:nvPr/>
        </p:nvSpPr>
        <p:spPr>
          <a:xfrm>
            <a:off x="8868229" y="797510"/>
            <a:ext cx="3323771" cy="5262979"/>
          </a:xfrm>
          <a:prstGeom prst="rect">
            <a:avLst/>
          </a:prstGeom>
        </p:spPr>
        <p:txBody>
          <a:bodyPr wrap="square">
            <a:spAutoFit/>
          </a:bodyPr>
          <a:lstStyle/>
          <a:p>
            <a:pPr algn="just"/>
            <a:r>
              <a:rPr lang="fa-IR" sz="2800" dirty="0">
                <a:cs typeface="B Koodak" panose="00000700000000000000" pitchFamily="2" charset="-78"/>
              </a:rPr>
              <a:t>ارتفاع اش 4807 متر و صد کیلومتر مربع از آن پوشیده است از یخچال های دائمی. همین یخچال های بسیار وسیع سبب شد که آن را کوه سپید یا همان مون بلان (</a:t>
            </a:r>
            <a:r>
              <a:rPr lang="en-US" sz="2800" dirty="0">
                <a:cs typeface="B Koodak" panose="00000700000000000000" pitchFamily="2" charset="-78"/>
              </a:rPr>
              <a:t>Mont Blanc) </a:t>
            </a:r>
            <a:r>
              <a:rPr lang="fa-IR" sz="2800" dirty="0">
                <a:cs typeface="B Koodak" panose="00000700000000000000" pitchFamily="2" charset="-78"/>
              </a:rPr>
              <a:t>بخوانند . البته در فرانسه این کوه را </a:t>
            </a:r>
            <a:r>
              <a:rPr lang="en-US" sz="2800" dirty="0">
                <a:cs typeface="B Koodak" panose="00000700000000000000" pitchFamily="2" charset="-78"/>
              </a:rPr>
              <a:t>La Dame Blanche </a:t>
            </a:r>
            <a:r>
              <a:rPr lang="fa-IR" sz="2800" dirty="0">
                <a:cs typeface="B Koodak" panose="00000700000000000000" pitchFamily="2" charset="-78"/>
              </a:rPr>
              <a:t>به معنای "بانوی سپیدپوش" نیز خطاب می کنند.</a:t>
            </a:r>
            <a:endParaRPr lang="en-US" sz="2800" dirty="0">
              <a:cs typeface="B Koodak" panose="00000700000000000000" pitchFamily="2" charset="-78"/>
            </a:endParaRPr>
          </a:p>
        </p:txBody>
      </p:sp>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401" y="0"/>
            <a:ext cx="10729198" cy="6858000"/>
          </a:xfrm>
          <a:prstGeom prst="rect">
            <a:avLst/>
          </a:prstGeom>
        </p:spPr>
      </p:pic>
      <p:sp>
        <p:nvSpPr>
          <p:cNvPr id="6" name="Rectangle 5"/>
          <p:cNvSpPr/>
          <p:nvPr/>
        </p:nvSpPr>
        <p:spPr>
          <a:xfrm>
            <a:off x="731401" y="6427113"/>
            <a:ext cx="10729198" cy="430887"/>
          </a:xfrm>
          <a:prstGeom prst="rect">
            <a:avLst/>
          </a:prstGeom>
          <a:solidFill>
            <a:schemeClr val="bg1"/>
          </a:solidFill>
        </p:spPr>
        <p:txBody>
          <a:bodyPr wrap="square">
            <a:spAutoFit/>
          </a:bodyPr>
          <a:lstStyle/>
          <a:p>
            <a:pPr algn="ctr"/>
            <a:r>
              <a:rPr lang="fa-IR" sz="2200" dirty="0">
                <a:cs typeface="B Koodak" panose="00000700000000000000" pitchFamily="2" charset="-78"/>
              </a:rPr>
              <a:t>در سال 1965 تونلی به طول 11.6 کیلومتر در زیر کوه مون بلان احداث شد که فرانسه و ایتالیا را به هم می رساند. </a:t>
            </a:r>
            <a:endParaRPr lang="en-US" sz="2200" dirty="0">
              <a:cs typeface="B Koodak" panose="00000700000000000000" pitchFamily="2" charset="-78"/>
            </a:endParaRPr>
          </a:p>
        </p:txBody>
      </p:sp>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9484" y="0"/>
            <a:ext cx="9173029" cy="6879772"/>
          </a:xfrm>
          <a:prstGeom prst="rect">
            <a:avLst/>
          </a:prstGeom>
        </p:spPr>
      </p:pic>
      <p:sp>
        <p:nvSpPr>
          <p:cNvPr id="5" name="Rectangle 4"/>
          <p:cNvSpPr/>
          <p:nvPr/>
        </p:nvSpPr>
        <p:spPr>
          <a:xfrm>
            <a:off x="1509484" y="118162"/>
            <a:ext cx="6241143" cy="584775"/>
          </a:xfrm>
          <a:prstGeom prst="rect">
            <a:avLst/>
          </a:prstGeom>
        </p:spPr>
        <p:txBody>
          <a:bodyPr wrap="square">
            <a:spAutoFit/>
          </a:bodyPr>
          <a:lstStyle/>
          <a:p>
            <a:pPr algn="ctr"/>
            <a:r>
              <a:rPr lang="fa-IR" sz="3200" dirty="0" smtClean="0">
                <a:solidFill>
                  <a:schemeClr val="bg1"/>
                </a:solidFill>
                <a:cs typeface="B Koodak" panose="00000700000000000000" pitchFamily="2" charset="-78"/>
              </a:rPr>
              <a:t>صعود تیم کوهنوردی ایران به قلۀ مون بلان</a:t>
            </a:r>
            <a:endParaRPr lang="en-US" sz="3200" dirty="0">
              <a:solidFill>
                <a:schemeClr val="bg1"/>
              </a:solidFill>
            </a:endParaRPr>
          </a:p>
        </p:txBody>
      </p:sp>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4727461" y="301495"/>
            <a:ext cx="2737078" cy="1570848"/>
            <a:chOff x="4727461" y="272467"/>
            <a:chExt cx="2737078" cy="1570848"/>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7461" y="272467"/>
              <a:ext cx="2737078" cy="1570848"/>
            </a:xfrm>
            <a:prstGeom prst="rect">
              <a:avLst/>
            </a:prstGeom>
          </p:spPr>
        </p:pic>
        <p:sp>
          <p:nvSpPr>
            <p:cNvPr id="5" name="Rectangle 4"/>
            <p:cNvSpPr/>
            <p:nvPr/>
          </p:nvSpPr>
          <p:spPr>
            <a:xfrm>
              <a:off x="5341257" y="765503"/>
              <a:ext cx="1509485"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3200" dirty="0"/>
            </a:p>
          </p:txBody>
        </p:sp>
      </p:grpSp>
      <p:sp>
        <p:nvSpPr>
          <p:cNvPr id="7" name="Rectangle 6"/>
          <p:cNvSpPr/>
          <p:nvPr/>
        </p:nvSpPr>
        <p:spPr>
          <a:xfrm>
            <a:off x="791027" y="2365379"/>
            <a:ext cx="10609943"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به طور </a:t>
            </a:r>
            <a:r>
              <a:rPr lang="fa-IR" sz="3200" dirty="0">
                <a:solidFill>
                  <a:srgbClr val="231F20"/>
                </a:solidFill>
                <a:latin typeface="AmuzehNewNormalPS"/>
                <a:cs typeface="B Koodak" panose="00000700000000000000" pitchFamily="2" charset="-78"/>
              </a:rPr>
              <a:t>کلی اروپا </a:t>
            </a:r>
            <a:r>
              <a:rPr lang="fa-IR" sz="3200" dirty="0" smtClean="0">
                <a:solidFill>
                  <a:srgbClr val="231F20"/>
                </a:solidFill>
                <a:latin typeface="AmuzehNewNormalPS"/>
                <a:cs typeface="B Koodak" panose="00000700000000000000" pitchFamily="2" charset="-78"/>
              </a:rPr>
              <a:t>قاره ای </a:t>
            </a:r>
            <a:r>
              <a:rPr lang="fa-IR" sz="3200" dirty="0">
                <a:solidFill>
                  <a:srgbClr val="231F20"/>
                </a:solidFill>
                <a:latin typeface="AmuzehNewNormalPS"/>
                <a:cs typeface="B Koodak" panose="00000700000000000000" pitchFamily="2" charset="-78"/>
              </a:rPr>
              <a:t>با </a:t>
            </a:r>
            <a:r>
              <a:rPr lang="fa-IR" sz="3200" dirty="0">
                <a:solidFill>
                  <a:srgbClr val="0033CC"/>
                </a:solidFill>
                <a:latin typeface="AmuzehNewNormalPS"/>
                <a:cs typeface="B Koodak" panose="00000700000000000000" pitchFamily="2" charset="-78"/>
              </a:rPr>
              <a:t>آب و هوای معتدل</a:t>
            </a:r>
            <a:r>
              <a:rPr lang="fa-IR" sz="3200" dirty="0">
                <a:solidFill>
                  <a:srgbClr val="231F20"/>
                </a:solidFill>
                <a:latin typeface="AmuzehNewNormalPS"/>
                <a:cs typeface="B Koodak" panose="00000700000000000000" pitchFamily="2" charset="-78"/>
              </a:rPr>
              <a:t>، سرسبز و بدون بیابان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343" y="10580"/>
            <a:ext cx="10827657"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765143" cy="6868581"/>
          </a:xfrm>
          <a:prstGeom prst="rect">
            <a:avLst/>
          </a:prstGeom>
        </p:spPr>
      </p:pic>
      <p:grpSp>
        <p:nvGrpSpPr>
          <p:cNvPr id="11" name="Group 10"/>
          <p:cNvGrpSpPr/>
          <p:nvPr/>
        </p:nvGrpSpPr>
        <p:grpSpPr>
          <a:xfrm>
            <a:off x="8770379" y="280689"/>
            <a:ext cx="2416378" cy="1199779"/>
            <a:chOff x="8770379" y="8058"/>
            <a:chExt cx="2416378" cy="1199779"/>
          </a:xfrm>
        </p:grpSpPr>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379" y="8058"/>
              <a:ext cx="2416378" cy="1199779"/>
            </a:xfrm>
            <a:prstGeom prst="rect">
              <a:avLst/>
            </a:prstGeom>
          </p:spPr>
        </p:pic>
        <p:sp>
          <p:nvSpPr>
            <p:cNvPr id="3" name="Rectangle 2"/>
            <p:cNvSpPr/>
            <p:nvPr/>
          </p:nvSpPr>
          <p:spPr>
            <a:xfrm>
              <a:off x="9223829" y="315560"/>
              <a:ext cx="1509485"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3200" dirty="0"/>
            </a:p>
          </p:txBody>
        </p:sp>
      </p:grpSp>
      <p:sp>
        <p:nvSpPr>
          <p:cNvPr id="6" name="Rectangle 5"/>
          <p:cNvSpPr/>
          <p:nvPr/>
        </p:nvSpPr>
        <p:spPr>
          <a:xfrm>
            <a:off x="9173025" y="1919049"/>
            <a:ext cx="1611086" cy="584775"/>
          </a:xfrm>
          <a:prstGeom prst="rect">
            <a:avLst/>
          </a:prstGeom>
        </p:spPr>
        <p:txBody>
          <a:bodyPr wrap="square">
            <a:spAutoFit/>
          </a:bodyPr>
          <a:lstStyle/>
          <a:p>
            <a:pPr algn="ctr"/>
            <a:r>
              <a:rPr lang="fa-IR" sz="3200" dirty="0" smtClean="0">
                <a:cs typeface="B Koodak" panose="00000700000000000000" pitchFamily="2" charset="-78"/>
              </a:rPr>
              <a:t>شمال اروپا</a:t>
            </a:r>
            <a:endParaRPr lang="en-US" sz="3200" dirty="0"/>
          </a:p>
        </p:txBody>
      </p:sp>
      <p:grpSp>
        <p:nvGrpSpPr>
          <p:cNvPr id="4" name="Group 3"/>
          <p:cNvGrpSpPr/>
          <p:nvPr/>
        </p:nvGrpSpPr>
        <p:grpSpPr>
          <a:xfrm>
            <a:off x="7765141" y="2473029"/>
            <a:ext cx="4426859" cy="1401550"/>
            <a:chOff x="7765141" y="2473029"/>
            <a:chExt cx="4426859" cy="1401550"/>
          </a:xfrm>
        </p:grpSpPr>
        <p:sp>
          <p:nvSpPr>
            <p:cNvPr id="7" name="Rectangle 6"/>
            <p:cNvSpPr/>
            <p:nvPr/>
          </p:nvSpPr>
          <p:spPr>
            <a:xfrm>
              <a:off x="7765141" y="2797361"/>
              <a:ext cx="4426859" cy="1077218"/>
            </a:xfrm>
            <a:prstGeom prst="rect">
              <a:avLst/>
            </a:prstGeom>
          </p:spPr>
          <p:txBody>
            <a:bodyPr wrap="square">
              <a:spAutoFit/>
            </a:bodyPr>
            <a:lstStyle/>
            <a:p>
              <a:pPr algn="ctr"/>
              <a:r>
                <a:rPr lang="fa-IR" sz="3200" dirty="0" smtClean="0">
                  <a:cs typeface="B Koodak" panose="00000700000000000000" pitchFamily="2" charset="-78"/>
                </a:rPr>
                <a:t>شمال </a:t>
              </a:r>
              <a:r>
                <a:rPr lang="fa-IR" sz="3200" dirty="0">
                  <a:cs typeface="B Koodak" panose="00000700000000000000" pitchFamily="2" charset="-78"/>
                </a:rPr>
                <a:t>شبه جزیرۀ اسکاندیناوی و </a:t>
              </a:r>
              <a:r>
                <a:rPr lang="fa-IR" sz="3200" dirty="0" smtClean="0">
                  <a:cs typeface="B Koodak" panose="00000700000000000000" pitchFamily="2" charset="-78"/>
                </a:rPr>
                <a:t>ایسلند</a:t>
              </a:r>
              <a:endParaRPr lang="en-US" sz="3200" dirty="0"/>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3" y="2473029"/>
              <a:ext cx="171450" cy="428625"/>
            </a:xfrm>
            <a:prstGeom prst="rect">
              <a:avLst/>
            </a:prstGeom>
          </p:spPr>
        </p:pic>
      </p:grpSp>
      <p:grpSp>
        <p:nvGrpSpPr>
          <p:cNvPr id="12" name="Group 11"/>
          <p:cNvGrpSpPr/>
          <p:nvPr/>
        </p:nvGrpSpPr>
        <p:grpSpPr>
          <a:xfrm>
            <a:off x="8556170" y="3874579"/>
            <a:ext cx="2844800" cy="878312"/>
            <a:chOff x="8556170" y="3874579"/>
            <a:chExt cx="2844800" cy="878312"/>
          </a:xfrm>
        </p:grpSpPr>
        <p:sp>
          <p:nvSpPr>
            <p:cNvPr id="8" name="Rectangle 7"/>
            <p:cNvSpPr/>
            <p:nvPr/>
          </p:nvSpPr>
          <p:spPr>
            <a:xfrm>
              <a:off x="8556170" y="4168116"/>
              <a:ext cx="2844800" cy="584775"/>
            </a:xfrm>
            <a:prstGeom prst="rect">
              <a:avLst/>
            </a:prstGeom>
          </p:spPr>
          <p:txBody>
            <a:bodyPr wrap="square">
              <a:spAutoFit/>
            </a:bodyPr>
            <a:lstStyle/>
            <a:p>
              <a:pPr algn="ctr"/>
              <a:r>
                <a:rPr lang="fa-IR" sz="3200" dirty="0" smtClean="0">
                  <a:cs typeface="B Koodak" panose="00000700000000000000" pitchFamily="2" charset="-78"/>
                </a:rPr>
                <a:t>نزدیک قطب شمال</a:t>
              </a:r>
              <a:endParaRPr lang="en-US" sz="3200" dirty="0"/>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3" y="3874579"/>
              <a:ext cx="171450" cy="428625"/>
            </a:xfrm>
            <a:prstGeom prst="rect">
              <a:avLst/>
            </a:prstGeom>
          </p:spPr>
        </p:pic>
      </p:grpSp>
      <p:grpSp>
        <p:nvGrpSpPr>
          <p:cNvPr id="13" name="Group 12"/>
          <p:cNvGrpSpPr/>
          <p:nvPr/>
        </p:nvGrpSpPr>
        <p:grpSpPr>
          <a:xfrm>
            <a:off x="7888511" y="4847504"/>
            <a:ext cx="4180114" cy="1027876"/>
            <a:chOff x="7888511" y="4847504"/>
            <a:chExt cx="4180114" cy="1027876"/>
          </a:xfrm>
        </p:grpSpPr>
        <p:sp>
          <p:nvSpPr>
            <p:cNvPr id="9" name="Rectangle 8"/>
            <p:cNvSpPr/>
            <p:nvPr/>
          </p:nvSpPr>
          <p:spPr>
            <a:xfrm>
              <a:off x="7888511" y="5290605"/>
              <a:ext cx="4180114" cy="584775"/>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آب و هوای قطبی و سرد</a:t>
              </a:r>
              <a:endParaRPr lang="en-US" sz="3200" dirty="0">
                <a:cs typeface="B Koodak" panose="00000700000000000000" pitchFamily="2" charset="-78"/>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3" y="4847504"/>
              <a:ext cx="171450" cy="428625"/>
            </a:xfrm>
            <a:prstGeom prst="rect">
              <a:avLst/>
            </a:prstGeom>
          </p:spPr>
        </p:pic>
      </p:grpSp>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58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1" y="0"/>
            <a:ext cx="10287000" cy="6858000"/>
          </a:xfrm>
          <a:prstGeom prst="rect">
            <a:avLst/>
          </a:prstGeom>
        </p:spPr>
      </p:pic>
      <p:sp>
        <p:nvSpPr>
          <p:cNvPr id="5" name="Rectangle 4"/>
          <p:cNvSpPr/>
          <p:nvPr/>
        </p:nvSpPr>
        <p:spPr>
          <a:xfrm>
            <a:off x="7917544" y="191848"/>
            <a:ext cx="3321957" cy="1077218"/>
          </a:xfrm>
          <a:prstGeom prst="rect">
            <a:avLst/>
          </a:prstGeom>
        </p:spPr>
        <p:txBody>
          <a:bodyPr wrap="square">
            <a:spAutoFit/>
          </a:bodyPr>
          <a:lstStyle/>
          <a:p>
            <a:pPr algn="ctr"/>
            <a:r>
              <a:rPr lang="fa-IR" sz="3200" dirty="0" smtClean="0">
                <a:cs typeface="B Koodak" panose="00000700000000000000" pitchFamily="2" charset="-78"/>
              </a:rPr>
              <a:t>فنلاند</a:t>
            </a:r>
          </a:p>
          <a:p>
            <a:pPr algn="ctr"/>
            <a:r>
              <a:rPr lang="fa-IR" sz="3200" dirty="0" smtClean="0">
                <a:cs typeface="B Koodak" panose="00000700000000000000" pitchFamily="2" charset="-78"/>
              </a:rPr>
              <a:t>( شمال اسکاندیناوی)</a:t>
            </a:r>
            <a:endParaRPr lang="en-US" sz="3200" dirty="0"/>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5363936" y="163753"/>
            <a:ext cx="1464128" cy="584775"/>
          </a:xfrm>
          <a:prstGeom prst="rect">
            <a:avLst/>
          </a:prstGeom>
        </p:spPr>
        <p:txBody>
          <a:bodyPr wrap="square">
            <a:spAutoFit/>
          </a:bodyPr>
          <a:lstStyle/>
          <a:p>
            <a:pPr algn="ctr"/>
            <a:r>
              <a:rPr lang="fa-IR" sz="3200" dirty="0" smtClean="0">
                <a:cs typeface="B Koodak" panose="00000700000000000000" pitchFamily="2" charset="-78"/>
              </a:rPr>
              <a:t>ایسلند</a:t>
            </a:r>
            <a:endParaRPr lang="en-US" sz="3200" dirty="0">
              <a:cs typeface="B Koodak" panose="00000700000000000000" pitchFamily="2" charset="-78"/>
            </a:endParaRPr>
          </a:p>
        </p:txBody>
      </p:sp>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0860" cy="6858000"/>
          </a:xfrm>
          <a:prstGeom prst="rect">
            <a:avLst/>
          </a:prstGeom>
        </p:spPr>
      </p:pic>
      <p:sp>
        <p:nvSpPr>
          <p:cNvPr id="3" name="Rectangle 2"/>
          <p:cNvSpPr/>
          <p:nvPr/>
        </p:nvSpPr>
        <p:spPr>
          <a:xfrm>
            <a:off x="8113485" y="6157219"/>
            <a:ext cx="4218003" cy="584775"/>
          </a:xfrm>
          <a:prstGeom prst="rect">
            <a:avLst/>
          </a:prstGeom>
        </p:spPr>
        <p:txBody>
          <a:bodyPr wrap="square">
            <a:spAutoFit/>
          </a:bodyPr>
          <a:lstStyle/>
          <a:p>
            <a:pPr algn="ctr"/>
            <a:r>
              <a:rPr lang="fa-IR" sz="3200" dirty="0" smtClean="0">
                <a:cs typeface="B Koodak" panose="00000700000000000000" pitchFamily="2" charset="-78"/>
              </a:rPr>
              <a:t>سوئد ( شمال اسکاندیناوی)</a:t>
            </a:r>
            <a:endParaRPr lang="en-US" sz="3200" dirty="0"/>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284"/>
            <a:ext cx="12192000" cy="68852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765143" cy="6868581"/>
          </a:xfrm>
          <a:prstGeom prst="rect">
            <a:avLst/>
          </a:prstGeom>
        </p:spPr>
      </p:pic>
      <p:grpSp>
        <p:nvGrpSpPr>
          <p:cNvPr id="4" name="Group 3"/>
          <p:cNvGrpSpPr/>
          <p:nvPr/>
        </p:nvGrpSpPr>
        <p:grpSpPr>
          <a:xfrm>
            <a:off x="8770379" y="280689"/>
            <a:ext cx="2416378" cy="1199779"/>
            <a:chOff x="8770379" y="8058"/>
            <a:chExt cx="2416378" cy="1199779"/>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379" y="8058"/>
              <a:ext cx="2416378" cy="1199779"/>
            </a:xfrm>
            <a:prstGeom prst="rect">
              <a:avLst/>
            </a:prstGeom>
          </p:spPr>
        </p:pic>
        <p:sp>
          <p:nvSpPr>
            <p:cNvPr id="6" name="Rectangle 5"/>
            <p:cNvSpPr/>
            <p:nvPr/>
          </p:nvSpPr>
          <p:spPr>
            <a:xfrm>
              <a:off x="9223829" y="315560"/>
              <a:ext cx="1509485"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3200" dirty="0"/>
            </a:p>
          </p:txBody>
        </p:sp>
      </p:grpSp>
      <p:grpSp>
        <p:nvGrpSpPr>
          <p:cNvPr id="2" name="Group 1"/>
          <p:cNvGrpSpPr/>
          <p:nvPr/>
        </p:nvGrpSpPr>
        <p:grpSpPr>
          <a:xfrm>
            <a:off x="7765142" y="1919049"/>
            <a:ext cx="4426857" cy="982605"/>
            <a:chOff x="7765142" y="1919049"/>
            <a:chExt cx="4426857" cy="982605"/>
          </a:xfrm>
        </p:grpSpPr>
        <p:sp>
          <p:nvSpPr>
            <p:cNvPr id="7" name="Rectangle 6"/>
            <p:cNvSpPr/>
            <p:nvPr/>
          </p:nvSpPr>
          <p:spPr>
            <a:xfrm>
              <a:off x="7765142" y="1919049"/>
              <a:ext cx="4426857" cy="584775"/>
            </a:xfrm>
            <a:prstGeom prst="rect">
              <a:avLst/>
            </a:prstGeom>
          </p:spPr>
          <p:txBody>
            <a:bodyPr wrap="square">
              <a:spAutoFit/>
            </a:bodyPr>
            <a:lstStyle/>
            <a:p>
              <a:pPr algn="ctr"/>
              <a:r>
                <a:rPr lang="fa-IR" sz="3200" dirty="0" smtClean="0">
                  <a:cs typeface="B Koodak" panose="00000700000000000000" pitchFamily="2" charset="-78"/>
                </a:rPr>
                <a:t>مناطق مجاور اقیانوس اطلس</a:t>
              </a:r>
              <a:endParaRPr lang="en-US" sz="3200" dirty="0"/>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3" y="2473029"/>
              <a:ext cx="171450" cy="428625"/>
            </a:xfrm>
            <a:prstGeom prst="rect">
              <a:avLst/>
            </a:prstGeom>
          </p:spPr>
        </p:pic>
      </p:grpSp>
      <p:grpSp>
        <p:nvGrpSpPr>
          <p:cNvPr id="10" name="Group 9"/>
          <p:cNvGrpSpPr/>
          <p:nvPr/>
        </p:nvGrpSpPr>
        <p:grpSpPr>
          <a:xfrm>
            <a:off x="7765141" y="2797361"/>
            <a:ext cx="4426859" cy="1097109"/>
            <a:chOff x="7765141" y="2797361"/>
            <a:chExt cx="4426859" cy="1097109"/>
          </a:xfrm>
        </p:grpSpPr>
        <p:sp>
          <p:nvSpPr>
            <p:cNvPr id="9" name="Rectangle 8"/>
            <p:cNvSpPr/>
            <p:nvPr/>
          </p:nvSpPr>
          <p:spPr>
            <a:xfrm>
              <a:off x="7765141" y="2797361"/>
              <a:ext cx="4426859" cy="584775"/>
            </a:xfrm>
            <a:prstGeom prst="rect">
              <a:avLst/>
            </a:prstGeom>
          </p:spPr>
          <p:txBody>
            <a:bodyPr wrap="square">
              <a:spAutoFit/>
            </a:bodyPr>
            <a:lstStyle/>
            <a:p>
              <a:pPr algn="ctr"/>
              <a:r>
                <a:rPr lang="fa-IR" sz="3200" dirty="0" smtClean="0">
                  <a:cs typeface="B Koodak" panose="00000700000000000000" pitchFamily="2" charset="-78"/>
                </a:rPr>
                <a:t>انگلستان و ایرلند</a:t>
              </a:r>
              <a:endParaRPr lang="en-US" sz="3200" dirty="0"/>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3" y="3465845"/>
              <a:ext cx="171450" cy="428625"/>
            </a:xfrm>
            <a:prstGeom prst="rect">
              <a:avLst/>
            </a:prstGeom>
          </p:spPr>
        </p:pic>
      </p:grpSp>
      <p:sp>
        <p:nvSpPr>
          <p:cNvPr id="13" name="Rectangle 12"/>
          <p:cNvSpPr/>
          <p:nvPr/>
        </p:nvSpPr>
        <p:spPr>
          <a:xfrm>
            <a:off x="7750109" y="5102279"/>
            <a:ext cx="428546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هوای ملایم در زمستان</a:t>
            </a:r>
            <a:endParaRPr lang="en-US" sz="3200" dirty="0">
              <a:cs typeface="B Koodak" panose="00000700000000000000" pitchFamily="2" charset="-78"/>
            </a:endParaRPr>
          </a:p>
        </p:txBody>
      </p:sp>
      <p:grpSp>
        <p:nvGrpSpPr>
          <p:cNvPr id="15" name="Group 14"/>
          <p:cNvGrpSpPr/>
          <p:nvPr/>
        </p:nvGrpSpPr>
        <p:grpSpPr>
          <a:xfrm>
            <a:off x="7835837" y="3894470"/>
            <a:ext cx="4285467" cy="1411541"/>
            <a:chOff x="7835837" y="3894470"/>
            <a:chExt cx="4285467" cy="1411541"/>
          </a:xfrm>
        </p:grpSpPr>
        <p:sp>
          <p:nvSpPr>
            <p:cNvPr id="12" name="Rectangle 11"/>
            <p:cNvSpPr/>
            <p:nvPr/>
          </p:nvSpPr>
          <p:spPr>
            <a:xfrm>
              <a:off x="7835837" y="3894470"/>
              <a:ext cx="428546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عبور جریان دریایی آب </a:t>
              </a:r>
              <a:r>
                <a:rPr lang="fa-IR" sz="3200" dirty="0" smtClean="0">
                  <a:solidFill>
                    <a:srgbClr val="231F20"/>
                  </a:solidFill>
                  <a:latin typeface="AmuzehNewNormalPS"/>
                  <a:cs typeface="B Koodak" panose="00000700000000000000" pitchFamily="2" charset="-78"/>
                </a:rPr>
                <a:t>گرم گلف استریم</a:t>
              </a:r>
              <a:endParaRPr lang="en-US" sz="3200" dirty="0">
                <a:cs typeface="B Koodak" panose="00000700000000000000" pitchFamily="2" charset="-78"/>
              </a:endParaRPr>
            </a:p>
          </p:txBody>
        </p:sp>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2" y="4877386"/>
              <a:ext cx="171450" cy="428625"/>
            </a:xfrm>
            <a:prstGeom prst="rect">
              <a:avLst/>
            </a:prstGeom>
          </p:spPr>
        </p:pic>
      </p:grpSp>
      <p:grpSp>
        <p:nvGrpSpPr>
          <p:cNvPr id="16" name="Group 15"/>
          <p:cNvGrpSpPr/>
          <p:nvPr/>
        </p:nvGrpSpPr>
        <p:grpSpPr>
          <a:xfrm>
            <a:off x="7835837" y="5680022"/>
            <a:ext cx="4356163" cy="1011809"/>
            <a:chOff x="7835837" y="5680022"/>
            <a:chExt cx="4356163" cy="1011809"/>
          </a:xfrm>
        </p:grpSpPr>
        <p:sp>
          <p:nvSpPr>
            <p:cNvPr id="14" name="Rectangle 13"/>
            <p:cNvSpPr/>
            <p:nvPr/>
          </p:nvSpPr>
          <p:spPr>
            <a:xfrm>
              <a:off x="7835837" y="6107056"/>
              <a:ext cx="4356163" cy="584775"/>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آب و هوای معتدل اقیانوسی</a:t>
              </a:r>
              <a:endParaRPr lang="en-US" sz="3200" dirty="0">
                <a:cs typeface="B Koodak" panose="00000700000000000000" pitchFamily="2" charset="-78"/>
              </a:endParaRPr>
            </a:p>
          </p:txBody>
        </p:sp>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2842" y="5680022"/>
              <a:ext cx="171450" cy="428625"/>
            </a:xfrm>
            <a:prstGeom prst="rect">
              <a:avLst/>
            </a:prstGeom>
          </p:spPr>
        </p:pic>
      </p:gr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10726057" y="6273225"/>
            <a:ext cx="1465943" cy="584775"/>
          </a:xfrm>
          <a:prstGeom prst="rect">
            <a:avLst/>
          </a:prstGeom>
          <a:solidFill>
            <a:schemeClr val="bg1"/>
          </a:solidFill>
        </p:spPr>
        <p:txBody>
          <a:bodyPr wrap="square">
            <a:spAutoFit/>
          </a:bodyPr>
          <a:lstStyle/>
          <a:p>
            <a:pPr algn="ctr"/>
            <a:r>
              <a:rPr lang="fa-IR" sz="3200" dirty="0" smtClean="0">
                <a:cs typeface="B Koodak" panose="00000700000000000000" pitchFamily="2" charset="-78"/>
              </a:rPr>
              <a:t>انگلستان</a:t>
            </a:r>
            <a:endParaRPr lang="en-US" sz="3200" dirty="0"/>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79772"/>
          </a:xfrm>
          <a:prstGeom prst="rect">
            <a:avLst/>
          </a:prstGeom>
        </p:spPr>
      </p:pic>
      <p:sp>
        <p:nvSpPr>
          <p:cNvPr id="5" name="Rectangle 4"/>
          <p:cNvSpPr/>
          <p:nvPr/>
        </p:nvSpPr>
        <p:spPr>
          <a:xfrm>
            <a:off x="10726056" y="0"/>
            <a:ext cx="1465943" cy="584775"/>
          </a:xfrm>
          <a:prstGeom prst="rect">
            <a:avLst/>
          </a:prstGeom>
          <a:noFill/>
        </p:spPr>
        <p:txBody>
          <a:bodyPr wrap="square">
            <a:spAutoFit/>
          </a:bodyPr>
          <a:lstStyle/>
          <a:p>
            <a:pPr algn="ctr"/>
            <a:r>
              <a:rPr lang="fa-IR" sz="3200" dirty="0" smtClean="0">
                <a:cs typeface="B Koodak" panose="00000700000000000000" pitchFamily="2" charset="-78"/>
              </a:rPr>
              <a:t>انگلستان</a:t>
            </a:r>
            <a:endParaRPr lang="en-US" sz="3200" dirty="0"/>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377714" cy="6858000"/>
          </a:xfrm>
          <a:prstGeom prst="rect">
            <a:avLst/>
          </a:prstGeom>
        </p:spPr>
      </p:pic>
      <p:sp>
        <p:nvSpPr>
          <p:cNvPr id="5" name="Rectangle 4"/>
          <p:cNvSpPr/>
          <p:nvPr/>
        </p:nvSpPr>
        <p:spPr>
          <a:xfrm>
            <a:off x="10551885" y="3136612"/>
            <a:ext cx="1465943" cy="584775"/>
          </a:xfrm>
          <a:prstGeom prst="rect">
            <a:avLst/>
          </a:prstGeom>
          <a:noFill/>
        </p:spPr>
        <p:txBody>
          <a:bodyPr wrap="square">
            <a:spAutoFit/>
          </a:bodyPr>
          <a:lstStyle/>
          <a:p>
            <a:pPr algn="ctr"/>
            <a:r>
              <a:rPr lang="fa-IR" sz="3200" dirty="0" smtClean="0">
                <a:cs typeface="B Koodak" panose="00000700000000000000" pitchFamily="2" charset="-78"/>
              </a:rPr>
              <a:t>ایرلند</a:t>
            </a:r>
            <a:endParaRPr lang="en-US" sz="3200" dirty="0"/>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762278" cy="6858000"/>
          </a:xfrm>
          <a:prstGeom prst="rect">
            <a:avLst/>
          </a:prstGeom>
        </p:spPr>
      </p:pic>
      <p:sp>
        <p:nvSpPr>
          <p:cNvPr id="5" name="Rectangle 4"/>
          <p:cNvSpPr/>
          <p:nvPr/>
        </p:nvSpPr>
        <p:spPr>
          <a:xfrm>
            <a:off x="9940789" y="3136612"/>
            <a:ext cx="2081378" cy="584775"/>
          </a:xfrm>
          <a:prstGeom prst="rect">
            <a:avLst/>
          </a:prstGeom>
          <a:noFill/>
        </p:spPr>
        <p:txBody>
          <a:bodyPr wrap="square">
            <a:spAutoFit/>
          </a:bodyPr>
          <a:lstStyle/>
          <a:p>
            <a:pPr algn="ctr"/>
            <a:r>
              <a:rPr lang="fa-IR" sz="3200" dirty="0" smtClean="0">
                <a:cs typeface="B Koodak" panose="00000700000000000000" pitchFamily="2" charset="-78"/>
              </a:rPr>
              <a:t>دوبلین، ایرلند</a:t>
            </a:r>
            <a:endParaRPr lang="en-US" sz="3200" dirty="0"/>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765143" cy="6868581"/>
          </a:xfrm>
          <a:prstGeom prst="rect">
            <a:avLst/>
          </a:prstGeom>
        </p:spPr>
      </p:pic>
      <p:grpSp>
        <p:nvGrpSpPr>
          <p:cNvPr id="4" name="Group 3"/>
          <p:cNvGrpSpPr/>
          <p:nvPr/>
        </p:nvGrpSpPr>
        <p:grpSpPr>
          <a:xfrm>
            <a:off x="8770379" y="280689"/>
            <a:ext cx="2416378" cy="1199779"/>
            <a:chOff x="8770379" y="8058"/>
            <a:chExt cx="2416378" cy="1199779"/>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379" y="8058"/>
              <a:ext cx="2416378" cy="1199779"/>
            </a:xfrm>
            <a:prstGeom prst="rect">
              <a:avLst/>
            </a:prstGeom>
          </p:spPr>
        </p:pic>
        <p:sp>
          <p:nvSpPr>
            <p:cNvPr id="6" name="Rectangle 5"/>
            <p:cNvSpPr/>
            <p:nvPr/>
          </p:nvSpPr>
          <p:spPr>
            <a:xfrm>
              <a:off x="9223829" y="315560"/>
              <a:ext cx="1509485"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3200" dirty="0"/>
            </a:p>
          </p:txBody>
        </p:sp>
      </p:grpSp>
      <p:sp>
        <p:nvSpPr>
          <p:cNvPr id="8" name="Rectangle 7"/>
          <p:cNvSpPr/>
          <p:nvPr/>
        </p:nvSpPr>
        <p:spPr>
          <a:xfrm>
            <a:off x="7765142" y="1919049"/>
            <a:ext cx="4426857" cy="584775"/>
          </a:xfrm>
          <a:prstGeom prst="rect">
            <a:avLst/>
          </a:prstGeom>
        </p:spPr>
        <p:txBody>
          <a:bodyPr wrap="square">
            <a:spAutoFit/>
          </a:bodyPr>
          <a:lstStyle/>
          <a:p>
            <a:pPr algn="ctr"/>
            <a:r>
              <a:rPr lang="fa-IR" sz="3200" dirty="0" smtClean="0">
                <a:cs typeface="B Koodak" panose="00000700000000000000" pitchFamily="2" charset="-78"/>
              </a:rPr>
              <a:t>مناطق جنوب اروپا</a:t>
            </a:r>
            <a:endParaRPr lang="en-US" sz="3200" dirty="0"/>
          </a:p>
        </p:txBody>
      </p:sp>
      <p:grpSp>
        <p:nvGrpSpPr>
          <p:cNvPr id="14" name="Group 13"/>
          <p:cNvGrpSpPr/>
          <p:nvPr/>
        </p:nvGrpSpPr>
        <p:grpSpPr>
          <a:xfrm>
            <a:off x="7815938" y="2513780"/>
            <a:ext cx="4426857" cy="870416"/>
            <a:chOff x="7815938" y="2513780"/>
            <a:chExt cx="4426857" cy="870416"/>
          </a:xfrm>
        </p:grpSpPr>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7917" y="2513780"/>
              <a:ext cx="171450" cy="428625"/>
            </a:xfrm>
            <a:prstGeom prst="rect">
              <a:avLst/>
            </a:prstGeom>
          </p:spPr>
        </p:pic>
        <p:sp>
          <p:nvSpPr>
            <p:cNvPr id="9" name="Rectangle 8"/>
            <p:cNvSpPr/>
            <p:nvPr/>
          </p:nvSpPr>
          <p:spPr>
            <a:xfrm>
              <a:off x="7815938" y="2799421"/>
              <a:ext cx="4426857" cy="584775"/>
            </a:xfrm>
            <a:prstGeom prst="rect">
              <a:avLst/>
            </a:prstGeom>
          </p:spPr>
          <p:txBody>
            <a:bodyPr wrap="square">
              <a:spAutoFit/>
            </a:bodyPr>
            <a:lstStyle/>
            <a:p>
              <a:pPr algn="ctr"/>
              <a:r>
                <a:rPr lang="fa-IR" sz="3200" dirty="0" smtClean="0">
                  <a:cs typeface="B Koodak" panose="00000700000000000000" pitchFamily="2" charset="-78"/>
                </a:rPr>
                <a:t>سواحل دریای مدیترانه</a:t>
              </a:r>
              <a:endParaRPr lang="en-US" sz="3200" dirty="0"/>
            </a:p>
          </p:txBody>
        </p:sp>
      </p:grpSp>
      <p:grpSp>
        <p:nvGrpSpPr>
          <p:cNvPr id="15" name="Group 14"/>
          <p:cNvGrpSpPr/>
          <p:nvPr/>
        </p:nvGrpSpPr>
        <p:grpSpPr>
          <a:xfrm>
            <a:off x="7730213" y="3375184"/>
            <a:ext cx="4426857" cy="879428"/>
            <a:chOff x="7730213" y="3375184"/>
            <a:chExt cx="4426857" cy="879428"/>
          </a:xfrm>
        </p:grpSpPr>
        <p:sp>
          <p:nvSpPr>
            <p:cNvPr id="10" name="Rectangle 9"/>
            <p:cNvSpPr/>
            <p:nvPr/>
          </p:nvSpPr>
          <p:spPr>
            <a:xfrm>
              <a:off x="7730213" y="3669837"/>
              <a:ext cx="4426857" cy="584775"/>
            </a:xfrm>
            <a:prstGeom prst="rect">
              <a:avLst/>
            </a:prstGeom>
          </p:spPr>
          <p:txBody>
            <a:bodyPr wrap="square">
              <a:spAutoFit/>
            </a:bodyPr>
            <a:lstStyle/>
            <a:p>
              <a:pPr algn="ctr"/>
              <a:r>
                <a:rPr lang="fa-IR" sz="3200" dirty="0" smtClean="0">
                  <a:cs typeface="B Koodak" panose="00000700000000000000" pitchFamily="2" charset="-78"/>
                </a:rPr>
                <a:t>اسپانیا و ایتالیا</a:t>
              </a:r>
              <a:endParaRPr lang="en-US" sz="3200" dirty="0"/>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0862" y="3375184"/>
              <a:ext cx="171450" cy="428625"/>
            </a:xfrm>
            <a:prstGeom prst="rect">
              <a:avLst/>
            </a:prstGeom>
          </p:spPr>
        </p:pic>
      </p:grpSp>
      <p:grpSp>
        <p:nvGrpSpPr>
          <p:cNvPr id="19" name="Group 18"/>
          <p:cNvGrpSpPr/>
          <p:nvPr/>
        </p:nvGrpSpPr>
        <p:grpSpPr>
          <a:xfrm>
            <a:off x="7730213" y="4165259"/>
            <a:ext cx="4426857" cy="969931"/>
            <a:chOff x="7730213" y="4165259"/>
            <a:chExt cx="4426857" cy="969931"/>
          </a:xfrm>
        </p:grpSpPr>
        <p:sp>
          <p:nvSpPr>
            <p:cNvPr id="11" name="Rectangle 10"/>
            <p:cNvSpPr/>
            <p:nvPr/>
          </p:nvSpPr>
          <p:spPr>
            <a:xfrm>
              <a:off x="7730213" y="4550415"/>
              <a:ext cx="4426857" cy="584775"/>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cs typeface="B Koodak" panose="00000700000000000000" pitchFamily="2" charset="-78"/>
                </a:rPr>
                <a:t>آب و هوای معتدل مدیترانه ای</a:t>
              </a:r>
              <a:endParaRPr lang="en-US" sz="3200" dirty="0"/>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0861" y="4165259"/>
              <a:ext cx="171450" cy="428625"/>
            </a:xfrm>
            <a:prstGeom prst="rect">
              <a:avLst/>
            </a:prstGeom>
          </p:spPr>
        </p:pic>
      </p:grpSp>
      <p:grpSp>
        <p:nvGrpSpPr>
          <p:cNvPr id="20" name="Group 19"/>
          <p:cNvGrpSpPr/>
          <p:nvPr/>
        </p:nvGrpSpPr>
        <p:grpSpPr>
          <a:xfrm>
            <a:off x="7730213" y="5299261"/>
            <a:ext cx="4461787" cy="1537004"/>
            <a:chOff x="7730213" y="5299261"/>
            <a:chExt cx="4461787" cy="1537004"/>
          </a:xfrm>
        </p:grpSpPr>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7916" y="5299261"/>
              <a:ext cx="171450" cy="428625"/>
            </a:xfrm>
            <a:prstGeom prst="rect">
              <a:avLst/>
            </a:prstGeom>
          </p:spPr>
        </p:pic>
        <p:sp>
          <p:nvSpPr>
            <p:cNvPr id="17" name="Rectangle 16"/>
            <p:cNvSpPr/>
            <p:nvPr/>
          </p:nvSpPr>
          <p:spPr>
            <a:xfrm>
              <a:off x="7765143" y="5588886"/>
              <a:ext cx="4426857" cy="584775"/>
            </a:xfrm>
            <a:prstGeom prst="rect">
              <a:avLst/>
            </a:prstGeom>
          </p:spPr>
          <p:txBody>
            <a:bodyPr wrap="square">
              <a:spAutoFit/>
            </a:bodyPr>
            <a:lstStyle/>
            <a:p>
              <a:pPr algn="ctr"/>
              <a:r>
                <a:rPr lang="fa-IR" sz="3200" dirty="0" smtClean="0">
                  <a:cs typeface="B Koodak" panose="00000700000000000000" pitchFamily="2" charset="-78"/>
                </a:rPr>
                <a:t>زمستان: معتدل و مرطوب</a:t>
              </a:r>
              <a:endParaRPr lang="en-US" sz="3200" dirty="0"/>
            </a:p>
          </p:txBody>
        </p:sp>
        <p:sp>
          <p:nvSpPr>
            <p:cNvPr id="18" name="Rectangle 17"/>
            <p:cNvSpPr/>
            <p:nvPr/>
          </p:nvSpPr>
          <p:spPr>
            <a:xfrm>
              <a:off x="7730213" y="6251490"/>
              <a:ext cx="4426857" cy="584775"/>
            </a:xfrm>
            <a:prstGeom prst="rect">
              <a:avLst/>
            </a:prstGeom>
          </p:spPr>
          <p:txBody>
            <a:bodyPr wrap="square">
              <a:spAutoFit/>
            </a:bodyPr>
            <a:lstStyle/>
            <a:p>
              <a:pPr algn="ctr"/>
              <a:r>
                <a:rPr lang="fa-IR" sz="3200" dirty="0" smtClean="0">
                  <a:cs typeface="B Koodak" panose="00000700000000000000" pitchFamily="2" charset="-78"/>
                </a:rPr>
                <a:t>تابستان: گرم و خشک</a:t>
              </a:r>
              <a:endParaRPr lang="en-US" sz="3200" dirty="0"/>
            </a:p>
          </p:txBody>
        </p:sp>
      </p:grpSp>
    </p:spTree>
    <p:extLst>
      <p:ext uri="{BB962C8B-B14F-4D97-AF65-F5344CB8AC3E}">
        <p14:creationId xmlns:p14="http://schemas.microsoft.com/office/powerpoint/2010/main" val="41527969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7829" y="0"/>
            <a:ext cx="10334171" cy="6885141"/>
          </a:xfrm>
          <a:prstGeom prst="rect">
            <a:avLst/>
          </a:prstGeom>
        </p:spPr>
      </p:pic>
      <p:sp>
        <p:nvSpPr>
          <p:cNvPr id="4" name="Rectangle 3"/>
          <p:cNvSpPr/>
          <p:nvPr/>
        </p:nvSpPr>
        <p:spPr>
          <a:xfrm>
            <a:off x="-111774" y="2644170"/>
            <a:ext cx="2081378" cy="1569660"/>
          </a:xfrm>
          <a:prstGeom prst="rect">
            <a:avLst/>
          </a:prstGeom>
          <a:noFill/>
        </p:spPr>
        <p:txBody>
          <a:bodyPr wrap="square">
            <a:spAutoFit/>
          </a:bodyPr>
          <a:lstStyle/>
          <a:p>
            <a:pPr algn="ctr"/>
            <a:r>
              <a:rPr lang="fa-IR" sz="3200" dirty="0" smtClean="0">
                <a:cs typeface="B Koodak" panose="00000700000000000000" pitchFamily="2" charset="-78"/>
              </a:rPr>
              <a:t>سواحل مدیترانه، ایتالیا</a:t>
            </a:r>
            <a:endParaRPr lang="en-US" sz="3200" dirty="0"/>
          </a:p>
        </p:txBody>
      </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6755" cy="6858000"/>
          </a:xfrm>
          <a:prstGeom prst="rect">
            <a:avLst/>
          </a:prstGeom>
        </p:spPr>
      </p:pic>
      <p:sp>
        <p:nvSpPr>
          <p:cNvPr id="3" name="Rectangle 2"/>
          <p:cNvSpPr/>
          <p:nvPr/>
        </p:nvSpPr>
        <p:spPr>
          <a:xfrm>
            <a:off x="8891836" y="162227"/>
            <a:ext cx="3304918" cy="584775"/>
          </a:xfrm>
          <a:prstGeom prst="rect">
            <a:avLst/>
          </a:prstGeom>
          <a:noFill/>
        </p:spPr>
        <p:txBody>
          <a:bodyPr wrap="square">
            <a:spAutoFit/>
          </a:bodyPr>
          <a:lstStyle/>
          <a:p>
            <a:pPr algn="ctr"/>
            <a:r>
              <a:rPr lang="fa-IR" sz="3200" dirty="0" smtClean="0">
                <a:cs typeface="B Koodak" panose="00000700000000000000" pitchFamily="2" charset="-78"/>
              </a:rPr>
              <a:t>سواحل مدیترانه، ایتالیا</a:t>
            </a:r>
            <a:endParaRPr lang="en-US" sz="3200" dirty="0"/>
          </a:p>
        </p:txBody>
      </p:sp>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390909" cy="6858000"/>
          </a:xfrm>
          <a:prstGeom prst="rect">
            <a:avLst/>
          </a:prstGeom>
        </p:spPr>
      </p:pic>
      <p:sp>
        <p:nvSpPr>
          <p:cNvPr id="6" name="Rectangle 5"/>
          <p:cNvSpPr/>
          <p:nvPr/>
        </p:nvSpPr>
        <p:spPr>
          <a:xfrm>
            <a:off x="10250766" y="2644170"/>
            <a:ext cx="2081378" cy="1569660"/>
          </a:xfrm>
          <a:prstGeom prst="rect">
            <a:avLst/>
          </a:prstGeom>
          <a:noFill/>
        </p:spPr>
        <p:txBody>
          <a:bodyPr wrap="square">
            <a:spAutoFit/>
          </a:bodyPr>
          <a:lstStyle/>
          <a:p>
            <a:pPr algn="ctr"/>
            <a:r>
              <a:rPr lang="fa-IR" sz="3200" dirty="0" smtClean="0">
                <a:cs typeface="B Koodak" panose="00000700000000000000" pitchFamily="2" charset="-78"/>
              </a:rPr>
              <a:t>سواحل مدیترانه، اسپانیا</a:t>
            </a:r>
            <a:endParaRPr lang="en-US" sz="3200" dirty="0"/>
          </a:p>
        </p:txBody>
      </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p:cNvSpPr/>
          <p:nvPr/>
        </p:nvSpPr>
        <p:spPr>
          <a:xfrm>
            <a:off x="7547429" y="0"/>
            <a:ext cx="4755687" cy="584775"/>
          </a:xfrm>
          <a:prstGeom prst="rect">
            <a:avLst/>
          </a:prstGeom>
          <a:noFill/>
        </p:spPr>
        <p:txBody>
          <a:bodyPr wrap="square">
            <a:spAutoFit/>
          </a:bodyPr>
          <a:lstStyle/>
          <a:p>
            <a:pPr algn="ctr"/>
            <a:r>
              <a:rPr lang="fa-IR" sz="3200" dirty="0" smtClean="0">
                <a:cs typeface="B Koodak" panose="00000700000000000000" pitchFamily="2" charset="-78"/>
              </a:rPr>
              <a:t> مایورکا، سواحل مدیترانه، اسپانیا</a:t>
            </a:r>
            <a:endParaRPr lang="en-US" sz="3200" dirty="0"/>
          </a:p>
        </p:txBody>
      </p:sp>
    </p:spTree>
    <p:extLst>
      <p:ext uri="{BB962C8B-B14F-4D97-AF65-F5344CB8AC3E}">
        <p14:creationId xmlns:p14="http://schemas.microsoft.com/office/powerpoint/2010/main" val="4293466325"/>
      </p:ext>
    </p:extLst>
  </p:cSld>
  <p:clrMapOvr>
    <a:masterClrMapping/>
  </p:clrMapOvr>
  <p:transition spd="slow">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
            <a:ext cx="8890000" cy="686858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765143" cy="6868581"/>
          </a:xfrm>
          <a:prstGeom prst="rect">
            <a:avLst/>
          </a:prstGeom>
        </p:spPr>
      </p:pic>
      <p:grpSp>
        <p:nvGrpSpPr>
          <p:cNvPr id="5" name="Group 4"/>
          <p:cNvGrpSpPr/>
          <p:nvPr/>
        </p:nvGrpSpPr>
        <p:grpSpPr>
          <a:xfrm>
            <a:off x="8770379" y="280689"/>
            <a:ext cx="2416378" cy="1199779"/>
            <a:chOff x="8770379" y="8058"/>
            <a:chExt cx="2416378" cy="1199779"/>
          </a:xfrm>
        </p:grpSpPr>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379" y="8058"/>
              <a:ext cx="2416378" cy="1199779"/>
            </a:xfrm>
            <a:prstGeom prst="rect">
              <a:avLst/>
            </a:prstGeom>
          </p:spPr>
        </p:pic>
        <p:sp>
          <p:nvSpPr>
            <p:cNvPr id="7" name="Rectangle 6"/>
            <p:cNvSpPr/>
            <p:nvPr/>
          </p:nvSpPr>
          <p:spPr>
            <a:xfrm>
              <a:off x="9223829" y="315560"/>
              <a:ext cx="1509485"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3200" dirty="0"/>
            </a:p>
          </p:txBody>
        </p:sp>
      </p:grpSp>
      <p:sp>
        <p:nvSpPr>
          <p:cNvPr id="8" name="Rectangle 7"/>
          <p:cNvSpPr/>
          <p:nvPr/>
        </p:nvSpPr>
        <p:spPr>
          <a:xfrm>
            <a:off x="7765142" y="1919049"/>
            <a:ext cx="4426857" cy="584775"/>
          </a:xfrm>
          <a:prstGeom prst="rect">
            <a:avLst/>
          </a:prstGeom>
        </p:spPr>
        <p:txBody>
          <a:bodyPr wrap="square">
            <a:spAutoFit/>
          </a:bodyPr>
          <a:lstStyle/>
          <a:p>
            <a:pPr algn="ctr"/>
            <a:r>
              <a:rPr lang="fa-IR" sz="3200" dirty="0" smtClean="0">
                <a:cs typeface="B Koodak" panose="00000700000000000000" pitchFamily="2" charset="-78"/>
              </a:rPr>
              <a:t>مرکز و شرق اروپا</a:t>
            </a:r>
            <a:endParaRPr lang="en-US" sz="3200" dirty="0"/>
          </a:p>
        </p:txBody>
      </p:sp>
      <p:grpSp>
        <p:nvGrpSpPr>
          <p:cNvPr id="3" name="Group 2"/>
          <p:cNvGrpSpPr/>
          <p:nvPr/>
        </p:nvGrpSpPr>
        <p:grpSpPr>
          <a:xfrm>
            <a:off x="7747000" y="2513780"/>
            <a:ext cx="4426857" cy="897556"/>
            <a:chOff x="7747000" y="2513780"/>
            <a:chExt cx="4426857" cy="897556"/>
          </a:xfrm>
        </p:grpSpPr>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7917" y="2513780"/>
              <a:ext cx="171450" cy="428625"/>
            </a:xfrm>
            <a:prstGeom prst="rect">
              <a:avLst/>
            </a:prstGeom>
          </p:spPr>
        </p:pic>
        <p:sp>
          <p:nvSpPr>
            <p:cNvPr id="12" name="Rectangle 11"/>
            <p:cNvSpPr/>
            <p:nvPr/>
          </p:nvSpPr>
          <p:spPr>
            <a:xfrm>
              <a:off x="7747000" y="2826561"/>
              <a:ext cx="4426857" cy="584775"/>
            </a:xfrm>
            <a:prstGeom prst="rect">
              <a:avLst/>
            </a:prstGeom>
          </p:spPr>
          <p:txBody>
            <a:bodyPr wrap="square">
              <a:spAutoFit/>
            </a:bodyPr>
            <a:lstStyle/>
            <a:p>
              <a:pPr algn="ctr"/>
              <a:r>
                <a:rPr lang="fa-IR" sz="3200" dirty="0" smtClean="0">
                  <a:cs typeface="B Koodak" panose="00000700000000000000" pitchFamily="2" charset="-78"/>
                </a:rPr>
                <a:t>دوری از دریاها</a:t>
              </a:r>
              <a:endParaRPr lang="en-US" sz="3200" dirty="0"/>
            </a:p>
          </p:txBody>
        </p:sp>
      </p:grpSp>
      <p:grpSp>
        <p:nvGrpSpPr>
          <p:cNvPr id="10" name="Group 9"/>
          <p:cNvGrpSpPr/>
          <p:nvPr/>
        </p:nvGrpSpPr>
        <p:grpSpPr>
          <a:xfrm>
            <a:off x="7815938" y="3380474"/>
            <a:ext cx="4426857" cy="892789"/>
            <a:chOff x="7815938" y="3380474"/>
            <a:chExt cx="4426857" cy="892789"/>
          </a:xfrm>
        </p:grpSpPr>
        <p:sp>
          <p:nvSpPr>
            <p:cNvPr id="13" name="Rectangle 12"/>
            <p:cNvSpPr/>
            <p:nvPr/>
          </p:nvSpPr>
          <p:spPr>
            <a:xfrm>
              <a:off x="7815938" y="3688488"/>
              <a:ext cx="4426857" cy="584775"/>
            </a:xfrm>
            <a:prstGeom prst="rect">
              <a:avLst/>
            </a:prstGeom>
          </p:spPr>
          <p:txBody>
            <a:bodyPr wrap="square">
              <a:spAutoFit/>
            </a:bodyPr>
            <a:lstStyle/>
            <a:p>
              <a:pPr algn="ctr"/>
              <a:r>
                <a:rPr lang="fa-IR" sz="3200" dirty="0" smtClean="0">
                  <a:cs typeface="B Koodak" panose="00000700000000000000" pitchFamily="2" charset="-78"/>
                </a:rPr>
                <a:t>میزان بارندگی کم</a:t>
              </a:r>
              <a:endParaRPr lang="en-US" sz="3200" dirty="0"/>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6550" y="3380474"/>
              <a:ext cx="171450" cy="428625"/>
            </a:xfrm>
            <a:prstGeom prst="rect">
              <a:avLst/>
            </a:prstGeom>
          </p:spPr>
        </p:pic>
      </p:grpSp>
      <p:grpSp>
        <p:nvGrpSpPr>
          <p:cNvPr id="16" name="Group 15"/>
          <p:cNvGrpSpPr/>
          <p:nvPr/>
        </p:nvGrpSpPr>
        <p:grpSpPr>
          <a:xfrm>
            <a:off x="7730213" y="4148699"/>
            <a:ext cx="4426857" cy="986491"/>
            <a:chOff x="7730213" y="4148699"/>
            <a:chExt cx="4426857" cy="986491"/>
          </a:xfrm>
        </p:grpSpPr>
        <p:sp>
          <p:nvSpPr>
            <p:cNvPr id="11" name="Rectangle 10"/>
            <p:cNvSpPr/>
            <p:nvPr/>
          </p:nvSpPr>
          <p:spPr>
            <a:xfrm>
              <a:off x="7730213" y="4550415"/>
              <a:ext cx="4426857" cy="584775"/>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cs typeface="B Koodak" panose="00000700000000000000" pitchFamily="2" charset="-78"/>
                </a:rPr>
                <a:t>آب و هوای قارّه ای یا برّی</a:t>
              </a:r>
              <a:endParaRPr lang="en-US" sz="3200" dirty="0"/>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6550" y="4148699"/>
              <a:ext cx="171450" cy="428625"/>
            </a:xfrm>
            <a:prstGeom prst="rect">
              <a:avLst/>
            </a:prstGeom>
          </p:spPr>
        </p:pic>
      </p:grpSp>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3" name="Rectangle 2"/>
          <p:cNvSpPr/>
          <p:nvPr/>
        </p:nvSpPr>
        <p:spPr>
          <a:xfrm>
            <a:off x="4361541" y="283866"/>
            <a:ext cx="3468915" cy="584775"/>
          </a:xfrm>
          <a:prstGeom prst="rect">
            <a:avLst/>
          </a:prstGeom>
        </p:spPr>
        <p:txBody>
          <a:bodyPr wrap="square">
            <a:spAutoFit/>
          </a:bodyPr>
          <a:lstStyle/>
          <a:p>
            <a:pPr algn="ctr"/>
            <a:r>
              <a:rPr lang="fa-IR" sz="3200" dirty="0" smtClean="0">
                <a:cs typeface="B Koodak" panose="00000700000000000000" pitchFamily="2" charset="-78"/>
              </a:rPr>
              <a:t>جمهوری چک، زمستان</a:t>
            </a:r>
            <a:endParaRPr lang="en-US" sz="3200" dirty="0"/>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770" y="0"/>
            <a:ext cx="10827657" cy="6865620"/>
          </a:xfrm>
          <a:prstGeom prst="rect">
            <a:avLst/>
          </a:prstGeom>
        </p:spPr>
      </p:pic>
      <p:sp>
        <p:nvSpPr>
          <p:cNvPr id="9" name="Rectangle 8"/>
          <p:cNvSpPr/>
          <p:nvPr/>
        </p:nvSpPr>
        <p:spPr>
          <a:xfrm>
            <a:off x="4361541" y="283866"/>
            <a:ext cx="3468915" cy="584775"/>
          </a:xfrm>
          <a:prstGeom prst="rect">
            <a:avLst/>
          </a:prstGeom>
        </p:spPr>
        <p:txBody>
          <a:bodyPr wrap="square">
            <a:spAutoFit/>
          </a:bodyPr>
          <a:lstStyle/>
          <a:p>
            <a:pPr algn="ctr"/>
            <a:r>
              <a:rPr lang="fa-IR" sz="3200" dirty="0" smtClean="0">
                <a:cs typeface="B Koodak" panose="00000700000000000000" pitchFamily="2" charset="-78"/>
              </a:rPr>
              <a:t>جمهوری چک، تابستان</a:t>
            </a:r>
            <a:endParaRPr lang="en-US" sz="3200" dirty="0"/>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2" name="Group 11"/>
          <p:cNvGrpSpPr/>
          <p:nvPr/>
        </p:nvGrpSpPr>
        <p:grpSpPr>
          <a:xfrm>
            <a:off x="4796210" y="313191"/>
            <a:ext cx="2599580" cy="847952"/>
            <a:chOff x="4796210" y="342220"/>
            <a:chExt cx="2599580" cy="847952"/>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6210" y="342220"/>
              <a:ext cx="2599580" cy="847952"/>
            </a:xfrm>
            <a:prstGeom prst="rect">
              <a:avLst/>
            </a:prstGeom>
          </p:spPr>
        </p:pic>
        <p:sp>
          <p:nvSpPr>
            <p:cNvPr id="11" name="Rectangle 10"/>
            <p:cNvSpPr/>
            <p:nvPr/>
          </p:nvSpPr>
          <p:spPr>
            <a:xfrm>
              <a:off x="5098143" y="473808"/>
              <a:ext cx="1995714" cy="584775"/>
            </a:xfrm>
            <a:prstGeom prst="rect">
              <a:avLst/>
            </a:prstGeom>
          </p:spPr>
          <p:txBody>
            <a:bodyPr wrap="square">
              <a:spAutoFit/>
            </a:bodyPr>
            <a:lstStyle/>
            <a:p>
              <a:pPr algn="ctr"/>
              <a:r>
                <a:rPr lang="fa-IR" sz="3200" dirty="0" smtClean="0">
                  <a:cs typeface="B Koodak" panose="00000700000000000000" pitchFamily="2" charset="-78"/>
                </a:rPr>
                <a:t>رودهای اروپا</a:t>
              </a:r>
              <a:endParaRPr lang="en-US" sz="3200" dirty="0"/>
            </a:p>
          </p:txBody>
        </p:sp>
      </p:grpSp>
      <p:sp>
        <p:nvSpPr>
          <p:cNvPr id="13" name="Rectangle 12"/>
          <p:cNvSpPr/>
          <p:nvPr/>
        </p:nvSpPr>
        <p:spPr>
          <a:xfrm>
            <a:off x="2423885" y="1292731"/>
            <a:ext cx="734422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اروپا، رودهای پرآب و دائمی </a:t>
            </a:r>
            <a:r>
              <a:rPr lang="fa-IR" sz="3200" dirty="0" smtClean="0">
                <a:solidFill>
                  <a:srgbClr val="231F20"/>
                </a:solidFill>
                <a:latin typeface="AmuzehNewNormalPS"/>
                <a:cs typeface="B Koodak" panose="00000700000000000000" pitchFamily="2" charset="-78"/>
              </a:rPr>
              <a:t>زیادی وجود دارند.</a:t>
            </a:r>
            <a:endParaRPr lang="en-US" sz="3200" dirty="0">
              <a:cs typeface="B Koodak" panose="00000700000000000000" pitchFamily="2" charset="-78"/>
            </a:endParaRPr>
          </a:p>
        </p:txBody>
      </p:sp>
      <p:sp>
        <p:nvSpPr>
          <p:cNvPr id="14" name="Rectangle 13"/>
          <p:cNvSpPr/>
          <p:nvPr/>
        </p:nvSpPr>
        <p:spPr>
          <a:xfrm>
            <a:off x="4659083" y="2059251"/>
            <a:ext cx="287383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این رودها </a:t>
            </a:r>
            <a:r>
              <a:rPr lang="fa-IR" sz="3200" dirty="0" smtClean="0">
                <a:solidFill>
                  <a:srgbClr val="231F20"/>
                </a:solidFill>
                <a:latin typeface="AmuzehNewNormalPS"/>
                <a:cs typeface="B Koodak" panose="00000700000000000000" pitchFamily="2" charset="-78"/>
              </a:rPr>
              <a:t>برای:</a:t>
            </a:r>
            <a:endParaRPr lang="en-US" sz="3200" dirty="0">
              <a:solidFill>
                <a:srgbClr val="231F20"/>
              </a:solidFill>
              <a:latin typeface="AmuzehNewNormalPS"/>
              <a:cs typeface="B Koodak" panose="00000700000000000000" pitchFamily="2" charset="-78"/>
            </a:endParaRPr>
          </a:p>
        </p:txBody>
      </p:sp>
      <p:sp>
        <p:nvSpPr>
          <p:cNvPr id="15" name="Rectangle 14"/>
          <p:cNvSpPr/>
          <p:nvPr/>
        </p:nvSpPr>
        <p:spPr>
          <a:xfrm>
            <a:off x="8267528" y="2974135"/>
            <a:ext cx="3924472" cy="584775"/>
          </a:xfrm>
          <a:prstGeom prst="rect">
            <a:avLst/>
          </a:prstGeom>
        </p:spPr>
        <p:txBody>
          <a:bodyPr wrap="none">
            <a:spAutoFit/>
          </a:bodyPr>
          <a:lstStyle/>
          <a:p>
            <a:r>
              <a:rPr lang="fa-IR" sz="3200" dirty="0">
                <a:solidFill>
                  <a:srgbClr val="C00000"/>
                </a:solidFill>
                <a:latin typeface="AmuzehNewNormalPS"/>
                <a:cs typeface="B Koodak" panose="00000700000000000000" pitchFamily="2" charset="-78"/>
              </a:rPr>
              <a:t>آبیاری زمین های کشاورزی</a:t>
            </a:r>
            <a:endParaRPr lang="en-US" sz="3200" dirty="0">
              <a:solidFill>
                <a:srgbClr val="C00000"/>
              </a:solidFill>
            </a:endParaRPr>
          </a:p>
        </p:txBody>
      </p:sp>
      <p:sp>
        <p:nvSpPr>
          <p:cNvPr id="16" name="Rectangle 15"/>
          <p:cNvSpPr/>
          <p:nvPr/>
        </p:nvSpPr>
        <p:spPr>
          <a:xfrm>
            <a:off x="4484018" y="2987195"/>
            <a:ext cx="3223959" cy="584775"/>
          </a:xfrm>
          <a:prstGeom prst="rect">
            <a:avLst/>
          </a:prstGeom>
        </p:spPr>
        <p:txBody>
          <a:bodyPr wrap="none">
            <a:spAutoFit/>
          </a:bodyPr>
          <a:lstStyle/>
          <a:p>
            <a:r>
              <a:rPr lang="fa-IR" sz="3200" dirty="0">
                <a:solidFill>
                  <a:srgbClr val="C00000"/>
                </a:solidFill>
                <a:latin typeface="AmuzehNewNormalPS"/>
                <a:cs typeface="B Koodak" panose="00000700000000000000" pitchFamily="2" charset="-78"/>
              </a:rPr>
              <a:t>تولید انرژی الکتریکی </a:t>
            </a:r>
            <a:endParaRPr lang="en-US" sz="3200" dirty="0">
              <a:solidFill>
                <a:srgbClr val="C00000"/>
              </a:solidFill>
            </a:endParaRPr>
          </a:p>
        </p:txBody>
      </p:sp>
      <p:sp>
        <p:nvSpPr>
          <p:cNvPr id="17" name="Rectangle 16"/>
          <p:cNvSpPr/>
          <p:nvPr/>
        </p:nvSpPr>
        <p:spPr>
          <a:xfrm>
            <a:off x="615602" y="2974136"/>
            <a:ext cx="3252815" cy="584775"/>
          </a:xfrm>
          <a:prstGeom prst="rect">
            <a:avLst/>
          </a:prstGeom>
        </p:spPr>
        <p:txBody>
          <a:bodyPr wrap="none">
            <a:spAutoFit/>
          </a:bodyPr>
          <a:lstStyle/>
          <a:p>
            <a:r>
              <a:rPr lang="fa-IR" sz="3200" dirty="0">
                <a:solidFill>
                  <a:srgbClr val="C00000"/>
                </a:solidFill>
                <a:latin typeface="AmuzehNewNormalPS"/>
                <a:cs typeface="B Koodak" panose="00000700000000000000" pitchFamily="2" charset="-78"/>
              </a:rPr>
              <a:t>حمل و نقل و کشتیرانی</a:t>
            </a:r>
            <a:endParaRPr lang="en-US" sz="3200" dirty="0">
              <a:solidFill>
                <a:srgbClr val="C00000"/>
              </a:solidFill>
            </a:endParaRPr>
          </a:p>
        </p:txBody>
      </p:sp>
      <p:sp>
        <p:nvSpPr>
          <p:cNvPr id="18" name="Rectangle 17"/>
          <p:cNvSpPr/>
          <p:nvPr/>
        </p:nvSpPr>
        <p:spPr>
          <a:xfrm>
            <a:off x="4891981" y="3915139"/>
            <a:ext cx="2408032"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استفاده می شود.</a:t>
            </a:r>
            <a:endParaRPr lang="en-US" sz="3200" dirty="0">
              <a:solidFill>
                <a:srgbClr val="231F20"/>
              </a:solidFill>
              <a:latin typeface="AmuzehNewNormalPS"/>
              <a:cs typeface="B Koodak" panose="00000700000000000000" pitchFamily="2" charset="-78"/>
            </a:endParaRPr>
          </a:p>
        </p:txBody>
      </p:sp>
      <p:sp>
        <p:nvSpPr>
          <p:cNvPr id="19" name="Double Wave 18"/>
          <p:cNvSpPr/>
          <p:nvPr/>
        </p:nvSpPr>
        <p:spPr>
          <a:xfrm>
            <a:off x="10136944" y="4851641"/>
            <a:ext cx="1828800" cy="798286"/>
          </a:xfrm>
          <a:prstGeom prst="doubleWave">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دانوب</a:t>
            </a:r>
            <a:endParaRPr lang="en-US" sz="3200" dirty="0"/>
          </a:p>
        </p:txBody>
      </p:sp>
      <p:sp>
        <p:nvSpPr>
          <p:cNvPr id="20" name="Double Wave 19"/>
          <p:cNvSpPr/>
          <p:nvPr/>
        </p:nvSpPr>
        <p:spPr>
          <a:xfrm>
            <a:off x="226250" y="4851641"/>
            <a:ext cx="1828800" cy="798286"/>
          </a:xfrm>
          <a:prstGeom prst="doubleWave">
            <a:avLst/>
          </a:prstGeom>
          <a:blipFill dpi="0" rotWithShape="1">
            <a:blip r:embed="rId5"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الب</a:t>
            </a:r>
            <a:endParaRPr lang="en-US" sz="3200" dirty="0"/>
          </a:p>
        </p:txBody>
      </p:sp>
      <p:sp>
        <p:nvSpPr>
          <p:cNvPr id="21" name="Double Wave 20"/>
          <p:cNvSpPr/>
          <p:nvPr/>
        </p:nvSpPr>
        <p:spPr>
          <a:xfrm>
            <a:off x="2692734" y="4851641"/>
            <a:ext cx="1828800" cy="798286"/>
          </a:xfrm>
          <a:prstGeom prst="doubleWave">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دُن</a:t>
            </a:r>
            <a:endParaRPr lang="en-US" sz="3200" dirty="0"/>
          </a:p>
        </p:txBody>
      </p:sp>
      <p:sp>
        <p:nvSpPr>
          <p:cNvPr id="22" name="Double Wave 21"/>
          <p:cNvSpPr/>
          <p:nvPr/>
        </p:nvSpPr>
        <p:spPr>
          <a:xfrm>
            <a:off x="5181597" y="4880670"/>
            <a:ext cx="1828800" cy="798286"/>
          </a:xfrm>
          <a:prstGeom prst="doubleWave">
            <a:avLst/>
          </a:prstGeom>
          <a:blipFill dpi="0" rotWithShape="1">
            <a:blip r:embed="rId7"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راین</a:t>
            </a:r>
            <a:endParaRPr lang="en-US" sz="3200" dirty="0"/>
          </a:p>
        </p:txBody>
      </p:sp>
      <p:sp>
        <p:nvSpPr>
          <p:cNvPr id="23" name="Double Wave 22"/>
          <p:cNvSpPr/>
          <p:nvPr/>
        </p:nvSpPr>
        <p:spPr>
          <a:xfrm>
            <a:off x="7670460" y="4851641"/>
            <a:ext cx="1828800" cy="798286"/>
          </a:xfrm>
          <a:prstGeom prst="doubleWave">
            <a:avLst/>
          </a:prstGeom>
          <a:blipFill dpi="0" rotWithShape="1">
            <a:blip r:embed="rId8"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ولگا</a:t>
            </a:r>
            <a:endParaRPr lang="en-US" sz="3200" dirty="0"/>
          </a:p>
        </p:txBody>
      </p:sp>
      <p:sp>
        <p:nvSpPr>
          <p:cNvPr id="24" name="Rectangle 23"/>
          <p:cNvSpPr/>
          <p:nvPr/>
        </p:nvSpPr>
        <p:spPr>
          <a:xfrm>
            <a:off x="925910" y="6046631"/>
            <a:ext cx="10340173" cy="584775"/>
          </a:xfrm>
          <a:prstGeom prst="rect">
            <a:avLst/>
          </a:prstGeom>
          <a:blipFill dpi="0" rotWithShape="1">
            <a:blip r:embed="rId9">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دانوب </a:t>
            </a:r>
            <a:r>
              <a:rPr lang="fa-IR" sz="3200" dirty="0" smtClean="0">
                <a:solidFill>
                  <a:srgbClr val="231F20"/>
                </a:solidFill>
                <a:latin typeface="AmuzehNewNormalPS"/>
                <a:cs typeface="B Koodak" panose="00000700000000000000" pitchFamily="2" charset="-78"/>
              </a:rPr>
              <a:t>طویل ترین </a:t>
            </a:r>
            <a:r>
              <a:rPr lang="fa-IR" sz="3200" dirty="0">
                <a:solidFill>
                  <a:srgbClr val="231F20"/>
                </a:solidFill>
                <a:latin typeface="AmuzehNewNormalPS"/>
                <a:cs typeface="B Koodak" panose="00000700000000000000" pitchFamily="2" charset="-78"/>
              </a:rPr>
              <a:t>رود اروپا است که </a:t>
            </a:r>
            <a:r>
              <a:rPr lang="fa-IR" sz="3200" dirty="0" smtClean="0">
                <a:solidFill>
                  <a:srgbClr val="231F20"/>
                </a:solidFill>
                <a:latin typeface="AmuzehNewNormalPS"/>
                <a:cs typeface="B Koodak" panose="00000700000000000000" pitchFamily="2" charset="-78"/>
              </a:rPr>
              <a:t>از چند </a:t>
            </a:r>
            <a:r>
              <a:rPr lang="fa-IR" sz="3200" dirty="0">
                <a:solidFill>
                  <a:srgbClr val="231F20"/>
                </a:solidFill>
                <a:latin typeface="AmuzehNewNormalPS"/>
                <a:cs typeface="B Koodak" panose="00000700000000000000" pitchFamily="2" charset="-78"/>
              </a:rPr>
              <a:t>کشور عبور </a:t>
            </a:r>
            <a:r>
              <a:rPr lang="fa-IR" sz="3200" dirty="0" smtClean="0">
                <a:solidFill>
                  <a:srgbClr val="231F20"/>
                </a:solidFill>
                <a:latin typeface="AmuzehNewNormalPS"/>
                <a:cs typeface="B Koodak" panose="00000700000000000000" pitchFamily="2" charset="-78"/>
              </a:rPr>
              <a:t>می کند.</a:t>
            </a:r>
            <a:endParaRPr lang="en-US" sz="3200" dirty="0">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6"/>
                                        </p:tgtEl>
                                        <p:attrNameLst>
                                          <p:attrName>ppt_y</p:attrName>
                                        </p:attrNameLst>
                                      </p:cBhvr>
                                      <p:tavLst>
                                        <p:tav tm="0">
                                          <p:val>
                                            <p:strVal val="#ppt_y"/>
                                          </p:val>
                                        </p:tav>
                                        <p:tav tm="100000">
                                          <p:val>
                                            <p:strVal val="#ppt_y"/>
                                          </p:val>
                                        </p:tav>
                                      </p:tavLst>
                                    </p:anim>
                                    <p:anim calcmode="lin" valueType="num">
                                      <p:cBhvr>
                                        <p:cTn id="1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7"/>
                                        </p:tgtEl>
                                        <p:attrNameLst>
                                          <p:attrName>ppt_y</p:attrName>
                                        </p:attrNameLst>
                                      </p:cBhvr>
                                      <p:tavLst>
                                        <p:tav tm="0">
                                          <p:val>
                                            <p:strVal val="#ppt_y"/>
                                          </p:val>
                                        </p:tav>
                                        <p:tav tm="100000">
                                          <p:val>
                                            <p:strVal val="#ppt_y"/>
                                          </p:val>
                                        </p:tav>
                                      </p:tavLst>
                                    </p:anim>
                                    <p:anim calcmode="lin" valueType="num">
                                      <p:cBhvr>
                                        <p:cTn id="2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right)">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2" fill="hold" grpId="0"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right)">
                                      <p:cBhvr>
                                        <p:cTn id="44" dur="500"/>
                                        <p:tgtEl>
                                          <p:spTgt spid="2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right)">
                                      <p:cBhvr>
                                        <p:cTn id="49" dur="500"/>
                                        <p:tgtEl>
                                          <p:spTgt spid="2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2"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right)">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checkerboard(across)">
                                      <p:cBhvr>
                                        <p:cTn id="5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9" grpId="0" animBg="1"/>
      <p:bldP spid="20" grpId="0" animBg="1"/>
      <p:bldP spid="21" grpId="0" animBg="1"/>
      <p:bldP spid="22" grpId="0" animBg="1"/>
      <p:bldP spid="23" grpId="0"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305143" cy="6872384"/>
          </a:xfrm>
          <a:prstGeom prst="rect">
            <a:avLst/>
          </a:prstGeom>
        </p:spPr>
      </p:pic>
      <p:sp>
        <p:nvSpPr>
          <p:cNvPr id="3" name="Rectangle 2"/>
          <p:cNvSpPr/>
          <p:nvPr/>
        </p:nvSpPr>
        <p:spPr>
          <a:xfrm>
            <a:off x="10110622" y="2897583"/>
            <a:ext cx="2081378" cy="1077218"/>
          </a:xfrm>
          <a:prstGeom prst="rect">
            <a:avLst/>
          </a:prstGeom>
          <a:noFill/>
        </p:spPr>
        <p:txBody>
          <a:bodyPr wrap="square">
            <a:spAutoFit/>
          </a:bodyPr>
          <a:lstStyle/>
          <a:p>
            <a:pPr algn="ctr"/>
            <a:r>
              <a:rPr lang="fa-IR" sz="3200" dirty="0" smtClean="0">
                <a:cs typeface="B Koodak" panose="00000700000000000000" pitchFamily="2" charset="-78"/>
              </a:rPr>
              <a:t>رود دانوب، آلمان</a:t>
            </a:r>
            <a:endParaRPr lang="en-US" sz="3200" dirty="0"/>
          </a:p>
        </p:txBody>
      </p:sp>
      <p:sp>
        <p:nvSpPr>
          <p:cNvPr id="4" name="Rectangle 3"/>
          <p:cNvSpPr/>
          <p:nvPr/>
        </p:nvSpPr>
        <p:spPr>
          <a:xfrm>
            <a:off x="0" y="261035"/>
            <a:ext cx="10305141" cy="830997"/>
          </a:xfrm>
          <a:prstGeom prst="rect">
            <a:avLst/>
          </a:prstGeom>
        </p:spPr>
        <p:txBody>
          <a:bodyPr wrap="square">
            <a:spAutoFit/>
          </a:bodyPr>
          <a:lstStyle/>
          <a:p>
            <a:pPr algn="ctr"/>
            <a:r>
              <a:rPr lang="fa-IR" sz="2400" dirty="0">
                <a:cs typeface="B Koodak" panose="00000700000000000000" pitchFamily="2" charset="-78"/>
              </a:rPr>
              <a:t>دانوب از کشورهای رومانی؛ مجارستان؛ صربستان؛ اتریش؛ آلمان؛ بلغارستان؛ اسلواکی؛ کرواسی؛ اوکراین و مولداوی عبور می‌کند.</a:t>
            </a:r>
            <a:endParaRPr lang="en-US" sz="2400" dirty="0">
              <a:cs typeface="B Koodak" panose="00000700000000000000" pitchFamily="2" charset="-78"/>
            </a:endParaRPr>
          </a:p>
        </p:txBody>
      </p:sp>
    </p:spTree>
    <p:extLst>
      <p:ext uri="{BB962C8B-B14F-4D97-AF65-F5344CB8AC3E}">
        <p14:creationId xmlns:p14="http://schemas.microsoft.com/office/powerpoint/2010/main" val="6574285"/>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160000" cy="6858000"/>
          </a:xfrm>
          <a:prstGeom prst="rect">
            <a:avLst/>
          </a:prstGeom>
        </p:spPr>
      </p:pic>
      <p:sp>
        <p:nvSpPr>
          <p:cNvPr id="3" name="Rectangle 2"/>
          <p:cNvSpPr/>
          <p:nvPr/>
        </p:nvSpPr>
        <p:spPr>
          <a:xfrm>
            <a:off x="10110622" y="2897583"/>
            <a:ext cx="2081378" cy="1077218"/>
          </a:xfrm>
          <a:prstGeom prst="rect">
            <a:avLst/>
          </a:prstGeom>
          <a:noFill/>
        </p:spPr>
        <p:txBody>
          <a:bodyPr wrap="square">
            <a:spAutoFit/>
          </a:bodyPr>
          <a:lstStyle/>
          <a:p>
            <a:pPr algn="ctr"/>
            <a:r>
              <a:rPr lang="fa-IR" sz="3200" dirty="0" smtClean="0">
                <a:cs typeface="B Koodak" panose="00000700000000000000" pitchFamily="2" charset="-78"/>
              </a:rPr>
              <a:t>رود دانوب، اتریش</a:t>
            </a:r>
            <a:endParaRPr lang="en-US" sz="3200" dirty="0"/>
          </a:p>
        </p:txBody>
      </p:sp>
    </p:spTree>
    <p:extLst>
      <p:ext uri="{BB962C8B-B14F-4D97-AF65-F5344CB8AC3E}">
        <p14:creationId xmlns:p14="http://schemas.microsoft.com/office/powerpoint/2010/main" val="2510480993"/>
      </p:ext>
    </p:extLst>
  </p:cSld>
  <p:clrMapOvr>
    <a:masterClrMapping/>
  </p:clrMapOvr>
  <p:transition spd="slow">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10110622" y="2897583"/>
            <a:ext cx="2081378" cy="1077218"/>
          </a:xfrm>
          <a:prstGeom prst="rect">
            <a:avLst/>
          </a:prstGeom>
          <a:noFill/>
        </p:spPr>
        <p:txBody>
          <a:bodyPr wrap="square">
            <a:spAutoFit/>
          </a:bodyPr>
          <a:lstStyle/>
          <a:p>
            <a:pPr algn="ctr"/>
            <a:r>
              <a:rPr lang="fa-IR" sz="3200" dirty="0" smtClean="0">
                <a:cs typeface="B Koodak" panose="00000700000000000000" pitchFamily="2" charset="-78"/>
              </a:rPr>
              <a:t>رود دانوب، مجارستان</a:t>
            </a:r>
            <a:endParaRPr lang="en-US" sz="32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363883" cy="6858000"/>
          </a:xfrm>
          <a:prstGeom prst="rect">
            <a:avLst/>
          </a:prstGeom>
        </p:spPr>
      </p:pic>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5" name="Group 4"/>
          <p:cNvGrpSpPr/>
          <p:nvPr/>
        </p:nvGrpSpPr>
        <p:grpSpPr>
          <a:xfrm>
            <a:off x="4340240" y="169812"/>
            <a:ext cx="3511520" cy="1267102"/>
            <a:chOff x="4340240" y="155298"/>
            <a:chExt cx="3511520" cy="1267102"/>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0240" y="155298"/>
              <a:ext cx="3511520" cy="1267102"/>
            </a:xfrm>
            <a:prstGeom prst="rect">
              <a:avLst/>
            </a:prstGeom>
          </p:spPr>
        </p:pic>
        <p:sp>
          <p:nvSpPr>
            <p:cNvPr id="4" name="Rectangle 3"/>
            <p:cNvSpPr/>
            <p:nvPr/>
          </p:nvSpPr>
          <p:spPr>
            <a:xfrm>
              <a:off x="5098143" y="496461"/>
              <a:ext cx="1995714" cy="584775"/>
            </a:xfrm>
            <a:prstGeom prst="rect">
              <a:avLst/>
            </a:prstGeom>
          </p:spPr>
          <p:txBody>
            <a:bodyPr wrap="square">
              <a:spAutoFit/>
            </a:bodyPr>
            <a:lstStyle/>
            <a:p>
              <a:pPr algn="ctr"/>
              <a:r>
                <a:rPr lang="fa-IR" sz="3200" dirty="0" smtClean="0">
                  <a:cs typeface="B Koodak" panose="00000700000000000000" pitchFamily="2" charset="-78"/>
                </a:rPr>
                <a:t>جمعیت</a:t>
              </a:r>
              <a:endParaRPr lang="en-US" sz="3200" dirty="0"/>
            </a:p>
          </p:txBody>
        </p:sp>
      </p:grpSp>
      <p:sp>
        <p:nvSpPr>
          <p:cNvPr id="6" name="Rectangle 5"/>
          <p:cNvSpPr/>
          <p:nvPr/>
        </p:nvSpPr>
        <p:spPr>
          <a:xfrm>
            <a:off x="101600" y="1606726"/>
            <a:ext cx="119888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قاره اروپا اگرچه </a:t>
            </a:r>
            <a:r>
              <a:rPr lang="fa-IR" sz="3200" dirty="0" smtClean="0">
                <a:solidFill>
                  <a:srgbClr val="231F20"/>
                </a:solidFill>
                <a:latin typeface="AmuzehNewNormalPS"/>
                <a:cs typeface="B Koodak" panose="00000700000000000000" pitchFamily="2" charset="-78"/>
              </a:rPr>
              <a:t>قاره ای کم وسعت </a:t>
            </a:r>
            <a:r>
              <a:rPr lang="fa-IR" sz="3200" dirty="0">
                <a:solidFill>
                  <a:srgbClr val="231F20"/>
                </a:solidFill>
                <a:latin typeface="AmuzehNewNormalPS"/>
                <a:cs typeface="B Koodak" panose="00000700000000000000" pitchFamily="2" charset="-78"/>
              </a:rPr>
              <a:t>است، اما یکی </a:t>
            </a:r>
            <a:r>
              <a:rPr lang="fa-IR" sz="3200" dirty="0" smtClean="0">
                <a:solidFill>
                  <a:srgbClr val="231F20"/>
                </a:solidFill>
                <a:latin typeface="AmuzehNewNormalPS"/>
                <a:cs typeface="B Koodak" panose="00000700000000000000" pitchFamily="2" charset="-78"/>
              </a:rPr>
              <a:t>از متراکم ترین قاره های </a:t>
            </a:r>
            <a:r>
              <a:rPr lang="fa-IR" sz="3200" dirty="0">
                <a:solidFill>
                  <a:srgbClr val="231F20"/>
                </a:solidFill>
                <a:latin typeface="AmuzehNewNormalPS"/>
                <a:cs typeface="B Koodak" panose="00000700000000000000" pitchFamily="2" charset="-78"/>
              </a:rPr>
              <a:t>جهان محسوب </a:t>
            </a:r>
            <a:r>
              <a:rPr lang="fa-IR" sz="3200" dirty="0" smtClean="0">
                <a:solidFill>
                  <a:srgbClr val="231F20"/>
                </a:solidFill>
                <a:latin typeface="AmuzehNewNormalPS"/>
                <a:cs typeface="B Koodak" panose="00000700000000000000" pitchFamily="2" charset="-78"/>
              </a:rPr>
              <a:t>می شود</a:t>
            </a:r>
            <a:r>
              <a:rPr lang="fa-IR" sz="3200" dirty="0">
                <a:solidFill>
                  <a:srgbClr val="231F20"/>
                </a:solidFill>
                <a:latin typeface="AmuzehNewNormalPS"/>
                <a:cs typeface="B Koodak" panose="00000700000000000000" pitchFamily="2" charset="-78"/>
              </a:rPr>
              <a:t>. </a:t>
            </a:r>
            <a:endParaRPr lang="en-US" sz="3200" dirty="0">
              <a:cs typeface="B Koodak" panose="00000700000000000000" pitchFamily="2" charset="-78"/>
            </a:endParaRP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3212" y="2746833"/>
            <a:ext cx="9045570" cy="4107210"/>
          </a:xfrm>
          <a:prstGeom prst="rect">
            <a:avLst/>
          </a:prstGeom>
        </p:spPr>
      </p:pic>
    </p:spTree>
    <p:extLst>
      <p:ext uri="{BB962C8B-B14F-4D97-AF65-F5344CB8AC3E}">
        <p14:creationId xmlns:p14="http://schemas.microsoft.com/office/powerpoint/2010/main" val="2121472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3" name="Rectangle 2"/>
          <p:cNvSpPr/>
          <p:nvPr/>
        </p:nvSpPr>
        <p:spPr>
          <a:xfrm>
            <a:off x="3737428" y="334789"/>
            <a:ext cx="4717143"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دلایل تراکم جمعیت در قارۀ اروپا:</a:t>
            </a:r>
            <a:endParaRPr lang="en-US" sz="3200" dirty="0">
              <a:cs typeface="B Koodak" panose="00000700000000000000" pitchFamily="2" charset="-78"/>
            </a:endParaRPr>
          </a:p>
        </p:txBody>
      </p:sp>
      <p:sp>
        <p:nvSpPr>
          <p:cNvPr id="6" name="Flowchart: Punched Tape 5"/>
          <p:cNvSpPr/>
          <p:nvPr/>
        </p:nvSpPr>
        <p:spPr>
          <a:xfrm>
            <a:off x="9173029" y="1353457"/>
            <a:ext cx="2830286" cy="986972"/>
          </a:xfrm>
          <a:prstGeom prst="flowChartPunchedTape">
            <a:avLst/>
          </a:prstGeom>
          <a:blipFill dpi="0" rotWithShape="1">
            <a:blip r:embed="rId3"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آب و هوای معتدل</a:t>
            </a:r>
            <a:endParaRPr lang="en-US" sz="3200" dirty="0"/>
          </a:p>
        </p:txBody>
      </p:sp>
      <p:sp>
        <p:nvSpPr>
          <p:cNvPr id="7" name="Flowchart: Punched Tape 6"/>
          <p:cNvSpPr/>
          <p:nvPr/>
        </p:nvSpPr>
        <p:spPr>
          <a:xfrm>
            <a:off x="6154059" y="1353457"/>
            <a:ext cx="2830286" cy="986972"/>
          </a:xfrm>
          <a:prstGeom prst="flowChartPunchedTape">
            <a:avLst/>
          </a:prstGeom>
          <a:blipFill dpi="0" rotWithShape="1">
            <a:blip r:embed="rId4">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ریزش باران کافی</a:t>
            </a:r>
            <a:endParaRPr lang="en-US" sz="3200" dirty="0"/>
          </a:p>
        </p:txBody>
      </p:sp>
      <p:sp>
        <p:nvSpPr>
          <p:cNvPr id="8" name="Flowchart: Punched Tape 7"/>
          <p:cNvSpPr/>
          <p:nvPr/>
        </p:nvSpPr>
        <p:spPr>
          <a:xfrm>
            <a:off x="3167744" y="1353457"/>
            <a:ext cx="2830286" cy="986972"/>
          </a:xfrm>
          <a:prstGeom prst="flowChartPunchedTape">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رودهای پُر آب</a:t>
            </a:r>
            <a:endParaRPr lang="en-US" sz="3200" dirty="0"/>
          </a:p>
        </p:txBody>
      </p:sp>
      <p:sp>
        <p:nvSpPr>
          <p:cNvPr id="9" name="Flowchart: Punched Tape 8"/>
          <p:cNvSpPr/>
          <p:nvPr/>
        </p:nvSpPr>
        <p:spPr>
          <a:xfrm>
            <a:off x="148774" y="1353457"/>
            <a:ext cx="2830286" cy="986972"/>
          </a:xfrm>
          <a:prstGeom prst="flowChartPunchedTape">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جلگه های پهناور</a:t>
            </a:r>
            <a:endParaRPr lang="en-US" sz="3200" dirty="0"/>
          </a:p>
        </p:txBody>
      </p:sp>
      <p:sp>
        <p:nvSpPr>
          <p:cNvPr id="10" name="Flowchart: Punched Tape 9"/>
          <p:cNvSpPr/>
          <p:nvPr/>
        </p:nvSpPr>
        <p:spPr>
          <a:xfrm>
            <a:off x="4183745" y="2774322"/>
            <a:ext cx="3940628" cy="986972"/>
          </a:xfrm>
          <a:prstGeom prst="flowChartPunchedTape">
            <a:avLst/>
          </a:prstGeom>
          <a:blipFill dpi="0" rotWithShape="1">
            <a:blip r:embed="rId7">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پیشرفت در علم و فناوری</a:t>
            </a:r>
            <a:endParaRPr lang="en-US" sz="3200" dirty="0"/>
          </a:p>
        </p:txBody>
      </p:sp>
      <p:sp>
        <p:nvSpPr>
          <p:cNvPr id="11" name="Rectangle 10"/>
          <p:cNvSpPr/>
          <p:nvPr/>
        </p:nvSpPr>
        <p:spPr>
          <a:xfrm>
            <a:off x="537028" y="4060605"/>
            <a:ext cx="11117942"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البته علیرغم جمعیت زیاد و انبوه، </a:t>
            </a:r>
            <a:r>
              <a:rPr lang="fa-IR" sz="3200" dirty="0">
                <a:solidFill>
                  <a:srgbClr val="C00000"/>
                </a:solidFill>
                <a:latin typeface="AmuzehNewNormalPS"/>
                <a:cs typeface="B Koodak" panose="00000700000000000000" pitchFamily="2" charset="-78"/>
              </a:rPr>
              <a:t>رشد جمعیت در اروپا کاهش یافته </a:t>
            </a:r>
            <a:r>
              <a:rPr lang="fa-IR" sz="3200" dirty="0">
                <a:solidFill>
                  <a:srgbClr val="231F20"/>
                </a:solidFill>
                <a:latin typeface="AmuzehNewNormalPS"/>
                <a:cs typeface="B Koodak" panose="00000700000000000000" pitchFamily="2" charset="-78"/>
              </a:rPr>
              <a:t>و زاد و ولد در این قاره، کم شده </a:t>
            </a:r>
            <a:r>
              <a:rPr lang="fa-IR" sz="3200" dirty="0" smtClean="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2663374" y="5705524"/>
            <a:ext cx="698137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افزایش جمعیت سالمندان و پیری جمعیت در اروپا</a:t>
            </a:r>
            <a:endParaRPr lang="en-US" sz="3200" dirty="0">
              <a:solidFill>
                <a:srgbClr val="231F20"/>
              </a:solidFill>
              <a:latin typeface="AmuzehNewNormalPS"/>
              <a:cs typeface="B Koodak" panose="00000700000000000000" pitchFamily="2" charset="-78"/>
            </a:endParaRPr>
          </a:p>
        </p:txBody>
      </p:sp>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V="1">
            <a:off x="5953124" y="5061532"/>
            <a:ext cx="285750" cy="571500"/>
          </a:xfrm>
          <a:prstGeom prst="rect">
            <a:avLst/>
          </a:prstGeom>
        </p:spPr>
      </p:pic>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 calcmode="lin" valueType="num">
                                      <p:cBhvr>
                                        <p:cTn id="17" dur="500" fill="hold"/>
                                        <p:tgtEl>
                                          <p:spTgt spid="7"/>
                                        </p:tgtEl>
                                        <p:attrNameLst>
                                          <p:attrName>style.rotation</p:attrName>
                                        </p:attrNameLst>
                                      </p:cBhvr>
                                      <p:tavLst>
                                        <p:tav tm="0">
                                          <p:val>
                                            <p:fltVal val="360"/>
                                          </p:val>
                                        </p:tav>
                                        <p:tav tm="100000">
                                          <p:val>
                                            <p:fltVal val="0"/>
                                          </p:val>
                                        </p:tav>
                                      </p:tavLst>
                                    </p:anim>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style.rotation</p:attrName>
                                        </p:attrNameLst>
                                      </p:cBhvr>
                                      <p:tavLst>
                                        <p:tav tm="0">
                                          <p:val>
                                            <p:fltVal val="360"/>
                                          </p:val>
                                        </p:tav>
                                        <p:tav tm="100000">
                                          <p:val>
                                            <p:fltVal val="0"/>
                                          </p:val>
                                        </p:tav>
                                      </p:tavLst>
                                    </p:anim>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 calcmode="lin" valueType="num">
                                      <p:cBhvr>
                                        <p:cTn id="41" dur="500" fill="hold"/>
                                        <p:tgtEl>
                                          <p:spTgt spid="10"/>
                                        </p:tgtEl>
                                        <p:attrNameLst>
                                          <p:attrName>style.rotation</p:attrName>
                                        </p:attrNameLst>
                                      </p:cBhvr>
                                      <p:tavLst>
                                        <p:tav tm="0">
                                          <p:val>
                                            <p:fltVal val="360"/>
                                          </p:val>
                                        </p:tav>
                                        <p:tav tm="100000">
                                          <p:val>
                                            <p:fltVal val="0"/>
                                          </p:val>
                                        </p:tav>
                                      </p:tavLst>
                                    </p:anim>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randombar(horizontal)">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randombar(horizontal)">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randombar(horizontal)">
                                      <p:cBhvr>
                                        <p:cTn id="5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685" y="-2419"/>
            <a:ext cx="10290629" cy="6860419"/>
          </a:xfrm>
          <a:prstGeom prst="rect">
            <a:avLst/>
          </a:prstGeom>
        </p:spPr>
      </p:pic>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Group 7"/>
          <p:cNvGrpSpPr/>
          <p:nvPr/>
        </p:nvGrpSpPr>
        <p:grpSpPr>
          <a:xfrm>
            <a:off x="4530449" y="1188466"/>
            <a:ext cx="3131098" cy="1229083"/>
            <a:chOff x="4530451" y="236859"/>
            <a:chExt cx="3131098" cy="1229083"/>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0451" y="236859"/>
              <a:ext cx="3131098" cy="1229083"/>
            </a:xfrm>
            <a:prstGeom prst="rect">
              <a:avLst/>
            </a:prstGeom>
          </p:spPr>
        </p:pic>
        <p:sp>
          <p:nvSpPr>
            <p:cNvPr id="7" name="Rectangle 6"/>
            <p:cNvSpPr/>
            <p:nvPr/>
          </p:nvSpPr>
          <p:spPr>
            <a:xfrm>
              <a:off x="5144317" y="469024"/>
              <a:ext cx="1903365"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نژاد و زبان</a:t>
              </a:r>
              <a:endParaRPr lang="en-US" sz="3200" dirty="0">
                <a:cs typeface="B Koodak" panose="00000700000000000000" pitchFamily="2" charset="-78"/>
              </a:endParaRPr>
            </a:p>
          </p:txBody>
        </p:sp>
      </p:grpSp>
      <p:sp>
        <p:nvSpPr>
          <p:cNvPr id="9" name="Rectangle 8"/>
          <p:cNvSpPr/>
          <p:nvPr/>
        </p:nvSpPr>
        <p:spPr>
          <a:xfrm>
            <a:off x="3545113" y="3758666"/>
            <a:ext cx="5101771"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اروپائیان از نژاد </a:t>
            </a:r>
            <a:r>
              <a:rPr lang="fa-IR" sz="3200" dirty="0" smtClean="0">
                <a:solidFill>
                  <a:srgbClr val="0033CC"/>
                </a:solidFill>
                <a:latin typeface="AmuzehNewNormalPS"/>
                <a:cs typeface="B Koodak" panose="00000700000000000000" pitchFamily="2" charset="-78"/>
              </a:rPr>
              <a:t>سفیدپوست</a:t>
            </a:r>
            <a:r>
              <a:rPr lang="fa-IR" sz="3200" dirty="0" smtClean="0">
                <a:solidFill>
                  <a:srgbClr val="231F20"/>
                </a:solidFill>
                <a:latin typeface="AmuzehNewNormalPS"/>
                <a:cs typeface="B Koodak" panose="00000700000000000000" pitchFamily="2" charset="-78"/>
              </a:rPr>
              <a:t> هستند.</a:t>
            </a:r>
            <a:endParaRPr lang="en-US" sz="3200" dirty="0">
              <a:cs typeface="B Koodak" panose="00000700000000000000" pitchFamily="2" charset="-78"/>
            </a:endParaRPr>
          </a:p>
        </p:txBody>
      </p:sp>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253014" y="1317359"/>
            <a:ext cx="568597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سه گروه عمدۀ زبانی در اروپا وجود دارد:</a:t>
            </a:r>
            <a:endParaRPr lang="en-US" sz="3200" dirty="0">
              <a:cs typeface="B Koodak" panose="00000700000000000000" pitchFamily="2" charset="-78"/>
            </a:endParaRPr>
          </a:p>
        </p:txBody>
      </p:sp>
      <p:sp>
        <p:nvSpPr>
          <p:cNvPr id="4" name="Rectangle 3"/>
          <p:cNvSpPr/>
          <p:nvPr/>
        </p:nvSpPr>
        <p:spPr>
          <a:xfrm>
            <a:off x="2351314" y="2553064"/>
            <a:ext cx="7489371" cy="2246769"/>
          </a:xfrm>
          <a:prstGeom prst="rect">
            <a:avLst/>
          </a:prstGeom>
        </p:spPr>
        <p:txBody>
          <a:bodyPr wrap="square">
            <a:spAutoFit/>
          </a:bodyPr>
          <a:lstStyle/>
          <a:p>
            <a:pPr algn="ctr">
              <a:lnSpc>
                <a:spcPct val="150000"/>
              </a:lnSpc>
            </a:pPr>
            <a:r>
              <a:rPr lang="fa-IR" sz="3200" dirty="0" smtClean="0">
                <a:solidFill>
                  <a:srgbClr val="231F20"/>
                </a:solidFill>
                <a:latin typeface="AmuzehNewNormalPS"/>
                <a:cs typeface="B Koodak" panose="00000700000000000000" pitchFamily="2" charset="-78"/>
              </a:rPr>
              <a:t>زبان های </a:t>
            </a:r>
            <a:r>
              <a:rPr lang="fa-IR" sz="3200" dirty="0">
                <a:solidFill>
                  <a:srgbClr val="231F20"/>
                </a:solidFill>
                <a:latin typeface="AmuzehNewNormalPS"/>
                <a:cs typeface="B Koodak" panose="00000700000000000000" pitchFamily="2" charset="-78"/>
              </a:rPr>
              <a:t>با </a:t>
            </a:r>
            <a:r>
              <a:rPr lang="fa-IR" sz="3200" dirty="0" smtClean="0">
                <a:solidFill>
                  <a:srgbClr val="231F20"/>
                </a:solidFill>
                <a:latin typeface="AmuzehNewNormalPS"/>
                <a:cs typeface="B Koodak" panose="00000700000000000000" pitchFamily="2" charset="-78"/>
              </a:rPr>
              <a:t>ریشۀ لاتین </a:t>
            </a:r>
            <a:r>
              <a:rPr lang="fa-IR" sz="3200" dirty="0">
                <a:solidFill>
                  <a:srgbClr val="231F20"/>
                </a:solidFill>
                <a:latin typeface="AmuzehNewNormalPS"/>
                <a:cs typeface="B Koodak" panose="00000700000000000000" pitchFamily="2" charset="-78"/>
              </a:rPr>
              <a:t>مانند ایتالیایی و اسپانیایی</a:t>
            </a:r>
            <a:br>
              <a:rPr lang="fa-IR" sz="3200" dirty="0">
                <a:solidFill>
                  <a:srgbClr val="231F20"/>
                </a:solidFill>
                <a:latin typeface="AmuzehNewNormalPS"/>
                <a:cs typeface="B Koodak" panose="00000700000000000000" pitchFamily="2" charset="-78"/>
              </a:rPr>
            </a:br>
            <a:r>
              <a:rPr lang="fa-IR" sz="3200" dirty="0" smtClean="0">
                <a:solidFill>
                  <a:srgbClr val="231F20"/>
                </a:solidFill>
                <a:latin typeface="AmuzehNewNormalPS"/>
                <a:cs typeface="B Koodak" panose="00000700000000000000" pitchFamily="2" charset="-78"/>
              </a:rPr>
              <a:t>زبان های </a:t>
            </a:r>
            <a:r>
              <a:rPr lang="fa-IR" sz="3200" dirty="0">
                <a:solidFill>
                  <a:srgbClr val="231F20"/>
                </a:solidFill>
                <a:latin typeface="AmuzehNewNormalPS"/>
                <a:cs typeface="B Koodak" panose="00000700000000000000" pitchFamily="2" charset="-78"/>
              </a:rPr>
              <a:t>با </a:t>
            </a:r>
            <a:r>
              <a:rPr lang="fa-IR" sz="3200" dirty="0" smtClean="0">
                <a:solidFill>
                  <a:srgbClr val="231F20"/>
                </a:solidFill>
                <a:latin typeface="AmuzehNewNormalPS"/>
                <a:cs typeface="B Koodak" panose="00000700000000000000" pitchFamily="2" charset="-78"/>
              </a:rPr>
              <a:t>ریشۀ ژرمنی </a:t>
            </a:r>
            <a:r>
              <a:rPr lang="fa-IR" sz="3200" dirty="0">
                <a:solidFill>
                  <a:srgbClr val="231F20"/>
                </a:solidFill>
                <a:latin typeface="AmuzehNewNormalPS"/>
                <a:cs typeface="B Koodak" panose="00000700000000000000" pitchFamily="2" charset="-78"/>
              </a:rPr>
              <a:t>مانند آلمانی و انگلیسی</a:t>
            </a:r>
            <a:br>
              <a:rPr lang="fa-IR" sz="3200" dirty="0">
                <a:solidFill>
                  <a:srgbClr val="231F20"/>
                </a:solidFill>
                <a:latin typeface="AmuzehNewNormalPS"/>
                <a:cs typeface="B Koodak" panose="00000700000000000000" pitchFamily="2" charset="-78"/>
              </a:rPr>
            </a:br>
            <a:r>
              <a:rPr lang="fa-IR" sz="3200" dirty="0" smtClean="0">
                <a:solidFill>
                  <a:srgbClr val="231F20"/>
                </a:solidFill>
                <a:latin typeface="AmuzehNewNormalPS"/>
                <a:cs typeface="B Koodak" panose="00000700000000000000" pitchFamily="2" charset="-78"/>
              </a:rPr>
              <a:t>زبان های </a:t>
            </a:r>
            <a:r>
              <a:rPr lang="fa-IR" sz="3200" dirty="0">
                <a:solidFill>
                  <a:srgbClr val="231F20"/>
                </a:solidFill>
                <a:latin typeface="AmuzehNewNormalPS"/>
                <a:cs typeface="B Koodak" panose="00000700000000000000" pitchFamily="2" charset="-78"/>
              </a:rPr>
              <a:t>با </a:t>
            </a:r>
            <a:r>
              <a:rPr lang="fa-IR" sz="3200" dirty="0" smtClean="0">
                <a:solidFill>
                  <a:srgbClr val="231F20"/>
                </a:solidFill>
                <a:latin typeface="AmuzehNewNormalPS"/>
                <a:cs typeface="B Koodak" panose="00000700000000000000" pitchFamily="2" charset="-78"/>
              </a:rPr>
              <a:t>ریشۀ اسلاو </a:t>
            </a:r>
            <a:r>
              <a:rPr lang="fa-IR" sz="3200" dirty="0">
                <a:solidFill>
                  <a:srgbClr val="231F20"/>
                </a:solidFill>
                <a:latin typeface="AmuzehNewNormalPS"/>
                <a:cs typeface="B Koodak" panose="00000700000000000000" pitchFamily="2" charset="-78"/>
              </a:rPr>
              <a:t>مانند روسی و لهستانی</a:t>
            </a:r>
            <a:endParaRPr lang="en-US" sz="3200" dirty="0">
              <a:solidFill>
                <a:srgbClr val="231F20"/>
              </a:solidFill>
              <a:latin typeface="AmuzehNewNormalPS"/>
              <a:cs typeface="B Koodak" panose="00000700000000000000" pitchFamily="2" charset="-78"/>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54067" y="2680746"/>
            <a:ext cx="610371" cy="61037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83089" y="3400259"/>
            <a:ext cx="610371" cy="61037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54066" y="4119772"/>
            <a:ext cx="610371" cy="610371"/>
          </a:xfrm>
          <a:prstGeom prst="rect">
            <a:avLst/>
          </a:prstGeom>
        </p:spPr>
      </p:pic>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Group 7"/>
          <p:cNvGrpSpPr/>
          <p:nvPr/>
        </p:nvGrpSpPr>
        <p:grpSpPr>
          <a:xfrm>
            <a:off x="4601272" y="233968"/>
            <a:ext cx="2989455" cy="840089"/>
            <a:chOff x="4601272" y="233968"/>
            <a:chExt cx="2989455" cy="840089"/>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1272" y="233968"/>
              <a:ext cx="2989455" cy="840089"/>
            </a:xfrm>
            <a:prstGeom prst="rect">
              <a:avLst/>
            </a:prstGeom>
          </p:spPr>
        </p:pic>
        <p:sp>
          <p:nvSpPr>
            <p:cNvPr id="7" name="Rectangle 6"/>
            <p:cNvSpPr/>
            <p:nvPr/>
          </p:nvSpPr>
          <p:spPr>
            <a:xfrm>
              <a:off x="5714502" y="361624"/>
              <a:ext cx="762994"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دین</a:t>
              </a:r>
              <a:endParaRPr lang="en-US" sz="3200" dirty="0">
                <a:cs typeface="B Koodak" panose="00000700000000000000" pitchFamily="2" charset="-78"/>
              </a:endParaRPr>
            </a:p>
          </p:txBody>
        </p:sp>
      </p:grpSp>
      <p:sp>
        <p:nvSpPr>
          <p:cNvPr id="9" name="Rectangle 8"/>
          <p:cNvSpPr/>
          <p:nvPr/>
        </p:nvSpPr>
        <p:spPr>
          <a:xfrm>
            <a:off x="2438399" y="1308025"/>
            <a:ext cx="73152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بیشتر مردم اروپا پیرو </a:t>
            </a:r>
            <a:r>
              <a:rPr lang="fa-IR" sz="3200" dirty="0">
                <a:solidFill>
                  <a:srgbClr val="C00000"/>
                </a:solidFill>
                <a:latin typeface="AmuzehNewNormalPS"/>
                <a:cs typeface="B Koodak" panose="00000700000000000000" pitchFamily="2" charset="-78"/>
              </a:rPr>
              <a:t>دین حضرت مسیح (ع) </a:t>
            </a:r>
            <a:r>
              <a:rPr lang="fa-IR" sz="3200" dirty="0">
                <a:solidFill>
                  <a:srgbClr val="231F20"/>
                </a:solidFill>
                <a:latin typeface="AmuzehNewNormalPS"/>
                <a:cs typeface="B Koodak" panose="00000700000000000000" pitchFamily="2" charset="-78"/>
              </a:rPr>
              <a:t>هستند</a:t>
            </a:r>
            <a:r>
              <a:rPr lang="fa-IR" sz="3200" dirty="0" smtClean="0">
                <a:solidFill>
                  <a:srgbClr val="231F20"/>
                </a:solidFill>
                <a:latin typeface="AmuzehNewNormalPS"/>
                <a:cs typeface="B Koodak" panose="00000700000000000000" pitchFamily="2" charset="-78"/>
              </a:rPr>
              <a:t>.</a:t>
            </a:r>
            <a:endParaRPr lang="en-US" sz="3200" dirty="0">
              <a:cs typeface="B Koodak" panose="00000700000000000000" pitchFamily="2" charset="-78"/>
            </a:endParaRPr>
          </a:p>
        </p:txBody>
      </p:sp>
      <p:sp>
        <p:nvSpPr>
          <p:cNvPr id="10" name="Rectangle 9"/>
          <p:cNvSpPr/>
          <p:nvPr/>
        </p:nvSpPr>
        <p:spPr>
          <a:xfrm>
            <a:off x="595084" y="2382082"/>
            <a:ext cx="1100182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دین مسیح به </a:t>
            </a:r>
            <a:r>
              <a:rPr lang="fa-IR" sz="3200" dirty="0">
                <a:solidFill>
                  <a:srgbClr val="0033CC"/>
                </a:solidFill>
                <a:latin typeface="AmuzehNewNormalPS"/>
                <a:cs typeface="B Koodak" panose="00000700000000000000" pitchFamily="2" charset="-78"/>
              </a:rPr>
              <a:t>سه مذهب </a:t>
            </a:r>
            <a:r>
              <a:rPr lang="fa-IR" sz="3200" dirty="0">
                <a:solidFill>
                  <a:srgbClr val="231F20"/>
                </a:solidFill>
                <a:latin typeface="AmuzehNewNormalPS"/>
                <a:cs typeface="B Koodak" panose="00000700000000000000" pitchFamily="2" charset="-78"/>
              </a:rPr>
              <a:t>بزرگ </a:t>
            </a:r>
            <a:r>
              <a:rPr lang="fa-IR" sz="3200" dirty="0">
                <a:solidFill>
                  <a:srgbClr val="0033CC"/>
                </a:solidFill>
                <a:latin typeface="AmuzehNewNormalPS"/>
                <a:cs typeface="B Koodak" panose="00000700000000000000" pitchFamily="2" charset="-78"/>
              </a:rPr>
              <a:t>کاتولیک، پروتستان و ارتودوکس </a:t>
            </a:r>
            <a:r>
              <a:rPr lang="fa-IR" sz="3200" dirty="0">
                <a:solidFill>
                  <a:srgbClr val="231F20"/>
                </a:solidFill>
                <a:latin typeface="AmuzehNewNormalPS"/>
                <a:cs typeface="B Koodak" panose="00000700000000000000" pitchFamily="2" charset="-78"/>
              </a:rPr>
              <a:t>تقسیم </a:t>
            </a:r>
            <a:r>
              <a:rPr lang="fa-IR" sz="3200" dirty="0" smtClean="0">
                <a:solidFill>
                  <a:srgbClr val="231F20"/>
                </a:solidFill>
                <a:latin typeface="AmuzehNewNormalPS"/>
                <a:cs typeface="B Koodak" panose="00000700000000000000" pitchFamily="2" charset="-78"/>
              </a:rPr>
              <a:t>می شود.</a:t>
            </a:r>
            <a:endParaRPr lang="en-US" sz="3200" dirty="0">
              <a:solidFill>
                <a:srgbClr val="231F20"/>
              </a:solidFill>
              <a:latin typeface="AmuzehNewNormalPS"/>
              <a:cs typeface="B Koodak" panose="00000700000000000000" pitchFamily="2" charset="-78"/>
            </a:endParaRPr>
          </a:p>
        </p:txBody>
      </p:sp>
      <p:sp>
        <p:nvSpPr>
          <p:cNvPr id="11" name="Rectangle 10"/>
          <p:cNvSpPr/>
          <p:nvPr/>
        </p:nvSpPr>
        <p:spPr>
          <a:xfrm>
            <a:off x="0" y="3515206"/>
            <a:ext cx="1219200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کاتولیک ها </a:t>
            </a:r>
            <a:r>
              <a:rPr lang="fa-IR" sz="3200" dirty="0">
                <a:solidFill>
                  <a:srgbClr val="231F20"/>
                </a:solidFill>
                <a:latin typeface="AmuzehNewNormalPS"/>
                <a:cs typeface="B Koodak" panose="00000700000000000000" pitchFamily="2" charset="-78"/>
              </a:rPr>
              <a:t>از رهبر </a:t>
            </a:r>
            <a:r>
              <a:rPr lang="fa-IR" sz="3200" dirty="0" smtClean="0">
                <a:solidFill>
                  <a:srgbClr val="231F20"/>
                </a:solidFill>
                <a:latin typeface="AmuzehNewNormalPS"/>
                <a:cs typeface="B Koodak" panose="00000700000000000000" pitchFamily="2" charset="-78"/>
              </a:rPr>
              <a:t>روحانی </a:t>
            </a:r>
            <a:r>
              <a:rPr lang="fa-IR" sz="3200" dirty="0">
                <a:solidFill>
                  <a:srgbClr val="231F20"/>
                </a:solidFill>
                <a:latin typeface="AmuzehNewNormalPS"/>
                <a:cs typeface="B Koodak" panose="00000700000000000000" pitchFamily="2" charset="-78"/>
              </a:rPr>
              <a:t>خود،</a:t>
            </a:r>
            <a:r>
              <a:rPr lang="fa-IR" sz="3200" dirty="0">
                <a:solidFill>
                  <a:srgbClr val="7030A0"/>
                </a:solidFill>
                <a:latin typeface="AmuzehNewNormalPS"/>
                <a:cs typeface="B Koodak" panose="00000700000000000000" pitchFamily="2" charset="-78"/>
              </a:rPr>
              <a:t> پاپ </a:t>
            </a:r>
            <a:r>
              <a:rPr lang="fa-IR" sz="3200" dirty="0">
                <a:solidFill>
                  <a:srgbClr val="231F20"/>
                </a:solidFill>
                <a:latin typeface="AmuzehNewNormalPS"/>
                <a:cs typeface="B Koodak" panose="00000700000000000000" pitchFamily="2" charset="-78"/>
              </a:rPr>
              <a:t>که محل اقامت او در </a:t>
            </a:r>
            <a:r>
              <a:rPr lang="fa-IR" sz="3200" dirty="0">
                <a:solidFill>
                  <a:srgbClr val="7030A0"/>
                </a:solidFill>
                <a:latin typeface="AmuzehNewNormalPS"/>
                <a:cs typeface="B Koodak" panose="00000700000000000000" pitchFamily="2" charset="-78"/>
              </a:rPr>
              <a:t>واتیکان</a:t>
            </a:r>
            <a:r>
              <a:rPr lang="fa-IR" sz="3200" dirty="0">
                <a:solidFill>
                  <a:srgbClr val="231F20"/>
                </a:solidFill>
                <a:latin typeface="AmuzehNewNormalPS"/>
                <a:cs typeface="B Koodak" panose="00000700000000000000" pitchFamily="2" charset="-78"/>
              </a:rPr>
              <a:t> است، پیروی </a:t>
            </a:r>
            <a:r>
              <a:rPr lang="fa-IR" sz="3200" dirty="0" smtClean="0">
                <a:solidFill>
                  <a:srgbClr val="231F20"/>
                </a:solidFill>
                <a:latin typeface="AmuzehNewNormalPS"/>
                <a:cs typeface="B Koodak" panose="00000700000000000000" pitchFamily="2" charset="-78"/>
              </a:rPr>
              <a:t>می کنند.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1" y="4752592"/>
            <a:ext cx="12192000" cy="584775"/>
          </a:xfrm>
          <a:prstGeom prst="rect">
            <a:avLst/>
          </a:prstGeom>
        </p:spPr>
        <p:txBody>
          <a:bodyPr wrap="square">
            <a:spAutoFit/>
          </a:bodyPr>
          <a:lstStyle/>
          <a:p>
            <a:pPr algn="ctr"/>
            <a:r>
              <a:rPr lang="fa-IR" sz="3200" dirty="0" smtClean="0">
                <a:solidFill>
                  <a:schemeClr val="accent6">
                    <a:lumMod val="75000"/>
                  </a:schemeClr>
                </a:solidFill>
                <a:latin typeface="AmuzehNewNormalPS"/>
                <a:cs typeface="B Koodak" panose="00000700000000000000" pitchFamily="2" charset="-78"/>
              </a:rPr>
              <a:t>مسلمانان</a:t>
            </a:r>
            <a:r>
              <a:rPr lang="fa-IR" sz="3200" dirty="0" smtClean="0">
                <a:solidFill>
                  <a:srgbClr val="231F20"/>
                </a:solidFill>
                <a:latin typeface="AmuzehNewNormalPS"/>
                <a:cs typeface="B Koodak" panose="00000700000000000000" pitchFamily="2" charset="-78"/>
              </a:rPr>
              <a:t> در قارۀ </a:t>
            </a:r>
            <a:r>
              <a:rPr lang="fa-IR" sz="3200" dirty="0">
                <a:solidFill>
                  <a:srgbClr val="231F20"/>
                </a:solidFill>
                <a:latin typeface="AmuzehNewNormalPS"/>
                <a:cs typeface="B Koodak" panose="00000700000000000000" pitchFamily="2" charset="-78"/>
              </a:rPr>
              <a:t>اروپا </a:t>
            </a:r>
            <a:r>
              <a:rPr lang="fa-IR" sz="3200" dirty="0" smtClean="0">
                <a:solidFill>
                  <a:srgbClr val="231F20"/>
                </a:solidFill>
                <a:latin typeface="AmuzehNewNormalPS"/>
                <a:cs typeface="B Koodak" panose="00000700000000000000" pitchFamily="2" charset="-78"/>
              </a:rPr>
              <a:t>پراکنده اند</a:t>
            </a:r>
            <a:r>
              <a:rPr lang="fa-IR" sz="3200" dirty="0">
                <a:solidFill>
                  <a:srgbClr val="231F20"/>
                </a:solidFill>
                <a:latin typeface="AmuzehNewNormalPS"/>
                <a:cs typeface="B Koodak" panose="00000700000000000000" pitchFamily="2" charset="-78"/>
              </a:rPr>
              <a:t>، اما بیشتر آنها در </a:t>
            </a:r>
            <a:r>
              <a:rPr lang="fa-IR" sz="3200" dirty="0">
                <a:solidFill>
                  <a:schemeClr val="accent6">
                    <a:lumMod val="75000"/>
                  </a:schemeClr>
                </a:solidFill>
                <a:latin typeface="AmuzehNewNormalPS"/>
                <a:cs typeface="B Koodak" panose="00000700000000000000" pitchFamily="2" charset="-78"/>
              </a:rPr>
              <a:t>شبه </a:t>
            </a:r>
            <a:r>
              <a:rPr lang="fa-IR" sz="3200" dirty="0" smtClean="0">
                <a:solidFill>
                  <a:schemeClr val="accent6">
                    <a:lumMod val="75000"/>
                  </a:schemeClr>
                </a:solidFill>
                <a:latin typeface="AmuzehNewNormalPS"/>
                <a:cs typeface="B Koodak" panose="00000700000000000000" pitchFamily="2" charset="-78"/>
              </a:rPr>
              <a:t>جزیرۀ بالکان </a:t>
            </a:r>
            <a:r>
              <a:rPr lang="fa-IR" sz="3200" dirty="0">
                <a:solidFill>
                  <a:srgbClr val="231F20"/>
                </a:solidFill>
                <a:latin typeface="AmuzehNewNormalPS"/>
                <a:cs typeface="B Koodak" panose="00000700000000000000" pitchFamily="2" charset="-78"/>
              </a:rPr>
              <a:t>زندگی </a:t>
            </a:r>
            <a:r>
              <a:rPr lang="fa-IR" sz="3200" dirty="0" smtClean="0">
                <a:solidFill>
                  <a:srgbClr val="231F20"/>
                </a:solidFill>
                <a:latin typeface="AmuzehNewNormalPS"/>
                <a:cs typeface="B Koodak" panose="00000700000000000000" pitchFamily="2" charset="-78"/>
              </a:rPr>
              <a:t>می کنند.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0" dur="1000" fill="hold"/>
                                        <p:tgtEl>
                                          <p:spTgt spid="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22" dur="1000" fill="hold"/>
                                        <p:tgtEl>
                                          <p:spTgt spid="11"/>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34" dur="1000" fill="hold"/>
                                        <p:tgtEl>
                                          <p:spTgt spid="12"/>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60571" y="-5972"/>
            <a:ext cx="6531429" cy="686397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333973" cy="6858000"/>
          </a:xfrm>
          <a:prstGeom prst="rect">
            <a:avLst/>
          </a:prstGeom>
        </p:spPr>
      </p:pic>
      <p:sp>
        <p:nvSpPr>
          <p:cNvPr id="4" name="Rectangle 3"/>
          <p:cNvSpPr/>
          <p:nvPr/>
        </p:nvSpPr>
        <p:spPr>
          <a:xfrm>
            <a:off x="10333972" y="2644170"/>
            <a:ext cx="1858028" cy="1569660"/>
          </a:xfrm>
          <a:prstGeom prst="rect">
            <a:avLst/>
          </a:prstGeom>
        </p:spPr>
        <p:txBody>
          <a:bodyPr wrap="square">
            <a:spAutoFit/>
          </a:bodyPr>
          <a:lstStyle/>
          <a:p>
            <a:pPr algn="ctr"/>
            <a:r>
              <a:rPr lang="fa-IR" sz="3200" dirty="0" smtClean="0">
                <a:cs typeface="B Koodak" panose="00000700000000000000" pitchFamily="2" charset="-78"/>
              </a:rPr>
              <a:t>کشور واتیکان در شهر رُم</a:t>
            </a:r>
            <a:endParaRPr lang="en-US" sz="3200" dirty="0"/>
          </a:p>
        </p:txBody>
      </p:sp>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60571" y="-5972"/>
            <a:ext cx="6531429" cy="6863972"/>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290629" cy="6860419"/>
          </a:xfrm>
          <a:prstGeom prst="rect">
            <a:avLst/>
          </a:prstGeom>
        </p:spPr>
      </p:pic>
      <p:sp>
        <p:nvSpPr>
          <p:cNvPr id="3" name="Rectangle 2"/>
          <p:cNvSpPr/>
          <p:nvPr/>
        </p:nvSpPr>
        <p:spPr>
          <a:xfrm>
            <a:off x="10333972" y="2644170"/>
            <a:ext cx="1858028" cy="1569660"/>
          </a:xfrm>
          <a:prstGeom prst="rect">
            <a:avLst/>
          </a:prstGeom>
        </p:spPr>
        <p:txBody>
          <a:bodyPr wrap="square">
            <a:spAutoFit/>
          </a:bodyPr>
          <a:lstStyle/>
          <a:p>
            <a:pPr algn="ctr"/>
            <a:r>
              <a:rPr lang="fa-IR" sz="3200" dirty="0" smtClean="0">
                <a:cs typeface="B Koodak" panose="00000700000000000000" pitchFamily="2" charset="-78"/>
              </a:rPr>
              <a:t>کشور واتیکان در شهر رُم</a:t>
            </a:r>
            <a:endParaRPr lang="en-US" sz="3200" dirty="0"/>
          </a:p>
        </p:txBody>
      </p:sp>
      <p:sp>
        <p:nvSpPr>
          <p:cNvPr id="5" name="Rectangle 4"/>
          <p:cNvSpPr/>
          <p:nvPr/>
        </p:nvSpPr>
        <p:spPr>
          <a:xfrm>
            <a:off x="0" y="290063"/>
            <a:ext cx="9942286" cy="830997"/>
          </a:xfrm>
          <a:prstGeom prst="rect">
            <a:avLst/>
          </a:prstGeom>
        </p:spPr>
        <p:txBody>
          <a:bodyPr wrap="square">
            <a:spAutoFit/>
          </a:bodyPr>
          <a:lstStyle/>
          <a:p>
            <a:pPr algn="ctr"/>
            <a:r>
              <a:rPr lang="fa-IR" sz="2400" dirty="0">
                <a:cs typeface="B Koodak" panose="00000700000000000000" pitchFamily="2" charset="-78"/>
              </a:rPr>
              <a:t>واتیکان با مساحتی در حدود ۴۴ هکتار، کوچکترین کشور جهان و با جمعیتی در حدود ۸۰۰ نفر، کم‌ جمعیت‌ترین کشور مستقل دنیا محسوب می‌شود.</a:t>
            </a:r>
            <a:endParaRPr lang="en-US" sz="2400" dirty="0">
              <a:cs typeface="B Koodak" panose="00000700000000000000" pitchFamily="2" charset="-78"/>
            </a:endParaRPr>
          </a:p>
        </p:txBody>
      </p:sp>
    </p:spTree>
    <p:extLst>
      <p:ext uri="{BB962C8B-B14F-4D97-AF65-F5344CB8AC3E}">
        <p14:creationId xmlns:p14="http://schemas.microsoft.com/office/powerpoint/2010/main" val="3122660405"/>
      </p:ext>
    </p:extLst>
  </p:cSld>
  <p:clrMapOvr>
    <a:masterClrMapping/>
  </p:clrMapOvr>
  <p:transition spd="slow">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892628" y="585764"/>
            <a:ext cx="10406743" cy="2308324"/>
          </a:xfrm>
          <a:prstGeom prst="rect">
            <a:avLst/>
          </a:prstGeom>
        </p:spPr>
        <p:txBody>
          <a:bodyPr wrap="square">
            <a:spAutoFit/>
          </a:bodyPr>
          <a:lstStyle/>
          <a:p>
            <a:pPr algn="just"/>
            <a:r>
              <a:rPr lang="fa-IR" sz="3200" dirty="0">
                <a:solidFill>
                  <a:srgbClr val="0033CC"/>
                </a:solidFill>
                <a:cs typeface="B Koodak" panose="00000700000000000000" pitchFamily="2" charset="-78"/>
              </a:rPr>
              <a:t>کلیسای جامع سن پیتر</a:t>
            </a:r>
            <a:r>
              <a:rPr lang="fa-IR" sz="2800" dirty="0">
                <a:cs typeface="B Koodak" panose="00000700000000000000" pitchFamily="2" charset="-78"/>
              </a:rPr>
              <a:t>، از مشهورترین و قدیمی ترین کلیساهای شهر رم است. این کلیسا در نزدیکی شهرک واتیکان و در مرکز شهر رم در ایتالیا قرار دارد. مساحت این کلیسا حدود 200 هزار متر مربع است. مجسمه ها و آثار هنری زیبایی که در بالای سقف کلیسای جامع سن پیتر قرار دارند، به دست هنرمند مشهور ایتالیایی، یعنی میکل آنژ ساخته شده اند.</a:t>
            </a:r>
            <a:endParaRPr lang="en-US" sz="2800" dirty="0">
              <a:cs typeface="B Koodak" panose="00000700000000000000" pitchFamily="2" charset="-78"/>
            </a:endParaRPr>
          </a:p>
        </p:txBody>
      </p:sp>
      <p:sp>
        <p:nvSpPr>
          <p:cNvPr id="3" name="Rectangle 2"/>
          <p:cNvSpPr/>
          <p:nvPr/>
        </p:nvSpPr>
        <p:spPr>
          <a:xfrm>
            <a:off x="892628" y="3074351"/>
            <a:ext cx="10406743" cy="2677656"/>
          </a:xfrm>
          <a:prstGeom prst="rect">
            <a:avLst/>
          </a:prstGeom>
        </p:spPr>
        <p:txBody>
          <a:bodyPr wrap="square">
            <a:spAutoFit/>
          </a:bodyPr>
          <a:lstStyle/>
          <a:p>
            <a:pPr algn="just"/>
            <a:r>
              <a:rPr lang="fa-IR" sz="2800" dirty="0">
                <a:cs typeface="B Koodak" panose="00000700000000000000" pitchFamily="2" charset="-78"/>
              </a:rPr>
              <a:t>کلیسای جامع سن پیتر، در اواخر دوره رنسانس ساخته شده است. این کلیسا، بزرگ ترین کلیسای دنیاست و برای کاتولیک های مسیحی ارزش و احترام ویژه ای دارد</a:t>
            </a:r>
            <a:r>
              <a:rPr lang="fa-IR" sz="2800" dirty="0" smtClean="0">
                <a:cs typeface="B Koodak" panose="00000700000000000000" pitchFamily="2" charset="-78"/>
              </a:rPr>
              <a:t>.</a:t>
            </a:r>
          </a:p>
          <a:p>
            <a:pPr algn="just"/>
            <a:endParaRPr lang="fa-IR" sz="2800" dirty="0">
              <a:cs typeface="B Koodak" panose="00000700000000000000" pitchFamily="2" charset="-78"/>
            </a:endParaRPr>
          </a:p>
          <a:p>
            <a:pPr algn="just"/>
            <a:r>
              <a:rPr lang="fa-IR" sz="2800" dirty="0">
                <a:cs typeface="B Koodak" panose="00000700000000000000" pitchFamily="2" charset="-78"/>
              </a:rPr>
              <a:t>کاتولیک ها این کلیسا را بسیار مقدس می پندارند. کلیسای جامع سن پیتر، محل ذفن سن پیتر یکی از حواریون حضرت مسیح است. مقبره پیتر در وسط محوطه داخلی کلیسا قرار دارد.</a:t>
            </a:r>
          </a:p>
        </p:txBody>
      </p:sp>
    </p:spTree>
    <p:extLst>
      <p:ext uri="{BB962C8B-B14F-4D97-AF65-F5344CB8AC3E}">
        <p14:creationId xmlns:p14="http://schemas.microsoft.com/office/powerpoint/2010/main" val="176197914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98144" cy="6858000"/>
          </a:xfrm>
          <a:prstGeom prst="rect">
            <a:avLst/>
          </a:prstGeom>
        </p:spPr>
      </p:pic>
      <p:sp>
        <p:nvSpPr>
          <p:cNvPr id="3" name="Rectangle 2"/>
          <p:cNvSpPr/>
          <p:nvPr/>
        </p:nvSpPr>
        <p:spPr>
          <a:xfrm>
            <a:off x="10116456"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spTree>
    <p:extLst>
      <p:ext uri="{BB962C8B-B14F-4D97-AF65-F5344CB8AC3E}">
        <p14:creationId xmlns:p14="http://schemas.microsoft.com/office/powerpoint/2010/main" val="2498519888"/>
      </p:ext>
    </p:extLst>
  </p:cSld>
  <p:clrMapOvr>
    <a:masterClrMapping/>
  </p:clrMapOvr>
  <p:transition spd="slow">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sp>
        <p:nvSpPr>
          <p:cNvPr id="7" name="Rectangle 6"/>
          <p:cNvSpPr/>
          <p:nvPr/>
        </p:nvSpPr>
        <p:spPr>
          <a:xfrm>
            <a:off x="10116456"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116457" cy="6860419"/>
          </a:xfrm>
          <a:prstGeom prst="rect">
            <a:avLst/>
          </a:prstGeom>
        </p:spPr>
      </p:pic>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0232572" cy="6870095"/>
          </a:xfrm>
          <a:prstGeom prst="rect">
            <a:avLst/>
          </a:prstGeom>
        </p:spPr>
      </p:pic>
      <p:sp>
        <p:nvSpPr>
          <p:cNvPr id="3" name="Rectangle 2"/>
          <p:cNvSpPr/>
          <p:nvPr/>
        </p:nvSpPr>
        <p:spPr>
          <a:xfrm>
            <a:off x="10116456"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spTree>
    <p:extLst>
      <p:ext uri="{BB962C8B-B14F-4D97-AF65-F5344CB8AC3E}">
        <p14:creationId xmlns:p14="http://schemas.microsoft.com/office/powerpoint/2010/main" val="42135850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753598"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116456" cy="6858000"/>
          </a:xfrm>
          <a:prstGeom prst="rect">
            <a:avLst/>
          </a:prstGeom>
        </p:spPr>
      </p:pic>
      <p:sp>
        <p:nvSpPr>
          <p:cNvPr id="3" name="Rectangle 2"/>
          <p:cNvSpPr/>
          <p:nvPr/>
        </p:nvSpPr>
        <p:spPr>
          <a:xfrm>
            <a:off x="10116456"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81351" cy="6858000"/>
          </a:xfrm>
          <a:prstGeom prst="rect">
            <a:avLst/>
          </a:prstGeom>
        </p:spPr>
      </p:pic>
      <p:sp>
        <p:nvSpPr>
          <p:cNvPr id="3" name="Rectangle 2"/>
          <p:cNvSpPr/>
          <p:nvPr/>
        </p:nvSpPr>
        <p:spPr>
          <a:xfrm>
            <a:off x="9981351" y="2890391"/>
            <a:ext cx="2075544" cy="1077218"/>
          </a:xfrm>
          <a:prstGeom prst="rect">
            <a:avLst/>
          </a:prstGeom>
        </p:spPr>
        <p:txBody>
          <a:bodyPr wrap="square">
            <a:spAutoFit/>
          </a:bodyPr>
          <a:lstStyle/>
          <a:p>
            <a:pPr algn="ctr"/>
            <a:r>
              <a:rPr lang="fa-IR" sz="3200" b="1" dirty="0">
                <a:cs typeface="B Koodak" panose="00000700000000000000" pitchFamily="2" charset="-78"/>
              </a:rPr>
              <a:t>کلیسای جامع سن پیتر</a:t>
            </a:r>
          </a:p>
        </p:txBody>
      </p:sp>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783770" y="645049"/>
            <a:ext cx="10638973" cy="5016758"/>
          </a:xfrm>
          <a:prstGeom prst="rect">
            <a:avLst/>
          </a:prstGeom>
        </p:spPr>
        <p:txBody>
          <a:bodyPr wrap="square">
            <a:spAutoFit/>
          </a:bodyPr>
          <a:lstStyle/>
          <a:p>
            <a:pPr algn="just"/>
            <a:r>
              <a:rPr lang="fa-IR" sz="3200" dirty="0">
                <a:solidFill>
                  <a:srgbClr val="0033CC"/>
                </a:solidFill>
                <a:cs typeface="B Koodak" panose="00000700000000000000" pitchFamily="2" charset="-78"/>
              </a:rPr>
              <a:t>موزه واتیکان </a:t>
            </a:r>
            <a:r>
              <a:rPr lang="fa-IR" sz="3200" dirty="0">
                <a:cs typeface="B Koodak" panose="00000700000000000000" pitchFamily="2" charset="-78"/>
              </a:rPr>
              <a:t>یکی از دیدنی‌های اصلی شهر </a:t>
            </a:r>
            <a:r>
              <a:rPr lang="fa-IR" sz="3200" dirty="0" smtClean="0">
                <a:cs typeface="B Koodak" panose="00000700000000000000" pitchFamily="2" charset="-78"/>
              </a:rPr>
              <a:t>واتیکان </a:t>
            </a:r>
            <a:r>
              <a:rPr lang="fa-IR" sz="3200" dirty="0">
                <a:cs typeface="B Koodak" panose="00000700000000000000" pitchFamily="2" charset="-78"/>
              </a:rPr>
              <a:t>است. این موزه که آثار هنری تاریخی بی‌نظیری را که مرتبط با </a:t>
            </a:r>
            <a:r>
              <a:rPr lang="fa-IR" sz="3200" dirty="0" smtClean="0">
                <a:cs typeface="B Koodak" panose="00000700000000000000" pitchFamily="2" charset="-78"/>
              </a:rPr>
              <a:t>مسیحیت </a:t>
            </a:r>
            <a:r>
              <a:rPr lang="fa-IR" sz="3200" dirty="0">
                <a:cs typeface="B Koodak" panose="00000700000000000000" pitchFamily="2" charset="-78"/>
              </a:rPr>
              <a:t>و </a:t>
            </a:r>
            <a:r>
              <a:rPr lang="fa-IR" sz="3200" dirty="0" smtClean="0">
                <a:cs typeface="B Koodak" panose="00000700000000000000" pitchFamily="2" charset="-78"/>
              </a:rPr>
              <a:t>مذهب کاتولیک است </a:t>
            </a:r>
            <a:r>
              <a:rPr lang="fa-IR" sz="3200" dirty="0">
                <a:cs typeface="B Koodak" panose="00000700000000000000" pitchFamily="2" charset="-78"/>
              </a:rPr>
              <a:t>را در خود جای داده، سالیانه پذیرای حدود ۴ میلیون بازدید کننده است</a:t>
            </a:r>
            <a:r>
              <a:rPr lang="fa-IR" sz="3200" dirty="0" smtClean="0">
                <a:cs typeface="B Koodak" panose="00000700000000000000" pitchFamily="2" charset="-78"/>
              </a:rPr>
              <a:t>.</a:t>
            </a:r>
          </a:p>
          <a:p>
            <a:pPr algn="just"/>
            <a:endParaRPr lang="fa-IR" sz="3200" dirty="0" smtClean="0">
              <a:cs typeface="B Koodak" panose="00000700000000000000" pitchFamily="2" charset="-78"/>
            </a:endParaRPr>
          </a:p>
          <a:p>
            <a:pPr algn="just"/>
            <a:r>
              <a:rPr lang="fa-IR" sz="3200" dirty="0">
                <a:cs typeface="B Koodak" panose="00000700000000000000" pitchFamily="2" charset="-78"/>
              </a:rPr>
              <a:t>این موزه در سال </a:t>
            </a:r>
            <a:r>
              <a:rPr lang="fa-IR" sz="3200" dirty="0" smtClean="0">
                <a:cs typeface="B Koodak" panose="00000700000000000000" pitchFamily="2" charset="-78"/>
              </a:rPr>
              <a:t>1506 </a:t>
            </a:r>
            <a:r>
              <a:rPr lang="fa-IR" sz="3200" dirty="0">
                <a:cs typeface="B Koodak" panose="00000700000000000000" pitchFamily="2" charset="-78"/>
              </a:rPr>
              <a:t>میلادی توسط </a:t>
            </a:r>
            <a:r>
              <a:rPr lang="fa-IR" sz="3200" dirty="0" smtClean="0">
                <a:cs typeface="B Koodak" panose="00000700000000000000" pitchFamily="2" charset="-78"/>
              </a:rPr>
              <a:t>پاپ ژولیوس دوم بنیان </a:t>
            </a:r>
            <a:r>
              <a:rPr lang="fa-IR" sz="3200" dirty="0">
                <a:cs typeface="B Koodak" panose="00000700000000000000" pitchFamily="2" charset="-78"/>
              </a:rPr>
              <a:t>نهاده شد</a:t>
            </a:r>
            <a:r>
              <a:rPr lang="fa-IR" sz="3200" dirty="0" smtClean="0">
                <a:cs typeface="B Koodak" panose="00000700000000000000" pitchFamily="2" charset="-78"/>
              </a:rPr>
              <a:t>.</a:t>
            </a:r>
          </a:p>
          <a:p>
            <a:pPr algn="just"/>
            <a:endParaRPr lang="fa-IR" sz="3200" dirty="0">
              <a:cs typeface="B Koodak" panose="00000700000000000000" pitchFamily="2" charset="-78"/>
            </a:endParaRPr>
          </a:p>
          <a:p>
            <a:pPr algn="just"/>
            <a:r>
              <a:rPr lang="fa-IR" sz="3200" dirty="0">
                <a:cs typeface="B Koodak" panose="00000700000000000000" pitchFamily="2" charset="-78"/>
              </a:rPr>
              <a:t>در آخرین یکشنبه هر ماه، موزه واتیکان درهایش را برای بازدید کنندگان بصورت مجانی باز می‌کند. صف مردمی که خواهان بازدید از موزه واتیکان در آخرین یکشنبه هرماه هستند، به حدی طولانی می‌شود که از چندین خیابان می‌گذرد.</a:t>
            </a:r>
            <a:endParaRPr lang="en-US" sz="3200" dirty="0">
              <a:cs typeface="B Koodak" panose="00000700000000000000" pitchFamily="2" charset="-78"/>
            </a:endParaRPr>
          </a:p>
        </p:txBody>
      </p:sp>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5" name="Rectangle 4"/>
          <p:cNvSpPr/>
          <p:nvPr/>
        </p:nvSpPr>
        <p:spPr>
          <a:xfrm>
            <a:off x="9622971" y="3136612"/>
            <a:ext cx="2075544" cy="584775"/>
          </a:xfrm>
          <a:prstGeom prst="rect">
            <a:avLst/>
          </a:prstGeom>
        </p:spPr>
        <p:txBody>
          <a:bodyPr wrap="square">
            <a:spAutoFit/>
          </a:bodyPr>
          <a:lstStyle/>
          <a:p>
            <a:pPr algn="ctr"/>
            <a:r>
              <a:rPr lang="fa-IR" sz="3200" b="1" dirty="0" smtClean="0">
                <a:cs typeface="B Koodak" panose="00000700000000000000" pitchFamily="2" charset="-78"/>
              </a:rPr>
              <a:t>موزۀواتیکان</a:t>
            </a:r>
            <a:endParaRPr lang="fa-IR" sz="3200" b="1" dirty="0">
              <a:cs typeface="B Koodak" panose="00000700000000000000" pitchFamily="2" charset="-78"/>
            </a:endParaRPr>
          </a:p>
        </p:txBody>
      </p:sp>
    </p:spTree>
    <p:extLst>
      <p:ext uri="{BB962C8B-B14F-4D97-AF65-F5344CB8AC3E}">
        <p14:creationId xmlns:p14="http://schemas.microsoft.com/office/powerpoint/2010/main" val="257960380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73029" cy="6879772"/>
          </a:xfrm>
          <a:prstGeom prst="rect">
            <a:avLst/>
          </a:prstGeom>
        </p:spPr>
      </p:pic>
      <p:sp>
        <p:nvSpPr>
          <p:cNvPr id="6" name="Rectangle 5"/>
          <p:cNvSpPr/>
          <p:nvPr/>
        </p:nvSpPr>
        <p:spPr>
          <a:xfrm>
            <a:off x="9622971" y="3136612"/>
            <a:ext cx="2075544" cy="584775"/>
          </a:xfrm>
          <a:prstGeom prst="rect">
            <a:avLst/>
          </a:prstGeom>
        </p:spPr>
        <p:txBody>
          <a:bodyPr wrap="square">
            <a:spAutoFit/>
          </a:bodyPr>
          <a:lstStyle/>
          <a:p>
            <a:pPr algn="ctr"/>
            <a:r>
              <a:rPr lang="fa-IR" sz="3200" b="1" dirty="0" smtClean="0">
                <a:cs typeface="B Koodak" panose="00000700000000000000" pitchFamily="2" charset="-78"/>
              </a:rPr>
              <a:t>موزۀواتیکان</a:t>
            </a:r>
            <a:endParaRPr lang="fa-IR" sz="3200" b="1" dirty="0">
              <a:cs typeface="B Koodak" panose="00000700000000000000" pitchFamily="2" charset="-78"/>
            </a:endParaRPr>
          </a:p>
        </p:txBody>
      </p:sp>
    </p:spTree>
    <p:extLst>
      <p:ext uri="{BB962C8B-B14F-4D97-AF65-F5344CB8AC3E}">
        <p14:creationId xmlns:p14="http://schemas.microsoft.com/office/powerpoint/2010/main" val="319015315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622971" y="3136612"/>
            <a:ext cx="2075544" cy="584775"/>
          </a:xfrm>
          <a:prstGeom prst="rect">
            <a:avLst/>
          </a:prstGeom>
        </p:spPr>
        <p:txBody>
          <a:bodyPr wrap="square">
            <a:spAutoFit/>
          </a:bodyPr>
          <a:lstStyle/>
          <a:p>
            <a:pPr algn="ctr"/>
            <a:r>
              <a:rPr lang="fa-IR" sz="3200" b="1" dirty="0" smtClean="0">
                <a:cs typeface="B Koodak" panose="00000700000000000000" pitchFamily="2" charset="-78"/>
              </a:rPr>
              <a:t>موزۀواتیکان</a:t>
            </a:r>
            <a:endParaRPr lang="fa-IR" sz="3200" b="1" dirty="0">
              <a:cs typeface="B Koodak" panose="00000700000000000000" pitchFamily="2" charset="-78"/>
            </a:endParaRPr>
          </a:p>
        </p:txBody>
      </p:sp>
    </p:spTree>
    <p:extLst>
      <p:ext uri="{BB962C8B-B14F-4D97-AF65-F5344CB8AC3E}">
        <p14:creationId xmlns:p14="http://schemas.microsoft.com/office/powerpoint/2010/main" val="31074897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3" name="Rectangle 2"/>
          <p:cNvSpPr/>
          <p:nvPr/>
        </p:nvSpPr>
        <p:spPr>
          <a:xfrm>
            <a:off x="10287000" y="2397948"/>
            <a:ext cx="1905000" cy="2062103"/>
          </a:xfrm>
          <a:prstGeom prst="rect">
            <a:avLst/>
          </a:prstGeom>
        </p:spPr>
        <p:txBody>
          <a:bodyPr wrap="square">
            <a:spAutoFit/>
          </a:bodyPr>
          <a:lstStyle/>
          <a:p>
            <a:pPr algn="ctr"/>
            <a:r>
              <a:rPr lang="fa-IR" sz="3200" dirty="0">
                <a:cs typeface="B Koodak" panose="00000700000000000000" pitchFamily="2" charset="-78"/>
              </a:rPr>
              <a:t>ورودی ساختمان </a:t>
            </a:r>
            <a:r>
              <a:rPr lang="fa-IR" sz="3200" dirty="0" smtClean="0">
                <a:cs typeface="B Koodak" panose="00000700000000000000" pitchFamily="2" charset="-78"/>
              </a:rPr>
              <a:t>موزۀ </a:t>
            </a:r>
            <a:r>
              <a:rPr lang="fa-IR" sz="3200" dirty="0">
                <a:cs typeface="B Koodak" panose="00000700000000000000" pitchFamily="2" charset="-78"/>
              </a:rPr>
              <a:t>واتیکان</a:t>
            </a:r>
            <a:r>
              <a:rPr lang="fa-IR" dirty="0"/>
              <a:t>.</a:t>
            </a:r>
            <a:endParaRPr lang="en-US" dirty="0"/>
          </a:p>
        </p:txBody>
      </p:sp>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622971" y="3136612"/>
            <a:ext cx="2075544" cy="584775"/>
          </a:xfrm>
          <a:prstGeom prst="rect">
            <a:avLst/>
          </a:prstGeom>
        </p:spPr>
        <p:txBody>
          <a:bodyPr wrap="square">
            <a:spAutoFit/>
          </a:bodyPr>
          <a:lstStyle/>
          <a:p>
            <a:pPr algn="ctr"/>
            <a:r>
              <a:rPr lang="fa-IR" sz="3200" b="1" dirty="0" smtClean="0">
                <a:cs typeface="B Koodak" panose="00000700000000000000" pitchFamily="2" charset="-78"/>
              </a:rPr>
              <a:t>موزۀواتیکان</a:t>
            </a:r>
            <a:endParaRPr lang="fa-IR" sz="3200" b="1" dirty="0">
              <a:cs typeface="B Koodak" panose="00000700000000000000" pitchFamily="2" charset="-78"/>
            </a:endParaRPr>
          </a:p>
        </p:txBody>
      </p:sp>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
            <a:ext cx="10798629" cy="6857129"/>
          </a:xfrm>
          <a:prstGeom prst="rect">
            <a:avLst/>
          </a:prstGeom>
        </p:spPr>
      </p:pic>
      <p:sp>
        <p:nvSpPr>
          <p:cNvPr id="3" name="Rectangle 2"/>
          <p:cNvSpPr/>
          <p:nvPr/>
        </p:nvSpPr>
        <p:spPr>
          <a:xfrm>
            <a:off x="10798628" y="2643733"/>
            <a:ext cx="1393372" cy="1569660"/>
          </a:xfrm>
          <a:prstGeom prst="rect">
            <a:avLst/>
          </a:prstGeom>
        </p:spPr>
        <p:txBody>
          <a:bodyPr wrap="square">
            <a:spAutoFit/>
          </a:bodyPr>
          <a:lstStyle/>
          <a:p>
            <a:pPr algn="ctr"/>
            <a:r>
              <a:rPr lang="fa-IR" sz="3200" b="1" dirty="0" smtClean="0">
                <a:cs typeface="B Koodak" panose="00000700000000000000" pitchFamily="2" charset="-78"/>
              </a:rPr>
              <a:t>پله های موزۀ واتیکان</a:t>
            </a:r>
            <a:endParaRPr lang="fa-IR" sz="3200" b="1" dirty="0">
              <a:cs typeface="B Koodak" panose="00000700000000000000" pitchFamily="2" charset="-78"/>
            </a:endParaRPr>
          </a:p>
        </p:txBody>
      </p:sp>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grpSp>
        <p:nvGrpSpPr>
          <p:cNvPr id="8" name="Group 7"/>
          <p:cNvGrpSpPr/>
          <p:nvPr/>
        </p:nvGrpSpPr>
        <p:grpSpPr>
          <a:xfrm>
            <a:off x="3873934" y="136483"/>
            <a:ext cx="4444133" cy="1062255"/>
            <a:chOff x="4249923" y="223568"/>
            <a:chExt cx="4444133" cy="1062255"/>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9923" y="223568"/>
              <a:ext cx="4444133" cy="1062255"/>
            </a:xfrm>
            <a:prstGeom prst="rect">
              <a:avLst/>
            </a:prstGeom>
          </p:spPr>
        </p:pic>
        <p:sp>
          <p:nvSpPr>
            <p:cNvPr id="7" name="Rectangle 6"/>
            <p:cNvSpPr/>
            <p:nvPr/>
          </p:nvSpPr>
          <p:spPr>
            <a:xfrm>
              <a:off x="5593874" y="462307"/>
              <a:ext cx="1756229" cy="584775"/>
            </a:xfrm>
            <a:prstGeom prst="rect">
              <a:avLst/>
            </a:prstGeom>
          </p:spPr>
          <p:txBody>
            <a:bodyPr wrap="square">
              <a:spAutoFit/>
            </a:bodyPr>
            <a:lstStyle/>
            <a:p>
              <a:pPr algn="ctr"/>
              <a:r>
                <a:rPr lang="fa-IR" sz="3200" b="1" dirty="0" smtClean="0">
                  <a:cs typeface="B Koodak" panose="00000700000000000000" pitchFamily="2" charset="-78"/>
                </a:rPr>
                <a:t>اقتصاد اروپا</a:t>
              </a:r>
              <a:endParaRPr lang="fa-IR" sz="3200" b="1" dirty="0">
                <a:cs typeface="B Koodak" panose="00000700000000000000" pitchFamily="2" charset="-78"/>
              </a:endParaRPr>
            </a:p>
          </p:txBody>
        </p:sp>
      </p:grpSp>
      <p:sp>
        <p:nvSpPr>
          <p:cNvPr id="9" name="Rectangle 8"/>
          <p:cNvSpPr/>
          <p:nvPr/>
        </p:nvSpPr>
        <p:spPr>
          <a:xfrm>
            <a:off x="3265713" y="1437477"/>
            <a:ext cx="5660571"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قارۀ </a:t>
            </a:r>
            <a:r>
              <a:rPr lang="fa-IR" sz="3200" dirty="0">
                <a:solidFill>
                  <a:srgbClr val="231F20"/>
                </a:solidFill>
                <a:latin typeface="AmuzehNewNormalPS"/>
                <a:cs typeface="B Koodak" panose="00000700000000000000" pitchFamily="2" charset="-78"/>
              </a:rPr>
              <a:t>اروپا از نظر اقتصادی پیشرفته </a:t>
            </a:r>
            <a:r>
              <a:rPr lang="fa-IR" sz="3200" dirty="0" smtClean="0">
                <a:solidFill>
                  <a:srgbClr val="231F20"/>
                </a:solidFill>
                <a:latin typeface="AmuzehNewNormalPS"/>
                <a:cs typeface="B Koodak" panose="00000700000000000000" pitchFamily="2" charset="-78"/>
              </a:rPr>
              <a:t>است.</a:t>
            </a:r>
            <a:endParaRPr lang="en-US" sz="3200" dirty="0">
              <a:cs typeface="B Koodak" panose="00000700000000000000" pitchFamily="2" charset="-78"/>
            </a:endParaRPr>
          </a:p>
        </p:txBody>
      </p:sp>
      <p:sp>
        <p:nvSpPr>
          <p:cNvPr id="10" name="Rectangle 9"/>
          <p:cNvSpPr/>
          <p:nvPr/>
        </p:nvSpPr>
        <p:spPr>
          <a:xfrm>
            <a:off x="312055" y="2260991"/>
            <a:ext cx="1156788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میزان </a:t>
            </a:r>
            <a:r>
              <a:rPr lang="fa-IR" sz="3200" dirty="0">
                <a:solidFill>
                  <a:srgbClr val="0033CC"/>
                </a:solidFill>
                <a:latin typeface="AmuzehNewNormalPS"/>
                <a:cs typeface="B Koodak" panose="00000700000000000000" pitchFamily="2" charset="-78"/>
              </a:rPr>
              <a:t>درآمد</a:t>
            </a:r>
            <a:r>
              <a:rPr lang="fa-IR" sz="3200" dirty="0">
                <a:solidFill>
                  <a:srgbClr val="231F20"/>
                </a:solidFill>
                <a:latin typeface="AmuzehNewNormalPS"/>
                <a:cs typeface="B Koodak" panose="00000700000000000000" pitchFamily="2" charset="-78"/>
              </a:rPr>
              <a:t> و سطح </a:t>
            </a:r>
            <a:r>
              <a:rPr lang="fa-IR" sz="3200" dirty="0">
                <a:solidFill>
                  <a:srgbClr val="0033CC"/>
                </a:solidFill>
                <a:latin typeface="AmuzehNewNormalPS"/>
                <a:cs typeface="B Koodak" panose="00000700000000000000" pitchFamily="2" charset="-78"/>
              </a:rPr>
              <a:t>سواد و بهداشت </a:t>
            </a:r>
            <a:r>
              <a:rPr lang="fa-IR" sz="3200" dirty="0">
                <a:solidFill>
                  <a:srgbClr val="231F20"/>
                </a:solidFill>
                <a:latin typeface="AmuzehNewNormalPS"/>
                <a:cs typeface="B Koodak" panose="00000700000000000000" pitchFamily="2" charset="-78"/>
              </a:rPr>
              <a:t>و همچنین میزان </a:t>
            </a:r>
            <a:r>
              <a:rPr lang="fa-IR" sz="3200" dirty="0">
                <a:solidFill>
                  <a:srgbClr val="0033CC"/>
                </a:solidFill>
                <a:latin typeface="AmuzehNewNormalPS"/>
                <a:cs typeface="B Koodak" panose="00000700000000000000" pitchFamily="2" charset="-78"/>
              </a:rPr>
              <a:t>طول عمر </a:t>
            </a:r>
            <a:r>
              <a:rPr lang="fa-IR" sz="3200" dirty="0">
                <a:solidFill>
                  <a:srgbClr val="231F20"/>
                </a:solidFill>
                <a:latin typeface="AmuzehNewNormalPS"/>
                <a:cs typeface="B Koodak" panose="00000700000000000000" pitchFamily="2" charset="-78"/>
              </a:rPr>
              <a:t>در این قاره، </a:t>
            </a:r>
            <a:r>
              <a:rPr lang="fa-IR" sz="3200" dirty="0" smtClean="0">
                <a:solidFill>
                  <a:srgbClr val="231F20"/>
                </a:solidFill>
                <a:latin typeface="AmuzehNewNormalPS"/>
                <a:cs typeface="B Koodak" panose="00000700000000000000" pitchFamily="2" charset="-78"/>
              </a:rPr>
              <a:t>بالاست.</a:t>
            </a:r>
            <a:endParaRPr lang="en-US" sz="3200" dirty="0">
              <a:solidFill>
                <a:srgbClr val="231F20"/>
              </a:solidFill>
              <a:latin typeface="AmuzehNewNormalPS"/>
              <a:cs typeface="B Koodak" panose="00000700000000000000" pitchFamily="2" charset="-78"/>
            </a:endParaRPr>
          </a:p>
        </p:txBody>
      </p:sp>
      <p:sp>
        <p:nvSpPr>
          <p:cNvPr id="2" name="Rectangle 1"/>
          <p:cNvSpPr/>
          <p:nvPr/>
        </p:nvSpPr>
        <p:spPr>
          <a:xfrm>
            <a:off x="312055" y="3781377"/>
            <a:ext cx="11567886"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کشاورزی</a:t>
            </a:r>
            <a:r>
              <a:rPr lang="fa-IR" sz="3200" dirty="0">
                <a:solidFill>
                  <a:srgbClr val="231F20"/>
                </a:solidFill>
                <a:latin typeface="AmuzehNewNormalPS"/>
                <a:cs typeface="B Koodak" panose="00000700000000000000" pitchFamily="2" charset="-78"/>
              </a:rPr>
              <a:t>، تقریباً در همه جای اروپا رایج است و با استفاده از </a:t>
            </a:r>
            <a:r>
              <a:rPr lang="fa-IR" sz="3200" dirty="0" smtClean="0">
                <a:solidFill>
                  <a:srgbClr val="C00000"/>
                </a:solidFill>
                <a:latin typeface="AmuzehNewNormalPS"/>
                <a:cs typeface="B Koodak" panose="00000700000000000000" pitchFamily="2" charset="-78"/>
              </a:rPr>
              <a:t>ماشین آلات </a:t>
            </a:r>
            <a:r>
              <a:rPr lang="fa-IR" sz="3200" dirty="0">
                <a:solidFill>
                  <a:srgbClr val="C00000"/>
                </a:solidFill>
                <a:latin typeface="AmuzehNewNormalPS"/>
                <a:cs typeface="B Koodak" panose="00000700000000000000" pitchFamily="2" charset="-78"/>
              </a:rPr>
              <a:t>مدرن </a:t>
            </a:r>
            <a:r>
              <a:rPr lang="fa-IR" sz="3200" dirty="0">
                <a:solidFill>
                  <a:srgbClr val="231F20"/>
                </a:solidFill>
                <a:latin typeface="AmuzehNewNormalPS"/>
                <a:cs typeface="B Koodak" panose="00000700000000000000" pitchFamily="2" charset="-78"/>
              </a:rPr>
              <a:t>و </a:t>
            </a:r>
            <a:r>
              <a:rPr lang="fa-IR" sz="3200" dirty="0" smtClean="0">
                <a:solidFill>
                  <a:srgbClr val="C00000"/>
                </a:solidFill>
                <a:latin typeface="AmuzehNewNormalPS"/>
                <a:cs typeface="B Koodak" panose="00000700000000000000" pitchFamily="2" charset="-78"/>
              </a:rPr>
              <a:t>شیوه های </a:t>
            </a:r>
            <a:r>
              <a:rPr lang="fa-IR" sz="3200" dirty="0">
                <a:solidFill>
                  <a:srgbClr val="C00000"/>
                </a:solidFill>
                <a:latin typeface="AmuzehNewNormalPS"/>
                <a:cs typeface="B Koodak" panose="00000700000000000000" pitchFamily="2" charset="-78"/>
              </a:rPr>
              <a:t>علمی </a:t>
            </a:r>
            <a:r>
              <a:rPr lang="fa-IR" sz="3200" dirty="0">
                <a:solidFill>
                  <a:srgbClr val="231F20"/>
                </a:solidFill>
                <a:latin typeface="AmuzehNewNormalPS"/>
                <a:cs typeface="B Koodak" panose="00000700000000000000" pitchFamily="2" charset="-78"/>
              </a:rPr>
              <a:t>صورت </a:t>
            </a:r>
            <a:r>
              <a:rPr lang="fa-IR" sz="3200" dirty="0" smtClean="0">
                <a:solidFill>
                  <a:srgbClr val="231F20"/>
                </a:solidFill>
                <a:latin typeface="AmuzehNewNormalPS"/>
                <a:cs typeface="B Koodak" panose="00000700000000000000" pitchFamily="2" charset="-78"/>
              </a:rPr>
              <a:t>می گیرد.</a:t>
            </a:r>
            <a:endParaRPr lang="en-US" sz="3200" dirty="0">
              <a:solidFill>
                <a:srgbClr val="231F20"/>
              </a:solidFill>
              <a:latin typeface="AmuzehNewNormalPS"/>
              <a:cs typeface="B Koodak" panose="00000700000000000000" pitchFamily="2" charset="-78"/>
            </a:endParaRPr>
          </a:p>
        </p:txBody>
      </p:sp>
      <p:sp>
        <p:nvSpPr>
          <p:cNvPr id="3" name="Rectangle 2"/>
          <p:cNvSpPr/>
          <p:nvPr/>
        </p:nvSpPr>
        <p:spPr>
          <a:xfrm>
            <a:off x="312055" y="5549900"/>
            <a:ext cx="11567886" cy="1077218"/>
          </a:xfrm>
          <a:prstGeom prst="rect">
            <a:avLst/>
          </a:prstGeom>
        </p:spPr>
        <p:txBody>
          <a:bodyPr wrap="square">
            <a:spAutoFit/>
          </a:bodyPr>
          <a:lstStyle/>
          <a:p>
            <a:pPr algn="ctr"/>
            <a:r>
              <a:rPr lang="fa-IR" sz="3200" dirty="0">
                <a:solidFill>
                  <a:srgbClr val="7030A0"/>
                </a:solidFill>
                <a:latin typeface="AmuzehNewNormalPS"/>
                <a:cs typeface="B Koodak" panose="00000700000000000000" pitchFamily="2" charset="-78"/>
              </a:rPr>
              <a:t>در جنوب اروپا، آب و هوای </a:t>
            </a:r>
            <a:r>
              <a:rPr lang="fa-IR" sz="3200" dirty="0" smtClean="0">
                <a:solidFill>
                  <a:srgbClr val="7030A0"/>
                </a:solidFill>
                <a:latin typeface="AmuzehNewNormalPS"/>
                <a:cs typeface="B Koodak" panose="00000700000000000000" pitchFamily="2" charset="-78"/>
              </a:rPr>
              <a:t>مدیترانه ای </a:t>
            </a:r>
            <a:r>
              <a:rPr lang="fa-IR" sz="3200" dirty="0">
                <a:solidFill>
                  <a:srgbClr val="231F20"/>
                </a:solidFill>
                <a:latin typeface="AmuzehNewNormalPS"/>
                <a:cs typeface="B Koodak" panose="00000700000000000000" pitchFamily="2" charset="-78"/>
              </a:rPr>
              <a:t>موجب شده که محصولات </a:t>
            </a:r>
            <a:r>
              <a:rPr lang="fa-IR" sz="3200" dirty="0" smtClean="0">
                <a:solidFill>
                  <a:srgbClr val="231F20"/>
                </a:solidFill>
                <a:latin typeface="AmuzehNewNormalPS"/>
                <a:cs typeface="B Koodak" panose="00000700000000000000" pitchFamily="2" charset="-78"/>
              </a:rPr>
              <a:t>ویژه ای </a:t>
            </a:r>
            <a:r>
              <a:rPr lang="fa-IR" sz="3200" dirty="0">
                <a:solidFill>
                  <a:srgbClr val="231F20"/>
                </a:solidFill>
                <a:latin typeface="AmuzehNewNormalPS"/>
                <a:cs typeface="B Koodak" panose="00000700000000000000" pitchFamily="2" charset="-78"/>
              </a:rPr>
              <a:t>چون </a:t>
            </a:r>
            <a:r>
              <a:rPr lang="fa-IR" sz="3200" dirty="0">
                <a:solidFill>
                  <a:srgbClr val="7030A0"/>
                </a:solidFill>
                <a:latin typeface="AmuzehNewNormalPS"/>
                <a:cs typeface="B Koodak" panose="00000700000000000000" pitchFamily="2" charset="-78"/>
              </a:rPr>
              <a:t>زیتون، مرکبات و انگور </a:t>
            </a:r>
            <a:r>
              <a:rPr lang="fa-IR" sz="3200" dirty="0">
                <a:solidFill>
                  <a:srgbClr val="231F20"/>
                </a:solidFill>
                <a:latin typeface="AmuzehNewNormalPS"/>
                <a:cs typeface="B Koodak" panose="00000700000000000000" pitchFamily="2" charset="-78"/>
              </a:rPr>
              <a:t>به عمل </a:t>
            </a:r>
            <a:r>
              <a:rPr lang="fa-IR" sz="3200" dirty="0" smtClean="0">
                <a:solidFill>
                  <a:srgbClr val="231F20"/>
                </a:solidFill>
                <a:latin typeface="AmuzehNewNormalPS"/>
                <a:cs typeface="B Koodak" panose="00000700000000000000" pitchFamily="2" charset="-78"/>
              </a:rPr>
              <a:t>آید.</a:t>
            </a:r>
            <a:endParaRPr lang="en-US" sz="3200" dirty="0">
              <a:solidFill>
                <a:srgbClr val="231F20"/>
              </a:solidFill>
              <a:latin typeface="AmuzehNewNormalPS"/>
              <a:cs typeface="B Koodak" panose="00000700000000000000" pitchFamily="2" charset="-78"/>
            </a:endParaRP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0998" y="2830649"/>
            <a:ext cx="3810000" cy="952500"/>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0998" y="4778299"/>
            <a:ext cx="3810000" cy="952500"/>
          </a:xfrm>
          <a:prstGeom prst="rect">
            <a:avLst/>
          </a:prstGeom>
        </p:spPr>
      </p:pic>
    </p:spTree>
    <p:extLst>
      <p:ext uri="{BB962C8B-B14F-4D97-AF65-F5344CB8AC3E}">
        <p14:creationId xmlns:p14="http://schemas.microsoft.com/office/powerpoint/2010/main" val="3494340354"/>
      </p:ext>
    </p:extLst>
  </p:cSld>
  <p:clrMapOvr>
    <a:masterClrMapping/>
  </p:clrMapOvr>
  <p:transition spd="slow">
    <p:push dir="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151087" y="253164"/>
            <a:ext cx="7895772" cy="1200329"/>
          </a:xfrm>
          <a:prstGeom prst="rect">
            <a:avLst/>
          </a:prstGeom>
        </p:spPr>
        <p:txBody>
          <a:bodyPr wrap="square">
            <a:spAutoFit/>
          </a:bodyPr>
          <a:lstStyle/>
          <a:p>
            <a:pPr algn="justLow"/>
            <a:r>
              <a:rPr lang="fa-IR" sz="2400" dirty="0">
                <a:cs typeface="B Koodak" panose="00000700000000000000" pitchFamily="2" charset="-78"/>
              </a:rPr>
              <a:t>ربات های </a:t>
            </a:r>
            <a:r>
              <a:rPr lang="en-US" sz="2400" dirty="0">
                <a:cs typeface="B Koodak" panose="00000700000000000000" pitchFamily="2" charset="-78"/>
              </a:rPr>
              <a:t>Shake And Catch </a:t>
            </a:r>
            <a:r>
              <a:rPr lang="fa-IR" sz="2400" dirty="0" smtClean="0">
                <a:cs typeface="B Koodak" panose="00000700000000000000" pitchFamily="2" charset="-78"/>
              </a:rPr>
              <a:t> که </a:t>
            </a:r>
            <a:r>
              <a:rPr lang="fa-IR" sz="2400" dirty="0">
                <a:cs typeface="B Koodak" panose="00000700000000000000" pitchFamily="2" charset="-78"/>
              </a:rPr>
              <a:t>برای مرکبات مورد استفاده قرار می گیرند. آن ها تنه درختان را به اطراف یا بالا و پایین تکان می دهند و به وسیله توری که در پایین درخت دارند، محصولات را جمع آوری می کنند.</a:t>
            </a:r>
            <a:endParaRPr lang="en-US" sz="2400" dirty="0">
              <a:cs typeface="B Koodak" panose="00000700000000000000" pitchFamily="2" charset="-78"/>
            </a:endParaRPr>
          </a:p>
        </p:txBody>
      </p:sp>
    </p:spTree>
    <p:extLst>
      <p:ext uri="{BB962C8B-B14F-4D97-AF65-F5344CB8AC3E}">
        <p14:creationId xmlns:p14="http://schemas.microsoft.com/office/powerpoint/2010/main" val="187522329"/>
      </p:ext>
    </p:extLst>
  </p:cSld>
  <p:clrMapOvr>
    <a:masterClrMapping/>
  </p:clrMapOvr>
  <p:transition spd="slow">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0550769" cy="6858000"/>
          </a:xfrm>
          <a:prstGeom prst="rect">
            <a:avLst/>
          </a:prstGeom>
        </p:spPr>
      </p:pic>
      <p:sp>
        <p:nvSpPr>
          <p:cNvPr id="4" name="Rectangle 3"/>
          <p:cNvSpPr/>
          <p:nvPr/>
        </p:nvSpPr>
        <p:spPr>
          <a:xfrm>
            <a:off x="10550768" y="117693"/>
            <a:ext cx="1641232" cy="5262979"/>
          </a:xfrm>
          <a:prstGeom prst="rect">
            <a:avLst/>
          </a:prstGeom>
        </p:spPr>
        <p:txBody>
          <a:bodyPr wrap="square">
            <a:spAutoFit/>
          </a:bodyPr>
          <a:lstStyle/>
          <a:p>
            <a:pPr algn="ctr"/>
            <a:r>
              <a:rPr lang="fa-IR" sz="2400" dirty="0" smtClean="0">
                <a:cs typeface="B Koodak" panose="00000700000000000000" pitchFamily="2" charset="-78"/>
              </a:rPr>
              <a:t>ماشین هوشمند سم پاش</a:t>
            </a:r>
          </a:p>
          <a:p>
            <a:pPr algn="ctr"/>
            <a:r>
              <a:rPr lang="fa-IR" sz="2400" dirty="0" smtClean="0">
                <a:cs typeface="B Koodak" panose="00000700000000000000" pitchFamily="2" charset="-78"/>
              </a:rPr>
              <a:t>( دانمارک)</a:t>
            </a:r>
          </a:p>
          <a:p>
            <a:pPr algn="ctr"/>
            <a:endParaRPr lang="fa-IR" sz="2400" dirty="0" smtClean="0">
              <a:cs typeface="B Koodak" panose="00000700000000000000" pitchFamily="2" charset="-78"/>
            </a:endParaRPr>
          </a:p>
          <a:p>
            <a:pPr algn="justLow"/>
            <a:r>
              <a:rPr lang="fa-IR" sz="2400" dirty="0" smtClean="0">
                <a:cs typeface="B Koodak" panose="00000700000000000000" pitchFamily="2" charset="-78"/>
              </a:rPr>
              <a:t>این ماشین با کمک دوربین های هوشمند خود علف های هرز را تشخیص می دهد و فقط بر روی آنا سم پاشی می کند.</a:t>
            </a:r>
            <a:endParaRPr lang="en-US" sz="2400" dirty="0">
              <a:cs typeface="B Koodak" panose="00000700000000000000" pitchFamily="2" charset="-78"/>
            </a:endParaRPr>
          </a:p>
        </p:txBody>
      </p:sp>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6"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4264" cy="6858000"/>
          </a:xfrm>
          <a:prstGeom prst="rect">
            <a:avLst/>
          </a:prstGeom>
        </p:spPr>
      </p:pic>
      <p:sp>
        <p:nvSpPr>
          <p:cNvPr id="7" name="Rectangle 6"/>
          <p:cNvSpPr/>
          <p:nvPr/>
        </p:nvSpPr>
        <p:spPr>
          <a:xfrm>
            <a:off x="0" y="6027003"/>
            <a:ext cx="12184264" cy="83099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a:spAutoFit/>
          </a:bodyPr>
          <a:lstStyle/>
          <a:p>
            <a:pPr algn="justLow"/>
            <a:r>
              <a:rPr lang="fa-IR" sz="2400" dirty="0" smtClean="0">
                <a:cs typeface="B Koodak" panose="00000700000000000000" pitchFamily="2" charset="-78"/>
              </a:rPr>
              <a:t>ماشین تشخیص جنس خاک، میزان کود و رطوبت در قسمت های مختلف زمین که بر میزان رشد گیاه و وزن محصول در قسمت های مختلف زمین اثر می گذارد. ( آلمان)</a:t>
            </a:r>
            <a:endParaRPr lang="en-US" sz="2400" dirty="0">
              <a:cs typeface="B Koodak" panose="00000700000000000000" pitchFamily="2" charset="-78"/>
            </a:endParaRPr>
          </a:p>
        </p:txBody>
      </p:sp>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77657" cy="6858000"/>
          </a:xfrm>
          <a:prstGeom prst="rect">
            <a:avLst/>
          </a:prstGeom>
        </p:spPr>
      </p:pic>
      <p:sp>
        <p:nvSpPr>
          <p:cNvPr id="4" name="Rectangle 3"/>
          <p:cNvSpPr/>
          <p:nvPr/>
        </p:nvSpPr>
        <p:spPr>
          <a:xfrm>
            <a:off x="10277656" y="2167116"/>
            <a:ext cx="1914344" cy="2523768"/>
          </a:xfrm>
          <a:prstGeom prst="rect">
            <a:avLst/>
          </a:prstGeom>
        </p:spPr>
        <p:txBody>
          <a:bodyPr wrap="square">
            <a:spAutoFit/>
          </a:bodyPr>
          <a:lstStyle/>
          <a:p>
            <a:pPr algn="ctr"/>
            <a:r>
              <a:rPr lang="fa-IR" sz="2800" b="1" dirty="0">
                <a:cs typeface="B Koodak" panose="00000700000000000000" pitchFamily="2" charset="-78"/>
              </a:rPr>
              <a:t>زیتون‌های برداشت شده </a:t>
            </a:r>
            <a:r>
              <a:rPr lang="fa-IR" sz="2800" b="1" dirty="0" smtClean="0">
                <a:cs typeface="B Koodak" panose="00000700000000000000" pitchFamily="2" charset="-78"/>
              </a:rPr>
              <a:t>در </a:t>
            </a:r>
            <a:r>
              <a:rPr lang="fa-IR" sz="2800" b="1" dirty="0">
                <a:cs typeface="B Koodak" panose="00000700000000000000" pitchFamily="2" charset="-78"/>
              </a:rPr>
              <a:t>نزدیکی شهر </a:t>
            </a:r>
            <a:r>
              <a:rPr lang="fa-IR" sz="2800" b="1" dirty="0" smtClean="0">
                <a:cs typeface="B Koodak" panose="00000700000000000000" pitchFamily="2" charset="-78"/>
              </a:rPr>
              <a:t>سویل، فرانسه</a:t>
            </a:r>
            <a:r>
              <a:rPr lang="fa-IR" b="1" dirty="0"/>
              <a:t/>
            </a:r>
            <a:br>
              <a:rPr lang="fa-IR" b="1" dirty="0"/>
            </a:br>
            <a:endParaRPr lang="en-US" dirty="0"/>
          </a:p>
        </p:txBody>
      </p:sp>
    </p:spTree>
    <p:extLst>
      <p:ext uri="{BB962C8B-B14F-4D97-AF65-F5344CB8AC3E}">
        <p14:creationId xmlns:p14="http://schemas.microsoft.com/office/powerpoint/2010/main" val="28793532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77657" cy="6858000"/>
          </a:xfrm>
          <a:prstGeom prst="rect">
            <a:avLst/>
          </a:prstGeom>
        </p:spPr>
      </p:pic>
      <p:sp>
        <p:nvSpPr>
          <p:cNvPr id="4" name="Rectangle 3"/>
          <p:cNvSpPr/>
          <p:nvPr/>
        </p:nvSpPr>
        <p:spPr>
          <a:xfrm>
            <a:off x="10277656" y="2598003"/>
            <a:ext cx="1914344" cy="1661993"/>
          </a:xfrm>
          <a:prstGeom prst="rect">
            <a:avLst/>
          </a:prstGeom>
        </p:spPr>
        <p:txBody>
          <a:bodyPr wrap="square">
            <a:spAutoFit/>
          </a:bodyPr>
          <a:lstStyle/>
          <a:p>
            <a:pPr algn="ctr"/>
            <a:r>
              <a:rPr lang="fa-IR" sz="2800" b="1" dirty="0" smtClean="0">
                <a:cs typeface="B Koodak" panose="00000700000000000000" pitchFamily="2" charset="-78"/>
              </a:rPr>
              <a:t>جشنوارۀ مرکبات فرانسه</a:t>
            </a:r>
            <a:r>
              <a:rPr lang="fa-IR" b="1" dirty="0"/>
              <a:t/>
            </a:r>
            <a:br>
              <a:rPr lang="fa-IR" b="1" dirty="0"/>
            </a:br>
            <a:endParaRPr lang="en-US" dirty="0"/>
          </a:p>
        </p:txBody>
      </p:sp>
    </p:spTree>
    <p:extLst>
      <p:ext uri="{BB962C8B-B14F-4D97-AF65-F5344CB8AC3E}">
        <p14:creationId xmlns:p14="http://schemas.microsoft.com/office/powerpoint/2010/main" val="206493364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807736" y="2598003"/>
            <a:ext cx="1384264" cy="1661993"/>
          </a:xfrm>
          <a:prstGeom prst="rect">
            <a:avLst/>
          </a:prstGeom>
        </p:spPr>
        <p:txBody>
          <a:bodyPr wrap="square">
            <a:spAutoFit/>
          </a:bodyPr>
          <a:lstStyle/>
          <a:p>
            <a:pPr algn="ctr"/>
            <a:r>
              <a:rPr lang="fa-IR" sz="2800" b="1" dirty="0" smtClean="0">
                <a:cs typeface="B Koodak" panose="00000700000000000000" pitchFamily="2" charset="-78"/>
              </a:rPr>
              <a:t>جشنوارۀ مرکبات فرانسه</a:t>
            </a:r>
            <a:r>
              <a:rPr lang="fa-IR" b="1" dirty="0"/>
              <a:t/>
            </a:r>
            <a:br>
              <a:rPr lang="fa-IR" b="1" dirty="0"/>
            </a:b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807736" cy="6858000"/>
          </a:xfrm>
          <a:prstGeom prst="rect">
            <a:avLst/>
          </a:prstGeom>
        </p:spPr>
      </p:pic>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9977" cy="6858000"/>
          </a:xfrm>
          <a:prstGeom prst="rect">
            <a:avLst/>
          </a:prstGeom>
        </p:spPr>
      </p:pic>
      <p:sp>
        <p:nvSpPr>
          <p:cNvPr id="3" name="Rectangle 2"/>
          <p:cNvSpPr/>
          <p:nvPr/>
        </p:nvSpPr>
        <p:spPr>
          <a:xfrm>
            <a:off x="9347199" y="246688"/>
            <a:ext cx="2641600" cy="523220"/>
          </a:xfrm>
          <a:prstGeom prst="rect">
            <a:avLst/>
          </a:prstGeom>
        </p:spPr>
        <p:txBody>
          <a:bodyPr wrap="square">
            <a:spAutoFit/>
          </a:bodyPr>
          <a:lstStyle/>
          <a:p>
            <a:pPr algn="ctr"/>
            <a:r>
              <a:rPr lang="fa-IR" sz="2800" b="1" dirty="0" smtClean="0">
                <a:cs typeface="B Koodak" panose="00000700000000000000" pitchFamily="2" charset="-78"/>
              </a:rPr>
              <a:t>باغات انگور سوئیس</a:t>
            </a:r>
            <a:endParaRPr lang="en-US" dirty="0"/>
          </a:p>
        </p:txBody>
      </p:sp>
    </p:spTree>
    <p:extLst>
      <p:ext uri="{BB962C8B-B14F-4D97-AF65-F5344CB8AC3E}">
        <p14:creationId xmlns:p14="http://schemas.microsoft.com/office/powerpoint/2010/main" val="81821344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58800" y="390436"/>
            <a:ext cx="110744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همچنین در اروپا دامداری و دامپروری با </a:t>
            </a:r>
            <a:r>
              <a:rPr lang="fa-IR" sz="3200" dirty="0" smtClean="0">
                <a:solidFill>
                  <a:srgbClr val="231F20"/>
                </a:solidFill>
                <a:latin typeface="AmuzehNewNormalPS"/>
                <a:cs typeface="B Koodak" panose="00000700000000000000" pitchFamily="2" charset="-78"/>
              </a:rPr>
              <a:t>شیوه های </a:t>
            </a:r>
            <a:r>
              <a:rPr lang="fa-IR" sz="3200" dirty="0">
                <a:solidFill>
                  <a:srgbClr val="231F20"/>
                </a:solidFill>
                <a:latin typeface="AmuzehNewNormalPS"/>
                <a:cs typeface="B Koodak" panose="00000700000000000000" pitchFamily="2" charset="-78"/>
              </a:rPr>
              <a:t>صنعتی انجام </a:t>
            </a:r>
            <a:r>
              <a:rPr lang="fa-IR" sz="3200" dirty="0" smtClean="0">
                <a:solidFill>
                  <a:srgbClr val="231F20"/>
                </a:solidFill>
                <a:latin typeface="AmuzehNewNormalPS"/>
                <a:cs typeface="B Koodak" panose="00000700000000000000" pitchFamily="2" charset="-78"/>
              </a:rPr>
              <a:t>می شود </a:t>
            </a:r>
            <a:r>
              <a:rPr lang="fa-IR" sz="3200" dirty="0">
                <a:solidFill>
                  <a:srgbClr val="231F20"/>
                </a:solidFill>
                <a:latin typeface="AmuzehNewNormalPS"/>
                <a:cs typeface="B Koodak" panose="00000700000000000000" pitchFamily="2" charset="-78"/>
              </a:rPr>
              <a:t>و میزان تولید محصولات گوشتی و </a:t>
            </a:r>
            <a:r>
              <a:rPr lang="fa-IR" sz="3200" dirty="0" smtClean="0">
                <a:solidFill>
                  <a:srgbClr val="231F20"/>
                </a:solidFill>
                <a:latin typeface="AmuzehNewNormalPS"/>
                <a:cs typeface="B Koodak" panose="00000700000000000000" pitchFamily="2" charset="-78"/>
              </a:rPr>
              <a:t>لبنی زیاد است.</a:t>
            </a:r>
            <a:endParaRPr lang="en-US" sz="3200" dirty="0">
              <a:cs typeface="B Koodak" panose="00000700000000000000" pitchFamily="2" charset="-78"/>
            </a:endParaRPr>
          </a:p>
        </p:txBody>
      </p:sp>
      <p:sp>
        <p:nvSpPr>
          <p:cNvPr id="4" name="Rectangle 3"/>
          <p:cNvSpPr/>
          <p:nvPr/>
        </p:nvSpPr>
        <p:spPr>
          <a:xfrm>
            <a:off x="867228" y="2038421"/>
            <a:ext cx="10457543"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کشورهایی چون </a:t>
            </a:r>
            <a:r>
              <a:rPr lang="fa-IR" sz="3200" dirty="0">
                <a:solidFill>
                  <a:srgbClr val="C00000"/>
                </a:solidFill>
                <a:latin typeface="AmuzehNewNormalPS"/>
                <a:cs typeface="B Koodak" panose="00000700000000000000" pitchFamily="2" charset="-78"/>
              </a:rPr>
              <a:t>هلند و دانمارک </a:t>
            </a:r>
            <a:r>
              <a:rPr lang="fa-IR" sz="3200" dirty="0">
                <a:solidFill>
                  <a:srgbClr val="231F20"/>
                </a:solidFill>
                <a:latin typeface="AmuzehNewNormalPS"/>
                <a:cs typeface="B Koodak" panose="00000700000000000000" pitchFamily="2" charset="-78"/>
              </a:rPr>
              <a:t>از تولیدکنندگان و صادرکنندگان بزرگ </a:t>
            </a:r>
            <a:r>
              <a:rPr lang="fa-IR" sz="3200" dirty="0" smtClean="0">
                <a:solidFill>
                  <a:srgbClr val="C00000"/>
                </a:solidFill>
                <a:latin typeface="AmuzehNewNormalPS"/>
                <a:cs typeface="B Koodak" panose="00000700000000000000" pitchFamily="2" charset="-78"/>
              </a:rPr>
              <a:t>فرآورده های </a:t>
            </a:r>
            <a:r>
              <a:rPr lang="fa-IR" sz="3200" dirty="0">
                <a:solidFill>
                  <a:srgbClr val="C00000"/>
                </a:solidFill>
                <a:latin typeface="AmuzehNewNormalPS"/>
                <a:cs typeface="B Koodak" panose="00000700000000000000" pitchFamily="2" charset="-78"/>
              </a:rPr>
              <a:t>گوشتی و لبنی </a:t>
            </a:r>
            <a:r>
              <a:rPr lang="fa-IR" sz="3200" dirty="0">
                <a:solidFill>
                  <a:srgbClr val="231F20"/>
                </a:solidFill>
                <a:latin typeface="AmuzehNewNormalPS"/>
                <a:cs typeface="B Koodak" panose="00000700000000000000" pitchFamily="2" charset="-78"/>
              </a:rPr>
              <a:t>هستند</a:t>
            </a:r>
            <a:endParaRPr lang="en-US" sz="3200" dirty="0">
              <a:solidFill>
                <a:srgbClr val="231F20"/>
              </a:solidFill>
              <a:latin typeface="AmuzehNewNormalPS"/>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3115639"/>
            <a:ext cx="3333750" cy="33337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3538" y="3429000"/>
            <a:ext cx="3352800" cy="310515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1549" y="1519077"/>
            <a:ext cx="2628900" cy="523875"/>
          </a:xfrm>
          <a:prstGeom prst="rect">
            <a:avLst/>
          </a:prstGeom>
        </p:spPr>
      </p:pic>
    </p:spTree>
    <p:extLst>
      <p:ext uri="{BB962C8B-B14F-4D97-AF65-F5344CB8AC3E}">
        <p14:creationId xmlns:p14="http://schemas.microsoft.com/office/powerpoint/2010/main" val="1075750919"/>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6686" y="-1"/>
            <a:ext cx="6415314" cy="685800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289143" y="2844746"/>
            <a:ext cx="2757714" cy="954107"/>
          </a:xfrm>
          <a:prstGeom prst="rect">
            <a:avLst/>
          </a:prstGeom>
        </p:spPr>
        <p:txBody>
          <a:bodyPr wrap="square">
            <a:spAutoFit/>
          </a:bodyPr>
          <a:lstStyle/>
          <a:p>
            <a:pPr algn="ctr"/>
            <a:r>
              <a:rPr lang="fa-IR" sz="2800" b="1" dirty="0" smtClean="0">
                <a:cs typeface="B Koodak" panose="00000700000000000000" pitchFamily="2" charset="-78"/>
              </a:rPr>
              <a:t>گاو شیر ده</a:t>
            </a:r>
          </a:p>
          <a:p>
            <a:pPr algn="ctr"/>
            <a:r>
              <a:rPr lang="fa-IR" sz="2800" b="1" dirty="0">
                <a:cs typeface="B Koodak" panose="00000700000000000000" pitchFamily="2" charset="-78"/>
              </a:rPr>
              <a:t> </a:t>
            </a:r>
            <a:r>
              <a:rPr lang="fa-IR" sz="2800" b="1" dirty="0" smtClean="0">
                <a:cs typeface="B Koodak" panose="00000700000000000000" pitchFamily="2" charset="-78"/>
              </a:rPr>
              <a:t>نژاد هلندی</a:t>
            </a:r>
            <a:endParaRPr lang="en-US" dirty="0"/>
          </a:p>
        </p:txBody>
      </p:sp>
    </p:spTree>
    <p:extLst>
      <p:ext uri="{BB962C8B-B14F-4D97-AF65-F5344CB8AC3E}">
        <p14:creationId xmlns:p14="http://schemas.microsoft.com/office/powerpoint/2010/main" val="37661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6686" y="-1"/>
            <a:ext cx="6415314" cy="685800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0145488" cy="6858000"/>
          </a:xfrm>
          <a:prstGeom prst="rect">
            <a:avLst/>
          </a:prstGeom>
        </p:spPr>
      </p:pic>
      <p:sp>
        <p:nvSpPr>
          <p:cNvPr id="4" name="Rectangle 3"/>
          <p:cNvSpPr/>
          <p:nvPr/>
        </p:nvSpPr>
        <p:spPr>
          <a:xfrm>
            <a:off x="10145487" y="2844746"/>
            <a:ext cx="2046514" cy="954107"/>
          </a:xfrm>
          <a:prstGeom prst="rect">
            <a:avLst/>
          </a:prstGeom>
        </p:spPr>
        <p:txBody>
          <a:bodyPr wrap="square">
            <a:spAutoFit/>
          </a:bodyPr>
          <a:lstStyle/>
          <a:p>
            <a:pPr algn="ctr"/>
            <a:r>
              <a:rPr lang="fa-IR" sz="2800" b="1" dirty="0" smtClean="0">
                <a:cs typeface="B Koodak" panose="00000700000000000000" pitchFamily="2" charset="-78"/>
              </a:rPr>
              <a:t>گاوداری مدرن ( روسیه)</a:t>
            </a:r>
            <a:endParaRPr lang="en-US" dirty="0"/>
          </a:p>
        </p:txBody>
      </p:sp>
    </p:spTree>
    <p:extLst>
      <p:ext uri="{BB962C8B-B14F-4D97-AF65-F5344CB8AC3E}">
        <p14:creationId xmlns:p14="http://schemas.microsoft.com/office/powerpoint/2010/main" val="12333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6686" y="-1"/>
            <a:ext cx="6415314" cy="685800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971314" cy="6890890"/>
          </a:xfrm>
          <a:prstGeom prst="rect">
            <a:avLst/>
          </a:prstGeom>
        </p:spPr>
      </p:pic>
      <p:sp>
        <p:nvSpPr>
          <p:cNvPr id="3" name="Rectangle 2"/>
          <p:cNvSpPr/>
          <p:nvPr/>
        </p:nvSpPr>
        <p:spPr>
          <a:xfrm>
            <a:off x="9971314" y="2968391"/>
            <a:ext cx="2046514" cy="954107"/>
          </a:xfrm>
          <a:prstGeom prst="rect">
            <a:avLst/>
          </a:prstGeom>
        </p:spPr>
        <p:txBody>
          <a:bodyPr wrap="square">
            <a:spAutoFit/>
          </a:bodyPr>
          <a:lstStyle/>
          <a:p>
            <a:pPr algn="ctr"/>
            <a:r>
              <a:rPr lang="fa-IR" sz="2800" b="1" dirty="0" smtClean="0">
                <a:cs typeface="B Koodak" panose="00000700000000000000" pitchFamily="2" charset="-78"/>
              </a:rPr>
              <a:t>پرورش دام</a:t>
            </a:r>
          </a:p>
          <a:p>
            <a:pPr algn="ctr"/>
            <a:r>
              <a:rPr lang="fa-IR" sz="2800" b="1" dirty="0" smtClean="0">
                <a:cs typeface="B Koodak" panose="00000700000000000000" pitchFamily="2" charset="-78"/>
              </a:rPr>
              <a:t>فرانسه</a:t>
            </a:r>
            <a:endParaRPr lang="en-US" dirty="0"/>
          </a:p>
        </p:txBody>
      </p:sp>
    </p:spTree>
    <p:extLst>
      <p:ext uri="{BB962C8B-B14F-4D97-AF65-F5344CB8AC3E}">
        <p14:creationId xmlns:p14="http://schemas.microsoft.com/office/powerpoint/2010/main" val="6181139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6686" y="-1"/>
            <a:ext cx="6415314" cy="685800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54953" cy="6858000"/>
          </a:xfrm>
          <a:prstGeom prst="rect">
            <a:avLst/>
          </a:prstGeom>
        </p:spPr>
      </p:pic>
      <p:sp>
        <p:nvSpPr>
          <p:cNvPr id="3" name="Rectangle 2"/>
          <p:cNvSpPr/>
          <p:nvPr/>
        </p:nvSpPr>
        <p:spPr>
          <a:xfrm>
            <a:off x="10145486" y="2951946"/>
            <a:ext cx="2046514" cy="954107"/>
          </a:xfrm>
          <a:prstGeom prst="rect">
            <a:avLst/>
          </a:prstGeom>
        </p:spPr>
        <p:txBody>
          <a:bodyPr wrap="square">
            <a:spAutoFit/>
          </a:bodyPr>
          <a:lstStyle/>
          <a:p>
            <a:pPr algn="ctr"/>
            <a:r>
              <a:rPr lang="fa-IR" sz="2800" b="1" dirty="0" smtClean="0">
                <a:cs typeface="B Koodak" panose="00000700000000000000" pitchFamily="2" charset="-78"/>
              </a:rPr>
              <a:t>تولید لبنیات</a:t>
            </a:r>
          </a:p>
          <a:p>
            <a:pPr algn="ctr"/>
            <a:r>
              <a:rPr lang="fa-IR" sz="2800" b="1" dirty="0" smtClean="0">
                <a:cs typeface="B Koodak" panose="00000700000000000000" pitchFamily="2" charset="-78"/>
              </a:rPr>
              <a:t>دانمارک</a:t>
            </a:r>
            <a:endParaRPr lang="en-US" dirty="0"/>
          </a:p>
        </p:txBody>
      </p:sp>
    </p:spTree>
    <p:extLst>
      <p:ext uri="{BB962C8B-B14F-4D97-AF65-F5344CB8AC3E}">
        <p14:creationId xmlns:p14="http://schemas.microsoft.com/office/powerpoint/2010/main" val="3604936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6686" y="-1"/>
            <a:ext cx="6415314" cy="685800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929257" cy="6867216"/>
          </a:xfrm>
          <a:prstGeom prst="rect">
            <a:avLst/>
          </a:prstGeom>
        </p:spPr>
      </p:pic>
      <p:sp>
        <p:nvSpPr>
          <p:cNvPr id="3" name="Rectangle 2"/>
          <p:cNvSpPr/>
          <p:nvPr/>
        </p:nvSpPr>
        <p:spPr>
          <a:xfrm>
            <a:off x="10929256" y="2741110"/>
            <a:ext cx="1262744" cy="954107"/>
          </a:xfrm>
          <a:prstGeom prst="rect">
            <a:avLst/>
          </a:prstGeom>
        </p:spPr>
        <p:txBody>
          <a:bodyPr wrap="square">
            <a:spAutoFit/>
          </a:bodyPr>
          <a:lstStyle/>
          <a:p>
            <a:pPr algn="ctr"/>
            <a:r>
              <a:rPr lang="fa-IR" sz="2800" b="1" dirty="0" smtClean="0">
                <a:cs typeface="B Koodak" panose="00000700000000000000" pitchFamily="2" charset="-78"/>
              </a:rPr>
              <a:t>لبنیات</a:t>
            </a:r>
          </a:p>
          <a:p>
            <a:pPr algn="ctr"/>
            <a:r>
              <a:rPr lang="fa-IR" sz="2800" b="1" dirty="0" smtClean="0">
                <a:cs typeface="B Koodak" panose="00000700000000000000" pitchFamily="2" charset="-78"/>
              </a:rPr>
              <a:t>دانمارک</a:t>
            </a:r>
            <a:endParaRPr lang="en-US" dirty="0"/>
          </a:p>
        </p:txBody>
      </p:sp>
    </p:spTree>
    <p:extLst>
      <p:ext uri="{BB962C8B-B14F-4D97-AF65-F5344CB8AC3E}">
        <p14:creationId xmlns:p14="http://schemas.microsoft.com/office/powerpoint/2010/main" val="159868590"/>
      </p:ext>
    </p:extLst>
  </p:cSld>
  <p:clrMapOvr>
    <a:masterClrMapping/>
  </p:clrMapOvr>
  <p:transition spd="slow">
    <p:wipe dir="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18389" cy="6858000"/>
          </a:xfrm>
          <a:prstGeom prst="rect">
            <a:avLst/>
          </a:prstGeom>
        </p:spPr>
      </p:pic>
      <p:sp>
        <p:nvSpPr>
          <p:cNvPr id="3" name="Rectangle 2"/>
          <p:cNvSpPr/>
          <p:nvPr/>
        </p:nvSpPr>
        <p:spPr>
          <a:xfrm>
            <a:off x="9155874" y="6334780"/>
            <a:ext cx="3062514"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p:spPr>
        <p:txBody>
          <a:bodyPr wrap="square">
            <a:spAutoFit/>
          </a:bodyPr>
          <a:lstStyle/>
          <a:p>
            <a:pPr algn="ctr"/>
            <a:r>
              <a:rPr lang="fa-IR" sz="2800" b="1" dirty="0" smtClean="0">
                <a:cs typeface="B Koodak" panose="00000700000000000000" pitchFamily="2" charset="-78"/>
              </a:rPr>
              <a:t>تولید پنیر گودا در هلند</a:t>
            </a:r>
            <a:endParaRPr lang="en-US" dirty="0"/>
          </a:p>
        </p:txBody>
      </p:sp>
    </p:spTree>
    <p:extLst>
      <p:ext uri="{BB962C8B-B14F-4D97-AF65-F5344CB8AC3E}">
        <p14:creationId xmlns:p14="http://schemas.microsoft.com/office/powerpoint/2010/main" val="3780165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9" name="Rectangle 8"/>
          <p:cNvSpPr/>
          <p:nvPr/>
        </p:nvSpPr>
        <p:spPr>
          <a:xfrm>
            <a:off x="892627" y="548947"/>
            <a:ext cx="10406743"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اروپا از مناطق مهم </a:t>
            </a:r>
            <a:r>
              <a:rPr lang="fa-IR" sz="3200" dirty="0">
                <a:solidFill>
                  <a:srgbClr val="C00000"/>
                </a:solidFill>
                <a:latin typeface="AmuzehNewNormalPS"/>
                <a:cs typeface="B Koodak" panose="00000700000000000000" pitchFamily="2" charset="-78"/>
              </a:rPr>
              <a:t>صنعتی</a:t>
            </a:r>
            <a:r>
              <a:rPr lang="fa-IR" sz="3200" dirty="0">
                <a:solidFill>
                  <a:srgbClr val="231F20"/>
                </a:solidFill>
                <a:latin typeface="AmuzehNewNormalPS"/>
                <a:cs typeface="B Koodak" panose="00000700000000000000" pitchFamily="2" charset="-78"/>
              </a:rPr>
              <a:t> جهان است و </a:t>
            </a:r>
            <a:r>
              <a:rPr lang="fa-IR" sz="3200" dirty="0">
                <a:solidFill>
                  <a:srgbClr val="C00000"/>
                </a:solidFill>
                <a:latin typeface="AmuzehNewNormalPS"/>
                <a:cs typeface="B Koodak" panose="00000700000000000000" pitchFamily="2" charset="-78"/>
              </a:rPr>
              <a:t>انواع کالاها </a:t>
            </a:r>
            <a:r>
              <a:rPr lang="fa-IR" sz="3200" dirty="0" smtClean="0">
                <a:solidFill>
                  <a:srgbClr val="231F20"/>
                </a:solidFill>
                <a:latin typeface="AmuzehNewNormalPS"/>
                <a:cs typeface="B Koodak" panose="00000700000000000000" pitchFamily="2" charset="-78"/>
              </a:rPr>
              <a:t>و </a:t>
            </a:r>
            <a:r>
              <a:rPr lang="fa-IR" sz="3200" dirty="0" smtClean="0">
                <a:solidFill>
                  <a:srgbClr val="C00000"/>
                </a:solidFill>
                <a:latin typeface="AmuzehNewNormalPS"/>
                <a:cs typeface="B Koodak" panose="00000700000000000000" pitchFamily="2" charset="-78"/>
              </a:rPr>
              <a:t>ماشین آلات </a:t>
            </a:r>
            <a:r>
              <a:rPr lang="fa-IR" sz="3200" dirty="0">
                <a:solidFill>
                  <a:srgbClr val="231F20"/>
                </a:solidFill>
                <a:latin typeface="AmuzehNewNormalPS"/>
                <a:cs typeface="B Koodak" panose="00000700000000000000" pitchFamily="2" charset="-78"/>
              </a:rPr>
              <a:t>و</a:t>
            </a:r>
            <a:r>
              <a:rPr lang="fa-IR" sz="3200" dirty="0">
                <a:solidFill>
                  <a:srgbClr val="C00000"/>
                </a:solidFill>
                <a:latin typeface="AmuzehNewNormalPS"/>
                <a:cs typeface="B Koodak" panose="00000700000000000000" pitchFamily="2" charset="-78"/>
              </a:rPr>
              <a:t> ابزار </a:t>
            </a:r>
            <a:r>
              <a:rPr lang="fa-IR" sz="3200" dirty="0">
                <a:solidFill>
                  <a:srgbClr val="231F20"/>
                </a:solidFill>
                <a:latin typeface="AmuzehNewNormalPS"/>
                <a:cs typeface="B Koodak" panose="00000700000000000000" pitchFamily="2" charset="-78"/>
              </a:rPr>
              <a:t>را تولید و به کشورهای دیگر صادر </a:t>
            </a:r>
            <a:r>
              <a:rPr lang="fa-IR" sz="3200" dirty="0" smtClean="0">
                <a:solidFill>
                  <a:srgbClr val="231F20"/>
                </a:solidFill>
                <a:latin typeface="AmuzehNewNormalPS"/>
                <a:cs typeface="B Koodak" panose="00000700000000000000" pitchFamily="2" charset="-78"/>
              </a:rPr>
              <a:t>می کند</a:t>
            </a:r>
            <a:endParaRPr lang="en-US" sz="3200" dirty="0">
              <a:cs typeface="B Koodak" panose="00000700000000000000" pitchFamily="2" charset="-78"/>
            </a:endParaRPr>
          </a:p>
        </p:txBody>
      </p:sp>
      <p:sp>
        <p:nvSpPr>
          <p:cNvPr id="10" name="Rectangle 9"/>
          <p:cNvSpPr/>
          <p:nvPr/>
        </p:nvSpPr>
        <p:spPr>
          <a:xfrm>
            <a:off x="4089396" y="3007586"/>
            <a:ext cx="4013199"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کشورهای مهم صنعتی اروپا:</a:t>
            </a:r>
            <a:endParaRPr lang="en-US" sz="3200" dirty="0">
              <a:cs typeface="B Koodak" panose="00000700000000000000" pitchFamily="2" charset="-78"/>
            </a:endParaRPr>
          </a:p>
        </p:txBody>
      </p:sp>
      <p:sp>
        <p:nvSpPr>
          <p:cNvPr id="12" name="16-Point Star 11"/>
          <p:cNvSpPr/>
          <p:nvPr/>
        </p:nvSpPr>
        <p:spPr>
          <a:xfrm>
            <a:off x="9232813" y="4279321"/>
            <a:ext cx="2603502" cy="1993128"/>
          </a:xfrm>
          <a:prstGeom prst="star16">
            <a:avLst>
              <a:gd name="adj" fmla="val 38228"/>
            </a:avLst>
          </a:prstGeom>
          <a:blipFill dpi="0" rotWithShape="1">
            <a:blip r:embed="rId3"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آلمان</a:t>
            </a:r>
            <a:endParaRPr lang="en-US" sz="3200" dirty="0"/>
          </a:p>
        </p:txBody>
      </p:sp>
      <p:sp>
        <p:nvSpPr>
          <p:cNvPr id="14" name="16-Point Star 13"/>
          <p:cNvSpPr/>
          <p:nvPr/>
        </p:nvSpPr>
        <p:spPr>
          <a:xfrm>
            <a:off x="378897" y="4279321"/>
            <a:ext cx="2603502" cy="1993128"/>
          </a:xfrm>
          <a:prstGeom prst="star16">
            <a:avLst>
              <a:gd name="adj" fmla="val 38228"/>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ایتالیا</a:t>
            </a:r>
            <a:endParaRPr lang="en-US" sz="3200" dirty="0"/>
          </a:p>
        </p:txBody>
      </p:sp>
      <p:sp>
        <p:nvSpPr>
          <p:cNvPr id="15" name="16-Point Star 14"/>
          <p:cNvSpPr/>
          <p:nvPr/>
        </p:nvSpPr>
        <p:spPr>
          <a:xfrm>
            <a:off x="3326262" y="4279321"/>
            <a:ext cx="2603502" cy="1993128"/>
          </a:xfrm>
          <a:prstGeom prst="star16">
            <a:avLst>
              <a:gd name="adj" fmla="val 38228"/>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انگلستان</a:t>
            </a:r>
            <a:endParaRPr lang="en-US" sz="3200" dirty="0"/>
          </a:p>
        </p:txBody>
      </p:sp>
      <p:sp>
        <p:nvSpPr>
          <p:cNvPr id="16" name="16-Point Star 15"/>
          <p:cNvSpPr/>
          <p:nvPr/>
        </p:nvSpPr>
        <p:spPr>
          <a:xfrm>
            <a:off x="6273627" y="4279321"/>
            <a:ext cx="2603502" cy="1993128"/>
          </a:xfrm>
          <a:prstGeom prst="star16">
            <a:avLst>
              <a:gd name="adj" fmla="val 38228"/>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rgbClr val="231F20"/>
                </a:solidFill>
                <a:latin typeface="AmuzehNewNormalPS"/>
                <a:cs typeface="B Koodak" panose="00000700000000000000" pitchFamily="2" charset="-78"/>
              </a:rPr>
              <a:t>فرانسه</a:t>
            </a:r>
            <a:endParaRPr lang="en-US" sz="3200" dirty="0"/>
          </a:p>
        </p:txBody>
      </p:sp>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10032" y="1735850"/>
            <a:ext cx="3971925" cy="1162050"/>
          </a:xfrm>
          <a:prstGeom prst="rect">
            <a:avLst/>
          </a:prstGeom>
        </p:spPr>
      </p:pic>
    </p:spTree>
    <p:extLst>
      <p:ext uri="{BB962C8B-B14F-4D97-AF65-F5344CB8AC3E}">
        <p14:creationId xmlns:p14="http://schemas.microsoft.com/office/powerpoint/2010/main" val="35681557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8)">
                                      <p:cBhvr>
                                        <p:cTn id="7" dur="75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heel(8)">
                                      <p:cBhvr>
                                        <p:cTn id="12" dur="75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8)">
                                      <p:cBhvr>
                                        <p:cTn id="17" dur="75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heel(8)">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537372" cy="6858000"/>
          </a:xfrm>
          <a:prstGeom prst="rect">
            <a:avLst/>
          </a:prstGeom>
        </p:spPr>
      </p:pic>
      <p:sp>
        <p:nvSpPr>
          <p:cNvPr id="3" name="Rectangle 2"/>
          <p:cNvSpPr/>
          <p:nvPr/>
        </p:nvSpPr>
        <p:spPr>
          <a:xfrm>
            <a:off x="10537372" y="2683053"/>
            <a:ext cx="1654628" cy="1384995"/>
          </a:xfrm>
          <a:prstGeom prst="rect">
            <a:avLst/>
          </a:prstGeom>
        </p:spPr>
        <p:txBody>
          <a:bodyPr wrap="square">
            <a:spAutoFit/>
          </a:bodyPr>
          <a:lstStyle/>
          <a:p>
            <a:pPr algn="ctr"/>
            <a:r>
              <a:rPr lang="fa-IR" sz="2800" b="1" dirty="0" smtClean="0">
                <a:cs typeface="B Koodak" panose="00000700000000000000" pitchFamily="2" charset="-78"/>
              </a:rPr>
              <a:t>صنعت خودروسازی آلمان</a:t>
            </a:r>
            <a:endParaRPr lang="en-US" dirty="0"/>
          </a:p>
        </p:txBody>
      </p:sp>
    </p:spTree>
    <p:extLst>
      <p:ext uri="{BB962C8B-B14F-4D97-AF65-F5344CB8AC3E}">
        <p14:creationId xmlns:p14="http://schemas.microsoft.com/office/powerpoint/2010/main" val="295430686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4264" cy="6858000"/>
          </a:xfrm>
          <a:prstGeom prst="rect">
            <a:avLst/>
          </a:prstGeom>
        </p:spPr>
      </p:pic>
      <p:sp>
        <p:nvSpPr>
          <p:cNvPr id="4" name="Rectangle 3"/>
          <p:cNvSpPr/>
          <p:nvPr/>
        </p:nvSpPr>
        <p:spPr>
          <a:xfrm>
            <a:off x="0" y="6334780"/>
            <a:ext cx="4409702" cy="52322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p:spPr>
        <p:txBody>
          <a:bodyPr wrap="square">
            <a:spAutoFit/>
          </a:bodyPr>
          <a:lstStyle/>
          <a:p>
            <a:pPr algn="ctr"/>
            <a:r>
              <a:rPr lang="fa-IR" sz="2800" b="1" dirty="0" smtClean="0">
                <a:cs typeface="B Koodak" panose="00000700000000000000" pitchFamily="2" charset="-78"/>
              </a:rPr>
              <a:t>تولید ماشین آلات صنعتی در آلمان</a:t>
            </a:r>
            <a:endParaRPr lang="en-US" dirty="0"/>
          </a:p>
        </p:txBody>
      </p:sp>
    </p:spTree>
    <p:extLst>
      <p:ext uri="{BB962C8B-B14F-4D97-AF65-F5344CB8AC3E}">
        <p14:creationId xmlns:p14="http://schemas.microsoft.com/office/powerpoint/2010/main" val="213767329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Rectangle 3"/>
          <p:cNvSpPr/>
          <p:nvPr/>
        </p:nvSpPr>
        <p:spPr>
          <a:xfrm>
            <a:off x="653143" y="543450"/>
            <a:ext cx="10885713"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البته منابع زیرزمینی و معادن قاره اروپا </a:t>
            </a:r>
            <a:r>
              <a:rPr lang="fa-IR" sz="3200" dirty="0" smtClean="0">
                <a:solidFill>
                  <a:srgbClr val="231F20"/>
                </a:solidFill>
                <a:latin typeface="AmuzehNewNormalPS"/>
                <a:cs typeface="B Koodak" panose="00000700000000000000" pitchFamily="2" charset="-78"/>
              </a:rPr>
              <a:t>نمی توانند نیازهای صنایع </a:t>
            </a:r>
            <a:r>
              <a:rPr lang="fa-IR" sz="3200" dirty="0">
                <a:solidFill>
                  <a:srgbClr val="231F20"/>
                </a:solidFill>
                <a:latin typeface="AmuzehNewNormalPS"/>
                <a:cs typeface="B Koodak" panose="00000700000000000000" pitchFamily="2" charset="-78"/>
              </a:rPr>
              <a:t>عظیم این قاره را برآورده سازند. </a:t>
            </a:r>
            <a:endParaRPr lang="en-US" sz="3200" dirty="0">
              <a:cs typeface="B Koodak" panose="00000700000000000000" pitchFamily="2" charset="-78"/>
            </a:endParaRPr>
          </a:p>
        </p:txBody>
      </p:sp>
      <p:sp>
        <p:nvSpPr>
          <p:cNvPr id="5" name="Rectangle 4"/>
          <p:cNvSpPr/>
          <p:nvPr/>
        </p:nvSpPr>
        <p:spPr>
          <a:xfrm>
            <a:off x="1676399" y="2561620"/>
            <a:ext cx="8839197"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وارد کردن منابع و مواد اولیه ( نفت) از کشورهای دیگر</a:t>
            </a:r>
            <a:endParaRPr lang="en-US" sz="3200" dirty="0">
              <a:cs typeface="B Koodak" panose="00000700000000000000" pitchFamily="2" charset="-78"/>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9998" y="3524958"/>
            <a:ext cx="4572000" cy="71437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5893931" y="1541675"/>
            <a:ext cx="404134" cy="808268"/>
          </a:xfrm>
          <a:prstGeom prst="rect">
            <a:avLst/>
          </a:prstGeom>
        </p:spPr>
      </p:pic>
      <p:sp>
        <p:nvSpPr>
          <p:cNvPr id="8" name="Rectangle 7"/>
          <p:cNvSpPr/>
          <p:nvPr/>
        </p:nvSpPr>
        <p:spPr>
          <a:xfrm>
            <a:off x="370114" y="4672124"/>
            <a:ext cx="1145176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البته کشورهای اروپایی، سالیان دراز برای استفاده از منابع و معادن سایر </a:t>
            </a:r>
            <a:r>
              <a:rPr lang="fa-IR" sz="3200" dirty="0" smtClean="0">
                <a:solidFill>
                  <a:srgbClr val="231F20"/>
                </a:solidFill>
                <a:latin typeface="AmuzehNewNormalPS"/>
                <a:cs typeface="B Koodak" panose="00000700000000000000" pitchFamily="2" charset="-78"/>
              </a:rPr>
              <a:t>سرزمین ها </a:t>
            </a:r>
            <a:r>
              <a:rPr lang="fa-IR" sz="3200" dirty="0">
                <a:solidFill>
                  <a:srgbClr val="231F20"/>
                </a:solidFill>
                <a:latin typeface="AmuzehNewNormalPS"/>
                <a:cs typeface="B Koodak" panose="00000700000000000000" pitchFamily="2" charset="-78"/>
              </a:rPr>
              <a:t>به </a:t>
            </a:r>
            <a:r>
              <a:rPr lang="fa-IR" sz="3200" dirty="0">
                <a:solidFill>
                  <a:srgbClr val="0033CC"/>
                </a:solidFill>
                <a:latin typeface="AmuzehNewNormalPS"/>
                <a:cs typeface="B Koodak" panose="00000700000000000000" pitchFamily="2" charset="-78"/>
              </a:rPr>
              <a:t>استعمار</a:t>
            </a:r>
            <a:r>
              <a:rPr lang="fa-IR" sz="3200" dirty="0">
                <a:solidFill>
                  <a:srgbClr val="231F20"/>
                </a:solidFill>
                <a:latin typeface="AmuzehNewNormalPS"/>
                <a:cs typeface="B Koodak" panose="00000700000000000000" pitchFamily="2" charset="-78"/>
              </a:rPr>
              <a:t> کشورهای دیگر دست </a:t>
            </a:r>
            <a:r>
              <a:rPr lang="fa-IR" sz="3200" dirty="0" smtClean="0">
                <a:solidFill>
                  <a:srgbClr val="231F20"/>
                </a:solidFill>
                <a:latin typeface="AmuzehNewNormalPS"/>
                <a:cs typeface="B Koodak" panose="00000700000000000000" pitchFamily="2" charset="-78"/>
              </a:rPr>
              <a:t>زده اند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79423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2354"/>
          </a:xfrm>
          <a:prstGeom prst="rect">
            <a:avLst/>
          </a:prstGeom>
        </p:spPr>
      </p:pic>
      <p:sp>
        <p:nvSpPr>
          <p:cNvPr id="4" name="Rectangle 3"/>
          <p:cNvSpPr/>
          <p:nvPr/>
        </p:nvSpPr>
        <p:spPr>
          <a:xfrm>
            <a:off x="130628" y="108020"/>
            <a:ext cx="5805716" cy="461665"/>
          </a:xfrm>
          <a:prstGeom prst="rect">
            <a:avLst/>
          </a:prstGeom>
        </p:spPr>
        <p:txBody>
          <a:bodyPr wrap="square">
            <a:spAutoFit/>
          </a:bodyPr>
          <a:lstStyle/>
          <a:p>
            <a:pPr algn="ctr"/>
            <a:r>
              <a:rPr lang="fa-IR" sz="2400" dirty="0" smtClean="0">
                <a:solidFill>
                  <a:srgbClr val="231F20"/>
                </a:solidFill>
                <a:latin typeface="Amuzeh-New-Bold"/>
                <a:cs typeface="B Koodak" panose="00000700000000000000" pitchFamily="2" charset="-78"/>
              </a:rPr>
              <a:t>خط لولۀ انتقال و صدور گاز ایران از طریق ترکیه به اروپا</a:t>
            </a:r>
            <a:endParaRPr lang="en-US" sz="2400" dirty="0">
              <a:cs typeface="B Koodak" panose="00000700000000000000" pitchFamily="2" charset="-78"/>
            </a:endParaRPr>
          </a:p>
        </p:txBody>
      </p:sp>
    </p:spTree>
    <p:extLst>
      <p:ext uri="{BB962C8B-B14F-4D97-AF65-F5344CB8AC3E}">
        <p14:creationId xmlns:p14="http://schemas.microsoft.com/office/powerpoint/2010/main" val="356364887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114" y="1857375"/>
            <a:ext cx="12308114" cy="50006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396335"/>
          </a:xfrm>
          <a:prstGeom prst="rect">
            <a:avLst/>
          </a:prstGeom>
        </p:spPr>
      </p:pic>
      <p:sp>
        <p:nvSpPr>
          <p:cNvPr id="6" name="Rectangle 5"/>
          <p:cNvSpPr/>
          <p:nvPr/>
        </p:nvSpPr>
        <p:spPr>
          <a:xfrm>
            <a:off x="-1" y="6396335"/>
            <a:ext cx="6574971" cy="461665"/>
          </a:xfrm>
          <a:prstGeom prst="rect">
            <a:avLst/>
          </a:prstGeom>
        </p:spPr>
        <p:txBody>
          <a:bodyPr wrap="square">
            <a:spAutoFit/>
          </a:bodyPr>
          <a:lstStyle/>
          <a:p>
            <a:pPr algn="ctr"/>
            <a:r>
              <a:rPr lang="fa-IR" sz="2400" dirty="0" smtClean="0">
                <a:solidFill>
                  <a:srgbClr val="231F20"/>
                </a:solidFill>
                <a:latin typeface="Amuzeh-New-Bold"/>
                <a:cs typeface="B Koodak" panose="00000700000000000000" pitchFamily="2" charset="-78"/>
              </a:rPr>
              <a:t>مسیر خط لولۀ انتقال و صدور گاز ایران از طریق ترکیه به اروپا</a:t>
            </a:r>
            <a:endParaRPr lang="en-US" sz="2400" dirty="0">
              <a:cs typeface="B Koodak" panose="00000700000000000000" pitchFamily="2" charset="-78"/>
            </a:endParaRPr>
          </a:p>
        </p:txBody>
      </p:sp>
    </p:spTree>
    <p:extLst>
      <p:ext uri="{BB962C8B-B14F-4D97-AF65-F5344CB8AC3E}">
        <p14:creationId xmlns:p14="http://schemas.microsoft.com/office/powerpoint/2010/main" val="169446701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5" name="Group 4"/>
          <p:cNvGrpSpPr/>
          <p:nvPr/>
        </p:nvGrpSpPr>
        <p:grpSpPr>
          <a:xfrm>
            <a:off x="3250297" y="319312"/>
            <a:ext cx="5691405" cy="1320801"/>
            <a:chOff x="3250297" y="319312"/>
            <a:chExt cx="5691405" cy="1320801"/>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0297" y="319312"/>
              <a:ext cx="5691405" cy="1320801"/>
            </a:xfrm>
            <a:prstGeom prst="rect">
              <a:avLst/>
            </a:prstGeom>
          </p:spPr>
        </p:pic>
        <p:sp>
          <p:nvSpPr>
            <p:cNvPr id="7" name="Rectangle 6"/>
            <p:cNvSpPr/>
            <p:nvPr/>
          </p:nvSpPr>
          <p:spPr>
            <a:xfrm>
              <a:off x="4364076" y="614754"/>
              <a:ext cx="3463843" cy="584775"/>
            </a:xfrm>
            <a:prstGeom prst="rect">
              <a:avLst/>
            </a:prstGeom>
          </p:spPr>
          <p:txBody>
            <a:bodyPr wrap="square">
              <a:spAutoFit/>
            </a:bodyPr>
            <a:lstStyle/>
            <a:p>
              <a:pPr algn="ctr"/>
              <a:r>
                <a:rPr lang="fa-IR" sz="3200" dirty="0" smtClean="0">
                  <a:cs typeface="B Koodak" panose="00000700000000000000" pitchFamily="2" charset="-78"/>
                </a:rPr>
                <a:t>جاذبه های گردشگری</a:t>
              </a:r>
              <a:endParaRPr lang="en-US" sz="2000" dirty="0"/>
            </a:p>
          </p:txBody>
        </p:sp>
      </p:grpSp>
      <p:sp>
        <p:nvSpPr>
          <p:cNvPr id="13" name="Rectangle 12"/>
          <p:cNvSpPr/>
          <p:nvPr/>
        </p:nvSpPr>
        <p:spPr>
          <a:xfrm>
            <a:off x="7827919" y="2409559"/>
            <a:ext cx="348342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سواحل طولانی و </a:t>
            </a:r>
            <a:r>
              <a:rPr lang="fa-IR" sz="3200" dirty="0" smtClean="0">
                <a:solidFill>
                  <a:srgbClr val="231F20"/>
                </a:solidFill>
                <a:latin typeface="AmuzehNewNormalPS"/>
                <a:cs typeface="B Koodak" panose="00000700000000000000" pitchFamily="2" charset="-78"/>
              </a:rPr>
              <a:t>آفتابی</a:t>
            </a:r>
            <a:endParaRPr lang="en-US" sz="3200" dirty="0">
              <a:cs typeface="B Koodak" panose="00000700000000000000" pitchFamily="2" charset="-78"/>
            </a:endParaRPr>
          </a:p>
        </p:txBody>
      </p:sp>
      <p:sp>
        <p:nvSpPr>
          <p:cNvPr id="14" name="Rectangle 13"/>
          <p:cNvSpPr/>
          <p:nvPr/>
        </p:nvSpPr>
        <p:spPr>
          <a:xfrm>
            <a:off x="3469363" y="3268389"/>
            <a:ext cx="5253268"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ورزش های </a:t>
            </a:r>
            <a:r>
              <a:rPr lang="fa-IR" sz="3200" dirty="0">
                <a:solidFill>
                  <a:srgbClr val="231F20"/>
                </a:solidFill>
                <a:latin typeface="AmuzehNewNormalPS"/>
                <a:cs typeface="B Koodak" panose="00000700000000000000" pitchFamily="2" charset="-78"/>
              </a:rPr>
              <a:t>زمستانی در کوههای آلپ</a:t>
            </a:r>
            <a:endParaRPr lang="en-US" sz="3200" dirty="0">
              <a:solidFill>
                <a:srgbClr val="231F20"/>
              </a:solidFill>
              <a:latin typeface="AmuzehNewNormalPS"/>
              <a:cs typeface="B Koodak" panose="00000700000000000000" pitchFamily="2" charset="-78"/>
            </a:endParaRPr>
          </a:p>
        </p:txBody>
      </p:sp>
      <p:sp>
        <p:nvSpPr>
          <p:cNvPr id="15" name="Rectangle 14"/>
          <p:cNvSpPr/>
          <p:nvPr/>
        </p:nvSpPr>
        <p:spPr>
          <a:xfrm>
            <a:off x="271047" y="4478419"/>
            <a:ext cx="4093029"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جاذبه های </a:t>
            </a:r>
            <a:r>
              <a:rPr lang="fa-IR" sz="3200" dirty="0">
                <a:solidFill>
                  <a:srgbClr val="231F20"/>
                </a:solidFill>
                <a:latin typeface="AmuzehNewNormalPS"/>
                <a:cs typeface="B Koodak" panose="00000700000000000000" pitchFamily="2" charset="-78"/>
              </a:rPr>
              <a:t>فرهنگی و </a:t>
            </a:r>
            <a:r>
              <a:rPr lang="fa-IR" sz="3200" dirty="0" smtClean="0">
                <a:solidFill>
                  <a:srgbClr val="231F20"/>
                </a:solidFill>
                <a:latin typeface="AmuzehNewNormalPS"/>
                <a:cs typeface="B Koodak" panose="00000700000000000000" pitchFamily="2" charset="-78"/>
              </a:rPr>
              <a:t>تاریخی</a:t>
            </a:r>
            <a:endParaRPr lang="en-US" sz="3200" dirty="0">
              <a:cs typeface="B Koodak" panose="00000700000000000000" pitchFamily="2" charset="-78"/>
            </a:endParaRPr>
          </a:p>
        </p:txBody>
      </p:sp>
      <p:sp>
        <p:nvSpPr>
          <p:cNvPr id="16" name="Rectangle 15"/>
          <p:cNvSpPr/>
          <p:nvPr/>
        </p:nvSpPr>
        <p:spPr>
          <a:xfrm>
            <a:off x="390981" y="5965267"/>
            <a:ext cx="3246476"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موزه ها</a:t>
            </a:r>
            <a:r>
              <a:rPr lang="fa-IR" sz="3200" dirty="0">
                <a:solidFill>
                  <a:srgbClr val="231F20"/>
                </a:solidFill>
                <a:latin typeface="AmuzehNewNormalPS"/>
                <a:cs typeface="B Koodak" panose="00000700000000000000" pitchFamily="2" charset="-78"/>
              </a:rPr>
              <a:t>، کلیساها و… </a:t>
            </a:r>
            <a:endParaRPr lang="en-US" sz="3200" dirty="0">
              <a:solidFill>
                <a:srgbClr val="231F20"/>
              </a:solidFill>
              <a:latin typeface="AmuzehNewNormalPS"/>
              <a:cs typeface="B Koodak" panose="00000700000000000000" pitchFamily="2"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5156" y="5008097"/>
            <a:ext cx="238125" cy="952500"/>
          </a:xfrm>
          <a:prstGeom prst="rect">
            <a:avLst/>
          </a:prstGeom>
        </p:spPr>
      </p:pic>
    </p:spTree>
    <p:extLst>
      <p:ext uri="{BB962C8B-B14F-4D97-AF65-F5344CB8AC3E}">
        <p14:creationId xmlns:p14="http://schemas.microsoft.com/office/powerpoint/2010/main" val="322870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4"/>
                                        </p:tgtEl>
                                        <p:attrNameLst>
                                          <p:attrName>ppt_y</p:attrName>
                                        </p:attrNameLst>
                                      </p:cBhvr>
                                      <p:tavLst>
                                        <p:tav tm="0">
                                          <p:val>
                                            <p:strVal val="#ppt_y"/>
                                          </p:val>
                                        </p:tav>
                                        <p:tav tm="100000">
                                          <p:val>
                                            <p:strVal val="#ppt_y"/>
                                          </p:val>
                                        </p:tav>
                                      </p:tavLst>
                                    </p:anim>
                                    <p:anim calcmode="lin" valueType="num">
                                      <p:cBhvr>
                                        <p:cTn id="1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gtEl>
                                        <p:attrNameLst>
                                          <p:attrName>ppt_y</p:attrName>
                                        </p:attrNameLst>
                                      </p:cBhvr>
                                      <p:tavLst>
                                        <p:tav tm="0">
                                          <p:val>
                                            <p:strVal val="#ppt_y"/>
                                          </p:val>
                                        </p:tav>
                                        <p:tav tm="100000">
                                          <p:val>
                                            <p:strVal val="#ppt_y"/>
                                          </p:val>
                                        </p:tav>
                                      </p:tavLst>
                                    </p:anim>
                                    <p:anim calcmode="lin" valueType="num">
                                      <p:cBhvr>
                                        <p:cTn id="27"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10000"/>
                                  </p:iterate>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6"/>
                                        </p:tgtEl>
                                        <p:attrNameLst>
                                          <p:attrName>ppt_y</p:attrName>
                                        </p:attrNameLst>
                                      </p:cBhvr>
                                      <p:tavLst>
                                        <p:tav tm="0">
                                          <p:val>
                                            <p:strVal val="#ppt_y"/>
                                          </p:val>
                                        </p:tav>
                                        <p:tav tm="100000">
                                          <p:val>
                                            <p:strVal val="#ppt_y"/>
                                          </p:val>
                                        </p:tav>
                                      </p:tavLst>
                                    </p:anim>
                                    <p:anim calcmode="lin" valueType="num">
                                      <p:cBhvr>
                                        <p:cTn id="4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0" y="717621"/>
            <a:ext cx="11901713"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مهم ترین </a:t>
            </a:r>
            <a:r>
              <a:rPr lang="fa-IR" sz="3200" dirty="0">
                <a:solidFill>
                  <a:srgbClr val="231F20"/>
                </a:solidFill>
                <a:latin typeface="AmuzehNewNormalPS"/>
                <a:cs typeface="B Koodak" panose="00000700000000000000" pitchFamily="2" charset="-78"/>
              </a:rPr>
              <a:t>کشورهای اروپا از نظر جذب گردشگر و به دست آوردن درآمد از این </a:t>
            </a:r>
            <a:r>
              <a:rPr lang="fa-IR" sz="3200" dirty="0" smtClean="0">
                <a:solidFill>
                  <a:srgbClr val="231F20"/>
                </a:solidFill>
                <a:latin typeface="AmuzehNewNormalPS"/>
                <a:cs typeface="B Koodak" panose="00000700000000000000" pitchFamily="2" charset="-78"/>
              </a:rPr>
              <a:t>طریق:</a:t>
            </a:r>
            <a:endParaRPr lang="en-US" sz="3200" dirty="0">
              <a:cs typeface="B Koodak" panose="00000700000000000000" pitchFamily="2" charset="-78"/>
            </a:endParaRPr>
          </a:p>
        </p:txBody>
      </p:sp>
      <p:grpSp>
        <p:nvGrpSpPr>
          <p:cNvPr id="18" name="Group 17"/>
          <p:cNvGrpSpPr/>
          <p:nvPr/>
        </p:nvGrpSpPr>
        <p:grpSpPr>
          <a:xfrm>
            <a:off x="8101466" y="1683994"/>
            <a:ext cx="3971925" cy="3524250"/>
            <a:chOff x="8101466" y="1683994"/>
            <a:chExt cx="3971925" cy="352425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1466" y="1683994"/>
              <a:ext cx="3971925" cy="3524250"/>
            </a:xfrm>
            <a:prstGeom prst="rect">
              <a:avLst/>
            </a:prstGeom>
          </p:spPr>
        </p:pic>
        <p:sp>
          <p:nvSpPr>
            <p:cNvPr id="15" name="Rectangle 14"/>
            <p:cNvSpPr/>
            <p:nvPr/>
          </p:nvSpPr>
          <p:spPr>
            <a:xfrm>
              <a:off x="9513498" y="2986390"/>
              <a:ext cx="119905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فرانسه       </a:t>
              </a:r>
            </a:p>
          </p:txBody>
        </p:sp>
      </p:grpSp>
      <p:grpSp>
        <p:nvGrpSpPr>
          <p:cNvPr id="19" name="Group 18"/>
          <p:cNvGrpSpPr/>
          <p:nvPr/>
        </p:nvGrpSpPr>
        <p:grpSpPr>
          <a:xfrm>
            <a:off x="4039337" y="1984029"/>
            <a:ext cx="4113326" cy="3224215"/>
            <a:chOff x="4039337" y="1984029"/>
            <a:chExt cx="4113326" cy="3224215"/>
          </a:xfrm>
        </p:grpSpPr>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9337" y="1984029"/>
              <a:ext cx="4113326" cy="3224215"/>
            </a:xfrm>
            <a:prstGeom prst="rect">
              <a:avLst/>
            </a:prstGeom>
          </p:spPr>
        </p:pic>
        <p:sp>
          <p:nvSpPr>
            <p:cNvPr id="16" name="Rectangle 15"/>
            <p:cNvSpPr/>
            <p:nvPr/>
          </p:nvSpPr>
          <p:spPr>
            <a:xfrm>
              <a:off x="5210628" y="2986389"/>
              <a:ext cx="1097457"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اسپانیا</a:t>
              </a:r>
              <a:endParaRPr lang="en-US" sz="3200" dirty="0">
                <a:solidFill>
                  <a:srgbClr val="231F20"/>
                </a:solidFill>
                <a:latin typeface="AmuzehNewNormalPS"/>
                <a:cs typeface="B Koodak" panose="00000700000000000000" pitchFamily="2" charset="-78"/>
              </a:endParaRPr>
            </a:p>
          </p:txBody>
        </p:sp>
      </p:grpSp>
      <p:grpSp>
        <p:nvGrpSpPr>
          <p:cNvPr id="20" name="Group 19"/>
          <p:cNvGrpSpPr/>
          <p:nvPr/>
        </p:nvGrpSpPr>
        <p:grpSpPr>
          <a:xfrm>
            <a:off x="341013" y="1633535"/>
            <a:ext cx="3334519" cy="3962408"/>
            <a:chOff x="341013" y="1633535"/>
            <a:chExt cx="3334519" cy="3962408"/>
          </a:xfrm>
        </p:grpSpPr>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1013" y="1633535"/>
              <a:ext cx="3334519" cy="3962408"/>
            </a:xfrm>
            <a:prstGeom prst="rect">
              <a:avLst/>
            </a:prstGeom>
          </p:spPr>
        </p:pic>
        <p:sp>
          <p:nvSpPr>
            <p:cNvPr id="17" name="Rectangle 16"/>
            <p:cNvSpPr/>
            <p:nvPr/>
          </p:nvSpPr>
          <p:spPr>
            <a:xfrm>
              <a:off x="1444554" y="2986388"/>
              <a:ext cx="937800"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ایتالیا</a:t>
              </a:r>
              <a:endParaRPr lang="en-US" sz="3200" dirty="0">
                <a:solidFill>
                  <a:srgbClr val="231F20"/>
                </a:solidFill>
                <a:latin typeface="AmuzehNewNormalPS"/>
                <a:cs typeface="B Koodak" panose="00000700000000000000" pitchFamily="2" charset="-78"/>
              </a:endParaRPr>
            </a:p>
          </p:txBody>
        </p:sp>
      </p:grpSp>
    </p:spTree>
    <p:extLst>
      <p:ext uri="{BB962C8B-B14F-4D97-AF65-F5344CB8AC3E}">
        <p14:creationId xmlns:p14="http://schemas.microsoft.com/office/powerpoint/2010/main" val="294134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edge">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edge">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972800" cy="6858000"/>
          </a:xfrm>
          <a:prstGeom prst="rect">
            <a:avLst/>
          </a:prstGeom>
        </p:spPr>
      </p:pic>
      <p:sp>
        <p:nvSpPr>
          <p:cNvPr id="3" name="Rectangle 2"/>
          <p:cNvSpPr/>
          <p:nvPr/>
        </p:nvSpPr>
        <p:spPr>
          <a:xfrm>
            <a:off x="10972800" y="2644170"/>
            <a:ext cx="1219201" cy="1569660"/>
          </a:xfrm>
          <a:prstGeom prst="rect">
            <a:avLst/>
          </a:prstGeom>
        </p:spPr>
        <p:txBody>
          <a:bodyPr wrap="square">
            <a:spAutoFit/>
          </a:bodyPr>
          <a:lstStyle/>
          <a:p>
            <a:pPr algn="ctr"/>
            <a:r>
              <a:rPr lang="en-US" sz="3200" dirty="0">
                <a:cs typeface="B Koodak" panose="00000700000000000000" pitchFamily="2" charset="-78"/>
              </a:rPr>
              <a:t>موزه لوور فرانسه</a:t>
            </a:r>
          </a:p>
        </p:txBody>
      </p:sp>
    </p:spTree>
    <p:extLst>
      <p:ext uri="{BB962C8B-B14F-4D97-AF65-F5344CB8AC3E}">
        <p14:creationId xmlns:p14="http://schemas.microsoft.com/office/powerpoint/2010/main" val="11708491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695543" cy="6867676"/>
          </a:xfrm>
          <a:prstGeom prst="rect">
            <a:avLst/>
          </a:prstGeom>
        </p:spPr>
      </p:pic>
      <p:sp>
        <p:nvSpPr>
          <p:cNvPr id="3" name="Rectangle 2"/>
          <p:cNvSpPr/>
          <p:nvPr/>
        </p:nvSpPr>
        <p:spPr>
          <a:xfrm>
            <a:off x="9695542" y="2644170"/>
            <a:ext cx="2496459" cy="1077218"/>
          </a:xfrm>
          <a:prstGeom prst="rect">
            <a:avLst/>
          </a:prstGeom>
        </p:spPr>
        <p:txBody>
          <a:bodyPr wrap="square">
            <a:spAutoFit/>
          </a:bodyPr>
          <a:lstStyle/>
          <a:p>
            <a:pPr algn="ctr"/>
            <a:r>
              <a:rPr lang="fa-IR" sz="3200" dirty="0" smtClean="0">
                <a:cs typeface="B Koodak" panose="00000700000000000000" pitchFamily="2" charset="-78"/>
              </a:rPr>
              <a:t>کلیسای نوتردام </a:t>
            </a:r>
            <a:r>
              <a:rPr lang="en-US" sz="3200" dirty="0" smtClean="0">
                <a:cs typeface="B Koodak" panose="00000700000000000000" pitchFamily="2" charset="-78"/>
              </a:rPr>
              <a:t>فرانسه</a:t>
            </a:r>
            <a:endParaRPr lang="en-US" sz="3200" dirty="0">
              <a:cs typeface="B Koodak" panose="00000700000000000000" pitchFamily="2" charset="-78"/>
            </a:endParaRPr>
          </a:p>
        </p:txBody>
      </p:sp>
    </p:spTree>
    <p:extLst>
      <p:ext uri="{BB962C8B-B14F-4D97-AF65-F5344CB8AC3E}">
        <p14:creationId xmlns:p14="http://schemas.microsoft.com/office/powerpoint/2010/main" val="3270511990"/>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334171" cy="6859306"/>
          </a:xfrm>
          <a:prstGeom prst="rect">
            <a:avLst/>
          </a:prstGeom>
        </p:spPr>
      </p:pic>
      <p:sp>
        <p:nvSpPr>
          <p:cNvPr id="8" name="Rectangle 7"/>
          <p:cNvSpPr/>
          <p:nvPr/>
        </p:nvSpPr>
        <p:spPr>
          <a:xfrm>
            <a:off x="10334171" y="2891044"/>
            <a:ext cx="1857830" cy="1077218"/>
          </a:xfrm>
          <a:prstGeom prst="rect">
            <a:avLst/>
          </a:prstGeom>
        </p:spPr>
        <p:txBody>
          <a:bodyPr wrap="square">
            <a:spAutoFit/>
          </a:bodyPr>
          <a:lstStyle/>
          <a:p>
            <a:pPr algn="ctr"/>
            <a:r>
              <a:rPr lang="fa-IR" sz="3200" dirty="0" smtClean="0">
                <a:cs typeface="B Koodak" panose="00000700000000000000" pitchFamily="2" charset="-78"/>
              </a:rPr>
              <a:t>کاخ ورسای </a:t>
            </a:r>
            <a:r>
              <a:rPr lang="en-US" sz="3200" dirty="0" smtClean="0">
                <a:cs typeface="B Koodak" panose="00000700000000000000" pitchFamily="2" charset="-78"/>
              </a:rPr>
              <a:t>فرانسه</a:t>
            </a:r>
            <a:endParaRPr lang="en-US" sz="3200" dirty="0">
              <a:cs typeface="B Koodak" panose="00000700000000000000" pitchFamily="2" charset="-78"/>
            </a:endParaRPr>
          </a:p>
        </p:txBody>
      </p:sp>
    </p:spTree>
    <p:extLst>
      <p:ext uri="{BB962C8B-B14F-4D97-AF65-F5344CB8AC3E}">
        <p14:creationId xmlns:p14="http://schemas.microsoft.com/office/powerpoint/2010/main" val="267734686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972800" cy="6858000"/>
          </a:xfrm>
          <a:prstGeom prst="rect">
            <a:avLst/>
          </a:prstGeom>
        </p:spPr>
      </p:pic>
      <p:sp>
        <p:nvSpPr>
          <p:cNvPr id="3" name="Rectangle 2"/>
          <p:cNvSpPr/>
          <p:nvPr/>
        </p:nvSpPr>
        <p:spPr>
          <a:xfrm>
            <a:off x="10972799" y="2644170"/>
            <a:ext cx="1219201" cy="1569660"/>
          </a:xfrm>
          <a:prstGeom prst="rect">
            <a:avLst/>
          </a:prstGeom>
        </p:spPr>
        <p:txBody>
          <a:bodyPr wrap="square">
            <a:spAutoFit/>
          </a:bodyPr>
          <a:lstStyle/>
          <a:p>
            <a:pPr algn="ctr"/>
            <a:r>
              <a:rPr lang="fa-IR" sz="3200" dirty="0" smtClean="0">
                <a:cs typeface="B Koodak" panose="00000700000000000000" pitchFamily="2" charset="-78"/>
              </a:rPr>
              <a:t>برج ایفل </a:t>
            </a:r>
            <a:r>
              <a:rPr lang="en-US" sz="3200" dirty="0" smtClean="0">
                <a:cs typeface="B Koodak" panose="00000700000000000000" pitchFamily="2" charset="-78"/>
              </a:rPr>
              <a:t>فرانسه</a:t>
            </a:r>
            <a:endParaRPr lang="en-US" sz="3200" dirty="0">
              <a:cs typeface="B Koodak" panose="00000700000000000000" pitchFamily="2" charset="-78"/>
            </a:endParaRPr>
          </a:p>
        </p:txBody>
      </p:sp>
    </p:spTree>
    <p:extLst>
      <p:ext uri="{BB962C8B-B14F-4D97-AF65-F5344CB8AC3E}">
        <p14:creationId xmlns:p14="http://schemas.microsoft.com/office/powerpoint/2010/main" val="277193320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73029" cy="6879772"/>
          </a:xfrm>
          <a:prstGeom prst="rect">
            <a:avLst/>
          </a:prstGeom>
        </p:spPr>
      </p:pic>
      <p:sp>
        <p:nvSpPr>
          <p:cNvPr id="4" name="Rectangle 3"/>
          <p:cNvSpPr/>
          <p:nvPr/>
        </p:nvSpPr>
        <p:spPr>
          <a:xfrm>
            <a:off x="9173028" y="2901277"/>
            <a:ext cx="2873829"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دریاچه جنوا بین فرانسه و </a:t>
            </a:r>
            <a:r>
              <a:rPr lang="fa-IR" sz="3200" dirty="0" smtClean="0">
                <a:solidFill>
                  <a:srgbClr val="231F20"/>
                </a:solidFill>
                <a:latin typeface="Amuzeh-New-Bold"/>
                <a:cs typeface="B Koodak" panose="00000700000000000000" pitchFamily="2" charset="-78"/>
              </a:rPr>
              <a:t>سوئیس</a:t>
            </a:r>
            <a:endParaRPr lang="en-US" sz="3200" dirty="0">
              <a:cs typeface="B Koodak" panose="00000700000000000000" pitchFamily="2" charset="-78"/>
            </a:endParaRPr>
          </a:p>
        </p:txBody>
      </p:sp>
    </p:spTree>
    <p:extLst>
      <p:ext uri="{BB962C8B-B14F-4D97-AF65-F5344CB8AC3E}">
        <p14:creationId xmlns:p14="http://schemas.microsoft.com/office/powerpoint/2010/main" val="85271456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90629" cy="6854940"/>
          </a:xfrm>
          <a:prstGeom prst="rect">
            <a:avLst/>
          </a:prstGeom>
        </p:spPr>
      </p:pic>
      <p:sp>
        <p:nvSpPr>
          <p:cNvPr id="3" name="Rectangle 2"/>
          <p:cNvSpPr/>
          <p:nvPr/>
        </p:nvSpPr>
        <p:spPr>
          <a:xfrm>
            <a:off x="10290628" y="2888861"/>
            <a:ext cx="1901372" cy="1077218"/>
          </a:xfrm>
          <a:prstGeom prst="rect">
            <a:avLst/>
          </a:prstGeom>
        </p:spPr>
        <p:txBody>
          <a:bodyPr wrap="square">
            <a:spAutoFit/>
          </a:bodyPr>
          <a:lstStyle/>
          <a:p>
            <a:pPr algn="ctr"/>
            <a:r>
              <a:rPr lang="fa-IR" sz="3200" dirty="0" smtClean="0">
                <a:solidFill>
                  <a:srgbClr val="231F20"/>
                </a:solidFill>
                <a:latin typeface="Amuzeh-New-Bold"/>
                <a:cs typeface="B Koodak" panose="00000700000000000000" pitchFamily="2" charset="-78"/>
              </a:rPr>
              <a:t>برج پیزا</a:t>
            </a:r>
          </a:p>
          <a:p>
            <a:pPr algn="ctr"/>
            <a:r>
              <a:rPr lang="fa-IR" sz="3200" dirty="0" smtClean="0">
                <a:solidFill>
                  <a:srgbClr val="231F20"/>
                </a:solidFill>
                <a:latin typeface="Amuzeh-New-Bold"/>
                <a:cs typeface="B Koodak" panose="00000700000000000000" pitchFamily="2" charset="-78"/>
              </a:rPr>
              <a:t>ایتالیا</a:t>
            </a:r>
            <a:endParaRPr lang="en-US" sz="3200" dirty="0">
              <a:cs typeface="B Koodak" panose="00000700000000000000" pitchFamily="2" charset="-78"/>
            </a:endParaRPr>
          </a:p>
        </p:txBody>
      </p:sp>
    </p:spTree>
    <p:extLst>
      <p:ext uri="{BB962C8B-B14F-4D97-AF65-F5344CB8AC3E}">
        <p14:creationId xmlns:p14="http://schemas.microsoft.com/office/powerpoint/2010/main" val="3858811585"/>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8621486" cy="6870247"/>
          </a:xfrm>
          <a:prstGeom prst="rect">
            <a:avLst/>
          </a:prstGeom>
        </p:spPr>
      </p:pic>
      <p:sp>
        <p:nvSpPr>
          <p:cNvPr id="3" name="Rectangle 2"/>
          <p:cNvSpPr/>
          <p:nvPr/>
        </p:nvSpPr>
        <p:spPr>
          <a:xfrm>
            <a:off x="8621486" y="2888861"/>
            <a:ext cx="3570514" cy="1077218"/>
          </a:xfrm>
          <a:prstGeom prst="rect">
            <a:avLst/>
          </a:prstGeom>
        </p:spPr>
        <p:txBody>
          <a:bodyPr wrap="square">
            <a:spAutoFit/>
          </a:bodyPr>
          <a:lstStyle/>
          <a:p>
            <a:pPr algn="ctr"/>
            <a:r>
              <a:rPr lang="fa-IR" sz="3200" dirty="0" smtClean="0">
                <a:solidFill>
                  <a:srgbClr val="231F20"/>
                </a:solidFill>
                <a:latin typeface="Amuzeh-New-Bold"/>
                <a:cs typeface="B Koodak" panose="00000700000000000000" pitchFamily="2" charset="-78"/>
              </a:rPr>
              <a:t>کلیسای جامع والنسیا</a:t>
            </a:r>
          </a:p>
          <a:p>
            <a:pPr algn="ctr"/>
            <a:r>
              <a:rPr lang="fa-IR" sz="3200" dirty="0" smtClean="0">
                <a:solidFill>
                  <a:srgbClr val="231F20"/>
                </a:solidFill>
                <a:latin typeface="Amuzeh-New-Bold"/>
                <a:cs typeface="B Koodak" panose="00000700000000000000" pitchFamily="2" charset="-78"/>
              </a:rPr>
              <a:t>اسپانیا</a:t>
            </a:r>
            <a:endParaRPr lang="en-US" sz="3200" dirty="0">
              <a:cs typeface="B Koodak" panose="00000700000000000000" pitchFamily="2" charset="-78"/>
            </a:endParaRPr>
          </a:p>
        </p:txBody>
      </p:sp>
    </p:spTree>
    <p:extLst>
      <p:ext uri="{BB962C8B-B14F-4D97-AF65-F5344CB8AC3E}">
        <p14:creationId xmlns:p14="http://schemas.microsoft.com/office/powerpoint/2010/main" val="99757959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435771" cy="6858000"/>
          </a:xfrm>
          <a:prstGeom prst="rect">
            <a:avLst/>
          </a:prstGeom>
        </p:spPr>
      </p:pic>
      <p:sp>
        <p:nvSpPr>
          <p:cNvPr id="4" name="Rectangle 3"/>
          <p:cNvSpPr/>
          <p:nvPr/>
        </p:nvSpPr>
        <p:spPr>
          <a:xfrm>
            <a:off x="10435771" y="2397948"/>
            <a:ext cx="1756229" cy="1569660"/>
          </a:xfrm>
          <a:prstGeom prst="rect">
            <a:avLst/>
          </a:prstGeom>
        </p:spPr>
        <p:txBody>
          <a:bodyPr wrap="square">
            <a:spAutoFit/>
          </a:bodyPr>
          <a:lstStyle/>
          <a:p>
            <a:pPr algn="ctr"/>
            <a:r>
              <a:rPr lang="fa-IR" sz="3200" dirty="0" smtClean="0">
                <a:solidFill>
                  <a:srgbClr val="231F20"/>
                </a:solidFill>
                <a:latin typeface="Amuzeh-New-Bold"/>
                <a:cs typeface="B Koodak" panose="00000700000000000000" pitchFamily="2" charset="-78"/>
              </a:rPr>
              <a:t>ورزش های زمستانی در آلپ</a:t>
            </a:r>
            <a:endParaRPr lang="en-US" sz="3200" dirty="0">
              <a:cs typeface="B Koodak" panose="00000700000000000000" pitchFamily="2" charset="-78"/>
            </a:endParaRPr>
          </a:p>
        </p:txBody>
      </p:sp>
    </p:spTree>
    <p:extLst>
      <p:ext uri="{BB962C8B-B14F-4D97-AF65-F5344CB8AC3E}">
        <p14:creationId xmlns:p14="http://schemas.microsoft.com/office/powerpoint/2010/main" val="224407549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798629" cy="6858000"/>
          </a:xfrm>
          <a:prstGeom prst="rect">
            <a:avLst/>
          </a:prstGeom>
        </p:spPr>
      </p:pic>
      <p:sp>
        <p:nvSpPr>
          <p:cNvPr id="3" name="Rectangle 2"/>
          <p:cNvSpPr/>
          <p:nvPr/>
        </p:nvSpPr>
        <p:spPr>
          <a:xfrm>
            <a:off x="10798629" y="2993033"/>
            <a:ext cx="1393371" cy="1077218"/>
          </a:xfrm>
          <a:prstGeom prst="rect">
            <a:avLst/>
          </a:prstGeom>
        </p:spPr>
        <p:txBody>
          <a:bodyPr wrap="square">
            <a:spAutoFit/>
          </a:bodyPr>
          <a:lstStyle/>
          <a:p>
            <a:pPr algn="ctr"/>
            <a:r>
              <a:rPr lang="fa-IR" sz="3200" dirty="0" smtClean="0">
                <a:solidFill>
                  <a:srgbClr val="231F20"/>
                </a:solidFill>
                <a:latin typeface="Amuzeh-New-Bold"/>
                <a:cs typeface="B Koodak" panose="00000700000000000000" pitchFamily="2" charset="-78"/>
              </a:rPr>
              <a:t>سواحل مدیترانه</a:t>
            </a:r>
            <a:endParaRPr lang="en-US" sz="3200" dirty="0">
              <a:cs typeface="B Koodak" panose="00000700000000000000" pitchFamily="2" charset="-78"/>
            </a:endParaRPr>
          </a:p>
        </p:txBody>
      </p:sp>
    </p:spTree>
    <p:extLst>
      <p:ext uri="{BB962C8B-B14F-4D97-AF65-F5344CB8AC3E}">
        <p14:creationId xmlns:p14="http://schemas.microsoft.com/office/powerpoint/2010/main" val="3937185966"/>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972800" cy="6858000"/>
          </a:xfrm>
          <a:prstGeom prst="rect">
            <a:avLst/>
          </a:prstGeom>
        </p:spPr>
      </p:pic>
      <p:sp>
        <p:nvSpPr>
          <p:cNvPr id="3" name="Rectangle 2"/>
          <p:cNvSpPr/>
          <p:nvPr/>
        </p:nvSpPr>
        <p:spPr>
          <a:xfrm>
            <a:off x="10798629" y="2644170"/>
            <a:ext cx="1393371" cy="1569660"/>
          </a:xfrm>
          <a:prstGeom prst="rect">
            <a:avLst/>
          </a:prstGeom>
        </p:spPr>
        <p:txBody>
          <a:bodyPr wrap="square">
            <a:spAutoFit/>
          </a:bodyPr>
          <a:lstStyle/>
          <a:p>
            <a:pPr algn="ctr"/>
            <a:r>
              <a:rPr lang="fa-IR" sz="3200" dirty="0" smtClean="0">
                <a:solidFill>
                  <a:srgbClr val="231F20"/>
                </a:solidFill>
                <a:latin typeface="Amuzeh-New-Bold"/>
                <a:cs typeface="B Koodak" panose="00000700000000000000" pitchFamily="2" charset="-78"/>
              </a:rPr>
              <a:t>شهر ونیز ایتالیا</a:t>
            </a:r>
            <a:endParaRPr lang="en-US" sz="3200" dirty="0">
              <a:cs typeface="B Koodak" panose="00000700000000000000" pitchFamily="2" charset="-78"/>
            </a:endParaRPr>
          </a:p>
        </p:txBody>
      </p:sp>
    </p:spTree>
    <p:extLst>
      <p:ext uri="{BB962C8B-B14F-4D97-AF65-F5344CB8AC3E}">
        <p14:creationId xmlns:p14="http://schemas.microsoft.com/office/powerpoint/2010/main" val="2349034150"/>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16" name="Rectangle 15"/>
          <p:cNvSpPr/>
          <p:nvPr/>
        </p:nvSpPr>
        <p:spPr>
          <a:xfrm rot="19758507">
            <a:off x="4606096" y="1022191"/>
            <a:ext cx="2173993" cy="1323439"/>
          </a:xfrm>
          <a:prstGeom prst="rect">
            <a:avLst/>
          </a:prstGeom>
          <a:noFill/>
        </p:spPr>
        <p:txBody>
          <a:bodyPr wrap="none" lIns="91440" tIns="45720" rIns="91440" bIns="45720">
            <a:spAutoFit/>
          </a:bodyPr>
          <a:lstStyle/>
          <a:p>
            <a:pPr algn="ctr"/>
            <a:r>
              <a:rPr lang="fa-IR" sz="8000" dirty="0" smtClean="0">
                <a:ln w="0"/>
                <a:solidFill>
                  <a:sysClr val="windowText" lastClr="000000"/>
                </a:solidFill>
                <a:effectLst>
                  <a:glow rad="101600">
                    <a:schemeClr val="accent2">
                      <a:satMod val="175000"/>
                      <a:alpha val="40000"/>
                    </a:schemeClr>
                  </a:glow>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glow rad="101600">
                  <a:schemeClr val="accent2">
                    <a:satMod val="175000"/>
                    <a:alpha val="40000"/>
                  </a:schemeClr>
                </a:glow>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1561</Words>
  <Application>Microsoft Office PowerPoint</Application>
  <PresentationFormat>Widescreen</PresentationFormat>
  <Paragraphs>205</Paragraphs>
  <Slides>96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96</vt:i4>
      </vt:variant>
    </vt:vector>
  </HeadingPairs>
  <TitlesOfParts>
    <vt:vector size="105" baseType="lpstr">
      <vt:lpstr>Amuzeh-New-Bold</vt:lpstr>
      <vt:lpstr>AmuzehNewNormalPS</vt:lpstr>
      <vt:lpstr>Arial</vt:lpstr>
      <vt:lpstr>B Koodak</vt:lpstr>
      <vt:lpstr>B Morvarid</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Elcom</cp:lastModifiedBy>
  <cp:revision>688</cp:revision>
  <dcterms:created xsi:type="dcterms:W3CDTF">2015-07-16T10:41:40Z</dcterms:created>
  <dcterms:modified xsi:type="dcterms:W3CDTF">2020-05-15T15:30:04Z</dcterms:modified>
</cp:coreProperties>
</file>