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6" r:id="rId3"/>
    <p:sldId id="267" r:id="rId4"/>
    <p:sldId id="346" r:id="rId5"/>
    <p:sldId id="347" r:id="rId6"/>
    <p:sldId id="280" r:id="rId7"/>
    <p:sldId id="257" r:id="rId8"/>
    <p:sldId id="282" r:id="rId9"/>
    <p:sldId id="281" r:id="rId10"/>
    <p:sldId id="268" r:id="rId11"/>
    <p:sldId id="287" r:id="rId12"/>
    <p:sldId id="283" r:id="rId13"/>
    <p:sldId id="289" r:id="rId14"/>
    <p:sldId id="293" r:id="rId15"/>
    <p:sldId id="309" r:id="rId16"/>
    <p:sldId id="291" r:id="rId17"/>
    <p:sldId id="286" r:id="rId18"/>
    <p:sldId id="295" r:id="rId19"/>
    <p:sldId id="292" r:id="rId20"/>
    <p:sldId id="294" r:id="rId21"/>
    <p:sldId id="296" r:id="rId22"/>
    <p:sldId id="299" r:id="rId23"/>
    <p:sldId id="383" r:id="rId24"/>
    <p:sldId id="297" r:id="rId25"/>
    <p:sldId id="348" r:id="rId26"/>
    <p:sldId id="300" r:id="rId27"/>
    <p:sldId id="298" r:id="rId28"/>
    <p:sldId id="307" r:id="rId29"/>
    <p:sldId id="305" r:id="rId30"/>
    <p:sldId id="302" r:id="rId31"/>
    <p:sldId id="364" r:id="rId32"/>
    <p:sldId id="366" r:id="rId33"/>
    <p:sldId id="367" r:id="rId34"/>
    <p:sldId id="349" r:id="rId35"/>
    <p:sldId id="363" r:id="rId36"/>
    <p:sldId id="301" r:id="rId37"/>
    <p:sldId id="308" r:id="rId38"/>
    <p:sldId id="324" r:id="rId39"/>
    <p:sldId id="312" r:id="rId40"/>
    <p:sldId id="313" r:id="rId41"/>
    <p:sldId id="315" r:id="rId42"/>
    <p:sldId id="311" r:id="rId43"/>
    <p:sldId id="314" r:id="rId44"/>
    <p:sldId id="317" r:id="rId45"/>
    <p:sldId id="316" r:id="rId46"/>
    <p:sldId id="318" r:id="rId47"/>
    <p:sldId id="303" r:id="rId48"/>
    <p:sldId id="321" r:id="rId49"/>
    <p:sldId id="323" r:id="rId50"/>
    <p:sldId id="319" r:id="rId51"/>
    <p:sldId id="330" r:id="rId52"/>
    <p:sldId id="325" r:id="rId53"/>
    <p:sldId id="331" r:id="rId54"/>
    <p:sldId id="326" r:id="rId55"/>
    <p:sldId id="327" r:id="rId56"/>
    <p:sldId id="328" r:id="rId57"/>
    <p:sldId id="329" r:id="rId58"/>
    <p:sldId id="350" r:id="rId59"/>
    <p:sldId id="334" r:id="rId60"/>
    <p:sldId id="335" r:id="rId61"/>
    <p:sldId id="336" r:id="rId62"/>
    <p:sldId id="337" r:id="rId63"/>
    <p:sldId id="338" r:id="rId64"/>
    <p:sldId id="339" r:id="rId65"/>
    <p:sldId id="332" r:id="rId66"/>
    <p:sldId id="333" r:id="rId67"/>
    <p:sldId id="341" r:id="rId68"/>
    <p:sldId id="340" r:id="rId69"/>
    <p:sldId id="343" r:id="rId70"/>
    <p:sldId id="344" r:id="rId71"/>
    <p:sldId id="345" r:id="rId72"/>
    <p:sldId id="354" r:id="rId73"/>
    <p:sldId id="351" r:id="rId74"/>
    <p:sldId id="352" r:id="rId75"/>
    <p:sldId id="355" r:id="rId76"/>
    <p:sldId id="369" r:id="rId77"/>
    <p:sldId id="370" r:id="rId78"/>
    <p:sldId id="387" r:id="rId79"/>
    <p:sldId id="384" r:id="rId80"/>
    <p:sldId id="385" r:id="rId81"/>
    <p:sldId id="386" r:id="rId82"/>
    <p:sldId id="371" r:id="rId83"/>
    <p:sldId id="382" r:id="rId84"/>
    <p:sldId id="372" r:id="rId85"/>
    <p:sldId id="356" r:id="rId86"/>
    <p:sldId id="357" r:id="rId87"/>
    <p:sldId id="353" r:id="rId88"/>
    <p:sldId id="359" r:id="rId89"/>
    <p:sldId id="360" r:id="rId90"/>
    <p:sldId id="361" r:id="rId91"/>
    <p:sldId id="362" r:id="rId92"/>
    <p:sldId id="368" r:id="rId93"/>
    <p:sldId id="373" r:id="rId94"/>
    <p:sldId id="374" r:id="rId95"/>
    <p:sldId id="375" r:id="rId96"/>
    <p:sldId id="376" r:id="rId97"/>
    <p:sldId id="377" r:id="rId98"/>
    <p:sldId id="378" r:id="rId99"/>
    <p:sldId id="379" r:id="rId100"/>
    <p:sldId id="380" r:id="rId101"/>
    <p:sldId id="381" r:id="rId102"/>
    <p:sldId id="279" r:id="rId103"/>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2002" autoAdjust="0"/>
    <p:restoredTop sz="93608" autoAdjust="0"/>
  </p:normalViewPr>
  <p:slideViewPr>
    <p:cSldViewPr snapToGrid="0">
      <p:cViewPr varScale="1">
        <p:scale>
          <a:sx n="86" d="100"/>
          <a:sy n="86" d="100"/>
        </p:scale>
        <p:origin x="42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02/09/1442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02/09/1442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02/09/1442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02/09/1442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02/09/1442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02/09/1442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02/09/1442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02/09/1442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02/09/1442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02/09/1442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02/09/1442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02/09/1442</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gif"/><Relationship Id="rId7"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g"/><Relationship Id="rId9"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1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46.png"/><Relationship Id="rId7" Type="http://schemas.openxmlformats.org/officeDocument/2006/relationships/image" Target="../media/image23.gif"/><Relationship Id="rId2" Type="http://schemas.openxmlformats.org/officeDocument/2006/relationships/image" Target="../media/image45.jp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8.gif"/><Relationship Id="rId4" Type="http://schemas.openxmlformats.org/officeDocument/2006/relationships/image" Target="../media/image9.jpg"/><Relationship Id="rId9" Type="http://schemas.openxmlformats.org/officeDocument/2006/relationships/image" Target="../media/image36.gif"/></Relationships>
</file>

<file path=ppt/slides/_rels/slide2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g"/><Relationship Id="rId1" Type="http://schemas.openxmlformats.org/officeDocument/2006/relationships/slideLayout" Target="../slideLayouts/slideLayout7.xml"/><Relationship Id="rId6" Type="http://schemas.openxmlformats.org/officeDocument/2006/relationships/image" Target="../media/image58.gif"/><Relationship Id="rId5" Type="http://schemas.openxmlformats.org/officeDocument/2006/relationships/image" Target="../media/image57.gif"/><Relationship Id="rId4" Type="http://schemas.openxmlformats.org/officeDocument/2006/relationships/image" Target="../media/image56.gif"/></Relationships>
</file>

<file path=ppt/slides/_rels/slide29.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58.gif"/></Relationships>
</file>

<file path=ppt/slides/_rels/slide30.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3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g"/><Relationship Id="rId1" Type="http://schemas.openxmlformats.org/officeDocument/2006/relationships/slideLayout" Target="../slideLayouts/slideLayout7.xml"/><Relationship Id="rId6" Type="http://schemas.openxmlformats.org/officeDocument/2006/relationships/image" Target="../media/image85.gif"/><Relationship Id="rId5" Type="http://schemas.openxmlformats.org/officeDocument/2006/relationships/image" Target="../media/image15.png"/><Relationship Id="rId4" Type="http://schemas.openxmlformats.org/officeDocument/2006/relationships/image" Target="../media/image84.gif"/></Relationships>
</file>

<file path=ppt/slides/_rels/slide44.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7.xml"/><Relationship Id="rId4" Type="http://schemas.openxmlformats.org/officeDocument/2006/relationships/image" Target="../media/image90.gif"/></Relationships>
</file>

<file path=ppt/slides/_rels/slide46.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jpg"/><Relationship Id="rId1" Type="http://schemas.openxmlformats.org/officeDocument/2006/relationships/slideLayout" Target="../slideLayouts/slideLayout7.xml"/><Relationship Id="rId4" Type="http://schemas.openxmlformats.org/officeDocument/2006/relationships/image" Target="../media/image93.gif"/></Relationships>
</file>

<file path=ppt/slides/_rels/slide4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g"/><Relationship Id="rId1" Type="http://schemas.openxmlformats.org/officeDocument/2006/relationships/slideLayout" Target="../slideLayouts/slideLayout7.xml"/><Relationship Id="rId4" Type="http://schemas.openxmlformats.org/officeDocument/2006/relationships/image" Target="../media/image96.gif"/></Relationships>
</file>

<file path=ppt/slides/_rels/slide48.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2.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97.jpeg"/><Relationship Id="rId1" Type="http://schemas.openxmlformats.org/officeDocument/2006/relationships/slideLayout" Target="../slideLayouts/slideLayout7.xml"/><Relationship Id="rId4" Type="http://schemas.openxmlformats.org/officeDocument/2006/relationships/image" Target="../media/image104.jpg"/></Relationships>
</file>

<file path=ppt/slides/_rels/slide54.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6.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0.gif"/><Relationship Id="rId2" Type="http://schemas.openxmlformats.org/officeDocument/2006/relationships/image" Target="../media/image10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125.jpeg"/><Relationship Id="rId3" Type="http://schemas.openxmlformats.org/officeDocument/2006/relationships/image" Target="../media/image120.jpeg"/><Relationship Id="rId7" Type="http://schemas.openxmlformats.org/officeDocument/2006/relationships/image" Target="../media/image124.jpeg"/><Relationship Id="rId2" Type="http://schemas.openxmlformats.org/officeDocument/2006/relationships/image" Target="../media/image119.jpg"/><Relationship Id="rId1" Type="http://schemas.openxmlformats.org/officeDocument/2006/relationships/slideLayout" Target="../slideLayouts/slideLayout7.xml"/><Relationship Id="rId6" Type="http://schemas.openxmlformats.org/officeDocument/2006/relationships/image" Target="../media/image123.jpeg"/><Relationship Id="rId11" Type="http://schemas.openxmlformats.org/officeDocument/2006/relationships/image" Target="../media/image128.jpg"/><Relationship Id="rId5" Type="http://schemas.openxmlformats.org/officeDocument/2006/relationships/image" Target="../media/image122.jpeg"/><Relationship Id="rId10" Type="http://schemas.openxmlformats.org/officeDocument/2006/relationships/image" Target="../media/image127.png"/><Relationship Id="rId4" Type="http://schemas.openxmlformats.org/officeDocument/2006/relationships/image" Target="../media/image121.jpeg"/><Relationship Id="rId9" Type="http://schemas.openxmlformats.org/officeDocument/2006/relationships/image" Target="../media/image126.jpeg"/></Relationships>
</file>

<file path=ppt/slides/_rels/slide66.xml.rels><?xml version="1.0" encoding="UTF-8" standalone="yes"?>
<Relationships xmlns="http://schemas.openxmlformats.org/package/2006/relationships"><Relationship Id="rId3" Type="http://schemas.openxmlformats.org/officeDocument/2006/relationships/image" Target="../media/image130.jpg"/><Relationship Id="rId2" Type="http://schemas.openxmlformats.org/officeDocument/2006/relationships/image" Target="../media/image129.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31.jpg"/><Relationship Id="rId2" Type="http://schemas.openxmlformats.org/officeDocument/2006/relationships/image" Target="../media/image12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33.gif"/><Relationship Id="rId7" Type="http://schemas.openxmlformats.org/officeDocument/2006/relationships/image" Target="../media/image136.gif"/><Relationship Id="rId2" Type="http://schemas.openxmlformats.org/officeDocument/2006/relationships/image" Target="../media/image132.jp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135.jpg"/><Relationship Id="rId4" Type="http://schemas.openxmlformats.org/officeDocument/2006/relationships/image" Target="../media/image134.jpeg"/></Relationships>
</file>

<file path=ppt/slides/_rels/slide69.xml.rels><?xml version="1.0" encoding="UTF-8" standalone="yes"?>
<Relationships xmlns="http://schemas.openxmlformats.org/package/2006/relationships"><Relationship Id="rId3" Type="http://schemas.openxmlformats.org/officeDocument/2006/relationships/image" Target="../media/image138.jpg"/><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39.jpg"/><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40.gif"/><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1.jpg"/><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42.jpg"/><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jpg"/><Relationship Id="rId1" Type="http://schemas.openxmlformats.org/officeDocument/2006/relationships/slideLayout" Target="../slideLayouts/slideLayout7.xml"/><Relationship Id="rId4" Type="http://schemas.openxmlformats.org/officeDocument/2006/relationships/image" Target="../media/image145.png"/></Relationships>
</file>

<file path=ppt/slides/_rels/slide75.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148.gif"/></Relationships>
</file>

<file path=ppt/slides/_rels/slide77.xml.rels><?xml version="1.0" encoding="UTF-8" standalone="yes"?>
<Relationships xmlns="http://schemas.openxmlformats.org/package/2006/relationships"><Relationship Id="rId3" Type="http://schemas.openxmlformats.org/officeDocument/2006/relationships/image" Target="../media/image150.gif"/><Relationship Id="rId2" Type="http://schemas.openxmlformats.org/officeDocument/2006/relationships/image" Target="../media/image14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51.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53.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54.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56.jpg"/><Relationship Id="rId2" Type="http://schemas.openxmlformats.org/officeDocument/2006/relationships/image" Target="../media/image155.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image" Target="../media/image157.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59.jpg"/><Relationship Id="rId2" Type="http://schemas.openxmlformats.org/officeDocument/2006/relationships/image" Target="../media/image157.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60.jpg"/><Relationship Id="rId2" Type="http://schemas.openxmlformats.org/officeDocument/2006/relationships/image" Target="../media/image157.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61.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61.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62.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64.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65.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166.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67.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169.jpg"/><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70.jpg"/></Relationships>
</file>

<file path=ppt/slides/_rels/slide94.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image" Target="../media/image171.jpg"/><Relationship Id="rId1" Type="http://schemas.openxmlformats.org/officeDocument/2006/relationships/slideLayout" Target="../slideLayouts/slideLayout7.xml"/><Relationship Id="rId4" Type="http://schemas.openxmlformats.org/officeDocument/2006/relationships/image" Target="../media/image172.jpg"/></Relationships>
</file>

<file path=ppt/slides/_rels/slide95.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174.jpeg"/><Relationship Id="rId5" Type="http://schemas.openxmlformats.org/officeDocument/2006/relationships/image" Target="../media/image173.jpg"/><Relationship Id="rId4" Type="http://schemas.openxmlformats.org/officeDocument/2006/relationships/image" Target="../media/image172.jpg"/></Relationships>
</file>

<file path=ppt/slides/_rels/slide96.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19.jpg"/><Relationship Id="rId1" Type="http://schemas.openxmlformats.org/officeDocument/2006/relationships/slideLayout" Target="../slideLayouts/slideLayout7.xml"/><Relationship Id="rId4" Type="http://schemas.openxmlformats.org/officeDocument/2006/relationships/image" Target="../media/image175.jpg"/></Relationships>
</file>

<file path=ppt/slides/_rels/slide97.xml.rels><?xml version="1.0" encoding="UTF-8" standalone="yes"?>
<Relationships xmlns="http://schemas.openxmlformats.org/package/2006/relationships"><Relationship Id="rId2" Type="http://schemas.openxmlformats.org/officeDocument/2006/relationships/image" Target="../media/image176.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19.jpg"/><Relationship Id="rId1" Type="http://schemas.openxmlformats.org/officeDocument/2006/relationships/slideLayout" Target="../slideLayouts/slideLayout7.xml"/><Relationship Id="rId4" Type="http://schemas.openxmlformats.org/officeDocument/2006/relationships/image" Target="../media/image173.jpg"/></Relationships>
</file>

<file path=ppt/slides/_rels/slide99.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19.jpg"/><Relationship Id="rId1" Type="http://schemas.openxmlformats.org/officeDocument/2006/relationships/slideLayout" Target="../slideLayouts/slideLayout7.xml"/><Relationship Id="rId4" Type="http://schemas.openxmlformats.org/officeDocument/2006/relationships/image" Target="../media/image179.jpg"/></Relationships>
</file>

<file path=ppt/slides/_rels/slide101.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80.png"/><Relationship Id="rId1" Type="http://schemas.openxmlformats.org/officeDocument/2006/relationships/slideLayout" Target="../slideLayouts/slideLayout7.xml"/><Relationship Id="rId4" Type="http://schemas.openxmlformats.org/officeDocument/2006/relationships/image" Target="../media/image187.png"/></Relationships>
</file>

<file path=ppt/slides/_rels/slide102.xml.rels><?xml version="1.0" encoding="UTF-8" standalone="yes"?>
<Relationships xmlns="http://schemas.openxmlformats.org/package/2006/relationships"><Relationship Id="rId2" Type="http://schemas.openxmlformats.org/officeDocument/2006/relationships/image" Target="../media/image18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423" cy="6858000"/>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16462"/>
            <a:ext cx="4993572" cy="1539195"/>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5787" y="0"/>
            <a:ext cx="8374743" cy="6858000"/>
          </a:xfrm>
          <a:prstGeom prst="rect">
            <a:avLst/>
          </a:prstGeom>
        </p:spPr>
      </p:pic>
      <p:sp>
        <p:nvSpPr>
          <p:cNvPr id="22" name="Rectangle 21"/>
          <p:cNvSpPr/>
          <p:nvPr/>
        </p:nvSpPr>
        <p:spPr>
          <a:xfrm rot="617606">
            <a:off x="8126208" y="2271467"/>
            <a:ext cx="4212230" cy="120032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600" dirty="0">
                <a:ln w="0"/>
                <a:cs typeface="B Koodak" panose="00000700000000000000" pitchFamily="2" charset="-78"/>
              </a:rPr>
              <a:t>درس 20:ایران و منطقۀ جنوب غربی آسیا</a:t>
            </a:r>
            <a:endParaRPr lang="en-US" sz="3600" b="0" cap="none" spc="0" dirty="0">
              <a:ln w="0"/>
              <a:solidFill>
                <a:schemeClr val="tx1"/>
              </a:solidFill>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8244114" cy="6884712"/>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935029" y="1014309"/>
            <a:ext cx="10321939" cy="1077218"/>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ایران در منطقه </a:t>
            </a:r>
            <a:r>
              <a:rPr lang="fa-IR" sz="3200" dirty="0">
                <a:solidFill>
                  <a:srgbClr val="0033CC"/>
                </a:solidFill>
                <a:cs typeface="B Koodak" panose="00000700000000000000" pitchFamily="2" charset="-78"/>
              </a:rPr>
              <a:t>جنوب غربی آسیا </a:t>
            </a:r>
            <a:r>
              <a:rPr lang="fa-IR" sz="3200" dirty="0">
                <a:cs typeface="B Koodak" panose="00000700000000000000" pitchFamily="2" charset="-78"/>
              </a:rPr>
              <a:t>که یکی از </a:t>
            </a:r>
            <a:r>
              <a:rPr lang="fa-IR" sz="3200" dirty="0">
                <a:solidFill>
                  <a:srgbClr val="0033CC"/>
                </a:solidFill>
                <a:cs typeface="B Koodak" panose="00000700000000000000" pitchFamily="2" charset="-78"/>
              </a:rPr>
              <a:t>مناطق استراتژیک </a:t>
            </a:r>
            <a:r>
              <a:rPr lang="fa-IR" sz="3200" dirty="0">
                <a:cs typeface="B Koodak" panose="00000700000000000000" pitchFamily="2" charset="-78"/>
              </a:rPr>
              <a:t>(راهبردی) جهان است ، واقع شده است.</a:t>
            </a:r>
            <a:endParaRPr lang="en-US" sz="88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2" name="Rectangle 1"/>
          <p:cNvSpPr/>
          <p:nvPr/>
        </p:nvSpPr>
        <p:spPr>
          <a:xfrm>
            <a:off x="4579256" y="3105836"/>
            <a:ext cx="3033486" cy="584775"/>
          </a:xfrm>
          <a:prstGeom prst="rect">
            <a:avLst/>
          </a:prstGeom>
        </p:spPr>
        <p:txBody>
          <a:bodyPr wrap="square">
            <a:spAutoFit/>
          </a:bodyPr>
          <a:lstStyle/>
          <a:p>
            <a:pPr algn="ctr"/>
            <a:r>
              <a:rPr lang="fa-IR" sz="3200" dirty="0">
                <a:cs typeface="B Koodak" panose="00000700000000000000" pitchFamily="2" charset="-78"/>
              </a:rPr>
              <a:t>این به چه معنا است؟</a:t>
            </a:r>
            <a:endParaRPr lang="en-US" sz="3200" dirty="0">
              <a:cs typeface="B Koodak" panose="00000700000000000000" pitchFamily="2" charset="-78"/>
            </a:endParaRPr>
          </a:p>
        </p:txBody>
      </p:sp>
      <p:sp>
        <p:nvSpPr>
          <p:cNvPr id="3" name="Rectangle 2"/>
          <p:cNvSpPr/>
          <p:nvPr/>
        </p:nvSpPr>
        <p:spPr>
          <a:xfrm>
            <a:off x="3693885" y="4412532"/>
            <a:ext cx="4804228" cy="584775"/>
          </a:xfrm>
          <a:prstGeom prst="rect">
            <a:avLst/>
          </a:prstGeom>
        </p:spPr>
        <p:txBody>
          <a:bodyPr wrap="square">
            <a:spAutoFit/>
          </a:bodyPr>
          <a:lstStyle/>
          <a:p>
            <a:pPr algn="ctr"/>
            <a:r>
              <a:rPr lang="fa-IR" sz="3200" dirty="0">
                <a:cs typeface="B Koodak" panose="00000700000000000000" pitchFamily="2" charset="-78"/>
              </a:rPr>
              <a:t>چرا این منطقه، استراتژیک است؟</a:t>
            </a:r>
            <a:endParaRPr lang="en-US" sz="32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5871" y="2644775"/>
            <a:ext cx="1762125" cy="2990850"/>
          </a:xfrm>
          <a:prstGeom prst="rect">
            <a:avLst/>
          </a:prstGeom>
        </p:spPr>
      </p:pic>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2253" y="0"/>
            <a:ext cx="1428750" cy="1428750"/>
          </a:xfrm>
          <a:prstGeom prst="rect">
            <a:avLst/>
          </a:prstGeom>
        </p:spPr>
      </p:pic>
      <p:sp>
        <p:nvSpPr>
          <p:cNvPr id="6" name="Rectangle 5"/>
          <p:cNvSpPr/>
          <p:nvPr/>
        </p:nvSpPr>
        <p:spPr>
          <a:xfrm>
            <a:off x="870856" y="1623677"/>
            <a:ext cx="10711543"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این منطقه در کانون اتصال سه قاره آسیا، اروپا و آفریقا قرار دارد.</a:t>
            </a:r>
            <a:endParaRPr lang="en-US" sz="3200" dirty="0">
              <a:cs typeface="B Koodak" panose="00000700000000000000" pitchFamily="2" charset="-78"/>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5352" y="2403379"/>
            <a:ext cx="4302552" cy="4285341"/>
          </a:xfrm>
          <a:prstGeom prst="rect">
            <a:avLst/>
          </a:prstGeom>
        </p:spPr>
      </p:pic>
    </p:spTree>
    <p:extLst>
      <p:ext uri="{BB962C8B-B14F-4D97-AF65-F5344CB8AC3E}">
        <p14:creationId xmlns:p14="http://schemas.microsoft.com/office/powerpoint/2010/main" val="2935286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0" cy="6981371"/>
          </a:xfrm>
          <a:prstGeom prst="rect">
            <a:avLst/>
          </a:prstGeom>
        </p:spPr>
      </p:pic>
      <p:sp>
        <p:nvSpPr>
          <p:cNvPr id="2" name="Rectangle 1"/>
          <p:cNvSpPr/>
          <p:nvPr/>
        </p:nvSpPr>
        <p:spPr>
          <a:xfrm>
            <a:off x="1" y="369278"/>
            <a:ext cx="12192000" cy="553998"/>
          </a:xfrm>
          <a:prstGeom prst="rect">
            <a:avLst/>
          </a:prstGeom>
        </p:spPr>
        <p:txBody>
          <a:bodyPr wrap="square">
            <a:spAutoFit/>
          </a:bodyPr>
          <a:lstStyle/>
          <a:p>
            <a:pPr algn="ctr"/>
            <a:r>
              <a:rPr lang="fa-IR" sz="3000" dirty="0">
                <a:cs typeface="B Koodak" panose="00000700000000000000" pitchFamily="2" charset="-78"/>
              </a:rPr>
              <a:t>آبراهه های مهمی چون تنگه های هرمز، بُسفر، داردانل و باب المندب در این منطقه قرار دارند.</a:t>
            </a:r>
            <a:endParaRPr lang="en-US" sz="3000" dirty="0">
              <a:cs typeface="B Koodak" panose="00000700000000000000" pitchFamily="2" charset="-78"/>
            </a:endParaRPr>
          </a:p>
        </p:txBody>
      </p:sp>
      <p:sp>
        <p:nvSpPr>
          <p:cNvPr id="6" name="Rectangle 5"/>
          <p:cNvSpPr/>
          <p:nvPr/>
        </p:nvSpPr>
        <p:spPr>
          <a:xfrm>
            <a:off x="569686" y="1292555"/>
            <a:ext cx="11052629" cy="1077218"/>
          </a:xfrm>
          <a:prstGeom prst="rect">
            <a:avLst/>
          </a:prstGeom>
        </p:spPr>
        <p:txBody>
          <a:bodyPr wrap="square">
            <a:spAutoFit/>
          </a:bodyPr>
          <a:lstStyle/>
          <a:p>
            <a:pPr algn="ctr"/>
            <a:r>
              <a:rPr lang="fa-IR" sz="3200" dirty="0">
                <a:cs typeface="B Koodak" panose="00000700000000000000" pitchFamily="2" charset="-78"/>
              </a:rPr>
              <a:t>از طریق این آبراهه های مهم، دریاهای منطقه به یکدیگر می پیوندند و به آب های آزاد اقیانوس ها راه می  یابند.</a:t>
            </a:r>
            <a:endParaRPr lang="en-US" sz="3200" dirty="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1947" y="2398802"/>
            <a:ext cx="6128105" cy="4582568"/>
          </a:xfrm>
          <a:prstGeom prst="rect">
            <a:avLst/>
          </a:prstGeom>
        </p:spPr>
      </p:pic>
      <p:sp>
        <p:nvSpPr>
          <p:cNvPr id="12" name="Rectangle 11"/>
          <p:cNvSpPr/>
          <p:nvPr/>
        </p:nvSpPr>
        <p:spPr>
          <a:xfrm rot="21398638">
            <a:off x="6745883" y="4623511"/>
            <a:ext cx="652240" cy="37037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0007345">
            <a:off x="3052732" y="2982273"/>
            <a:ext cx="1175872" cy="37037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398638">
            <a:off x="5563322" y="6362583"/>
            <a:ext cx="594916" cy="37037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14"/>
            <a:ext cx="12192000" cy="6853686"/>
          </a:xfrm>
          <a:prstGeom prst="rect">
            <a:avLst/>
          </a:prstGeom>
        </p:spPr>
      </p:pic>
      <p:sp>
        <p:nvSpPr>
          <p:cNvPr id="2" name="Rectangle 1"/>
          <p:cNvSpPr/>
          <p:nvPr/>
        </p:nvSpPr>
        <p:spPr>
          <a:xfrm>
            <a:off x="2481942" y="761945"/>
            <a:ext cx="7184571" cy="584775"/>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موقعیت بندرگاهی </a:t>
            </a:r>
            <a:r>
              <a:rPr lang="fa-IR" sz="3200" dirty="0">
                <a:solidFill>
                  <a:srgbClr val="231F20"/>
                </a:solidFill>
                <a:latin typeface="AmuzehNewNormalPS"/>
                <a:cs typeface="B Koodak" panose="00000700000000000000" pitchFamily="2" charset="-78"/>
              </a:rPr>
              <a:t>برای کشورها اهمیت زیادی دارد.</a:t>
            </a:r>
            <a:endParaRPr lang="en-US" sz="3200" dirty="0">
              <a:cs typeface="B Koodak" panose="00000700000000000000" pitchFamily="2" charset="-78"/>
            </a:endParaRPr>
          </a:p>
        </p:txBody>
      </p:sp>
      <p:sp>
        <p:nvSpPr>
          <p:cNvPr id="3" name="Rectangle 2"/>
          <p:cNvSpPr/>
          <p:nvPr/>
        </p:nvSpPr>
        <p:spPr>
          <a:xfrm>
            <a:off x="1523999" y="1919209"/>
            <a:ext cx="910045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چون استفاده از </a:t>
            </a:r>
            <a:r>
              <a:rPr lang="fa-IR" sz="3200" dirty="0">
                <a:solidFill>
                  <a:srgbClr val="C00000"/>
                </a:solidFill>
                <a:latin typeface="AmuzehNewNormalPS"/>
                <a:cs typeface="B Koodak" panose="00000700000000000000" pitchFamily="2" charset="-78"/>
              </a:rPr>
              <a:t>حمل و نقل ارزان کالاها و انرژی </a:t>
            </a:r>
            <a:r>
              <a:rPr lang="fa-IR" sz="3200" dirty="0">
                <a:solidFill>
                  <a:srgbClr val="231F20"/>
                </a:solidFill>
                <a:latin typeface="AmuzehNewNormalPS"/>
                <a:cs typeface="B Koodak" panose="00000700000000000000" pitchFamily="2" charset="-78"/>
              </a:rPr>
              <a:t>را میسر می سازد.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0" y="3076473"/>
            <a:ext cx="12192000" cy="3785652"/>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marL="457200" lvl="6" algn="ctr">
              <a:lnSpc>
                <a:spcPct val="150000"/>
              </a:lnSpc>
            </a:pPr>
            <a:r>
              <a:rPr lang="en-US" sz="3200" dirty="0">
                <a:solidFill>
                  <a:srgbClr val="231F20"/>
                </a:solidFill>
                <a:latin typeface="AmuzehNewNormalPS"/>
                <a:cs typeface="B Koodak" panose="00000700000000000000" pitchFamily="2" charset="-78"/>
              </a:rPr>
              <a:t>جا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به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جایی بارهای بسیار سنگین و حجیم، فقط با کشتی میسر است</a:t>
            </a:r>
            <a:r>
              <a:rPr lang="fa-IR" sz="3200" dirty="0">
                <a:solidFill>
                  <a:srgbClr val="231F20"/>
                </a:solidFill>
                <a:latin typeface="AmuzehNewNormalPS"/>
                <a:cs typeface="B Koodak" panose="00000700000000000000" pitchFamily="2" charset="-78"/>
              </a:rPr>
              <a:t>.</a:t>
            </a:r>
            <a:r>
              <a:rPr lang="en-US" sz="3200" dirty="0">
                <a:solidFill>
                  <a:srgbClr val="231F20"/>
                </a:solidFill>
                <a:latin typeface="AmuzehNewNormalPS"/>
                <a:cs typeface="B Koodak" panose="00000700000000000000" pitchFamily="2" charset="-78"/>
              </a:rPr>
              <a:t> با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کامیون</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ها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و تریلی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ها در حمل و نقل</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جاده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ای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حداکثر می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توان باری به وزن صد تن</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را جا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به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جا کرد ولی به وسیل</a:t>
            </a:r>
            <a:r>
              <a:rPr lang="fa-IR" sz="3200" dirty="0">
                <a:solidFill>
                  <a:srgbClr val="231F20"/>
                </a:solidFill>
                <a:latin typeface="AmuzehNewNormalPS"/>
                <a:cs typeface="B Koodak" panose="00000700000000000000" pitchFamily="2" charset="-78"/>
              </a:rPr>
              <a:t>ۀ</a:t>
            </a:r>
            <a:r>
              <a:rPr lang="en-US" sz="3200" dirty="0">
                <a:solidFill>
                  <a:srgbClr val="231F20"/>
                </a:solidFill>
                <a:latin typeface="AmuzehNewNormalPS"/>
                <a:cs typeface="B Koodak" panose="00000700000000000000" pitchFamily="2" charset="-78"/>
              </a:rPr>
              <a:t> کشتی صدها هزار تن بار به راحتی حمل و نقل می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شود.</a:t>
            </a:r>
            <a:endParaRPr lang="fa-IR" sz="3200" dirty="0">
              <a:solidFill>
                <a:srgbClr val="231F20"/>
              </a:solidFill>
              <a:latin typeface="AmuzehNewNormalPS"/>
              <a:cs typeface="B Koodak" panose="00000700000000000000" pitchFamily="2" charset="-78"/>
            </a:endParaRPr>
          </a:p>
          <a:p>
            <a:pPr lvl="1" algn="ctr">
              <a:lnSpc>
                <a:spcPct val="150000"/>
              </a:lnSpc>
            </a:pP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ضمن</a:t>
            </a:r>
            <a:r>
              <a:rPr lang="fa-IR" sz="3200" dirty="0">
                <a:solidFill>
                  <a:srgbClr val="231F20"/>
                </a:solidFill>
                <a:latin typeface="AmuzehNewNormalPS"/>
                <a:cs typeface="B Koodak" panose="00000700000000000000" pitchFamily="2" charset="-78"/>
              </a:rPr>
              <a:t>اً</a:t>
            </a:r>
            <a:r>
              <a:rPr lang="en-US" sz="3200" dirty="0">
                <a:solidFill>
                  <a:srgbClr val="231F20"/>
                </a:solidFill>
                <a:latin typeface="AmuzehNewNormalPS"/>
                <a:cs typeface="B Koodak" panose="00000700000000000000" pitchFamily="2" charset="-78"/>
              </a:rPr>
              <a:t> جا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به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جایی بار توسط کشتی،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محدودیت</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ها و موانع حمل و نقل جاده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ای را نیز ندارد چون در</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دریا می</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توان کیلومترها</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راه را بدون برخورد به مانع طی کرد</a:t>
            </a:r>
            <a:r>
              <a:rPr lang="fa-IR" sz="3200" dirty="0">
                <a:solidFill>
                  <a:srgbClr val="231F20"/>
                </a:solidFill>
                <a:latin typeface="AmuzehNewNormalPS"/>
                <a:cs typeface="B Koodak" panose="00000700000000000000" pitchFamily="2" charset="-78"/>
              </a:rPr>
              <a:t>.</a:t>
            </a:r>
            <a:endParaRPr lang="en-US" sz="3200" dirty="0">
              <a:solidFill>
                <a:srgbClr val="231F20"/>
              </a:solidFill>
              <a:latin typeface="AmuzehNewNormalPS"/>
              <a:cs typeface="B Koodak" panose="00000700000000000000" pitchFamily="2" charset="-78"/>
            </a:endParaRPr>
          </a:p>
        </p:txBody>
      </p:sp>
      <p:pic>
        <p:nvPicPr>
          <p:cNvPr id="5" name="Picture 4">
            <a:extLst>
              <a:ext uri="{FF2B5EF4-FFF2-40B4-BE49-F238E27FC236}">
                <a16:creationId xmlns:a16="http://schemas.microsoft.com/office/drawing/2014/main" id="{9E031C30-9282-481E-A58E-C764258ECE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66881" y="2991006"/>
            <a:ext cx="952828" cy="875987"/>
          </a:xfrm>
          <a:prstGeom prst="rect">
            <a:avLst/>
          </a:prstGeom>
        </p:spPr>
      </p:pic>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924"/>
          </a:xfrm>
          <a:prstGeom prst="rect">
            <a:avLst/>
          </a:prstGeom>
        </p:spPr>
      </p:pic>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1"/>
            <a:ext cx="8890000" cy="687009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305143" cy="6870095"/>
          </a:xfrm>
          <a:prstGeom prst="rect">
            <a:avLst/>
          </a:prstGeom>
        </p:spPr>
      </p:pic>
      <p:sp>
        <p:nvSpPr>
          <p:cNvPr id="5" name="Rectangle 4"/>
          <p:cNvSpPr/>
          <p:nvPr/>
        </p:nvSpPr>
        <p:spPr>
          <a:xfrm>
            <a:off x="10305142" y="2896437"/>
            <a:ext cx="1886858"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تنگه بسفر، ترکیه</a:t>
            </a:r>
            <a:endParaRPr lang="en-US" sz="3200" dirty="0">
              <a:cs typeface="B Koodak" panose="00000700000000000000" pitchFamily="2" charset="-78"/>
            </a:endParaRPr>
          </a:p>
        </p:txBody>
      </p:sp>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1"/>
            <a:ext cx="8890000" cy="687009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144000" y="2896437"/>
            <a:ext cx="3048000"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کشتی باری ایران</a:t>
            </a:r>
            <a:endParaRPr lang="en-US" sz="3200" dirty="0">
              <a:cs typeface="B Koodak" panose="00000700000000000000" pitchFamily="2" charset="-78"/>
            </a:endParaRPr>
          </a:p>
        </p:txBody>
      </p:sp>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1625" y="0"/>
            <a:ext cx="1428750" cy="1428750"/>
          </a:xfrm>
          <a:prstGeom prst="rect">
            <a:avLst/>
          </a:prstGeom>
        </p:spPr>
      </p:pic>
      <p:sp>
        <p:nvSpPr>
          <p:cNvPr id="4" name="Rectangle 3"/>
          <p:cNvSpPr/>
          <p:nvPr/>
        </p:nvSpPr>
        <p:spPr>
          <a:xfrm>
            <a:off x="2287813" y="1435876"/>
            <a:ext cx="7616369"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این منطقه، انبار مهم منابع انرژی در جهان است. </a:t>
            </a:r>
            <a:endParaRPr lang="en-US" sz="3200" dirty="0">
              <a:cs typeface="B Koodak" panose="00000700000000000000" pitchFamily="2" charset="-78"/>
            </a:endParaRPr>
          </a:p>
        </p:txBody>
      </p:sp>
      <p:sp>
        <p:nvSpPr>
          <p:cNvPr id="5" name="Rectangle 4"/>
          <p:cNvSpPr/>
          <p:nvPr/>
        </p:nvSpPr>
        <p:spPr>
          <a:xfrm>
            <a:off x="174172" y="2365057"/>
            <a:ext cx="11843656"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حدود </a:t>
            </a:r>
            <a:r>
              <a:rPr lang="fa-IR" sz="3200" dirty="0">
                <a:solidFill>
                  <a:srgbClr val="0033CC"/>
                </a:solidFill>
                <a:latin typeface="AmuzehNewNormalPS"/>
                <a:cs typeface="B Koodak" panose="00000700000000000000" pitchFamily="2" charset="-78"/>
              </a:rPr>
              <a:t>دو سوم ذخایر </a:t>
            </a:r>
            <a:r>
              <a:rPr lang="fa-IR" sz="3200" dirty="0">
                <a:solidFill>
                  <a:srgbClr val="231F20"/>
                </a:solidFill>
                <a:latin typeface="AmuzehNewNormalPS"/>
                <a:cs typeface="B Koodak" panose="00000700000000000000" pitchFamily="2" charset="-78"/>
              </a:rPr>
              <a:t>شناخته شدۀ </a:t>
            </a:r>
            <a:r>
              <a:rPr lang="fa-IR" sz="3200" dirty="0">
                <a:solidFill>
                  <a:srgbClr val="0033CC"/>
                </a:solidFill>
                <a:latin typeface="AmuzehNewNormalPS"/>
                <a:cs typeface="B Koodak" panose="00000700000000000000" pitchFamily="2" charset="-78"/>
              </a:rPr>
              <a:t>نفت جهان </a:t>
            </a:r>
            <a:r>
              <a:rPr lang="fa-IR" sz="3200" dirty="0">
                <a:solidFill>
                  <a:srgbClr val="231F20"/>
                </a:solidFill>
                <a:latin typeface="AmuzehNewNormalPS"/>
                <a:cs typeface="B Koodak" panose="00000700000000000000" pitchFamily="2" charset="-78"/>
              </a:rPr>
              <a:t>و حدود </a:t>
            </a:r>
            <a:r>
              <a:rPr lang="fa-IR" sz="3200" dirty="0">
                <a:solidFill>
                  <a:srgbClr val="C00000"/>
                </a:solidFill>
                <a:latin typeface="AmuzehNewNormalPS"/>
                <a:cs typeface="B Koodak" panose="00000700000000000000" pitchFamily="2" charset="-78"/>
              </a:rPr>
              <a:t>یک سوم منابع گازی جهان </a:t>
            </a:r>
            <a:r>
              <a:rPr lang="fa-IR" sz="3200" dirty="0">
                <a:solidFill>
                  <a:srgbClr val="231F20"/>
                </a:solidFill>
                <a:latin typeface="AmuzehNewNormalPS"/>
                <a:cs typeface="B Koodak" panose="00000700000000000000" pitchFamily="2" charset="-78"/>
              </a:rPr>
              <a:t>در این منطقه قرار دارد که البته بخش بزرگی از آنها در منطقۀ خلیج فارس واقع است.</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3799114" y="3793807"/>
            <a:ext cx="45937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کشورهای عمدۀ صادرکنندۀ نفت:</a:t>
            </a:r>
            <a:endParaRPr lang="en-US" sz="3200" dirty="0">
              <a:cs typeface="B Koodak" panose="00000700000000000000" pitchFamily="2" charset="-78"/>
            </a:endParaRPr>
          </a:p>
        </p:txBody>
      </p:sp>
      <p:sp>
        <p:nvSpPr>
          <p:cNvPr id="11" name="Round Diagonal Corner Rectangle 10"/>
          <p:cNvSpPr/>
          <p:nvPr/>
        </p:nvSpPr>
        <p:spPr>
          <a:xfrm>
            <a:off x="10074724" y="4668360"/>
            <a:ext cx="1788885" cy="870858"/>
          </a:xfrm>
          <a:prstGeom prst="round2DiagRect">
            <a:avLst>
              <a:gd name="adj1" fmla="val 50000"/>
              <a:gd name="adj2" fmla="val 0"/>
            </a:avLst>
          </a:prstGeom>
          <a:blipFill dpi="0" rotWithShape="1">
            <a:blip r:embed="rId5"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عربستان</a:t>
            </a:r>
            <a:endParaRPr lang="en-US" sz="3200" dirty="0"/>
          </a:p>
        </p:txBody>
      </p:sp>
      <p:sp>
        <p:nvSpPr>
          <p:cNvPr id="12" name="Round Diagonal Corner Rectangle 11"/>
          <p:cNvSpPr/>
          <p:nvPr/>
        </p:nvSpPr>
        <p:spPr>
          <a:xfrm>
            <a:off x="3799114" y="4678377"/>
            <a:ext cx="1788885" cy="870858"/>
          </a:xfrm>
          <a:prstGeom prst="round2DiagRect">
            <a:avLst>
              <a:gd name="adj1" fmla="val 50000"/>
              <a:gd name="adj2" fmla="val 0"/>
            </a:avLst>
          </a:prstGeom>
          <a:blipFill dpi="0" rotWithShape="1">
            <a:blip r:embed="rId6"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کویت</a:t>
            </a:r>
            <a:endParaRPr lang="en-US" sz="3200" dirty="0"/>
          </a:p>
        </p:txBody>
      </p:sp>
      <p:sp>
        <p:nvSpPr>
          <p:cNvPr id="13" name="Round Diagonal Corner Rectangle 12"/>
          <p:cNvSpPr/>
          <p:nvPr/>
        </p:nvSpPr>
        <p:spPr>
          <a:xfrm>
            <a:off x="259443" y="4745890"/>
            <a:ext cx="3236686" cy="870858"/>
          </a:xfrm>
          <a:prstGeom prst="round2DiagRect">
            <a:avLst>
              <a:gd name="adj1" fmla="val 50000"/>
              <a:gd name="adj2" fmla="val 0"/>
            </a:avLst>
          </a:prstGeom>
          <a:blipFill dpi="0" rotWithShape="1">
            <a:blip r:embed="rId7">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امارات متحدۀ عربی</a:t>
            </a:r>
            <a:endParaRPr lang="en-US" sz="3200" dirty="0"/>
          </a:p>
        </p:txBody>
      </p:sp>
      <p:sp>
        <p:nvSpPr>
          <p:cNvPr id="14" name="Round Diagonal Corner Rectangle 13"/>
          <p:cNvSpPr/>
          <p:nvPr/>
        </p:nvSpPr>
        <p:spPr>
          <a:xfrm>
            <a:off x="7982854" y="4668360"/>
            <a:ext cx="1788885" cy="870858"/>
          </a:xfrm>
          <a:prstGeom prst="round2DiagRect">
            <a:avLst>
              <a:gd name="adj1" fmla="val 50000"/>
              <a:gd name="adj2" fmla="val 0"/>
            </a:avLst>
          </a:pr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ایران</a:t>
            </a:r>
            <a:endParaRPr lang="en-US" sz="3200" dirty="0"/>
          </a:p>
        </p:txBody>
      </p:sp>
      <p:sp>
        <p:nvSpPr>
          <p:cNvPr id="15" name="Round Diagonal Corner Rectangle 14"/>
          <p:cNvSpPr/>
          <p:nvPr/>
        </p:nvSpPr>
        <p:spPr>
          <a:xfrm>
            <a:off x="5890984" y="4678096"/>
            <a:ext cx="1788885" cy="870858"/>
          </a:xfrm>
          <a:prstGeom prst="round2DiagRect">
            <a:avLst>
              <a:gd name="adj1" fmla="val 50000"/>
              <a:gd name="adj2" fmla="val 0"/>
            </a:avLst>
          </a:pr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عراق</a:t>
            </a:r>
            <a:endParaRPr lang="en-US" sz="3200" dirty="0"/>
          </a:p>
        </p:txBody>
      </p:sp>
      <p:sp>
        <p:nvSpPr>
          <p:cNvPr id="16" name="Rectangle 15"/>
          <p:cNvSpPr/>
          <p:nvPr/>
        </p:nvSpPr>
        <p:spPr>
          <a:xfrm>
            <a:off x="579663" y="5944986"/>
            <a:ext cx="110326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اقتصاد و صنعت جهان به شدت به منابع انرژی در این منطقه از جهان وابسته است.</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656" y="-7320"/>
            <a:ext cx="10638972" cy="6865320"/>
          </a:xfrm>
          <a:prstGeom prst="rect">
            <a:avLst/>
          </a:prstGeom>
        </p:spPr>
      </p:pic>
      <p:sp>
        <p:nvSpPr>
          <p:cNvPr id="3" name="Rectangle 2"/>
          <p:cNvSpPr/>
          <p:nvPr/>
        </p:nvSpPr>
        <p:spPr>
          <a:xfrm>
            <a:off x="2773762" y="6045591"/>
            <a:ext cx="6426760" cy="584775"/>
          </a:xfrm>
          <a:prstGeom prst="rect">
            <a:avLst/>
          </a:prstGeom>
        </p:spPr>
        <p:txBody>
          <a:bodyPr wrap="none">
            <a:spAutoFit/>
          </a:bodyPr>
          <a:lstStyle/>
          <a:p>
            <a:pPr algn="ctr"/>
            <a:r>
              <a:rPr lang="fa-IR" sz="3200" dirty="0">
                <a:latin typeface="Tahoma" panose="020B0604030504040204" pitchFamily="34" charset="0"/>
                <a:cs typeface="B Koodak" panose="00000700000000000000" pitchFamily="2" charset="-78"/>
              </a:rPr>
              <a:t>میدان نفت خام سنگین منیفه عربستان سعودی</a:t>
            </a:r>
            <a:endParaRPr lang="en-US" sz="3200" dirty="0">
              <a:cs typeface="B Koodak" panose="00000700000000000000" pitchFamily="2" charset="-78"/>
            </a:endParaRPr>
          </a:p>
        </p:txBody>
      </p:sp>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6119" cy="6858000"/>
          </a:xfrm>
          <a:prstGeom prst="rect">
            <a:avLst/>
          </a:prstGeom>
        </p:spPr>
      </p:pic>
      <p:sp>
        <p:nvSpPr>
          <p:cNvPr id="3" name="Rectangle 2"/>
          <p:cNvSpPr/>
          <p:nvPr/>
        </p:nvSpPr>
        <p:spPr>
          <a:xfrm>
            <a:off x="6168571" y="370951"/>
            <a:ext cx="6027548"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کارگران در یک میدان نفتی</a:t>
            </a:r>
            <a:endParaRPr lang="en-US" sz="3200" dirty="0">
              <a:cs typeface="B Koodak" panose="00000700000000000000" pitchFamily="2" charset="-78"/>
            </a:endParaRPr>
          </a:p>
        </p:txBody>
      </p:sp>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886" y="0"/>
            <a:ext cx="10458824" cy="6858000"/>
          </a:xfrm>
          <a:prstGeom prst="rect">
            <a:avLst/>
          </a:prstGeom>
        </p:spPr>
      </p:pic>
      <p:sp>
        <p:nvSpPr>
          <p:cNvPr id="6" name="Rectangle 5"/>
          <p:cNvSpPr/>
          <p:nvPr/>
        </p:nvSpPr>
        <p:spPr>
          <a:xfrm>
            <a:off x="6666476" y="182265"/>
            <a:ext cx="4692234"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سکوی نفتی ابوذر، خارک، ایران</a:t>
            </a:r>
            <a:endParaRPr lang="en-US" sz="3200" dirty="0">
              <a:cs typeface="B Koodak" panose="00000700000000000000" pitchFamily="2" charset="-78"/>
            </a:endParaRPr>
          </a:p>
        </p:txBody>
      </p:sp>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571" y="-13607"/>
            <a:ext cx="10014857" cy="6885214"/>
          </a:xfrm>
          <a:prstGeom prst="rect">
            <a:avLst/>
          </a:prstGeom>
        </p:spPr>
      </p:pic>
      <p:sp>
        <p:nvSpPr>
          <p:cNvPr id="4" name="Rectangle 3"/>
          <p:cNvSpPr/>
          <p:nvPr/>
        </p:nvSpPr>
        <p:spPr>
          <a:xfrm>
            <a:off x="7580876" y="109693"/>
            <a:ext cx="3638667"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میدان نفتی، خارک، ایران</a:t>
            </a:r>
            <a:endParaRPr lang="en-US" sz="3200" dirty="0">
              <a:cs typeface="B Koodak" panose="00000700000000000000" pitchFamily="2" charset="-78"/>
            </a:endParaRPr>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1625" y="0"/>
            <a:ext cx="1428750" cy="1428750"/>
          </a:xfrm>
          <a:prstGeom prst="rect">
            <a:avLst/>
          </a:prstGeom>
        </p:spPr>
      </p:pic>
      <p:sp>
        <p:nvSpPr>
          <p:cNvPr id="8" name="Rectangle 7"/>
          <p:cNvSpPr/>
          <p:nvPr/>
        </p:nvSpPr>
        <p:spPr>
          <a:xfrm>
            <a:off x="3058885" y="1428750"/>
            <a:ext cx="6074229"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این منطقه، کانون جهان اسلام است.</a:t>
            </a:r>
            <a:endParaRPr lang="en-US" sz="3200" dirty="0">
              <a:cs typeface="B Koodak" panose="00000700000000000000" pitchFamily="2" charset="-78"/>
            </a:endParaRPr>
          </a:p>
        </p:txBody>
      </p:sp>
      <p:sp>
        <p:nvSpPr>
          <p:cNvPr id="9" name="Rectangle 8"/>
          <p:cNvSpPr/>
          <p:nvPr/>
        </p:nvSpPr>
        <p:spPr>
          <a:xfrm>
            <a:off x="203200" y="2712721"/>
            <a:ext cx="11785600" cy="353943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مکه و مدینه مقدس ترین شهرهای مسلمانان هستند. </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هر ساله در هنگام مراسم حج، صدها هزار نفر را در خود جای می دهند و اجتماع بزرگ و باشکوهی در آنها به وجود می آید.</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اجتماعات بزرگ دیگری مانند راه پیمایی اربعین هر ساله میلیون ها انسان را گرد هم جمع می کند.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2930" y="0"/>
            <a:ext cx="9506139" cy="6858000"/>
          </a:xfrm>
          <a:prstGeom prst="rect">
            <a:avLst/>
          </a:prstGeom>
        </p:spPr>
      </p:pic>
      <p:sp>
        <p:nvSpPr>
          <p:cNvPr id="4" name="Rectangle 3"/>
          <p:cNvSpPr/>
          <p:nvPr/>
        </p:nvSpPr>
        <p:spPr>
          <a:xfrm>
            <a:off x="3512456" y="144921"/>
            <a:ext cx="5167086"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مراسم افطاری در مسجد النبی، مدینه</a:t>
            </a:r>
            <a:endParaRPr lang="en-US" sz="3200" dirty="0">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600" y="0"/>
            <a:ext cx="10160000" cy="6858000"/>
          </a:xfrm>
          <a:prstGeom prst="rect">
            <a:avLst/>
          </a:prstGeom>
        </p:spPr>
      </p:pic>
      <p:sp>
        <p:nvSpPr>
          <p:cNvPr id="5" name="Rectangle 4"/>
          <p:cNvSpPr/>
          <p:nvPr/>
        </p:nvSpPr>
        <p:spPr>
          <a:xfrm>
            <a:off x="3614057" y="144921"/>
            <a:ext cx="5167086"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مراسم افطاری در مسجد النبی، مدینه</a:t>
            </a:r>
            <a:endParaRPr lang="en-US" sz="3200" dirty="0">
              <a:cs typeface="B Koodak" panose="00000700000000000000" pitchFamily="2" charset="-78"/>
            </a:endParaRP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144000" y="2890391"/>
            <a:ext cx="3048000"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مسجدالحرام، سعی صفا و مروه</a:t>
            </a:r>
            <a:endParaRPr lang="en-US" sz="3200" dirty="0">
              <a:cs typeface="B Koodak" panose="00000700000000000000" pitchFamily="2" charset="-78"/>
            </a:endParaRPr>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312782" cy="6858000"/>
          </a:xfrm>
          <a:prstGeom prst="rect">
            <a:avLst/>
          </a:prstGeom>
        </p:spPr>
      </p:pic>
      <p:sp>
        <p:nvSpPr>
          <p:cNvPr id="5" name="Rectangle 4"/>
          <p:cNvSpPr/>
          <p:nvPr/>
        </p:nvSpPr>
        <p:spPr>
          <a:xfrm>
            <a:off x="10312782" y="2890391"/>
            <a:ext cx="1879218"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مراسم حج، طواف کعبه</a:t>
            </a:r>
            <a:endParaRPr lang="en-US" sz="3200" dirty="0">
              <a:cs typeface="B Koodak" panose="00000700000000000000" pitchFamily="2" charset="-78"/>
            </a:endParaRPr>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p:cNvSpPr/>
          <p:nvPr/>
        </p:nvSpPr>
        <p:spPr>
          <a:xfrm>
            <a:off x="9289144" y="0"/>
            <a:ext cx="2627086" cy="584775"/>
          </a:xfrm>
          <a:prstGeom prst="rect">
            <a:avLst/>
          </a:prstGeom>
        </p:spPr>
        <p:txBody>
          <a:bodyPr wrap="square">
            <a:spAutoFit/>
          </a:bodyPr>
          <a:lstStyle/>
          <a:p>
            <a:pPr algn="ctr"/>
            <a:r>
              <a:rPr lang="fa-IR" sz="3200" dirty="0">
                <a:solidFill>
                  <a:schemeClr val="bg1"/>
                </a:solidFill>
                <a:latin typeface="Amuzeh-New-Bold"/>
                <a:cs typeface="B Koodak" panose="00000700000000000000" pitchFamily="2" charset="-78"/>
              </a:rPr>
              <a:t>نماز فجر در کعبه</a:t>
            </a:r>
            <a:endParaRPr lang="en-US" sz="3200" dirty="0">
              <a:solidFill>
                <a:schemeClr val="bg1"/>
              </a:solidFill>
              <a:cs typeface="B Koodak" panose="00000700000000000000" pitchFamily="2" charset="-78"/>
            </a:endParaRPr>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7" name="Rectangle 6"/>
          <p:cNvSpPr/>
          <p:nvPr/>
        </p:nvSpPr>
        <p:spPr>
          <a:xfrm>
            <a:off x="9289144" y="0"/>
            <a:ext cx="2627086" cy="584775"/>
          </a:xfrm>
          <a:prstGeom prst="rect">
            <a:avLst/>
          </a:prstGeom>
          <a:solidFill>
            <a:schemeClr val="bg1"/>
          </a:solidFill>
        </p:spPr>
        <p:txBody>
          <a:bodyPr wrap="square">
            <a:spAutoFit/>
          </a:bodyPr>
          <a:lstStyle/>
          <a:p>
            <a:pPr algn="ctr"/>
            <a:r>
              <a:rPr lang="fa-IR" sz="3200" dirty="0">
                <a:latin typeface="Amuzeh-New-Bold"/>
                <a:cs typeface="B Koodak" panose="00000700000000000000" pitchFamily="2" charset="-78"/>
              </a:rPr>
              <a:t>راه پیمایی اربعین</a:t>
            </a:r>
            <a:endParaRPr lang="en-US" sz="3200" dirty="0">
              <a:cs typeface="B Koodak" panose="00000700000000000000" pitchFamily="2" charset="-78"/>
            </a:endParaRPr>
          </a:p>
        </p:txBody>
      </p:sp>
    </p:spTree>
    <p:extLst>
      <p:ext uri="{BB962C8B-B14F-4D97-AF65-F5344CB8AC3E}">
        <p14:creationId xmlns:p14="http://schemas.microsoft.com/office/powerpoint/2010/main" val="15830596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596432" y="1596350"/>
            <a:ext cx="7206342" cy="584775"/>
          </a:xfrm>
          <a:prstGeom prst="rect">
            <a:avLst/>
          </a:prstGeom>
        </p:spPr>
        <p:txBody>
          <a:bodyPr wrap="square">
            <a:spAutoFit/>
          </a:bodyPr>
          <a:lstStyle/>
          <a:p>
            <a:pPr algn="ctr"/>
            <a:r>
              <a:rPr lang="fa-IR" sz="3200" dirty="0">
                <a:cs typeface="B Koodak" panose="00000700000000000000" pitchFamily="2" charset="-78"/>
              </a:rPr>
              <a:t>چرا جنوب غربی آسیا یک منطقۀ استراتژیک است؟</a:t>
            </a:r>
            <a:endParaRPr lang="en-US" sz="3200" dirty="0">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02774" y="613994"/>
            <a:ext cx="2750596" cy="1964712"/>
          </a:xfrm>
          <a:prstGeom prst="rect">
            <a:avLst/>
          </a:prstGeom>
        </p:spPr>
      </p:pic>
      <p:grpSp>
        <p:nvGrpSpPr>
          <p:cNvPr id="3" name="Group 2"/>
          <p:cNvGrpSpPr/>
          <p:nvPr/>
        </p:nvGrpSpPr>
        <p:grpSpPr>
          <a:xfrm>
            <a:off x="232228" y="2822279"/>
            <a:ext cx="12067722" cy="1428750"/>
            <a:chOff x="232228" y="2822279"/>
            <a:chExt cx="12067722" cy="1428750"/>
          </a:xfrm>
        </p:grpSpPr>
        <p:sp>
          <p:nvSpPr>
            <p:cNvPr id="6" name="Rectangle 5"/>
            <p:cNvSpPr/>
            <p:nvPr/>
          </p:nvSpPr>
          <p:spPr>
            <a:xfrm>
              <a:off x="232228" y="3268674"/>
              <a:ext cx="10711543"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این منطقه در کانون اتصال سه قاره آسیا، اروپا و آفریقا قرار دارد.</a:t>
              </a:r>
              <a:endParaRPr lang="en-US" sz="3200" dirty="0">
                <a:cs typeface="B Koodak" panose="00000700000000000000" pitchFamily="2" charset="-78"/>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71200" y="2822279"/>
              <a:ext cx="1428750" cy="1428750"/>
            </a:xfrm>
            <a:prstGeom prst="rect">
              <a:avLst/>
            </a:prstGeom>
          </p:spPr>
        </p:pic>
      </p:grpSp>
      <p:grpSp>
        <p:nvGrpSpPr>
          <p:cNvPr id="12" name="Group 11"/>
          <p:cNvGrpSpPr/>
          <p:nvPr/>
        </p:nvGrpSpPr>
        <p:grpSpPr>
          <a:xfrm>
            <a:off x="3327402" y="3926974"/>
            <a:ext cx="8972548" cy="1428750"/>
            <a:chOff x="3327402" y="3926974"/>
            <a:chExt cx="8972548" cy="1428750"/>
          </a:xfrm>
        </p:grpSpPr>
        <p:sp>
          <p:nvSpPr>
            <p:cNvPr id="7" name="Rectangle 6"/>
            <p:cNvSpPr/>
            <p:nvPr/>
          </p:nvSpPr>
          <p:spPr>
            <a:xfrm>
              <a:off x="3327402" y="4365532"/>
              <a:ext cx="7616369" cy="584775"/>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این منطقه، انبار مهم منابع انرژی در جهان است. </a:t>
              </a:r>
              <a:endParaRPr lang="en-US" sz="3200" dirty="0">
                <a:cs typeface="B Koodak" panose="00000700000000000000" pitchFamily="2" charset="-78"/>
              </a:endParaRP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71200" y="3926974"/>
              <a:ext cx="1428750" cy="1428750"/>
            </a:xfrm>
            <a:prstGeom prst="rect">
              <a:avLst/>
            </a:prstGeom>
          </p:spPr>
        </p:pic>
      </p:grpSp>
      <p:grpSp>
        <p:nvGrpSpPr>
          <p:cNvPr id="13" name="Group 12"/>
          <p:cNvGrpSpPr/>
          <p:nvPr/>
        </p:nvGrpSpPr>
        <p:grpSpPr>
          <a:xfrm>
            <a:off x="4869542" y="5038929"/>
            <a:ext cx="7430408" cy="1428750"/>
            <a:chOff x="4869542" y="5038929"/>
            <a:chExt cx="7430408" cy="1428750"/>
          </a:xfrm>
        </p:grpSpPr>
        <p:sp>
          <p:nvSpPr>
            <p:cNvPr id="8" name="Rectangle 7"/>
            <p:cNvSpPr/>
            <p:nvPr/>
          </p:nvSpPr>
          <p:spPr>
            <a:xfrm>
              <a:off x="4869542" y="5470227"/>
              <a:ext cx="6074229" cy="584775"/>
            </a:xfrm>
            <a:prstGeom prst="rect">
              <a:avLst/>
            </a:prstGeom>
            <a:blipFill dpi="0" rotWithShape="1">
              <a:blip r:embed="rId8">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این منطقه، کانون جهان اسلام است.</a:t>
              </a:r>
              <a:endParaRPr lang="en-US" sz="3200" dirty="0">
                <a:cs typeface="B Koodak" panose="00000700000000000000" pitchFamily="2" charset="-78"/>
              </a:endParaRPr>
            </a:p>
          </p:txBody>
        </p:sp>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71200" y="5038929"/>
              <a:ext cx="1428750" cy="1428750"/>
            </a:xfrm>
            <a:prstGeom prst="rect">
              <a:avLst/>
            </a:prstGeom>
          </p:spPr>
        </p:pic>
      </p:grpSp>
    </p:spTree>
    <p:extLst>
      <p:ext uri="{BB962C8B-B14F-4D97-AF65-F5344CB8AC3E}">
        <p14:creationId xmlns:p14="http://schemas.microsoft.com/office/powerpoint/2010/main" val="41527969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2" dur="1000" fill="hold"/>
                                        <p:tgtEl>
                                          <p:spTgt spid="12"/>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34" dur="1000" fill="hold"/>
                                        <p:tgtEl>
                                          <p:spTgt spid="13"/>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660400" y="427335"/>
            <a:ext cx="108712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برخی کشورهای منطقه سعی می کنند که از طریق پیمان های اقتصادی و فرهنگی با یکدیگر، بیشتر همکاری کنند.</a:t>
            </a:r>
            <a:endParaRPr lang="en-US" sz="3200" dirty="0">
              <a:cs typeface="B Koodak" panose="00000700000000000000" pitchFamily="2" charset="-78"/>
            </a:endParaRPr>
          </a:p>
        </p:txBody>
      </p:sp>
      <p:sp>
        <p:nvSpPr>
          <p:cNvPr id="4" name="Rectangle 3"/>
          <p:cNvSpPr/>
          <p:nvPr/>
        </p:nvSpPr>
        <p:spPr>
          <a:xfrm>
            <a:off x="330200" y="1931888"/>
            <a:ext cx="11531600" cy="1077218"/>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پیمان سازمان همکاری اقتصادی (اکو) </a:t>
            </a:r>
            <a:r>
              <a:rPr lang="fa-IR" sz="3200" dirty="0">
                <a:solidFill>
                  <a:srgbClr val="231F20"/>
                </a:solidFill>
                <a:latin typeface="AmuzehNewNormalPS"/>
                <a:cs typeface="B Koodak" panose="00000700000000000000" pitchFamily="2" charset="-78"/>
              </a:rPr>
              <a:t>که در سال 1341بین </a:t>
            </a:r>
            <a:r>
              <a:rPr lang="fa-IR" sz="3200" dirty="0">
                <a:solidFill>
                  <a:srgbClr val="0033CC"/>
                </a:solidFill>
                <a:latin typeface="AmuzehNewNormalPS"/>
                <a:cs typeface="B Koodak" panose="00000700000000000000" pitchFamily="2" charset="-78"/>
              </a:rPr>
              <a:t>ایران، پاکستان و ترکیه </a:t>
            </a:r>
            <a:r>
              <a:rPr lang="fa-IR" sz="3200" dirty="0">
                <a:solidFill>
                  <a:srgbClr val="231F20"/>
                </a:solidFill>
                <a:latin typeface="AmuzehNewNormalPS"/>
                <a:cs typeface="B Koodak" panose="00000700000000000000" pitchFamily="2" charset="-78"/>
              </a:rPr>
              <a:t>بسته شد و هم اکنون ده کشور منطقه عضو آن هستند.</a:t>
            </a:r>
            <a:endParaRPr lang="en-US" sz="3200" dirty="0">
              <a:solidFill>
                <a:srgbClr val="231F20"/>
              </a:solidFill>
              <a:latin typeface="AmuzehNewNormalPS"/>
              <a:cs typeface="B Koodak" panose="00000700000000000000" pitchFamily="2" charset="-78"/>
            </a:endParaRPr>
          </a:p>
        </p:txBody>
      </p:sp>
      <p:grpSp>
        <p:nvGrpSpPr>
          <p:cNvPr id="17" name="Group 16"/>
          <p:cNvGrpSpPr/>
          <p:nvPr/>
        </p:nvGrpSpPr>
        <p:grpSpPr>
          <a:xfrm>
            <a:off x="1124857" y="3436441"/>
            <a:ext cx="9942285" cy="2743200"/>
            <a:chOff x="1124854" y="3280229"/>
            <a:chExt cx="9942285" cy="274320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124854" y="3280229"/>
              <a:ext cx="9942285" cy="2743200"/>
            </a:xfrm>
            <a:prstGeom prst="rect">
              <a:avLst/>
            </a:prstGeom>
          </p:spPr>
        </p:pic>
        <p:sp>
          <p:nvSpPr>
            <p:cNvPr id="16" name="Rectangle 15"/>
            <p:cNvSpPr/>
            <p:nvPr/>
          </p:nvSpPr>
          <p:spPr>
            <a:xfrm>
              <a:off x="1208314" y="3576816"/>
              <a:ext cx="8839200" cy="2062103"/>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کشورهای عضو اکو</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ایران، پاکستان، ترکیه، افغانستان، جمهوری آذربایجان،قزاقستان، ترکمنستان،قرقیزستان، ازبکستان،تاجیکستان</a:t>
              </a:r>
              <a:endParaRPr lang="en-US" sz="3200" dirty="0">
                <a:cs typeface="B Koodak" panose="00000700000000000000" pitchFamily="2" charset="-78"/>
              </a:endParaRPr>
            </a:p>
          </p:txBody>
        </p:sp>
      </p:gr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arn(inVertic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90285" y="565373"/>
            <a:ext cx="11611429" cy="2246769"/>
          </a:xfrm>
          <a:prstGeom prst="rect">
            <a:avLst/>
          </a:prstGeom>
        </p:spPr>
        <p:txBody>
          <a:bodyPr wrap="square">
            <a:spAutoFit/>
          </a:bodyPr>
          <a:lstStyle/>
          <a:p>
            <a:pPr algn="just"/>
            <a:r>
              <a:rPr lang="fa-IR" sz="2800" dirty="0">
                <a:cs typeface="B Koodak" panose="00000700000000000000" pitchFamily="2" charset="-78"/>
              </a:rPr>
              <a:t>طبق اساسنامه این سازمان، اکو برای بهبود شرایط توسعه اقتصادی پایدار کشورهای عضو تلاش می‌کند؛ و برای حذف تدریجی موانع تجاری در این منطقه فعالیت دارد. از دیگر اهداف اکو، تهیه برنامه مشترک برای توسعه منابع انسانی در این ده کشور است. این سازمان هم‌چنین برای تسریع برنامه توسعه حمل و نقل و ارتباطات فعالیت می‌کند. زبان رسمی اکو انگلیسی است و مقر اصلی آن، شهر تهران در ایران است.</a:t>
            </a:r>
            <a:endParaRPr lang="en-US" sz="2800" dirty="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285" y="2687366"/>
            <a:ext cx="4825524" cy="361914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0633" y="2936917"/>
            <a:ext cx="5976258" cy="3369592"/>
          </a:xfrm>
          <a:prstGeom prst="rect">
            <a:avLst/>
          </a:prstGeom>
        </p:spPr>
      </p:pic>
      <p:sp>
        <p:nvSpPr>
          <p:cNvPr id="10" name="Rectangle 9"/>
          <p:cNvSpPr/>
          <p:nvPr/>
        </p:nvSpPr>
        <p:spPr>
          <a:xfrm>
            <a:off x="7221239" y="6335612"/>
            <a:ext cx="3577390" cy="523220"/>
          </a:xfrm>
          <a:prstGeom prst="rect">
            <a:avLst/>
          </a:prstGeom>
        </p:spPr>
        <p:txBody>
          <a:bodyPr wrap="square">
            <a:spAutoFit/>
          </a:bodyPr>
          <a:lstStyle/>
          <a:p>
            <a:pPr algn="ctr"/>
            <a:r>
              <a:rPr lang="fa-IR" sz="2800" dirty="0">
                <a:solidFill>
                  <a:srgbClr val="231F20"/>
                </a:solidFill>
                <a:latin typeface="Amuzeh-New-Bold"/>
                <a:cs typeface="B Koodak" panose="00000700000000000000" pitchFamily="2" charset="-78"/>
              </a:rPr>
              <a:t>نقشۀ کشورهای عضو اکو</a:t>
            </a:r>
            <a:endParaRPr lang="en-US" sz="2800" dirty="0">
              <a:cs typeface="B Koodak" panose="00000700000000000000" pitchFamily="2" charset="-78"/>
            </a:endParaRPr>
          </a:p>
        </p:txBody>
      </p:sp>
      <p:sp>
        <p:nvSpPr>
          <p:cNvPr id="11" name="Rectangle 10"/>
          <p:cNvSpPr/>
          <p:nvPr/>
        </p:nvSpPr>
        <p:spPr>
          <a:xfrm>
            <a:off x="914352" y="6306509"/>
            <a:ext cx="3577390" cy="523220"/>
          </a:xfrm>
          <a:prstGeom prst="rect">
            <a:avLst/>
          </a:prstGeom>
        </p:spPr>
        <p:txBody>
          <a:bodyPr wrap="square">
            <a:spAutoFit/>
          </a:bodyPr>
          <a:lstStyle/>
          <a:p>
            <a:pPr algn="ctr"/>
            <a:r>
              <a:rPr lang="fa-IR" sz="2800" dirty="0">
                <a:solidFill>
                  <a:srgbClr val="231F20"/>
                </a:solidFill>
                <a:latin typeface="Amuzeh-New-Bold"/>
                <a:cs typeface="B Koodak" panose="00000700000000000000" pitchFamily="2" charset="-78"/>
              </a:rPr>
              <a:t>لوگوی اکو</a:t>
            </a:r>
            <a:endParaRPr lang="en-US" sz="2800" dirty="0">
              <a:cs typeface="B Koodak" panose="00000700000000000000" pitchFamily="2" charset="-78"/>
            </a:endParaRPr>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5" name="Group 4"/>
          <p:cNvGrpSpPr/>
          <p:nvPr/>
        </p:nvGrpSpPr>
        <p:grpSpPr>
          <a:xfrm>
            <a:off x="1952171" y="0"/>
            <a:ext cx="8287657" cy="2053685"/>
            <a:chOff x="2075543" y="232229"/>
            <a:chExt cx="8287657" cy="2053685"/>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5543" y="232229"/>
              <a:ext cx="8287657" cy="2053685"/>
            </a:xfrm>
            <a:prstGeom prst="rect">
              <a:avLst/>
            </a:prstGeom>
          </p:spPr>
        </p:pic>
        <p:sp>
          <p:nvSpPr>
            <p:cNvPr id="4" name="Rectangle 3"/>
            <p:cNvSpPr/>
            <p:nvPr/>
          </p:nvSpPr>
          <p:spPr>
            <a:xfrm>
              <a:off x="2844800" y="1072955"/>
              <a:ext cx="6502400"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چرا جنوب غربی آسیا منطقه ای پُر تنش است؟</a:t>
              </a:r>
              <a:endParaRPr lang="en-US" sz="3200" dirty="0">
                <a:cs typeface="B Koodak" panose="00000700000000000000" pitchFamily="2" charset="-78"/>
              </a:endParaRPr>
            </a:p>
          </p:txBody>
        </p:sp>
      </p:grpSp>
      <p:sp>
        <p:nvSpPr>
          <p:cNvPr id="7" name="Rectangle 6"/>
          <p:cNvSpPr/>
          <p:nvPr/>
        </p:nvSpPr>
        <p:spPr>
          <a:xfrm>
            <a:off x="9642764" y="3917233"/>
            <a:ext cx="2549236"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به جدول مقابل توجه کنید.</a:t>
            </a:r>
            <a:endParaRPr lang="en-US" sz="3200" dirty="0">
              <a:cs typeface="B Koodak" panose="00000700000000000000" pitchFamily="2" charset="-78"/>
            </a:endParaRPr>
          </a:p>
        </p:txBody>
      </p:sp>
      <p:graphicFrame>
        <p:nvGraphicFramePr>
          <p:cNvPr id="9" name="Table 8"/>
          <p:cNvGraphicFramePr>
            <a:graphicFrameLocks noGrp="1"/>
          </p:cNvGraphicFramePr>
          <p:nvPr>
            <p:extLst>
              <p:ext uri="{D42A27DB-BD31-4B8C-83A1-F6EECF244321}">
                <p14:modId xmlns:p14="http://schemas.microsoft.com/office/powerpoint/2010/main" val="978918050"/>
              </p:ext>
            </p:extLst>
          </p:nvPr>
        </p:nvGraphicFramePr>
        <p:xfrm>
          <a:off x="0" y="2266227"/>
          <a:ext cx="9642764" cy="4572000"/>
        </p:xfrm>
        <a:graphic>
          <a:graphicData uri="http://schemas.openxmlformats.org/drawingml/2006/table">
            <a:tbl>
              <a:tblPr bandRow="1">
                <a:tableStyleId>{5C22544A-7EE6-4342-B048-85BDC9FD1C3A}</a:tableStyleId>
              </a:tblPr>
              <a:tblGrid>
                <a:gridCol w="2539836">
                  <a:extLst>
                    <a:ext uri="{9D8B030D-6E8A-4147-A177-3AD203B41FA5}">
                      <a16:colId xmlns:a16="http://schemas.microsoft.com/office/drawing/2014/main" val="3496037244"/>
                    </a:ext>
                  </a:extLst>
                </a:gridCol>
                <a:gridCol w="7102928">
                  <a:extLst>
                    <a:ext uri="{9D8B030D-6E8A-4147-A177-3AD203B41FA5}">
                      <a16:colId xmlns:a16="http://schemas.microsoft.com/office/drawing/2014/main" val="1287479743"/>
                    </a:ext>
                  </a:extLst>
                </a:gridCol>
              </a:tblGrid>
              <a:tr h="370840">
                <a:tc>
                  <a:txBody>
                    <a:bodyPr/>
                    <a:lstStyle/>
                    <a:p>
                      <a:pPr algn="ctr"/>
                      <a:r>
                        <a:rPr lang="fa-IR" sz="2800" b="1" i="0" kern="1200" dirty="0">
                          <a:solidFill>
                            <a:schemeClr val="tx1"/>
                          </a:solidFill>
                          <a:effectLst/>
                          <a:latin typeface="+mn-lt"/>
                          <a:ea typeface="+mn-ea"/>
                          <a:cs typeface="B Koodak" panose="00000700000000000000" pitchFamily="2" charset="-78"/>
                        </a:rPr>
                        <a:t>در 35 سال گذشته</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pPr algn="r"/>
                      <a:r>
                        <a:rPr lang="fa-IR" sz="2800" b="1" i="0" kern="1200" dirty="0">
                          <a:solidFill>
                            <a:schemeClr val="tx1"/>
                          </a:solidFill>
                          <a:effectLst/>
                          <a:latin typeface="+mn-lt"/>
                          <a:ea typeface="+mn-ea"/>
                          <a:cs typeface="B Koodak" panose="00000700000000000000" pitchFamily="2" charset="-78"/>
                        </a:rPr>
                        <a:t>حملات نظامی رژیم اشغالگر قدس (اسرائیل) به جنوب لبنان، نوار غزه و اردوگاه های فلسطینی ها</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3128406584"/>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1358</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pPr algn="ctr"/>
                      <a:r>
                        <a:rPr lang="fa-IR" sz="2800" b="1" i="0" kern="1200" dirty="0">
                          <a:solidFill>
                            <a:schemeClr val="tx1"/>
                          </a:solidFill>
                          <a:effectLst/>
                          <a:latin typeface="+mn-lt"/>
                          <a:ea typeface="+mn-ea"/>
                          <a:cs typeface="B Koodak" panose="00000700000000000000" pitchFamily="2" charset="-78"/>
                        </a:rPr>
                        <a:t>حمله نظامی شوروی سابق به افغانستان و اشغال آن</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2117880471"/>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1359</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حمله نظامی عراق به ایران</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618259418"/>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1369</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حمله نظامی عراق به کویت</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32760121"/>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1369</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حمله نظامی آمریکا و انگلیس به عراق</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2786422867"/>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1380</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حمله نظامی آمریکا به افغانستان و اشغال آن</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3376520005"/>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1382</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اشغال نظامی عراق توسط آمریکا</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669459408"/>
                  </a:ext>
                </a:extLst>
              </a:tr>
              <a:tr h="370840">
                <a:tc>
                  <a:txBody>
                    <a:bodyPr/>
                    <a:lstStyle/>
                    <a:p>
                      <a:pPr algn="ctr"/>
                      <a:r>
                        <a:rPr lang="fa-IR" sz="2800" b="1" i="0" kern="1200" dirty="0">
                          <a:solidFill>
                            <a:schemeClr val="tx1"/>
                          </a:solidFill>
                          <a:effectLst/>
                          <a:latin typeface="+mn-lt"/>
                          <a:ea typeface="+mn-ea"/>
                          <a:cs typeface="B Koodak" panose="00000700000000000000" pitchFamily="2" charset="-78"/>
                        </a:rPr>
                        <a:t>در دهه گذشته</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tc>
                  <a:txBody>
                    <a:bodyPr/>
                    <a:lstStyle/>
                    <a:p>
                      <a:r>
                        <a:rPr lang="fa-IR" sz="2800" b="1" i="0" kern="1200" dirty="0">
                          <a:solidFill>
                            <a:schemeClr val="tx1"/>
                          </a:solidFill>
                          <a:effectLst/>
                          <a:latin typeface="+mn-lt"/>
                          <a:ea typeface="+mn-ea"/>
                          <a:cs typeface="B Koodak" panose="00000700000000000000" pitchFamily="2" charset="-78"/>
                        </a:rPr>
                        <a:t>جنگ های نیابتی علیه جبهه مقاومت و مردم سوریه و عراق</a:t>
                      </a:r>
                      <a:endParaRPr lang="en-US" sz="2800" b="1" i="0" kern="1200" dirty="0">
                        <a:solidFill>
                          <a:schemeClr val="tx1"/>
                        </a:solidFill>
                        <a:effectLst/>
                        <a:latin typeface="+mn-lt"/>
                        <a:ea typeface="+mn-ea"/>
                        <a:cs typeface="B Koodak" panose="00000700000000000000" pitchFamily="2" charset="-78"/>
                      </a:endParaRPr>
                    </a:p>
                  </a:txBody>
                  <a:tcPr>
                    <a:cell3D prstMaterial="dkEdge">
                      <a:bevel prst="slope"/>
                      <a:lightRig rig="flood" dir="t"/>
                    </a:cell3D>
                  </a:tcPr>
                </a:tc>
                <a:extLst>
                  <a:ext uri="{0D108BD9-81ED-4DB2-BD59-A6C34878D82A}">
                    <a16:rowId xmlns:a16="http://schemas.microsoft.com/office/drawing/2014/main" val="3426710980"/>
                  </a:ext>
                </a:extLst>
              </a:tr>
            </a:tbl>
          </a:graphicData>
        </a:graphic>
      </p:graphicFrame>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174169" y="1097092"/>
            <a:ext cx="1071154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سی سال اخیر، جنگ ها و وقایع ناگواری در این منطقه رخ داده است. چرا؟</a:t>
            </a:r>
            <a:endParaRPr lang="en-US" sz="3200" dirty="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9047" y="189480"/>
            <a:ext cx="1612698" cy="24000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2113229"/>
            <a:ext cx="3810000" cy="952500"/>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2546" y="3065729"/>
            <a:ext cx="1002825" cy="1253531"/>
          </a:xfrm>
          <a:prstGeom prst="rect">
            <a:avLst/>
          </a:prstGeom>
        </p:spPr>
      </p:pic>
      <p:sp>
        <p:nvSpPr>
          <p:cNvPr id="13" name="Rectangle 12"/>
          <p:cNvSpPr/>
          <p:nvPr/>
        </p:nvSpPr>
        <p:spPr>
          <a:xfrm>
            <a:off x="2873257" y="3340363"/>
            <a:ext cx="644548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وجود منابع انرژی مورد نیاز کشورهای صنعتی</a:t>
            </a:r>
            <a:endParaRPr lang="en-US" sz="3200" dirty="0">
              <a:cs typeface="B Koodak" panose="00000700000000000000" pitchFamily="2" charset="-78"/>
            </a:endParaRPr>
          </a:p>
        </p:txBody>
      </p:sp>
      <p:sp>
        <p:nvSpPr>
          <p:cNvPr id="14" name="Rectangle 13"/>
          <p:cNvSpPr/>
          <p:nvPr/>
        </p:nvSpPr>
        <p:spPr>
          <a:xfrm>
            <a:off x="2967598" y="5099181"/>
            <a:ext cx="625680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توجه قدرت های بزرگ جهانی به این منطقه</a:t>
            </a:r>
            <a:endParaRPr lang="en-US" sz="3200" dirty="0">
              <a:cs typeface="B Koodak" panose="00000700000000000000" pitchFamily="2" charset="-78"/>
            </a:endParaRPr>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847444" y="4189923"/>
            <a:ext cx="497111" cy="745667"/>
          </a:xfrm>
          <a:prstGeom prst="rect">
            <a:avLst/>
          </a:prstGeom>
        </p:spPr>
      </p:pic>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randombar(horizontal)">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1999" cy="687614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6310" y="533620"/>
            <a:ext cx="1002824" cy="1253531"/>
          </a:xfrm>
          <a:prstGeom prst="rect">
            <a:avLst/>
          </a:prstGeom>
        </p:spPr>
      </p:pic>
      <p:sp>
        <p:nvSpPr>
          <p:cNvPr id="5" name="Rectangle 4"/>
          <p:cNvSpPr/>
          <p:nvPr/>
        </p:nvSpPr>
        <p:spPr>
          <a:xfrm>
            <a:off x="3487750" y="2059909"/>
            <a:ext cx="5216493"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وجود راه های مهم حمل و نقل دریایی</a:t>
            </a:r>
            <a:endParaRPr lang="en-US" sz="3200" dirty="0"/>
          </a:p>
        </p:txBody>
      </p:sp>
      <p:sp>
        <p:nvSpPr>
          <p:cNvPr id="6" name="Rectangle 5"/>
          <p:cNvSpPr/>
          <p:nvPr/>
        </p:nvSpPr>
        <p:spPr>
          <a:xfrm>
            <a:off x="2701464" y="3695590"/>
            <a:ext cx="67890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دسترسی به آب های خلیج فارس و اقیانوس هند</a:t>
            </a:r>
            <a:endParaRPr lang="en-US" sz="3200" dirty="0">
              <a:cs typeface="B Koodak" panose="00000700000000000000" pitchFamily="2" charset="-78"/>
            </a:endParaRP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847439" y="2732912"/>
            <a:ext cx="497111" cy="745667"/>
          </a:xfrm>
          <a:prstGeom prst="rect">
            <a:avLst/>
          </a:prstGeom>
        </p:spPr>
      </p:pic>
      <p:sp>
        <p:nvSpPr>
          <p:cNvPr id="8" name="Rectangle 7"/>
          <p:cNvSpPr/>
          <p:nvPr/>
        </p:nvSpPr>
        <p:spPr>
          <a:xfrm>
            <a:off x="3771201" y="5272571"/>
            <a:ext cx="493304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رقابت و تلاش کشورهای قدرتمند</a:t>
            </a:r>
            <a:endParaRPr lang="en-US" sz="3200" dirty="0">
              <a:cs typeface="B Koodak" panose="00000700000000000000"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847438" y="4459754"/>
            <a:ext cx="497111" cy="745667"/>
          </a:xfrm>
          <a:prstGeom prst="rect">
            <a:avLst/>
          </a:prstGeom>
        </p:spPr>
      </p:pic>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randombar(horizontal)">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randombar(horizont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236144" y="1217987"/>
            <a:ext cx="1123880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نفوذ قدرت های استکباری بر حکومت های وابسته منطقه و ایجاد جنگ های نیابتی</a:t>
            </a:r>
            <a:endParaRPr lang="en-US" sz="3200" dirty="0">
              <a:cs typeface="B Koodak" panose="00000700000000000000" pitchFamily="2" charset="-78"/>
            </a:endParaRPr>
          </a:p>
        </p:txBody>
      </p:sp>
      <p:sp>
        <p:nvSpPr>
          <p:cNvPr id="6" name="Rectangle 5"/>
          <p:cNvSpPr/>
          <p:nvPr/>
        </p:nvSpPr>
        <p:spPr>
          <a:xfrm>
            <a:off x="1527675" y="2352827"/>
            <a:ext cx="920807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ادارۀ بعضی کشورها به شیوۀ پادشاهی، امیرنشینی و موروثی</a:t>
            </a:r>
            <a:endParaRPr lang="en-US" sz="3200" dirty="0">
              <a:cs typeface="B Koodak" panose="00000700000000000000" pitchFamily="2" charset="-78"/>
            </a:endParaRPr>
          </a:p>
        </p:txBody>
      </p:sp>
      <p:sp>
        <p:nvSpPr>
          <p:cNvPr id="7" name="Rectangle 6"/>
          <p:cNvSpPr/>
          <p:nvPr/>
        </p:nvSpPr>
        <p:spPr>
          <a:xfrm>
            <a:off x="1161141" y="4359192"/>
            <a:ext cx="986971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نقش چندانی در حکومت ندارند و به آنها اجازۀ دخالت و مشارکت در امور سیاسی داده نمی شود.</a:t>
            </a:r>
            <a:endParaRPr lang="en-US" sz="3200" dirty="0">
              <a:solidFill>
                <a:srgbClr val="231F20"/>
              </a:solidFill>
              <a:latin typeface="AmuzehNewNormalPS"/>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755124" y="3152835"/>
            <a:ext cx="753175" cy="552328"/>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82997" y="577769"/>
            <a:ext cx="1009004" cy="1253531"/>
          </a:xfrm>
          <a:prstGeom prst="rect">
            <a:avLst/>
          </a:prstGeom>
        </p:spPr>
      </p:pic>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gtEl>
                                        <p:attrNameLst>
                                          <p:attrName>ppt_y</p:attrName>
                                        </p:attrNameLst>
                                      </p:cBhvr>
                                      <p:tavLst>
                                        <p:tav tm="0">
                                          <p:val>
                                            <p:strVal val="#ppt_y"/>
                                          </p:val>
                                        </p:tav>
                                        <p:tav tm="100000">
                                          <p:val>
                                            <p:strVal val="#ppt_y"/>
                                          </p:val>
                                        </p:tav>
                                      </p:tavLst>
                                    </p:anim>
                                    <p:anim calcmode="lin" valueType="num">
                                      <p:cBhvr>
                                        <p:cTn id="18"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horizont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832"/>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p:blipFill>
        <p:spPr>
          <a:xfrm>
            <a:off x="1415784" y="0"/>
            <a:ext cx="10304502" cy="6858833"/>
          </a:xfrm>
          <a:prstGeom prst="rect">
            <a:avLst/>
          </a:prstGeom>
        </p:spPr>
      </p:pic>
      <p:sp>
        <p:nvSpPr>
          <p:cNvPr id="6" name="Rectangle 5"/>
          <p:cNvSpPr/>
          <p:nvPr/>
        </p:nvSpPr>
        <p:spPr>
          <a:xfrm>
            <a:off x="943428" y="6457890"/>
            <a:ext cx="10305144" cy="400110"/>
          </a:xfrm>
          <a:prstGeom prst="rect">
            <a:avLst/>
          </a:prstGeom>
          <a:solidFill>
            <a:schemeClr val="bg1"/>
          </a:solidFill>
        </p:spPr>
        <p:txBody>
          <a:bodyPr wrap="square">
            <a:spAutoFit/>
          </a:bodyPr>
          <a:lstStyle/>
          <a:p>
            <a:pPr algn="ctr"/>
            <a:r>
              <a:rPr lang="fa-IR" sz="2000" dirty="0">
                <a:cs typeface="B Koodak" panose="00000700000000000000" pitchFamily="2" charset="-78"/>
              </a:rPr>
              <a:t>هدیه دادن پادشاه عربستان به ترامپ رئیس جمهور آمریکا</a:t>
            </a:r>
            <a:endParaRPr lang="en-US" sz="2000" dirty="0">
              <a:cs typeface="B Koodak" panose="00000700000000000000" pitchFamily="2" charset="-78"/>
            </a:endParaRPr>
          </a:p>
        </p:txBody>
      </p:sp>
    </p:spTree>
    <p:extLst>
      <p:ext uri="{BB962C8B-B14F-4D97-AF65-F5344CB8AC3E}">
        <p14:creationId xmlns:p14="http://schemas.microsoft.com/office/powerpoint/2010/main" val="817197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832"/>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49910" cy="6858000"/>
          </a:xfrm>
          <a:prstGeom prst="rect">
            <a:avLst/>
          </a:prstGeom>
        </p:spPr>
      </p:pic>
      <p:sp>
        <p:nvSpPr>
          <p:cNvPr id="4" name="Rectangle 3"/>
          <p:cNvSpPr/>
          <p:nvPr/>
        </p:nvSpPr>
        <p:spPr>
          <a:xfrm>
            <a:off x="9849910" y="2951946"/>
            <a:ext cx="2342089" cy="954107"/>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قرارداد نظامی بحرین با انگلیس</a:t>
            </a:r>
            <a:endParaRPr lang="en-US" sz="2800" dirty="0">
              <a:cs typeface="B Koodak" panose="00000700000000000000" pitchFamily="2" charset="-78"/>
            </a:endParaRPr>
          </a:p>
        </p:txBody>
      </p:sp>
    </p:spTree>
    <p:extLst>
      <p:ext uri="{BB962C8B-B14F-4D97-AF65-F5344CB8AC3E}">
        <p14:creationId xmlns:p14="http://schemas.microsoft.com/office/powerpoint/2010/main" val="2042978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83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145485" cy="6858000"/>
          </a:xfrm>
          <a:prstGeom prst="rect">
            <a:avLst/>
          </a:prstGeom>
        </p:spPr>
      </p:pic>
      <p:sp>
        <p:nvSpPr>
          <p:cNvPr id="5" name="Rectangle 4"/>
          <p:cNvSpPr/>
          <p:nvPr/>
        </p:nvSpPr>
        <p:spPr>
          <a:xfrm>
            <a:off x="10145486" y="2521059"/>
            <a:ext cx="2046513" cy="1384995"/>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قیام مردم بحرین علیه رژیم آل خلیفه</a:t>
            </a:r>
            <a:endParaRPr lang="en-US" sz="2800" dirty="0">
              <a:cs typeface="B Koodak" panose="00000700000000000000" pitchFamily="2" charset="-78"/>
            </a:endParaRPr>
          </a:p>
        </p:txBody>
      </p:sp>
    </p:spTree>
    <p:extLst>
      <p:ext uri="{BB962C8B-B14F-4D97-AF65-F5344CB8AC3E}">
        <p14:creationId xmlns:p14="http://schemas.microsoft.com/office/powerpoint/2010/main" val="34458706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Rectangle 8"/>
          <p:cNvSpPr/>
          <p:nvPr/>
        </p:nvSpPr>
        <p:spPr>
          <a:xfrm>
            <a:off x="608346" y="2640952"/>
            <a:ext cx="1097530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رژیم اشغالگر قدس (اسرائیل) با حمایت آمریکا و انگلیس علاوه بر سرکوب مردم مظلوم فلسطین، به توطئه و دشمنی با مسلمانان کشورهای منطقه می پردازد.</a:t>
            </a:r>
            <a:endParaRPr lang="en-US" sz="3200" dirty="0">
              <a:cs typeface="B Koodak" panose="00000700000000000000" pitchFamily="2" charset="-78"/>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3040" y="856233"/>
            <a:ext cx="1005915" cy="1253531"/>
          </a:xfrm>
          <a:prstGeom prst="rect">
            <a:avLst/>
          </a:prstGeom>
        </p:spPr>
      </p:pic>
    </p:spTree>
    <p:extLst>
      <p:ext uri="{BB962C8B-B14F-4D97-AF65-F5344CB8AC3E}">
        <p14:creationId xmlns:p14="http://schemas.microsoft.com/office/powerpoint/2010/main" val="429346632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80062"/>
          </a:xfrm>
          <a:prstGeom prst="rect">
            <a:avLst/>
          </a:prstGeom>
        </p:spPr>
      </p:pic>
    </p:spTree>
    <p:extLst>
      <p:ext uri="{BB962C8B-B14F-4D97-AF65-F5344CB8AC3E}">
        <p14:creationId xmlns:p14="http://schemas.microsoft.com/office/powerpoint/2010/main" val="974165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94340" y="2274838"/>
            <a:ext cx="12003313" cy="2308324"/>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آمریکا، انگلستان و برخی کشورهای قدرتمند دیگر برای حفظ منافع خود در منطقه، در کشورهای وابسته، پایگاه های نظامی ایجاد نموده و در این پایگاه ها، تسلیحات نظامی مختلف انبار و نیروهای نظامی، مستقر کرده اند.</a:t>
            </a:r>
            <a:endParaRPr lang="en-US" sz="3200" dirty="0">
              <a:cs typeface="B Koodak" panose="00000700000000000000" pitchFamily="2" charset="-78"/>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3038" y="1021307"/>
            <a:ext cx="1005915" cy="1253531"/>
          </a:xfrm>
          <a:prstGeom prst="rect">
            <a:avLst/>
          </a:prstGeom>
        </p:spPr>
      </p:pic>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133" y="0"/>
            <a:ext cx="10281733" cy="6858000"/>
          </a:xfrm>
          <a:prstGeom prst="rect">
            <a:avLst/>
          </a:prstGeom>
        </p:spPr>
      </p:pic>
      <p:sp>
        <p:nvSpPr>
          <p:cNvPr id="6" name="Rectangle 5"/>
          <p:cNvSpPr/>
          <p:nvPr/>
        </p:nvSpPr>
        <p:spPr>
          <a:xfrm>
            <a:off x="2583543" y="475957"/>
            <a:ext cx="7518400" cy="954107"/>
          </a:xfrm>
          <a:prstGeom prst="rect">
            <a:avLst/>
          </a:prstGeom>
        </p:spPr>
        <p:txBody>
          <a:bodyPr wrap="square">
            <a:spAutoFit/>
          </a:bodyPr>
          <a:lstStyle/>
          <a:p>
            <a:pPr algn="ctr"/>
            <a:r>
              <a:rPr lang="fa-IR" sz="2800" dirty="0">
                <a:cs typeface="B Koodak" panose="00000700000000000000" pitchFamily="2" charset="-78"/>
              </a:rPr>
              <a:t>پایگاه هوایی بگرام که محل استقرار عمده هواپیماهای ترابری و جنگنده ‌های آمریکایی است. ( افغانستان)</a:t>
            </a:r>
            <a:endParaRPr lang="en-US" sz="2800" dirty="0">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104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930" y="0"/>
            <a:ext cx="10278140" cy="6858000"/>
          </a:xfrm>
          <a:prstGeom prst="rect">
            <a:avLst/>
          </a:prstGeom>
        </p:spPr>
      </p:pic>
      <p:sp>
        <p:nvSpPr>
          <p:cNvPr id="10" name="Rectangle 9"/>
          <p:cNvSpPr/>
          <p:nvPr/>
        </p:nvSpPr>
        <p:spPr>
          <a:xfrm>
            <a:off x="956930" y="0"/>
            <a:ext cx="5333512" cy="523220"/>
          </a:xfrm>
          <a:prstGeom prst="rect">
            <a:avLst/>
          </a:prstGeom>
          <a:solidFill>
            <a:schemeClr val="bg1"/>
          </a:solidFill>
        </p:spPr>
        <p:txBody>
          <a:bodyPr wrap="none">
            <a:spAutoFit/>
          </a:bodyPr>
          <a:lstStyle/>
          <a:p>
            <a:r>
              <a:rPr lang="fa-IR" sz="2800" dirty="0">
                <a:cs typeface="B Koodak" panose="00000700000000000000" pitchFamily="2" charset="-78"/>
              </a:rPr>
              <a:t>پایگاه هوایی "حریره" در شمال اربیل، عراق</a:t>
            </a:r>
            <a:endParaRPr lang="en-US" sz="2800" dirty="0">
              <a:cs typeface="B Koodak" panose="00000700000000000000" pitchFamily="2" charset="-78"/>
            </a:endParaRPr>
          </a:p>
        </p:txBody>
      </p:sp>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3" name="Rectangle 2"/>
          <p:cNvSpPr/>
          <p:nvPr/>
        </p:nvSpPr>
        <p:spPr>
          <a:xfrm>
            <a:off x="0" y="0"/>
            <a:ext cx="6688049" cy="523220"/>
          </a:xfrm>
          <a:prstGeom prst="rect">
            <a:avLst/>
          </a:prstGeom>
          <a:noFill/>
        </p:spPr>
        <p:txBody>
          <a:bodyPr wrap="none">
            <a:spAutoFit/>
          </a:bodyPr>
          <a:lstStyle/>
          <a:p>
            <a:r>
              <a:rPr lang="fa-IR" sz="2800" dirty="0">
                <a:cs typeface="B Koodak" panose="00000700000000000000" pitchFamily="2" charset="-78"/>
              </a:rPr>
              <a:t>پایگاه هوایی شیخ عیسی ( پایگاه هوایی آمریکا)، بحرین</a:t>
            </a:r>
            <a:endParaRPr lang="en-US" sz="2800" dirty="0">
              <a:cs typeface="B Koodak" panose="00000700000000000000" pitchFamily="2" charset="-78"/>
            </a:endParaRPr>
          </a:p>
        </p:txBody>
      </p:sp>
    </p:spTree>
    <p:extLst>
      <p:ext uri="{BB962C8B-B14F-4D97-AF65-F5344CB8AC3E}">
        <p14:creationId xmlns:p14="http://schemas.microsoft.com/office/powerpoint/2010/main" val="2121472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686" y="0"/>
            <a:ext cx="10889343" cy="6871788"/>
          </a:xfrm>
          <a:prstGeom prst="rect">
            <a:avLst/>
          </a:prstGeom>
        </p:spPr>
      </p:pic>
      <p:sp>
        <p:nvSpPr>
          <p:cNvPr id="2" name="Rectangle 1"/>
          <p:cNvSpPr/>
          <p:nvPr/>
        </p:nvSpPr>
        <p:spPr>
          <a:xfrm>
            <a:off x="959757" y="6396114"/>
            <a:ext cx="10617200" cy="461665"/>
          </a:xfrm>
          <a:prstGeom prst="rect">
            <a:avLst/>
          </a:prstGeom>
          <a:solidFill>
            <a:schemeClr val="bg1"/>
          </a:solidFill>
        </p:spPr>
        <p:txBody>
          <a:bodyPr wrap="square">
            <a:spAutoFit/>
          </a:bodyPr>
          <a:lstStyle/>
          <a:p>
            <a:pPr algn="ctr"/>
            <a:r>
              <a:rPr lang="fa-IR" sz="2400" dirty="0">
                <a:cs typeface="B Koodak" panose="00000700000000000000" pitchFamily="2" charset="-78"/>
              </a:rPr>
              <a:t>پایگاه ام الملح در بیابان‌های "الربع الخالی" در نزدیکی مرز یمن در عربستان محل پهبادهای آمریکایی.</a:t>
            </a:r>
            <a:endParaRPr lang="en-US" sz="2400" dirty="0">
              <a:cs typeface="B Koodak" panose="00000700000000000000" pitchFamily="2" charset="-78"/>
            </a:endParaRPr>
          </a:p>
        </p:txBody>
      </p:sp>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743" y="0"/>
            <a:ext cx="10822214" cy="6861299"/>
          </a:xfrm>
          <a:prstGeom prst="rect">
            <a:avLst/>
          </a:prstGeom>
        </p:spPr>
      </p:pic>
      <p:sp>
        <p:nvSpPr>
          <p:cNvPr id="4" name="Rectangle 3"/>
          <p:cNvSpPr/>
          <p:nvPr/>
        </p:nvSpPr>
        <p:spPr>
          <a:xfrm>
            <a:off x="857250" y="6396335"/>
            <a:ext cx="10617200" cy="461665"/>
          </a:xfrm>
          <a:prstGeom prst="rect">
            <a:avLst/>
          </a:prstGeom>
          <a:solidFill>
            <a:schemeClr val="bg1"/>
          </a:solidFill>
        </p:spPr>
        <p:txBody>
          <a:bodyPr wrap="square">
            <a:spAutoFit/>
          </a:bodyPr>
          <a:lstStyle/>
          <a:p>
            <a:pPr algn="ctr"/>
            <a:r>
              <a:rPr lang="fa-IR" sz="2400" dirty="0">
                <a:cs typeface="B Koodak" panose="00000700000000000000" pitchFamily="2" charset="-78"/>
              </a:rPr>
              <a:t>پایگاه ام الملح در بیابان‌های "الربع الخالی" در نزدیکی مرز یمن در عربستان محل پهبادهای آمریکایی.</a:t>
            </a:r>
            <a:endParaRPr lang="en-US" sz="2400" dirty="0">
              <a:cs typeface="B Koodak" panose="00000700000000000000" pitchFamily="2" charset="-78"/>
            </a:endParaRPr>
          </a:p>
        </p:txBody>
      </p:sp>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2844799" y="927812"/>
            <a:ext cx="6502400" cy="584775"/>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چرا جنوب غربی آسیا منطقه ای پُر تنش است؟</a:t>
            </a:r>
            <a:endParaRPr lang="en-US" sz="3200" dirty="0">
              <a:cs typeface="B Koodak" panose="00000700000000000000" pitchFamily="2" charset="-78"/>
            </a:endParaRPr>
          </a:p>
        </p:txBody>
      </p:sp>
      <p:sp>
        <p:nvSpPr>
          <p:cNvPr id="3" name="Rectangle 2"/>
          <p:cNvSpPr/>
          <p:nvPr/>
        </p:nvSpPr>
        <p:spPr>
          <a:xfrm>
            <a:off x="863599" y="1788942"/>
            <a:ext cx="10464800" cy="3916457"/>
          </a:xfrm>
          <a:prstGeom prst="rect">
            <a:avLst/>
          </a:prstGeom>
        </p:spPr>
        <p:txBody>
          <a:bodyPr wrap="square">
            <a:spAutoFit/>
          </a:bodyPr>
          <a:lstStyle/>
          <a:p>
            <a:pPr algn="just">
              <a:lnSpc>
                <a:spcPct val="150000"/>
              </a:lnSpc>
            </a:pPr>
            <a:r>
              <a:rPr lang="fa-IR" sz="2800" b="1" dirty="0">
                <a:latin typeface="Calibri" panose="020F0502020204030204" pitchFamily="34" charset="0"/>
                <a:ea typeface="Calibri" panose="020F0502020204030204" pitchFamily="34" charset="0"/>
                <a:cs typeface="B Koodak" panose="00000700000000000000" pitchFamily="2" charset="-78"/>
              </a:rPr>
              <a:t>الف) کشمکش بر سر منابع انرژی مانند نفت و گاز</a:t>
            </a:r>
            <a:endParaRPr lang="en-US" sz="2000" dirty="0">
              <a:latin typeface="Calibri" panose="020F0502020204030204" pitchFamily="34" charset="0"/>
              <a:ea typeface="Calibri" panose="020F0502020204030204" pitchFamily="34" charset="0"/>
              <a:cs typeface="B Koodak" panose="00000700000000000000" pitchFamily="2" charset="-78"/>
            </a:endParaRPr>
          </a:p>
          <a:p>
            <a:pPr algn="just">
              <a:lnSpc>
                <a:spcPct val="150000"/>
              </a:lnSpc>
            </a:pPr>
            <a:r>
              <a:rPr lang="fa-IR" sz="2800" b="1" dirty="0">
                <a:latin typeface="Calibri" panose="020F0502020204030204" pitchFamily="34" charset="0"/>
                <a:ea typeface="Calibri" panose="020F0502020204030204" pitchFamily="34" charset="0"/>
                <a:cs typeface="B Koodak" panose="00000700000000000000" pitchFamily="2" charset="-78"/>
              </a:rPr>
              <a:t>ب) کشمکش بر سر دسترسی به آب های خلیج فارس و اقیانوس هند</a:t>
            </a:r>
            <a:endParaRPr lang="fa-IR" sz="2000" dirty="0">
              <a:latin typeface="Calibri" panose="020F0502020204030204" pitchFamily="34" charset="0"/>
              <a:ea typeface="Calibri" panose="020F0502020204030204" pitchFamily="34" charset="0"/>
              <a:cs typeface="B Koodak" panose="00000700000000000000" pitchFamily="2" charset="-78"/>
            </a:endParaRPr>
          </a:p>
          <a:p>
            <a:pPr algn="just">
              <a:lnSpc>
                <a:spcPct val="150000"/>
              </a:lnSpc>
            </a:pPr>
            <a:r>
              <a:rPr lang="fa-IR" sz="2800" b="1" dirty="0">
                <a:latin typeface="Calibri" panose="020F0502020204030204" pitchFamily="34" charset="0"/>
                <a:ea typeface="Calibri" panose="020F0502020204030204" pitchFamily="34" charset="0"/>
                <a:cs typeface="B Koodak" panose="00000700000000000000" pitchFamily="2" charset="-78"/>
              </a:rPr>
              <a:t>ج) </a:t>
            </a:r>
            <a:r>
              <a:rPr lang="fa-IR" sz="2800" dirty="0">
                <a:solidFill>
                  <a:srgbClr val="231F20"/>
                </a:solidFill>
                <a:latin typeface="AmuzehNewNormalPS"/>
                <a:cs typeface="B Koodak" panose="00000700000000000000" pitchFamily="2" charset="-78"/>
              </a:rPr>
              <a:t>نفوذ قدرت های استکباری بر حکومت های وابسته منطقه و ایجاد جنگ های نیابتی</a:t>
            </a:r>
            <a:endParaRPr lang="en-US" sz="2800" dirty="0">
              <a:cs typeface="B Koodak" panose="00000700000000000000" pitchFamily="2" charset="-78"/>
            </a:endParaRPr>
          </a:p>
          <a:p>
            <a:pPr algn="just">
              <a:lnSpc>
                <a:spcPct val="150000"/>
              </a:lnSpc>
            </a:pPr>
            <a:r>
              <a:rPr lang="fa-IR" sz="2800" b="1" dirty="0">
                <a:latin typeface="Calibri" panose="020F0502020204030204" pitchFamily="34" charset="0"/>
                <a:ea typeface="Calibri" panose="020F0502020204030204" pitchFamily="34" charset="0"/>
                <a:cs typeface="B Koodak" panose="00000700000000000000" pitchFamily="2" charset="-78"/>
              </a:rPr>
              <a:t>د) دشمنی رژیم اشغالگر قدس با مسلمانان منطقه</a:t>
            </a:r>
            <a:endParaRPr lang="en-US" sz="2000" dirty="0">
              <a:latin typeface="Calibri" panose="020F0502020204030204" pitchFamily="34" charset="0"/>
              <a:ea typeface="Calibri" panose="020F0502020204030204" pitchFamily="34" charset="0"/>
              <a:cs typeface="B Koodak" panose="00000700000000000000" pitchFamily="2" charset="-78"/>
            </a:endParaRPr>
          </a:p>
          <a:p>
            <a:pPr algn="just">
              <a:lnSpc>
                <a:spcPct val="150000"/>
              </a:lnSpc>
            </a:pPr>
            <a:r>
              <a:rPr lang="fa-IR" sz="2800" b="1" dirty="0">
                <a:latin typeface="Calibri" panose="020F0502020204030204" pitchFamily="34" charset="0"/>
                <a:ea typeface="Calibri" panose="020F0502020204030204" pitchFamily="34" charset="0"/>
                <a:cs typeface="B Koodak" panose="00000700000000000000" pitchFamily="2" charset="-78"/>
              </a:rPr>
              <a:t>ه) وجود پایگاه های نظامی آمریکا و انگلیس و کشورهای قدرتمند برای حفظ منافع خود در منطقه</a:t>
            </a:r>
            <a:endParaRPr lang="en-US" sz="2000" dirty="0">
              <a:effectLst/>
              <a:latin typeface="Calibri" panose="020F0502020204030204" pitchFamily="34" charset="0"/>
              <a:ea typeface="Calibri" panose="020F0502020204030204" pitchFamily="34" charset="0"/>
              <a:cs typeface="B Koodak" panose="00000700000000000000" pitchFamily="2" charset="-78"/>
            </a:endParaRPr>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75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7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75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7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7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75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75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7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75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75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75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75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75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75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7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629" y="-163187"/>
            <a:ext cx="12192000" cy="6858000"/>
          </a:xfrm>
          <a:prstGeom prst="rect">
            <a:avLst/>
          </a:prstGeom>
        </p:spPr>
      </p:pic>
      <p:grpSp>
        <p:nvGrpSpPr>
          <p:cNvPr id="6" name="Group 5"/>
          <p:cNvGrpSpPr/>
          <p:nvPr/>
        </p:nvGrpSpPr>
        <p:grpSpPr>
          <a:xfrm>
            <a:off x="4085742" y="275771"/>
            <a:ext cx="4020516" cy="1122905"/>
            <a:chOff x="4085742" y="246742"/>
            <a:chExt cx="4020516" cy="1122905"/>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742" y="246742"/>
              <a:ext cx="4020516" cy="1122905"/>
            </a:xfrm>
            <a:prstGeom prst="rect">
              <a:avLst/>
            </a:prstGeom>
          </p:spPr>
        </p:pic>
        <p:sp>
          <p:nvSpPr>
            <p:cNvPr id="5" name="Rectangle 4"/>
            <p:cNvSpPr/>
            <p:nvPr/>
          </p:nvSpPr>
          <p:spPr>
            <a:xfrm>
              <a:off x="4484914" y="515806"/>
              <a:ext cx="32221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جایگاه ایران در منطقه</a:t>
              </a:r>
              <a:endParaRPr lang="en-US" sz="3200" dirty="0">
                <a:cs typeface="B Koodak" panose="00000700000000000000" pitchFamily="2" charset="-78"/>
              </a:endParaRPr>
            </a:p>
          </p:txBody>
        </p:sp>
      </p:grpSp>
      <p:sp>
        <p:nvSpPr>
          <p:cNvPr id="7" name="Rectangle 6"/>
          <p:cNvSpPr/>
          <p:nvPr/>
        </p:nvSpPr>
        <p:spPr>
          <a:xfrm>
            <a:off x="319313" y="1667740"/>
            <a:ext cx="115533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ایران کشوری قدرتمند در جنوب غربی آسیا است و در این منطقه جایگاه خاصی دارد.</a:t>
            </a:r>
            <a:endParaRPr lang="en-US" sz="3200" dirty="0">
              <a:cs typeface="B Koodak" panose="00000700000000000000"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9747" y="2282610"/>
            <a:ext cx="952500" cy="952500"/>
          </a:xfrm>
          <a:prstGeom prst="rect">
            <a:avLst/>
          </a:prstGeom>
        </p:spPr>
      </p:pic>
      <p:sp>
        <p:nvSpPr>
          <p:cNvPr id="9" name="Rectangle 8"/>
          <p:cNvSpPr/>
          <p:nvPr/>
        </p:nvSpPr>
        <p:spPr>
          <a:xfrm>
            <a:off x="319311" y="5118620"/>
            <a:ext cx="11553371"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 ایران اگر چه از </a:t>
            </a:r>
            <a:r>
              <a:rPr lang="fa-IR" sz="3200" dirty="0">
                <a:solidFill>
                  <a:srgbClr val="0033CC"/>
                </a:solidFill>
                <a:latin typeface="AmuzehNewNormalPS"/>
                <a:cs typeface="B Koodak" panose="00000700000000000000" pitchFamily="2" charset="-78"/>
              </a:rPr>
              <a:t>اقوام مختلف </a:t>
            </a:r>
            <a:r>
              <a:rPr lang="fa-IR" sz="3200" dirty="0">
                <a:solidFill>
                  <a:srgbClr val="231F20"/>
                </a:solidFill>
                <a:latin typeface="AmuzehNewNormalPS"/>
                <a:cs typeface="B Koodak" panose="00000700000000000000" pitchFamily="2" charset="-78"/>
              </a:rPr>
              <a:t>تشکیل شده است، اما این اقوام همواره با یکدیگر </a:t>
            </a:r>
            <a:r>
              <a:rPr lang="fa-IR" sz="3200" dirty="0">
                <a:solidFill>
                  <a:srgbClr val="0033CC"/>
                </a:solidFill>
                <a:latin typeface="AmuzehNewNormalPS"/>
                <a:cs typeface="B Koodak" panose="00000700000000000000" pitchFamily="2" charset="-78"/>
              </a:rPr>
              <a:t>وحدت و همبستگی </a:t>
            </a:r>
            <a:r>
              <a:rPr lang="fa-IR" sz="3200" dirty="0">
                <a:solidFill>
                  <a:srgbClr val="231F20"/>
                </a:solidFill>
                <a:latin typeface="AmuzehNewNormalPS"/>
                <a:cs typeface="B Koodak" panose="00000700000000000000" pitchFamily="2" charset="-78"/>
              </a:rPr>
              <a:t>داشته و از کشور دفاع کرده اند.</a:t>
            </a:r>
            <a:endParaRPr lang="en-US" sz="3200" dirty="0">
              <a:cs typeface="B Koodak" panose="00000700000000000000" pitchFamily="2" charset="-78"/>
            </a:endParaRPr>
          </a:p>
        </p:txBody>
      </p:sp>
      <p:pic>
        <p:nvPicPr>
          <p:cNvPr id="10" name="Picture 9">
            <a:extLst>
              <a:ext uri="{FF2B5EF4-FFF2-40B4-BE49-F238E27FC236}">
                <a16:creationId xmlns:a16="http://schemas.microsoft.com/office/drawing/2014/main" id="{CC495579-2E73-400D-8E7B-CA71A6E968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070" y="163187"/>
            <a:ext cx="952828" cy="875987"/>
          </a:xfrm>
          <a:prstGeom prst="rect">
            <a:avLst/>
          </a:prstGeom>
        </p:spPr>
      </p:pic>
      <p:sp>
        <p:nvSpPr>
          <p:cNvPr id="12" name="Rectangle 11">
            <a:extLst>
              <a:ext uri="{FF2B5EF4-FFF2-40B4-BE49-F238E27FC236}">
                <a16:creationId xmlns:a16="http://schemas.microsoft.com/office/drawing/2014/main" id="{AA394725-DB16-4C06-A819-6C40B6C2D392}"/>
              </a:ext>
            </a:extLst>
          </p:cNvPr>
          <p:cNvSpPr/>
          <p:nvPr/>
        </p:nvSpPr>
        <p:spPr>
          <a:xfrm>
            <a:off x="149629" y="3284283"/>
            <a:ext cx="115533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الگو بودن انقلاب اسلامی ایران علیه ظلم و استبداد داخلی و قدرت های بزرگ خارجی</a:t>
            </a:r>
            <a:endParaRPr lang="en-US" sz="3200" dirty="0">
              <a:cs typeface="B Koodak" panose="00000700000000000000" pitchFamily="2" charset="-78"/>
            </a:endParaRPr>
          </a:p>
        </p:txBody>
      </p:sp>
      <p:pic>
        <p:nvPicPr>
          <p:cNvPr id="14" name="Picture 13">
            <a:extLst>
              <a:ext uri="{FF2B5EF4-FFF2-40B4-BE49-F238E27FC236}">
                <a16:creationId xmlns:a16="http://schemas.microsoft.com/office/drawing/2014/main" id="{AED19B3B-6D64-489A-A0E7-3085B0B6D9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747" y="3948326"/>
            <a:ext cx="952500" cy="952500"/>
          </a:xfrm>
          <a:prstGeom prst="rect">
            <a:avLst/>
          </a:prstGeom>
        </p:spPr>
      </p:pic>
    </p:spTree>
    <p:extLst>
      <p:ext uri="{BB962C8B-B14F-4D97-AF65-F5344CB8AC3E}">
        <p14:creationId xmlns:p14="http://schemas.microsoft.com/office/powerpoint/2010/main" val="2510480993"/>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657" y="0"/>
            <a:ext cx="10348686" cy="6864628"/>
          </a:xfrm>
          <a:prstGeom prst="rect">
            <a:avLst/>
          </a:prstGeom>
        </p:spPr>
      </p:pic>
      <p:sp>
        <p:nvSpPr>
          <p:cNvPr id="4" name="Rectangle 3"/>
          <p:cNvSpPr/>
          <p:nvPr/>
        </p:nvSpPr>
        <p:spPr>
          <a:xfrm>
            <a:off x="4276240" y="319314"/>
            <a:ext cx="3842720" cy="523220"/>
          </a:xfrm>
          <a:prstGeom prst="rect">
            <a:avLst/>
          </a:prstGeom>
          <a:noFill/>
        </p:spPr>
        <p:txBody>
          <a:bodyPr wrap="none">
            <a:spAutoFit/>
          </a:bodyPr>
          <a:lstStyle/>
          <a:p>
            <a:r>
              <a:rPr lang="fa-IR" sz="2800" dirty="0">
                <a:cs typeface="B Koodak" panose="00000700000000000000" pitchFamily="2" charset="-78"/>
              </a:rPr>
              <a:t>وحدت و همبستگی اقوام ایرانی</a:t>
            </a:r>
            <a:endParaRPr lang="en-US" sz="2800" dirty="0">
              <a:cs typeface="B Koodak" panose="00000700000000000000" pitchFamily="2" charset="-78"/>
            </a:endParaRPr>
          </a:p>
        </p:txBody>
      </p:sp>
    </p:spTree>
    <p:extLst>
      <p:ext uri="{BB962C8B-B14F-4D97-AF65-F5344CB8AC3E}">
        <p14:creationId xmlns:p14="http://schemas.microsoft.com/office/powerpoint/2010/main" val="405021341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4" name="Rectangle 3"/>
          <p:cNvSpPr/>
          <p:nvPr/>
        </p:nvSpPr>
        <p:spPr>
          <a:xfrm>
            <a:off x="6691086" y="2175160"/>
            <a:ext cx="5500914" cy="156966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 ایران </a:t>
            </a:r>
            <a:r>
              <a:rPr lang="fa-IR" sz="3200" dirty="0">
                <a:solidFill>
                  <a:srgbClr val="C00000"/>
                </a:solidFill>
                <a:latin typeface="AmuzehNewNormalPS"/>
                <a:cs typeface="B Koodak" panose="00000700000000000000" pitchFamily="2" charset="-78"/>
              </a:rPr>
              <a:t>از نظر وسعت دومین کشور </a:t>
            </a:r>
            <a:r>
              <a:rPr lang="fa-IR" sz="3200" dirty="0">
                <a:solidFill>
                  <a:srgbClr val="231F20"/>
                </a:solidFill>
                <a:latin typeface="AmuzehNewNormalPS"/>
                <a:cs typeface="B Koodak" panose="00000700000000000000" pitchFamily="2" charset="-78"/>
              </a:rPr>
              <a:t>وسیع و </a:t>
            </a:r>
            <a:r>
              <a:rPr lang="fa-IR" sz="3200" dirty="0">
                <a:solidFill>
                  <a:srgbClr val="0033CC"/>
                </a:solidFill>
                <a:latin typeface="AmuzehNewNormalPS"/>
                <a:cs typeface="B Koodak" panose="00000700000000000000" pitchFamily="2" charset="-78"/>
              </a:rPr>
              <a:t>از نظر جمعیت نیز دومین کشور </a:t>
            </a:r>
            <a:r>
              <a:rPr lang="fa-IR" sz="3200" dirty="0">
                <a:solidFill>
                  <a:srgbClr val="231F20"/>
                </a:solidFill>
                <a:latin typeface="AmuzehNewNormalPS"/>
                <a:cs typeface="B Koodak" panose="00000700000000000000" pitchFamily="2" charset="-78"/>
              </a:rPr>
              <a:t>پرجمعیت آسیای جنوب غربی است.</a:t>
            </a:r>
            <a:endParaRPr lang="en-US" sz="3200" dirty="0">
              <a:cs typeface="B Koodak" panose="00000700000000000000" pitchFamily="2" charset="-78"/>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38149"/>
            <a:ext cx="6691086" cy="5981700"/>
          </a:xfrm>
          <a:prstGeom prst="rect">
            <a:avLst/>
          </a:prstGeom>
        </p:spPr>
      </p:pic>
      <p:sp>
        <p:nvSpPr>
          <p:cNvPr id="8" name="Rectangle 7"/>
          <p:cNvSpPr/>
          <p:nvPr/>
        </p:nvSpPr>
        <p:spPr>
          <a:xfrm>
            <a:off x="7768606" y="4297504"/>
            <a:ext cx="3639138" cy="523220"/>
          </a:xfrm>
          <a:prstGeom prst="rect">
            <a:avLst/>
          </a:prstGeom>
          <a:noFill/>
        </p:spPr>
        <p:txBody>
          <a:bodyPr wrap="none">
            <a:spAutoFit/>
          </a:bodyPr>
          <a:lstStyle/>
          <a:p>
            <a:r>
              <a:rPr lang="fa-IR" sz="2800" dirty="0">
                <a:cs typeface="B Koodak" panose="00000700000000000000" pitchFamily="2" charset="-78"/>
              </a:rPr>
              <a:t>وسعت: 1. عربستان. 2. ایران</a:t>
            </a:r>
            <a:endParaRPr lang="en-US" sz="2800" dirty="0">
              <a:cs typeface="B Koodak" panose="00000700000000000000" pitchFamily="2" charset="-78"/>
            </a:endParaRPr>
          </a:p>
        </p:txBody>
      </p:sp>
      <p:sp>
        <p:nvSpPr>
          <p:cNvPr id="9" name="Rectangle 8"/>
          <p:cNvSpPr/>
          <p:nvPr/>
        </p:nvSpPr>
        <p:spPr>
          <a:xfrm>
            <a:off x="7768606" y="5111798"/>
            <a:ext cx="3666388" cy="523220"/>
          </a:xfrm>
          <a:prstGeom prst="rect">
            <a:avLst/>
          </a:prstGeom>
          <a:noFill/>
        </p:spPr>
        <p:txBody>
          <a:bodyPr wrap="none">
            <a:spAutoFit/>
          </a:bodyPr>
          <a:lstStyle/>
          <a:p>
            <a:r>
              <a:rPr lang="fa-IR" sz="2800" dirty="0">
                <a:cs typeface="B Koodak" panose="00000700000000000000" pitchFamily="2" charset="-78"/>
              </a:rPr>
              <a:t>جمعیت: 1. پاکستان. 2. ایران</a:t>
            </a:r>
            <a:endParaRPr lang="en-US" sz="2800" dirty="0">
              <a:cs typeface="B Koodak" panose="00000700000000000000" pitchFamily="2" charset="-78"/>
            </a:endParaRPr>
          </a:p>
        </p:txBody>
      </p:sp>
      <p:pic>
        <p:nvPicPr>
          <p:cNvPr id="6" name="Picture 5">
            <a:extLst>
              <a:ext uri="{FF2B5EF4-FFF2-40B4-BE49-F238E27FC236}">
                <a16:creationId xmlns:a16="http://schemas.microsoft.com/office/drawing/2014/main" id="{889018DC-6AB3-455E-9F6A-23206F7D0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4047" y="1077123"/>
            <a:ext cx="952500" cy="952500"/>
          </a:xfrm>
          <a:prstGeom prst="rect">
            <a:avLst/>
          </a:prstGeom>
        </p:spPr>
      </p:pic>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06398" y="727996"/>
            <a:ext cx="11175999"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 ایران دارای منابع مهم انرژی است و از نظر داشتن </a:t>
            </a:r>
            <a:r>
              <a:rPr lang="fa-IR" sz="3200" dirty="0">
                <a:solidFill>
                  <a:srgbClr val="C00000"/>
                </a:solidFill>
                <a:latin typeface="AmuzehNewNormalPS"/>
                <a:cs typeface="B Koodak" panose="00000700000000000000" pitchFamily="2" charset="-78"/>
              </a:rPr>
              <a:t>منابع نفت، مقام چهارم</a:t>
            </a:r>
            <a:r>
              <a:rPr lang="fa-IR" sz="3200" dirty="0">
                <a:solidFill>
                  <a:srgbClr val="231F20"/>
                </a:solidFill>
                <a:latin typeface="AmuzehNewNormalPS"/>
                <a:cs typeface="B Koodak" panose="00000700000000000000" pitchFamily="2" charset="-78"/>
              </a:rPr>
              <a:t> و </a:t>
            </a:r>
            <a:r>
              <a:rPr lang="fa-IR" sz="3200" dirty="0">
                <a:solidFill>
                  <a:srgbClr val="0033CC"/>
                </a:solidFill>
                <a:latin typeface="AmuzehNewNormalPS"/>
                <a:cs typeface="B Koodak" panose="00000700000000000000" pitchFamily="2" charset="-78"/>
              </a:rPr>
              <a:t>منابع گاز، مقام اول </a:t>
            </a:r>
            <a:r>
              <a:rPr lang="fa-IR" sz="3200" dirty="0">
                <a:solidFill>
                  <a:srgbClr val="231F20"/>
                </a:solidFill>
                <a:latin typeface="AmuzehNewNormalPS"/>
                <a:cs typeface="B Koodak" panose="00000700000000000000" pitchFamily="2" charset="-78"/>
              </a:rPr>
              <a:t>را در منطقه دارد.</a:t>
            </a:r>
            <a:endParaRPr lang="en-US" sz="3200" dirty="0">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0470" y="1906814"/>
            <a:ext cx="7347857" cy="4849586"/>
          </a:xfrm>
          <a:prstGeom prst="rect">
            <a:avLst/>
          </a:prstGeom>
        </p:spPr>
      </p:pic>
      <p:pic>
        <p:nvPicPr>
          <p:cNvPr id="7" name="Picture 6">
            <a:extLst>
              <a:ext uri="{FF2B5EF4-FFF2-40B4-BE49-F238E27FC236}">
                <a16:creationId xmlns:a16="http://schemas.microsoft.com/office/drawing/2014/main" id="{0B7C2297-673F-4179-A644-61F2DCAE05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8147" y="-124721"/>
            <a:ext cx="952500" cy="952500"/>
          </a:xfrm>
          <a:prstGeom prst="rect">
            <a:avLst/>
          </a:prstGeom>
        </p:spPr>
      </p:pic>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268514" y="1496636"/>
            <a:ext cx="116549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ایران پس از پیروزی انقلاب اسلامی پیشرفت های زیادی در علم و فناوری داشته است.</a:t>
            </a:r>
            <a:endParaRPr lang="en-US" sz="3200" dirty="0">
              <a:cs typeface="B Koodak" panose="00000700000000000000" pitchFamily="2" charset="-78"/>
            </a:endParaRPr>
          </a:p>
        </p:txBody>
      </p:sp>
      <p:sp>
        <p:nvSpPr>
          <p:cNvPr id="3" name="Rectangle 2"/>
          <p:cNvSpPr/>
          <p:nvPr/>
        </p:nvSpPr>
        <p:spPr>
          <a:xfrm>
            <a:off x="1523999" y="4942854"/>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آیا می توانید نمونه هایی از پیشرفت های علمی ایران را بیان کنید؟</a:t>
            </a:r>
            <a:endParaRPr lang="en-US" sz="3200" dirty="0">
              <a:solidFill>
                <a:srgbClr val="231F20"/>
              </a:solidFill>
              <a:latin typeface="AmuzehNewNormalPS"/>
              <a:cs typeface="B Koodak" panose="00000700000000000000" pitchFamily="2" charset="-78"/>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96" y="2606909"/>
            <a:ext cx="3048006" cy="2304293"/>
          </a:xfrm>
          <a:prstGeom prst="rect">
            <a:avLst/>
          </a:prstGeom>
        </p:spPr>
      </p:pic>
      <p:pic>
        <p:nvPicPr>
          <p:cNvPr id="7" name="Picture 6">
            <a:extLst>
              <a:ext uri="{FF2B5EF4-FFF2-40B4-BE49-F238E27FC236}">
                <a16:creationId xmlns:a16="http://schemas.microsoft.com/office/drawing/2014/main" id="{537C2ACD-BBCF-4E96-A350-552626F7AB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9749" y="166266"/>
            <a:ext cx="952500" cy="952500"/>
          </a:xfrm>
          <a:prstGeom prst="rect">
            <a:avLst/>
          </a:prstGeom>
        </p:spPr>
      </p:pic>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60828"/>
            <a:ext cx="12210675" cy="5936343"/>
          </a:xfrm>
          <a:prstGeom prst="rect">
            <a:avLst/>
          </a:prstGeom>
        </p:spPr>
      </p:pic>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77685"/>
            <a:ext cx="12192000" cy="4702629"/>
          </a:xfrm>
          <a:prstGeom prst="rect">
            <a:avLst/>
          </a:prstGeom>
        </p:spPr>
      </p:pic>
    </p:spTree>
    <p:extLst>
      <p:ext uri="{BB962C8B-B14F-4D97-AF65-F5344CB8AC3E}">
        <p14:creationId xmlns:p14="http://schemas.microsoft.com/office/powerpoint/2010/main" val="3122660405"/>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6889"/>
            <a:ext cx="12192000" cy="5564221"/>
          </a:xfrm>
          <a:prstGeom prst="rect">
            <a:avLst/>
          </a:prstGeom>
        </p:spPr>
      </p:pic>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2101"/>
            <a:ext cx="12192000" cy="5673798"/>
          </a:xfrm>
          <a:prstGeom prst="rect">
            <a:avLst/>
          </a:prstGeom>
        </p:spPr>
      </p:pic>
    </p:spTree>
    <p:extLst>
      <p:ext uri="{BB962C8B-B14F-4D97-AF65-F5344CB8AC3E}">
        <p14:creationId xmlns:p14="http://schemas.microsoft.com/office/powerpoint/2010/main" val="42135850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45457"/>
            <a:ext cx="12192000" cy="5167086"/>
          </a:xfrm>
          <a:prstGeom prst="rect">
            <a:avLst/>
          </a:prstGeom>
        </p:spPr>
      </p:pic>
    </p:spTree>
    <p:extLst>
      <p:ext uri="{BB962C8B-B14F-4D97-AF65-F5344CB8AC3E}">
        <p14:creationId xmlns:p14="http://schemas.microsoft.com/office/powerpoint/2010/main" val="176197914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2803508"/>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24225"/>
            <a:ext cx="12192000" cy="3533775"/>
          </a:xfrm>
          <a:prstGeom prst="rect">
            <a:avLst/>
          </a:prstGeom>
        </p:spPr>
      </p:pic>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05822"/>
            <a:ext cx="12192000" cy="5246355"/>
          </a:xfrm>
          <a:prstGeom prst="rect">
            <a:avLst/>
          </a:prstGeom>
        </p:spPr>
      </p:pic>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3578"/>
            <a:ext cx="12192000" cy="6050844"/>
          </a:xfrm>
          <a:prstGeom prst="rect">
            <a:avLst/>
          </a:prstGeom>
        </p:spPr>
      </p:pic>
    </p:spTree>
    <p:extLst>
      <p:ext uri="{BB962C8B-B14F-4D97-AF65-F5344CB8AC3E}">
        <p14:creationId xmlns:p14="http://schemas.microsoft.com/office/powerpoint/2010/main" val="679156332"/>
      </p:ext>
    </p:extLst>
  </p:cSld>
  <p:clrMapOvr>
    <a:masterClrMapping/>
  </p:clrMapOvr>
  <p:transition spd="slow">
    <p:comb dir="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2828"/>
            <a:ext cx="12192001" cy="4412343"/>
          </a:xfrm>
          <a:prstGeom prst="rect">
            <a:avLst/>
          </a:prstGeom>
        </p:spPr>
      </p:pic>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7" y="2006600"/>
            <a:ext cx="12187123" cy="2844800"/>
          </a:xfrm>
          <a:prstGeom prst="rect">
            <a:avLst/>
          </a:prstGeom>
        </p:spPr>
      </p:pic>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p:cNvSpPr/>
          <p:nvPr/>
        </p:nvSpPr>
        <p:spPr>
          <a:xfrm>
            <a:off x="899885" y="1359012"/>
            <a:ext cx="10334171"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 ایران به دلیل داشتن سواحل طولانی و موقعیت بندرگاهی و دسترسی به آب های آزاد جایگاه ممتازی در منطقه دارد.</a:t>
            </a:r>
            <a:endParaRPr lang="en-US" sz="3200" dirty="0">
              <a:cs typeface="B Koodak" panose="00000700000000000000" pitchFamily="2" charset="-78"/>
            </a:endParaRPr>
          </a:p>
        </p:txBody>
      </p:sp>
      <p:pic>
        <p:nvPicPr>
          <p:cNvPr id="4" name="Picture 3">
            <a:extLst>
              <a:ext uri="{FF2B5EF4-FFF2-40B4-BE49-F238E27FC236}">
                <a16:creationId xmlns:a16="http://schemas.microsoft.com/office/drawing/2014/main" id="{ED05930C-BAA0-4246-8B7F-D2BC269B9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9750" y="203256"/>
            <a:ext cx="952500" cy="952500"/>
          </a:xfrm>
          <a:prstGeom prst="rect">
            <a:avLst/>
          </a:prstGeom>
        </p:spPr>
      </p:pic>
    </p:spTree>
    <p:extLst>
      <p:ext uri="{BB962C8B-B14F-4D97-AF65-F5344CB8AC3E}">
        <p14:creationId xmlns:p14="http://schemas.microsoft.com/office/powerpoint/2010/main" val="2498519888"/>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78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69714" cy="6871788"/>
          </a:xfrm>
          <a:prstGeom prst="rect">
            <a:avLst/>
          </a:prstGeom>
        </p:spPr>
      </p:pic>
      <p:sp>
        <p:nvSpPr>
          <p:cNvPr id="4" name="Rectangle 3"/>
          <p:cNvSpPr/>
          <p:nvPr/>
        </p:nvSpPr>
        <p:spPr>
          <a:xfrm>
            <a:off x="9869714" y="3174284"/>
            <a:ext cx="2322286" cy="523220"/>
          </a:xfrm>
          <a:prstGeom prst="rect">
            <a:avLst/>
          </a:prstGeom>
          <a:noFill/>
        </p:spPr>
        <p:txBody>
          <a:bodyPr wrap="square">
            <a:spAutoFit/>
          </a:bodyPr>
          <a:lstStyle/>
          <a:p>
            <a:pPr algn="ctr"/>
            <a:r>
              <a:rPr lang="fa-IR" sz="2800" dirty="0">
                <a:cs typeface="B Koodak" panose="00000700000000000000" pitchFamily="2" charset="-78"/>
              </a:rPr>
              <a:t>بندر بوشهر</a:t>
            </a:r>
            <a:endParaRPr lang="en-US" sz="2800" dirty="0">
              <a:cs typeface="B Koodak" panose="00000700000000000000" pitchFamily="2" charset="-78"/>
            </a:endParaRPr>
          </a:p>
        </p:txBody>
      </p:sp>
    </p:spTree>
    <p:extLst>
      <p:ext uri="{BB962C8B-B14F-4D97-AF65-F5344CB8AC3E}">
        <p14:creationId xmlns:p14="http://schemas.microsoft.com/office/powerpoint/2010/main" val="31074897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78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855200" cy="6865789"/>
          </a:xfrm>
          <a:prstGeom prst="rect">
            <a:avLst/>
          </a:prstGeom>
        </p:spPr>
      </p:pic>
      <p:sp>
        <p:nvSpPr>
          <p:cNvPr id="4" name="Rectangle 3"/>
          <p:cNvSpPr/>
          <p:nvPr/>
        </p:nvSpPr>
        <p:spPr>
          <a:xfrm>
            <a:off x="9876971" y="3171283"/>
            <a:ext cx="2322286" cy="523220"/>
          </a:xfrm>
          <a:prstGeom prst="rect">
            <a:avLst/>
          </a:prstGeom>
          <a:noFill/>
        </p:spPr>
        <p:txBody>
          <a:bodyPr wrap="square">
            <a:spAutoFit/>
          </a:bodyPr>
          <a:lstStyle/>
          <a:p>
            <a:pPr algn="ctr"/>
            <a:r>
              <a:rPr lang="fa-IR" sz="2800" dirty="0">
                <a:cs typeface="B Koodak" panose="00000700000000000000" pitchFamily="2" charset="-78"/>
              </a:rPr>
              <a:t>بندر چابهار</a:t>
            </a:r>
            <a:endParaRPr lang="en-US" sz="2800" dirty="0">
              <a:cs typeface="B Koodak" panose="00000700000000000000" pitchFamily="2" charset="-78"/>
            </a:endParaRPr>
          </a:p>
        </p:txBody>
      </p:sp>
    </p:spTree>
    <p:extLst>
      <p:ext uri="{BB962C8B-B14F-4D97-AF65-F5344CB8AC3E}">
        <p14:creationId xmlns:p14="http://schemas.microsoft.com/office/powerpoint/2010/main" val="2479568573"/>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788"/>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79657" cy="6858000"/>
          </a:xfrm>
          <a:prstGeom prst="rect">
            <a:avLst/>
          </a:prstGeom>
        </p:spPr>
      </p:pic>
      <p:sp>
        <p:nvSpPr>
          <p:cNvPr id="4" name="Rectangle 3"/>
          <p:cNvSpPr/>
          <p:nvPr/>
        </p:nvSpPr>
        <p:spPr>
          <a:xfrm>
            <a:off x="10279655" y="3171283"/>
            <a:ext cx="1919601" cy="523220"/>
          </a:xfrm>
          <a:prstGeom prst="rect">
            <a:avLst/>
          </a:prstGeom>
          <a:noFill/>
        </p:spPr>
        <p:txBody>
          <a:bodyPr wrap="square">
            <a:spAutoFit/>
          </a:bodyPr>
          <a:lstStyle/>
          <a:p>
            <a:pPr algn="ctr"/>
            <a:r>
              <a:rPr lang="fa-IR" sz="2800" dirty="0">
                <a:cs typeface="B Koodak" panose="00000700000000000000" pitchFamily="2" charset="-78"/>
              </a:rPr>
              <a:t>بندر نوشهر</a:t>
            </a:r>
            <a:endParaRPr lang="en-US" sz="2800" dirty="0">
              <a:cs typeface="B Koodak" panose="00000700000000000000" pitchFamily="2" charset="-78"/>
            </a:endParaRPr>
          </a:p>
        </p:txBody>
      </p:sp>
    </p:spTree>
    <p:extLst>
      <p:ext uri="{BB962C8B-B14F-4D97-AF65-F5344CB8AC3E}">
        <p14:creationId xmlns:p14="http://schemas.microsoft.com/office/powerpoint/2010/main" val="46609428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78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305143" cy="6870095"/>
          </a:xfrm>
          <a:prstGeom prst="rect">
            <a:avLst/>
          </a:prstGeom>
        </p:spPr>
      </p:pic>
      <p:sp>
        <p:nvSpPr>
          <p:cNvPr id="4" name="Rectangle 3"/>
          <p:cNvSpPr/>
          <p:nvPr/>
        </p:nvSpPr>
        <p:spPr>
          <a:xfrm>
            <a:off x="10297885" y="2957992"/>
            <a:ext cx="1894115" cy="954107"/>
          </a:xfrm>
          <a:prstGeom prst="rect">
            <a:avLst/>
          </a:prstGeom>
          <a:noFill/>
        </p:spPr>
        <p:txBody>
          <a:bodyPr wrap="square">
            <a:spAutoFit/>
          </a:bodyPr>
          <a:lstStyle/>
          <a:p>
            <a:pPr algn="ctr"/>
            <a:r>
              <a:rPr lang="fa-IR" sz="2800" dirty="0">
                <a:cs typeface="B Koodak" panose="00000700000000000000" pitchFamily="2" charset="-78"/>
              </a:rPr>
              <a:t>بارگیری کالا در بندر نوشهر</a:t>
            </a:r>
            <a:endParaRPr lang="en-US" sz="2800" dirty="0">
              <a:cs typeface="B Koodak" panose="00000700000000000000" pitchFamily="2" charset="-78"/>
            </a:endParaRPr>
          </a:p>
        </p:txBody>
      </p:sp>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178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2211111" cy="5736056"/>
          </a:xfrm>
          <a:prstGeom prst="rect">
            <a:avLst/>
          </a:prstGeom>
        </p:spPr>
      </p:pic>
      <p:sp>
        <p:nvSpPr>
          <p:cNvPr id="4" name="Rectangle 3"/>
          <p:cNvSpPr/>
          <p:nvPr/>
        </p:nvSpPr>
        <p:spPr>
          <a:xfrm>
            <a:off x="5452411" y="6042311"/>
            <a:ext cx="1306285" cy="523220"/>
          </a:xfrm>
          <a:prstGeom prst="rect">
            <a:avLst/>
          </a:prstGeom>
          <a:noFill/>
        </p:spPr>
        <p:txBody>
          <a:bodyPr wrap="square">
            <a:spAutoFit/>
          </a:bodyPr>
          <a:lstStyle/>
          <a:p>
            <a:pPr algn="ctr"/>
            <a:r>
              <a:rPr lang="fa-IR" sz="2800" dirty="0">
                <a:cs typeface="B Koodak" panose="00000700000000000000" pitchFamily="2" charset="-78"/>
              </a:rPr>
              <a:t>بندر لنگه</a:t>
            </a:r>
            <a:endParaRPr lang="en-US" sz="2800" dirty="0">
              <a:cs typeface="B Koodak" panose="00000700000000000000" pitchFamily="2" charset="-78"/>
            </a:endParaRPr>
          </a:p>
        </p:txBody>
      </p:sp>
    </p:spTree>
    <p:extLst>
      <p:ext uri="{BB962C8B-B14F-4D97-AF65-F5344CB8AC3E}">
        <p14:creationId xmlns:p14="http://schemas.microsoft.com/office/powerpoint/2010/main" val="6271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3" name="Rectangle 2"/>
          <p:cNvSpPr/>
          <p:nvPr/>
        </p:nvSpPr>
        <p:spPr>
          <a:xfrm>
            <a:off x="148771" y="860437"/>
            <a:ext cx="1189445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طول سواحل ایران در خلیج فارس و دریای عمان (مکُّران):</a:t>
            </a:r>
            <a:endParaRPr lang="en-US" sz="3200" dirty="0">
              <a:cs typeface="B Koodak" panose="00000700000000000000" pitchFamily="2" charset="-78"/>
            </a:endParaRPr>
          </a:p>
        </p:txBody>
      </p:sp>
      <p:sp>
        <p:nvSpPr>
          <p:cNvPr id="4" name="Rectangle 3"/>
          <p:cNvSpPr/>
          <p:nvPr/>
        </p:nvSpPr>
        <p:spPr>
          <a:xfrm>
            <a:off x="986971" y="1869814"/>
            <a:ext cx="1021805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اروندرود در جنوب  غرب تا تنگه هرمز و از آنجا تا بندر گُواتر (گوادِر) در جنوب شرق امتداد دارد.</a:t>
            </a:r>
            <a:endParaRPr lang="en-US" sz="3200" dirty="0">
              <a:solidFill>
                <a:srgbClr val="231F20"/>
              </a:solidFill>
              <a:latin typeface="AmuzehNewNormalPS"/>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3275" y="3015099"/>
            <a:ext cx="6525448" cy="3842902"/>
          </a:xfrm>
          <a:prstGeom prst="rect">
            <a:avLst/>
          </a:prstGeom>
        </p:spPr>
      </p:pic>
      <p:sp>
        <p:nvSpPr>
          <p:cNvPr id="10" name="Rectangle 9"/>
          <p:cNvSpPr/>
          <p:nvPr/>
        </p:nvSpPr>
        <p:spPr>
          <a:xfrm rot="21398638">
            <a:off x="3634143" y="3490620"/>
            <a:ext cx="563051" cy="31914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rot="21398638">
            <a:off x="6863572" y="4952758"/>
            <a:ext cx="563051" cy="319149"/>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398638">
            <a:off x="8483107" y="5451662"/>
            <a:ext cx="536107" cy="311955"/>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524000" y="261035"/>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این سواحل طولانی، بنادر مهم بازرگانی و نفتی به وجود آمده اند.</a:t>
            </a:r>
            <a:endParaRPr lang="en-US" sz="3200" dirty="0">
              <a:cs typeface="B Koodak" panose="00000700000000000000" pitchFamily="2" charset="-78"/>
            </a:endParaRPr>
          </a:p>
        </p:txBody>
      </p:sp>
      <p:sp>
        <p:nvSpPr>
          <p:cNvPr id="5" name="Rectangle 4"/>
          <p:cNvSpPr/>
          <p:nvPr/>
        </p:nvSpPr>
        <p:spPr>
          <a:xfrm>
            <a:off x="1712685" y="1327221"/>
            <a:ext cx="876662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کشور ایران در آب های خلیج فارس، جزیره های فراوانی دارد. </a:t>
            </a:r>
            <a:endParaRPr lang="en-US" sz="3200" dirty="0">
              <a:solidFill>
                <a:srgbClr val="231F20"/>
              </a:solidFill>
              <a:latin typeface="AmuzehNewNormalPS"/>
              <a:cs typeface="B Koodak" panose="00000700000000000000" pitchFamily="2" charset="-78"/>
            </a:endParaRPr>
          </a:p>
        </p:txBody>
      </p:sp>
      <p:sp>
        <p:nvSpPr>
          <p:cNvPr id="6" name="Wave 5"/>
          <p:cNvSpPr/>
          <p:nvPr/>
        </p:nvSpPr>
        <p:spPr>
          <a:xfrm>
            <a:off x="8882743" y="2153730"/>
            <a:ext cx="1785257" cy="783772"/>
          </a:xfrm>
          <a:prstGeom prst="wave">
            <a:avLst/>
          </a:prstGeom>
          <a:blipFill dpi="0" rotWithShape="1">
            <a:blip r:embed="rId3"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خارک</a:t>
            </a:r>
            <a:endParaRPr lang="en-US" sz="3200" dirty="0"/>
          </a:p>
        </p:txBody>
      </p:sp>
      <p:sp>
        <p:nvSpPr>
          <p:cNvPr id="7" name="Wave 6"/>
          <p:cNvSpPr/>
          <p:nvPr/>
        </p:nvSpPr>
        <p:spPr>
          <a:xfrm>
            <a:off x="8882743" y="3219916"/>
            <a:ext cx="1785257" cy="783772"/>
          </a:xfrm>
          <a:prstGeom prst="wave">
            <a:avLst/>
          </a:prstGeom>
          <a:blipFill dpi="0" rotWithShape="1">
            <a:blip r:embed="rId4"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لاوان</a:t>
            </a:r>
            <a:endParaRPr lang="en-US" sz="3200" dirty="0"/>
          </a:p>
        </p:txBody>
      </p:sp>
      <p:sp>
        <p:nvSpPr>
          <p:cNvPr id="8" name="Wave 7"/>
          <p:cNvSpPr/>
          <p:nvPr/>
        </p:nvSpPr>
        <p:spPr>
          <a:xfrm>
            <a:off x="1318531" y="2098586"/>
            <a:ext cx="1785257" cy="783772"/>
          </a:xfrm>
          <a:prstGeom prst="wave">
            <a:avLst/>
          </a:prstGeom>
          <a:blipFill dpi="0" rotWithShape="1">
            <a:blip r:embed="rId5"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لارک</a:t>
            </a:r>
            <a:endParaRPr lang="en-US" sz="3200" dirty="0"/>
          </a:p>
        </p:txBody>
      </p:sp>
      <p:sp>
        <p:nvSpPr>
          <p:cNvPr id="9" name="Wave 8"/>
          <p:cNvSpPr/>
          <p:nvPr/>
        </p:nvSpPr>
        <p:spPr>
          <a:xfrm>
            <a:off x="3839935" y="2100942"/>
            <a:ext cx="1785257" cy="783772"/>
          </a:xfrm>
          <a:prstGeom prst="wave">
            <a:avLst/>
          </a:prstGeom>
          <a:blipFill dpi="0" rotWithShape="1">
            <a:blip r:embed="rId6"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قشم</a:t>
            </a:r>
            <a:endParaRPr lang="en-US" sz="3200" dirty="0"/>
          </a:p>
        </p:txBody>
      </p:sp>
      <p:sp>
        <p:nvSpPr>
          <p:cNvPr id="10" name="Wave 9"/>
          <p:cNvSpPr/>
          <p:nvPr/>
        </p:nvSpPr>
        <p:spPr>
          <a:xfrm>
            <a:off x="6361339" y="2153730"/>
            <a:ext cx="1785257" cy="783772"/>
          </a:xfrm>
          <a:prstGeom prst="wave">
            <a:avLst/>
          </a:prstGeom>
          <a:blipFill dpi="0" rotWithShape="1">
            <a:blip r:embed="rId7"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کیش</a:t>
            </a:r>
            <a:endParaRPr lang="en-US" sz="3200" dirty="0"/>
          </a:p>
        </p:txBody>
      </p:sp>
      <p:sp>
        <p:nvSpPr>
          <p:cNvPr id="11" name="Wave 10"/>
          <p:cNvSpPr/>
          <p:nvPr/>
        </p:nvSpPr>
        <p:spPr>
          <a:xfrm>
            <a:off x="6361339" y="3244028"/>
            <a:ext cx="1785257" cy="783772"/>
          </a:xfrm>
          <a:prstGeom prst="wave">
            <a:avLst/>
          </a:prstGeom>
          <a:blipFill dpi="0" rotWithShape="1">
            <a:blip r:embed="rId8"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تنب بزرگ</a:t>
            </a:r>
            <a:endParaRPr lang="en-US" sz="3200" dirty="0"/>
          </a:p>
        </p:txBody>
      </p:sp>
      <p:sp>
        <p:nvSpPr>
          <p:cNvPr id="12" name="Wave 11"/>
          <p:cNvSpPr/>
          <p:nvPr/>
        </p:nvSpPr>
        <p:spPr>
          <a:xfrm>
            <a:off x="3738335" y="3167480"/>
            <a:ext cx="1886857" cy="783772"/>
          </a:xfrm>
          <a:prstGeom prst="wave">
            <a:avLst/>
          </a:prstGeom>
          <a:blipFill dpi="0" rotWithShape="1">
            <a:blip r:embed="rId9"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تنب کوچک</a:t>
            </a:r>
            <a:endParaRPr lang="en-US" sz="3200" dirty="0"/>
          </a:p>
        </p:txBody>
      </p:sp>
      <p:sp>
        <p:nvSpPr>
          <p:cNvPr id="13" name="Wave 12"/>
          <p:cNvSpPr/>
          <p:nvPr/>
        </p:nvSpPr>
        <p:spPr>
          <a:xfrm>
            <a:off x="1318531" y="3167480"/>
            <a:ext cx="1785257" cy="783772"/>
          </a:xfrm>
          <a:prstGeom prst="wave">
            <a:avLst/>
          </a:prstGeom>
          <a:blipFill dpi="0" rotWithShape="1">
            <a:blip r:embed="rId10"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ابوموسی</a:t>
            </a:r>
            <a:endParaRPr lang="en-US" sz="3200" dirty="0"/>
          </a:p>
        </p:txBody>
      </p:sp>
      <p:sp>
        <p:nvSpPr>
          <p:cNvPr id="14" name="Rectangle 13"/>
          <p:cNvSpPr/>
          <p:nvPr/>
        </p:nvSpPr>
        <p:spPr>
          <a:xfrm>
            <a:off x="304799" y="4405088"/>
            <a:ext cx="11582399" cy="584775"/>
          </a:xfrm>
          <a:prstGeom prst="rect">
            <a:avLst/>
          </a:prstGeom>
          <a:blipFill dpi="0" rotWithShape="1">
            <a:blip r:embed="rId11">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این جزیره ها از نظر استخراج نفت، بازرگانی تجارت و نظامی اهمیت دارند.</a:t>
            </a:r>
            <a:endParaRPr lang="en-US" sz="3200" dirty="0">
              <a:cs typeface="B Koodak" panose="00000700000000000000" pitchFamily="2" charset="-78"/>
            </a:endParaRPr>
          </a:p>
        </p:txBody>
      </p:sp>
      <p:sp>
        <p:nvSpPr>
          <p:cNvPr id="15" name="Rectangle 14"/>
          <p:cNvSpPr/>
          <p:nvPr/>
        </p:nvSpPr>
        <p:spPr>
          <a:xfrm>
            <a:off x="693056" y="5471274"/>
            <a:ext cx="10805884"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تنگۀ هرمز، یک آبراهۀ بین المللی است که همه کشورها حق دارند بر طبق قوانین رفت وآمد در تنگه ها با کشتی از آن عبور کنند.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217566463"/>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checkerboard(across)">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50" presetClass="entr" presetSubtype="0" decel="10000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0" fill="hold"/>
                                        <p:tgtEl>
                                          <p:spTgt spid="15"/>
                                        </p:tgtEl>
                                        <p:attrNameLst>
                                          <p:attrName>ppt_w</p:attrName>
                                        </p:attrNameLst>
                                      </p:cBhvr>
                                      <p:tavLst>
                                        <p:tav tm="0">
                                          <p:val>
                                            <p:strVal val="#ppt_w+.3"/>
                                          </p:val>
                                        </p:tav>
                                        <p:tav tm="100000">
                                          <p:val>
                                            <p:strVal val="#ppt_w"/>
                                          </p:val>
                                        </p:tav>
                                      </p:tavLst>
                                    </p:anim>
                                    <p:anim calcmode="lin" valueType="num">
                                      <p:cBhvr>
                                        <p:cTn id="53" dur="1000" fill="hold"/>
                                        <p:tgtEl>
                                          <p:spTgt spid="15"/>
                                        </p:tgtEl>
                                        <p:attrNameLst>
                                          <p:attrName>ppt_h</p:attrName>
                                        </p:attrNameLst>
                                      </p:cBhvr>
                                      <p:tavLst>
                                        <p:tav tm="0">
                                          <p:val>
                                            <p:strVal val="#ppt_h"/>
                                          </p:val>
                                        </p:tav>
                                        <p:tav tm="100000">
                                          <p:val>
                                            <p:strVal val="#ppt_h"/>
                                          </p:val>
                                        </p:tav>
                                      </p:tavLst>
                                    </p:anim>
                                    <p:animEffect transition="in" filter="fade">
                                      <p:cBhvr>
                                        <p:cTn id="5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199" y="-1"/>
            <a:ext cx="109728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04070" cy="6858000"/>
          </a:xfrm>
          <a:prstGeom prst="rect">
            <a:avLst/>
          </a:prstGeom>
        </p:spPr>
      </p:pic>
      <p:sp>
        <p:nvSpPr>
          <p:cNvPr id="8" name="Rectangle 7"/>
          <p:cNvSpPr/>
          <p:nvPr/>
        </p:nvSpPr>
        <p:spPr>
          <a:xfrm>
            <a:off x="9104070" y="2951946"/>
            <a:ext cx="3087929" cy="954107"/>
          </a:xfrm>
          <a:prstGeom prst="rect">
            <a:avLst/>
          </a:prstGeom>
          <a:noFill/>
        </p:spPr>
        <p:txBody>
          <a:bodyPr wrap="square">
            <a:spAutoFit/>
          </a:bodyPr>
          <a:lstStyle/>
          <a:p>
            <a:pPr algn="ctr"/>
            <a:r>
              <a:rPr lang="fa-IR" sz="2800" dirty="0">
                <a:cs typeface="B Koodak" panose="00000700000000000000" pitchFamily="2" charset="-78"/>
              </a:rPr>
              <a:t>تصویر ماهواره ای از تنگۀ هرمز</a:t>
            </a:r>
            <a:endParaRPr lang="en-US" sz="2800" dirty="0">
              <a:cs typeface="B Koodak" panose="00000700000000000000" pitchFamily="2" charset="-78"/>
            </a:endParaRPr>
          </a:p>
        </p:txBody>
      </p:sp>
    </p:spTree>
    <p:extLst>
      <p:ext uri="{BB962C8B-B14F-4D97-AF65-F5344CB8AC3E}">
        <p14:creationId xmlns:p14="http://schemas.microsoft.com/office/powerpoint/2010/main" val="10776581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155961"/>
          </a:xfrm>
          <a:prstGeom prst="rect">
            <a:avLst/>
          </a:prstGeom>
        </p:spPr>
      </p:pic>
      <p:sp>
        <p:nvSpPr>
          <p:cNvPr id="4" name="Rectangle 3"/>
          <p:cNvSpPr/>
          <p:nvPr/>
        </p:nvSpPr>
        <p:spPr>
          <a:xfrm>
            <a:off x="4028618" y="6157863"/>
            <a:ext cx="4134764" cy="523220"/>
          </a:xfrm>
          <a:prstGeom prst="rect">
            <a:avLst/>
          </a:prstGeom>
          <a:noFill/>
        </p:spPr>
        <p:txBody>
          <a:bodyPr wrap="square">
            <a:spAutoFit/>
          </a:bodyPr>
          <a:lstStyle/>
          <a:p>
            <a:pPr algn="ctr"/>
            <a:r>
              <a:rPr lang="fa-IR" sz="2800" dirty="0">
                <a:cs typeface="B Koodak" panose="00000700000000000000" pitchFamily="2" charset="-78"/>
              </a:rPr>
              <a:t>نقشۀ جزایر ایران در خلیج فارس</a:t>
            </a:r>
            <a:endParaRPr lang="en-US" sz="2800" dirty="0">
              <a:cs typeface="B Koodak" panose="00000700000000000000" pitchFamily="2" charset="-78"/>
            </a:endParaRPr>
          </a:p>
        </p:txBody>
      </p:sp>
    </p:spTree>
    <p:extLst>
      <p:ext uri="{BB962C8B-B14F-4D97-AF65-F5344CB8AC3E}">
        <p14:creationId xmlns:p14="http://schemas.microsoft.com/office/powerpoint/2010/main" val="3494340354"/>
      </p:ext>
    </p:extLst>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1350" y="195036"/>
            <a:ext cx="952500" cy="952500"/>
          </a:xfrm>
          <a:prstGeom prst="rect">
            <a:avLst/>
          </a:prstGeom>
        </p:spPr>
      </p:pic>
      <p:sp>
        <p:nvSpPr>
          <p:cNvPr id="6" name="Rectangle 5"/>
          <p:cNvSpPr/>
          <p:nvPr/>
        </p:nvSpPr>
        <p:spPr>
          <a:xfrm>
            <a:off x="609599" y="1017231"/>
            <a:ext cx="10972800" cy="3046988"/>
          </a:xfrm>
          <a:prstGeom prst="rect">
            <a:avLst/>
          </a:prstGeom>
        </p:spPr>
        <p:txBody>
          <a:bodyPr wrap="square">
            <a:spAutoFit/>
          </a:bodyPr>
          <a:lstStyle/>
          <a:p>
            <a:pPr algn="just">
              <a:lnSpc>
                <a:spcPct val="150000"/>
              </a:lnSpc>
            </a:pPr>
            <a:r>
              <a:rPr lang="fa-IR" sz="3200" dirty="0">
                <a:solidFill>
                  <a:srgbClr val="231F20"/>
                </a:solidFill>
                <a:latin typeface="AmuzehNewNormalPS"/>
                <a:cs typeface="B Koodak" panose="00000700000000000000" pitchFamily="2" charset="-78"/>
              </a:rPr>
              <a:t>دلاوران </a:t>
            </a:r>
            <a:r>
              <a:rPr lang="fa-IR" sz="3200" dirty="0">
                <a:solidFill>
                  <a:srgbClr val="0033CC"/>
                </a:solidFill>
                <a:latin typeface="AmuzehNewNormalPS"/>
                <a:cs typeface="B Koodak" panose="00000700000000000000" pitchFamily="2" charset="-78"/>
              </a:rPr>
              <a:t>نیروی دریایی </a:t>
            </a:r>
            <a:r>
              <a:rPr lang="fa-IR" sz="3200" dirty="0">
                <a:solidFill>
                  <a:srgbClr val="231F20"/>
                </a:solidFill>
                <a:latin typeface="AmuzehNewNormalPS"/>
                <a:cs typeface="B Koodak" panose="00000700000000000000" pitchFamily="2" charset="-78"/>
              </a:rPr>
              <a:t>جمهوری اسلامی ایران همانند نیروهای زمینی و هوایی در جنگ تحمیلی عراق علیه ایران، با شجاعت و رشادت فراوان در آب ها با دشمنان جنگیدند و از کشور دفاع کردند و نگذاشتند که در رفت وآمد کشتی های تجاری و واردات کالا به ایران مشکلی پیش بیاید.</a:t>
            </a:r>
            <a:endParaRPr lang="en-US" sz="3200" dirty="0">
              <a:cs typeface="B Koodak" panose="00000700000000000000" pitchFamily="2" charset="-78"/>
            </a:endParaRPr>
          </a:p>
        </p:txBody>
      </p:sp>
      <p:sp>
        <p:nvSpPr>
          <p:cNvPr id="7" name="Flowchart: Punched Tape 6"/>
          <p:cNvSpPr/>
          <p:nvPr/>
        </p:nvSpPr>
        <p:spPr>
          <a:xfrm>
            <a:off x="5021943" y="4022435"/>
            <a:ext cx="2351314" cy="1001486"/>
          </a:xfrm>
          <a:prstGeom prst="flowChartPunchedTape">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در زمان صلح</a:t>
            </a:r>
            <a:endParaRPr lang="en-US" sz="3200" dirty="0"/>
          </a:p>
        </p:txBody>
      </p:sp>
      <p:sp>
        <p:nvSpPr>
          <p:cNvPr id="8" name="Rectangle 7"/>
          <p:cNvSpPr/>
          <p:nvPr/>
        </p:nvSpPr>
        <p:spPr>
          <a:xfrm>
            <a:off x="6788536" y="5668208"/>
            <a:ext cx="5278018" cy="584775"/>
          </a:xfrm>
          <a:prstGeom prst="rect">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txBody>
          <a:bodyPr wrap="square">
            <a:spAutoFit/>
          </a:bodyPr>
          <a:lstStyle/>
          <a:p>
            <a:pPr algn="ctr"/>
            <a:r>
              <a:rPr lang="fa-IR" sz="3200" dirty="0">
                <a:solidFill>
                  <a:srgbClr val="231F20"/>
                </a:solidFill>
                <a:latin typeface="AmuzehNewNormalPS"/>
                <a:cs typeface="B Koodak" panose="00000700000000000000" pitchFamily="2" charset="-78"/>
              </a:rPr>
              <a:t>حافظ منافع کشور ایران در دریاها</a:t>
            </a:r>
          </a:p>
        </p:txBody>
      </p:sp>
      <p:sp>
        <p:nvSpPr>
          <p:cNvPr id="9" name="Rectangle 8"/>
          <p:cNvSpPr/>
          <p:nvPr/>
        </p:nvSpPr>
        <p:spPr>
          <a:xfrm>
            <a:off x="165100" y="5343853"/>
            <a:ext cx="5396593" cy="1077218"/>
          </a:xfrm>
          <a:prstGeom prst="rect">
            <a:avLst/>
          </a:prstGeom>
          <a:blipFill dpi="0" rotWithShape="1">
            <a:blip r:embed="rId6">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convex"/>
          </a:sp3d>
        </p:spPr>
        <p:txBody>
          <a:bodyPr wrap="square">
            <a:spAutoFit/>
          </a:bodyPr>
          <a:lstStyle/>
          <a:p>
            <a:pPr algn="ctr"/>
            <a:r>
              <a:rPr lang="fa-IR" sz="3200" dirty="0">
                <a:solidFill>
                  <a:srgbClr val="231F20"/>
                </a:solidFill>
                <a:latin typeface="AmuzehNewNormalPS"/>
                <a:cs typeface="B Koodak" panose="00000700000000000000" pitchFamily="2" charset="-78"/>
              </a:rPr>
              <a:t>کمک به کشتی های حادثه دیده چه در آب های ایران، چه آب های بین المللی</a:t>
            </a:r>
            <a:endParaRPr lang="en-US" sz="3200" dirty="0">
              <a:solidFill>
                <a:srgbClr val="231F20"/>
              </a:solidFill>
              <a:latin typeface="AmuzehNewNormalPS"/>
              <a:cs typeface="B Koodak" panose="00000700000000000000" pitchFamily="2" charset="-78"/>
            </a:endParaRPr>
          </a:p>
        </p:txBody>
      </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3495305">
            <a:off x="6138345" y="5241188"/>
            <a:ext cx="952500" cy="371475"/>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8934098">
            <a:off x="5368341" y="5215337"/>
            <a:ext cx="952500" cy="371475"/>
          </a:xfrm>
          <a:prstGeom prst="rect">
            <a:avLst/>
          </a:prstGeom>
        </p:spPr>
      </p:pic>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143" y="0"/>
            <a:ext cx="10014857"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55200" cy="6861683"/>
          </a:xfrm>
          <a:prstGeom prst="rect">
            <a:avLst/>
          </a:prstGeom>
        </p:spPr>
      </p:pic>
      <p:sp>
        <p:nvSpPr>
          <p:cNvPr id="7" name="Rectangle 6"/>
          <p:cNvSpPr/>
          <p:nvPr/>
        </p:nvSpPr>
        <p:spPr>
          <a:xfrm>
            <a:off x="9855200" y="2736502"/>
            <a:ext cx="2336799" cy="1384995"/>
          </a:xfrm>
          <a:prstGeom prst="rect">
            <a:avLst/>
          </a:prstGeom>
          <a:noFill/>
        </p:spPr>
        <p:txBody>
          <a:bodyPr wrap="square">
            <a:spAutoFit/>
          </a:bodyPr>
          <a:lstStyle/>
          <a:p>
            <a:pPr algn="ctr"/>
            <a:r>
              <a:rPr lang="fa-IR" sz="2800" dirty="0">
                <a:cs typeface="B Koodak" panose="00000700000000000000" pitchFamily="2" charset="-78"/>
              </a:rPr>
              <a:t>رژۀ نیروی دریایی جمهوری اسلامی ایران</a:t>
            </a:r>
            <a:endParaRPr lang="en-US" sz="2800" dirty="0">
              <a:cs typeface="B Koodak" panose="00000700000000000000" pitchFamily="2" charset="-78"/>
            </a:endParaRPr>
          </a:p>
        </p:txBody>
      </p:sp>
    </p:spTree>
    <p:extLst>
      <p:ext uri="{BB962C8B-B14F-4D97-AF65-F5344CB8AC3E}">
        <p14:creationId xmlns:p14="http://schemas.microsoft.com/office/powerpoint/2010/main" val="187522329"/>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143" y="0"/>
            <a:ext cx="10014857"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319657" cy="6869943"/>
          </a:xfrm>
          <a:prstGeom prst="rect">
            <a:avLst/>
          </a:prstGeom>
        </p:spPr>
      </p:pic>
      <p:sp>
        <p:nvSpPr>
          <p:cNvPr id="4" name="Rectangle 3"/>
          <p:cNvSpPr/>
          <p:nvPr/>
        </p:nvSpPr>
        <p:spPr>
          <a:xfrm>
            <a:off x="10319656" y="2736502"/>
            <a:ext cx="1872343" cy="1384995"/>
          </a:xfrm>
          <a:prstGeom prst="rect">
            <a:avLst/>
          </a:prstGeom>
          <a:noFill/>
        </p:spPr>
        <p:txBody>
          <a:bodyPr wrap="square">
            <a:spAutoFit/>
          </a:bodyPr>
          <a:lstStyle/>
          <a:p>
            <a:pPr algn="ctr"/>
            <a:r>
              <a:rPr lang="fa-IR" sz="2800" dirty="0">
                <a:cs typeface="B Koodak" panose="00000700000000000000" pitchFamily="2" charset="-78"/>
              </a:rPr>
              <a:t>ناو جنگی جماران، ساخت ایران</a:t>
            </a:r>
            <a:endParaRPr lang="en-US" sz="2800" dirty="0">
              <a:cs typeface="B Koodak" panose="00000700000000000000" pitchFamily="2" charset="-78"/>
            </a:endParaRPr>
          </a:p>
        </p:txBody>
      </p:sp>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143" y="0"/>
            <a:ext cx="10014857"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0952" cy="6858000"/>
          </a:xfrm>
          <a:prstGeom prst="rect">
            <a:avLst/>
          </a:prstGeom>
        </p:spPr>
      </p:pic>
      <p:sp>
        <p:nvSpPr>
          <p:cNvPr id="4" name="Rectangle 3"/>
          <p:cNvSpPr/>
          <p:nvPr/>
        </p:nvSpPr>
        <p:spPr>
          <a:xfrm>
            <a:off x="10319656" y="2736502"/>
            <a:ext cx="1872343" cy="1384995"/>
          </a:xfrm>
          <a:prstGeom prst="rect">
            <a:avLst/>
          </a:prstGeom>
          <a:noFill/>
        </p:spPr>
        <p:txBody>
          <a:bodyPr wrap="square">
            <a:spAutoFit/>
          </a:bodyPr>
          <a:lstStyle/>
          <a:p>
            <a:pPr algn="ctr"/>
            <a:r>
              <a:rPr lang="fa-IR" sz="2800" dirty="0">
                <a:cs typeface="B Koodak" panose="00000700000000000000" pitchFamily="2" charset="-78"/>
              </a:rPr>
              <a:t>زیر دریایی فاتح، ساخت ایران</a:t>
            </a:r>
            <a:endParaRPr lang="en-US" sz="2800" dirty="0">
              <a:cs typeface="B Koodak" panose="00000700000000000000" pitchFamily="2" charset="-78"/>
            </a:endParaRPr>
          </a:p>
        </p:txBody>
      </p:sp>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143" y="0"/>
            <a:ext cx="10014857"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496939" cy="6858000"/>
          </a:xfrm>
          <a:prstGeom prst="rect">
            <a:avLst/>
          </a:prstGeom>
        </p:spPr>
      </p:pic>
      <p:sp>
        <p:nvSpPr>
          <p:cNvPr id="5" name="Rectangle 4"/>
          <p:cNvSpPr/>
          <p:nvPr/>
        </p:nvSpPr>
        <p:spPr>
          <a:xfrm>
            <a:off x="10496938" y="2736502"/>
            <a:ext cx="1695061" cy="1384995"/>
          </a:xfrm>
          <a:prstGeom prst="rect">
            <a:avLst/>
          </a:prstGeom>
          <a:noFill/>
        </p:spPr>
        <p:txBody>
          <a:bodyPr wrap="square">
            <a:spAutoFit/>
          </a:bodyPr>
          <a:lstStyle/>
          <a:p>
            <a:pPr algn="ctr"/>
            <a:r>
              <a:rPr lang="fa-IR" sz="2800" dirty="0">
                <a:cs typeface="B Koodak" panose="00000700000000000000" pitchFamily="2" charset="-78"/>
              </a:rPr>
              <a:t>زیر دریایی غدیر، ساخت ایران</a:t>
            </a:r>
            <a:endParaRPr lang="en-US" sz="2800" dirty="0">
              <a:cs typeface="B Koodak" panose="00000700000000000000" pitchFamily="2" charset="-78"/>
            </a:endParaRPr>
          </a:p>
        </p:txBody>
      </p:sp>
    </p:spTree>
    <p:extLst>
      <p:ext uri="{BB962C8B-B14F-4D97-AF65-F5344CB8AC3E}">
        <p14:creationId xmlns:p14="http://schemas.microsoft.com/office/powerpoint/2010/main" val="28793532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143" y="0"/>
            <a:ext cx="10014857"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0254953" cy="6858000"/>
          </a:xfrm>
          <a:prstGeom prst="rect">
            <a:avLst/>
          </a:prstGeom>
        </p:spPr>
      </p:pic>
      <p:sp>
        <p:nvSpPr>
          <p:cNvPr id="5" name="Rectangle 4"/>
          <p:cNvSpPr/>
          <p:nvPr/>
        </p:nvSpPr>
        <p:spPr>
          <a:xfrm>
            <a:off x="10254952" y="2090172"/>
            <a:ext cx="1937048" cy="2677656"/>
          </a:xfrm>
          <a:prstGeom prst="rect">
            <a:avLst/>
          </a:prstGeom>
        </p:spPr>
        <p:txBody>
          <a:bodyPr wrap="square">
            <a:spAutoFit/>
          </a:bodyPr>
          <a:lstStyle/>
          <a:p>
            <a:pPr algn="ctr"/>
            <a:r>
              <a:rPr lang="fa-IR" sz="2800" dirty="0">
                <a:cs typeface="B Koodak" panose="00000700000000000000" pitchFamily="2" charset="-78"/>
              </a:rPr>
              <a:t>توقیف دو شناور تهاجمی متجاوز آمریکا توسط نیروی دریایی سپاه</a:t>
            </a:r>
          </a:p>
          <a:p>
            <a:pPr algn="ctr"/>
            <a:r>
              <a:rPr lang="fa-IR" sz="2800" dirty="0">
                <a:cs typeface="B Koodak" panose="00000700000000000000" pitchFamily="2" charset="-78"/>
              </a:rPr>
              <a:t>دی ماه 94</a:t>
            </a:r>
          </a:p>
        </p:txBody>
      </p:sp>
    </p:spTree>
    <p:extLst>
      <p:ext uri="{BB962C8B-B14F-4D97-AF65-F5344CB8AC3E}">
        <p14:creationId xmlns:p14="http://schemas.microsoft.com/office/powerpoint/2010/main" val="206493364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8" name="Group 7"/>
          <p:cNvGrpSpPr/>
          <p:nvPr/>
        </p:nvGrpSpPr>
        <p:grpSpPr>
          <a:xfrm>
            <a:off x="4438996" y="165027"/>
            <a:ext cx="7753003" cy="1746900"/>
            <a:chOff x="3468915" y="272351"/>
            <a:chExt cx="5631542" cy="1381625"/>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8915" y="272351"/>
              <a:ext cx="5631542" cy="1193591"/>
            </a:xfrm>
            <a:prstGeom prst="rect">
              <a:avLst/>
            </a:prstGeom>
          </p:spPr>
        </p:pic>
        <p:sp>
          <p:nvSpPr>
            <p:cNvPr id="7" name="Rectangle 6"/>
            <p:cNvSpPr/>
            <p:nvPr/>
          </p:nvSpPr>
          <p:spPr>
            <a:xfrm>
              <a:off x="4244562" y="576758"/>
              <a:ext cx="4080248" cy="1077218"/>
            </a:xfrm>
            <a:prstGeom prst="rect">
              <a:avLst/>
            </a:prstGeom>
            <a:noFill/>
          </p:spPr>
          <p:txBody>
            <a:bodyPr wrap="square">
              <a:spAutoFit/>
            </a:bodyPr>
            <a:lstStyle/>
            <a:p>
              <a:pPr algn="ctr"/>
              <a:r>
                <a:rPr lang="fa-IR" sz="3200" dirty="0">
                  <a:cs typeface="B Koodak" panose="00000700000000000000" pitchFamily="2" charset="-78"/>
                </a:rPr>
                <a:t>فلسطین، مهمترین مسئله جهان اسلام</a:t>
              </a:r>
              <a:endParaRPr lang="en-US" sz="3200" dirty="0">
                <a:cs typeface="B Koodak" panose="00000700000000000000" pitchFamily="2" charset="-78"/>
              </a:endParaRPr>
            </a:p>
          </p:txBody>
        </p:sp>
      </p:grpSp>
      <p:sp>
        <p:nvSpPr>
          <p:cNvPr id="9" name="Rectangle 8"/>
          <p:cNvSpPr/>
          <p:nvPr/>
        </p:nvSpPr>
        <p:spPr>
          <a:xfrm>
            <a:off x="4838275" y="2351781"/>
            <a:ext cx="6691086"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نقشه توجه کنید.</a:t>
            </a:r>
          </a:p>
          <a:p>
            <a:pPr algn="ctr"/>
            <a:r>
              <a:rPr lang="fa-IR" sz="3200" dirty="0">
                <a:solidFill>
                  <a:srgbClr val="231F20"/>
                </a:solidFill>
                <a:latin typeface="AmuzehNewNormalPS"/>
                <a:cs typeface="B Koodak" panose="00000700000000000000" pitchFamily="2" charset="-78"/>
              </a:rPr>
              <a:t> این نقشه، سرزمین فلسطین را نشان می دهد.</a:t>
            </a:r>
            <a:endParaRPr lang="en-US" sz="3200" dirty="0">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0" y="-1"/>
            <a:ext cx="4316303" cy="6858000"/>
          </a:xfrm>
          <a:prstGeom prst="rect">
            <a:avLst/>
          </a:prstGeom>
        </p:spPr>
      </p:pic>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52" y="287470"/>
            <a:ext cx="7981723" cy="6351454"/>
          </a:xfrm>
          <a:prstGeom prst="rect">
            <a:avLst/>
          </a:prstGeom>
        </p:spPr>
      </p:pic>
      <p:sp>
        <p:nvSpPr>
          <p:cNvPr id="6" name="Rectangle 5"/>
          <p:cNvSpPr/>
          <p:nvPr/>
        </p:nvSpPr>
        <p:spPr>
          <a:xfrm>
            <a:off x="7895771" y="2921167"/>
            <a:ext cx="4054367" cy="1015663"/>
          </a:xfrm>
          <a:prstGeom prst="rect">
            <a:avLst/>
          </a:prstGeom>
        </p:spPr>
        <p:txBody>
          <a:bodyPr wrap="square">
            <a:spAutoFit/>
          </a:bodyPr>
          <a:lstStyle/>
          <a:p>
            <a:pPr algn="ctr"/>
            <a:r>
              <a:rPr lang="fa-IR" sz="3000" dirty="0">
                <a:solidFill>
                  <a:srgbClr val="231F20"/>
                </a:solidFill>
                <a:latin typeface="AmuzehNewNormalPS"/>
                <a:cs typeface="B Koodak" panose="00000700000000000000" pitchFamily="2" charset="-78"/>
              </a:rPr>
              <a:t>اشغال سرزمین های فلسطین از سال 1947 میلادی</a:t>
            </a:r>
            <a:endParaRPr lang="en-US" sz="3000" dirty="0">
              <a:cs typeface="B Koodak" panose="00000700000000000000" pitchFamily="2" charset="-78"/>
            </a:endParaRPr>
          </a:p>
        </p:txBody>
      </p:sp>
    </p:spTree>
    <p:extLst>
      <p:ext uri="{BB962C8B-B14F-4D97-AF65-F5344CB8AC3E}">
        <p14:creationId xmlns:p14="http://schemas.microsoft.com/office/powerpoint/2010/main" val="81821344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3691533" y="383091"/>
            <a:ext cx="4808931" cy="1401970"/>
            <a:chOff x="4684203" y="255984"/>
            <a:chExt cx="2823594" cy="140197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4203" y="255984"/>
              <a:ext cx="2823594" cy="1401970"/>
            </a:xfrm>
            <a:prstGeom prst="rect">
              <a:avLst/>
            </a:prstGeom>
          </p:spPr>
        </p:pic>
        <p:sp>
          <p:nvSpPr>
            <p:cNvPr id="5" name="Rectangle 4"/>
            <p:cNvSpPr/>
            <p:nvPr/>
          </p:nvSpPr>
          <p:spPr>
            <a:xfrm>
              <a:off x="4919929" y="664581"/>
              <a:ext cx="235214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دلایل اهمیت فلسطین</a:t>
              </a:r>
              <a:endParaRPr lang="en-US" sz="3200" dirty="0">
                <a:cs typeface="B Koodak" panose="00000700000000000000" pitchFamily="2" charset="-78"/>
              </a:endParaRPr>
            </a:p>
          </p:txBody>
        </p:sp>
      </p:grpSp>
      <p:sp>
        <p:nvSpPr>
          <p:cNvPr id="7" name="Rectangle 6"/>
          <p:cNvSpPr/>
          <p:nvPr/>
        </p:nvSpPr>
        <p:spPr>
          <a:xfrm>
            <a:off x="384628" y="2168151"/>
            <a:ext cx="11422742" cy="2246769"/>
          </a:xfrm>
          <a:prstGeom prst="rect">
            <a:avLst/>
          </a:prstGeom>
        </p:spPr>
        <p:txBody>
          <a:bodyPr wrap="square">
            <a:spAutoFit/>
          </a:bodyPr>
          <a:lstStyle/>
          <a:p>
            <a:pPr algn="ctr">
              <a:lnSpc>
                <a:spcPct val="150000"/>
              </a:lnSpc>
            </a:pPr>
            <a:r>
              <a:rPr lang="ar-IQ" sz="3200" dirty="0">
                <a:solidFill>
                  <a:srgbClr val="231F20"/>
                </a:solidFill>
                <a:latin typeface="AmuzehNewNormalPS"/>
                <a:cs typeface="B Koodak" panose="00000700000000000000" pitchFamily="2" charset="-78"/>
              </a:rPr>
              <a:t>مسئله فلسطین و ظلمی که بر مردم این کشور پس از اشغال آن توسط یهودیان صهیونیست می شود، تنها یک مسئله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مربوط به مردم عرب و یا حت</a:t>
            </a:r>
            <a:r>
              <a:rPr lang="fa-IR" sz="3200" dirty="0">
                <a:solidFill>
                  <a:srgbClr val="231F20"/>
                </a:solidFill>
                <a:latin typeface="AmuzehNewNormalPS"/>
                <a:cs typeface="B Koodak" panose="00000700000000000000" pitchFamily="2" charset="-78"/>
              </a:rPr>
              <a:t>ّ</a:t>
            </a:r>
            <a:r>
              <a:rPr lang="ar-IQ" sz="3200" dirty="0">
                <a:solidFill>
                  <a:srgbClr val="231F20"/>
                </a:solidFill>
                <a:latin typeface="AmuzehNewNormalPS"/>
                <a:cs typeface="B Koodak" panose="00000700000000000000" pitchFamily="2" charset="-78"/>
              </a:rPr>
              <a:t>ی یک مسئله صرفاً اسلامی نیست، بلکه یک مسئله بسیار با</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اهمیت است. </a:t>
            </a:r>
            <a:endParaRPr lang="en-US" sz="3200" dirty="0">
              <a:cs typeface="B Koodak" panose="00000700000000000000" pitchFamily="2" charset="-78"/>
            </a:endParaRPr>
          </a:p>
        </p:txBody>
      </p:sp>
      <p:sp>
        <p:nvSpPr>
          <p:cNvPr id="2" name="Rectangle 1">
            <a:extLst>
              <a:ext uri="{FF2B5EF4-FFF2-40B4-BE49-F238E27FC236}">
                <a16:creationId xmlns:a16="http://schemas.microsoft.com/office/drawing/2014/main" id="{31E362FE-9E3B-44C5-9C1A-B6530FD8EF51}"/>
              </a:ext>
            </a:extLst>
          </p:cNvPr>
          <p:cNvSpPr/>
          <p:nvPr/>
        </p:nvSpPr>
        <p:spPr>
          <a:xfrm>
            <a:off x="384628" y="4879233"/>
            <a:ext cx="11422742" cy="769441"/>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دلایل اهمیت فلسطین را می تون در موارد زیر برشمرد:</a:t>
            </a:r>
            <a:endParaRPr lang="en-US" sz="3200" dirty="0">
              <a:cs typeface="B Koodak" panose="00000700000000000000" pitchFamily="2" charset="-78"/>
            </a:endParaRPr>
          </a:p>
        </p:txBody>
      </p:sp>
      <p:pic>
        <p:nvPicPr>
          <p:cNvPr id="11" name="Picture 10">
            <a:extLst>
              <a:ext uri="{FF2B5EF4-FFF2-40B4-BE49-F238E27FC236}">
                <a16:creationId xmlns:a16="http://schemas.microsoft.com/office/drawing/2014/main" id="{4C7E4E3C-7509-4A46-AE3D-5A94CAD1EA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779" y="5555814"/>
            <a:ext cx="1201276" cy="676581"/>
          </a:xfrm>
          <a:prstGeom prst="rect">
            <a:avLst/>
          </a:prstGeom>
        </p:spPr>
      </p:pic>
    </p:spTree>
    <p:extLst>
      <p:ext uri="{BB962C8B-B14F-4D97-AF65-F5344CB8AC3E}">
        <p14:creationId xmlns:p14="http://schemas.microsoft.com/office/powerpoint/2010/main" val="217399912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6" y="0"/>
            <a:ext cx="12192000" cy="6858000"/>
          </a:xfrm>
          <a:prstGeom prst="rect">
            <a:avLst/>
          </a:prstGeom>
        </p:spPr>
      </p:pic>
      <p:sp>
        <p:nvSpPr>
          <p:cNvPr id="10" name="Rectangle 9"/>
          <p:cNvSpPr/>
          <p:nvPr/>
        </p:nvSpPr>
        <p:spPr>
          <a:xfrm>
            <a:off x="207818" y="321564"/>
            <a:ext cx="11776364" cy="2985433"/>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1. </a:t>
            </a:r>
            <a:r>
              <a:rPr lang="ar-IQ" sz="3200" dirty="0">
                <a:solidFill>
                  <a:srgbClr val="231F20"/>
                </a:solidFill>
                <a:latin typeface="AmuzehNewNormalPS"/>
                <a:cs typeface="B Koodak" panose="00000700000000000000" pitchFamily="2" charset="-78"/>
              </a:rPr>
              <a:t>این سرزمین </a:t>
            </a:r>
            <a:r>
              <a:rPr lang="ar-IQ" sz="3200" dirty="0">
                <a:solidFill>
                  <a:srgbClr val="C00000"/>
                </a:solidFill>
                <a:latin typeface="AmuzehNewNormalPS"/>
                <a:cs typeface="B Koodak" panose="00000700000000000000" pitchFamily="2" charset="-78"/>
              </a:rPr>
              <a:t>مهد ادیان الهی </a:t>
            </a:r>
            <a:r>
              <a:rPr lang="ar-IQ" sz="3200" dirty="0">
                <a:solidFill>
                  <a:srgbClr val="231F20"/>
                </a:solidFill>
                <a:latin typeface="AmuzehNewNormalPS"/>
                <a:cs typeface="B Koodak" panose="00000700000000000000" pitchFamily="2" charset="-78"/>
              </a:rPr>
              <a:t>و </a:t>
            </a:r>
            <a:r>
              <a:rPr lang="ar-IQ" sz="3200" dirty="0">
                <a:solidFill>
                  <a:srgbClr val="C00000"/>
                </a:solidFill>
                <a:latin typeface="AmuzehNewNormalPS"/>
                <a:cs typeface="B Koodak" panose="00000700000000000000" pitchFamily="2" charset="-78"/>
              </a:rPr>
              <a:t>محل زندگی بسیاری از پیامبران</a:t>
            </a:r>
            <a:r>
              <a:rPr lang="ar-IQ" sz="3200" dirty="0">
                <a:solidFill>
                  <a:srgbClr val="231F20"/>
                </a:solidFill>
                <a:latin typeface="AmuzehNewNormalPS"/>
                <a:cs typeface="B Koodak" panose="00000700000000000000" pitchFamily="2" charset="-78"/>
              </a:rPr>
              <a:t> بوده و </a:t>
            </a:r>
            <a:r>
              <a:rPr lang="ar-IQ" sz="3200" dirty="0">
                <a:solidFill>
                  <a:srgbClr val="C00000"/>
                </a:solidFill>
                <a:latin typeface="AmuzehNewNormalPS"/>
                <a:cs typeface="B Koodak" panose="00000700000000000000" pitchFamily="2" charset="-78"/>
              </a:rPr>
              <a:t>اماکن مقدس </a:t>
            </a:r>
            <a:r>
              <a:rPr lang="ar-IQ" sz="3200" dirty="0">
                <a:solidFill>
                  <a:srgbClr val="231F20"/>
                </a:solidFill>
                <a:latin typeface="AmuzehNewNormalPS"/>
                <a:cs typeface="B Koodak" panose="00000700000000000000" pitchFamily="2" charset="-78"/>
              </a:rPr>
              <a:t>بسیاری در آن واقع شده است.</a:t>
            </a:r>
            <a:r>
              <a:rPr lang="fa-IR" sz="3200" dirty="0">
                <a:solidFill>
                  <a:srgbClr val="231F20"/>
                </a:solidFill>
                <a:latin typeface="AmuzehNewNormalPS"/>
                <a:cs typeface="B Koodak" panose="00000700000000000000" pitchFamily="2" charset="-78"/>
              </a:rPr>
              <a:t> </a:t>
            </a:r>
            <a:br>
              <a:rPr lang="ar-IQ" sz="3200" dirty="0">
                <a:solidFill>
                  <a:srgbClr val="231F20"/>
                </a:solidFill>
                <a:latin typeface="AmuzehNewNormalPS"/>
                <a:cs typeface="B Koodak" panose="00000700000000000000" pitchFamily="2" charset="-78"/>
              </a:rPr>
            </a:br>
            <a:r>
              <a:rPr lang="ar-IQ" sz="3200" dirty="0">
                <a:solidFill>
                  <a:srgbClr val="231F20"/>
                </a:solidFill>
                <a:latin typeface="AmuzehNewNormalPS"/>
                <a:cs typeface="B Koodak" panose="00000700000000000000" pitchFamily="2" charset="-78"/>
              </a:rPr>
              <a:t>از این جهت، کانون توجه بسیاری از مردم جهان از جمله مسلمانان، مسیحیان و یهودیان است</a:t>
            </a:r>
            <a:r>
              <a:rPr lang="fa-IR" sz="3200" dirty="0">
                <a:solidFill>
                  <a:srgbClr val="231F20"/>
                </a:solidFill>
                <a:latin typeface="AmuzehNewNormalPS"/>
                <a:cs typeface="B Koodak" panose="00000700000000000000" pitchFamily="2" charset="-78"/>
              </a:rPr>
              <a:t>.</a:t>
            </a:r>
            <a:r>
              <a:rPr lang="ar-IQ" sz="3200" dirty="0">
                <a:solidFill>
                  <a:srgbClr val="231F20"/>
                </a:solidFill>
                <a:latin typeface="AmuzehNewNormalPS"/>
                <a:cs typeface="B Koodak" panose="00000700000000000000" pitchFamily="2" charset="-78"/>
              </a:rPr>
              <a:t> </a:t>
            </a:r>
            <a:endParaRPr lang="en-US" sz="3200" dirty="0">
              <a:solidFill>
                <a:srgbClr val="231F20"/>
              </a:solidFill>
              <a:latin typeface="AmuzehNewNormalPS"/>
              <a:cs typeface="B Koodak" panose="00000700000000000000" pitchFamily="2" charset="-78"/>
            </a:endParaRPr>
          </a:p>
        </p:txBody>
      </p:sp>
      <p:sp>
        <p:nvSpPr>
          <p:cNvPr id="6" name="Rectangle 5">
            <a:extLst>
              <a:ext uri="{FF2B5EF4-FFF2-40B4-BE49-F238E27FC236}">
                <a16:creationId xmlns:a16="http://schemas.microsoft.com/office/drawing/2014/main" id="{D87C42D9-986A-4BFC-88ED-2D2FC8F5556F}"/>
              </a:ext>
            </a:extLst>
          </p:cNvPr>
          <p:cNvSpPr/>
          <p:nvPr/>
        </p:nvSpPr>
        <p:spPr>
          <a:xfrm>
            <a:off x="399010" y="4155473"/>
            <a:ext cx="11776364" cy="2246769"/>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2. </a:t>
            </a:r>
            <a:r>
              <a:rPr lang="ar-IQ" sz="3200" dirty="0">
                <a:solidFill>
                  <a:srgbClr val="231F20"/>
                </a:solidFill>
                <a:latin typeface="AmuzehNewNormalPS"/>
                <a:cs typeface="B Koodak" panose="00000700000000000000" pitchFamily="2" charset="-78"/>
              </a:rPr>
              <a:t>کشور فلسطین در </a:t>
            </a:r>
            <a:r>
              <a:rPr lang="ar-IQ" sz="3200" dirty="0">
                <a:solidFill>
                  <a:srgbClr val="C00000"/>
                </a:solidFill>
                <a:latin typeface="AmuzehNewNormalPS"/>
                <a:cs typeface="B Koodak" panose="00000700000000000000" pitchFamily="2" charset="-78"/>
              </a:rPr>
              <a:t>محل تقاطع و لولای سه قاره آسیا، افریقا و اروپا </a:t>
            </a:r>
            <a:r>
              <a:rPr lang="ar-IQ" sz="3200" dirty="0">
                <a:solidFill>
                  <a:srgbClr val="231F20"/>
                </a:solidFill>
                <a:latin typeface="AmuzehNewNormalPS"/>
                <a:cs typeface="B Koodak" panose="00000700000000000000" pitchFamily="2" charset="-78"/>
              </a:rPr>
              <a:t>قرار دارد و راههای ارتباطی زمینی این سه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قاره از این منطقه می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گذرد. </a:t>
            </a:r>
            <a:endParaRPr lang="fa-IR" sz="3200" dirty="0">
              <a:solidFill>
                <a:srgbClr val="231F20"/>
              </a:solidFill>
              <a:latin typeface="AmuzehNewNormalPS"/>
              <a:cs typeface="B Koodak" panose="00000700000000000000" pitchFamily="2" charset="-78"/>
            </a:endParaRPr>
          </a:p>
          <a:p>
            <a:pPr algn="ctr">
              <a:lnSpc>
                <a:spcPct val="150000"/>
              </a:lnSpc>
            </a:pPr>
            <a:r>
              <a:rPr lang="ar-IQ" sz="3200" dirty="0">
                <a:solidFill>
                  <a:srgbClr val="231F20"/>
                </a:solidFill>
                <a:latin typeface="AmuzehNewNormalPS"/>
                <a:cs typeface="B Koodak" panose="00000700000000000000" pitchFamily="2" charset="-78"/>
              </a:rPr>
              <a:t>چنین مناطقی در جهان، از اهمیت بالایی برخوردارند </a:t>
            </a:r>
            <a:endParaRPr lang="en-US" sz="3200" dirty="0">
              <a:solidFill>
                <a:srgbClr val="231F20"/>
              </a:solidFill>
              <a:latin typeface="AmuzehNewNormalPS"/>
              <a:cs typeface="B Koodak" panose="00000700000000000000" pitchFamily="2" charset="-78"/>
            </a:endParaRPr>
          </a:p>
        </p:txBody>
      </p:sp>
      <p:pic>
        <p:nvPicPr>
          <p:cNvPr id="13" name="Picture 12">
            <a:extLst>
              <a:ext uri="{FF2B5EF4-FFF2-40B4-BE49-F238E27FC236}">
                <a16:creationId xmlns:a16="http://schemas.microsoft.com/office/drawing/2014/main" id="{EA3EB171-4612-480D-BC62-1D8FBBD564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1192" y="3229439"/>
            <a:ext cx="4572000" cy="714375"/>
          </a:xfrm>
          <a:prstGeom prst="rect">
            <a:avLst/>
          </a:prstGeom>
        </p:spPr>
      </p:pic>
    </p:spTree>
    <p:extLst>
      <p:ext uri="{BB962C8B-B14F-4D97-AF65-F5344CB8AC3E}">
        <p14:creationId xmlns:p14="http://schemas.microsoft.com/office/powerpoint/2010/main" val="24812581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911A9BC-997E-4307-BB55-861788AC5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AAE5B52-4B18-434F-8765-9F2034D54F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592888" cy="6996488"/>
          </a:xfrm>
          <a:prstGeom prst="rect">
            <a:avLst/>
          </a:prstGeom>
        </p:spPr>
      </p:pic>
      <p:sp>
        <p:nvSpPr>
          <p:cNvPr id="7" name="Rectangle 6">
            <a:extLst>
              <a:ext uri="{FF2B5EF4-FFF2-40B4-BE49-F238E27FC236}">
                <a16:creationId xmlns:a16="http://schemas.microsoft.com/office/drawing/2014/main" id="{337B8256-D158-4AF6-A9EB-77C7E2E2C2B3}"/>
              </a:ext>
            </a:extLst>
          </p:cNvPr>
          <p:cNvSpPr/>
          <p:nvPr/>
        </p:nvSpPr>
        <p:spPr>
          <a:xfrm>
            <a:off x="9592888" y="2459504"/>
            <a:ext cx="2357250" cy="1477328"/>
          </a:xfrm>
          <a:prstGeom prst="rect">
            <a:avLst/>
          </a:prstGeom>
        </p:spPr>
        <p:txBody>
          <a:bodyPr wrap="square">
            <a:spAutoFit/>
          </a:bodyPr>
          <a:lstStyle/>
          <a:p>
            <a:pPr algn="ctr"/>
            <a:r>
              <a:rPr lang="fa-IR" sz="3000" dirty="0">
                <a:solidFill>
                  <a:srgbClr val="231F20"/>
                </a:solidFill>
                <a:latin typeface="AmuzehNewNormalPS"/>
                <a:cs typeface="B Koodak" panose="00000700000000000000" pitchFamily="2" charset="-78"/>
              </a:rPr>
              <a:t>فلسطین، سه راهی بین آسیا و افریقا و اروپا</a:t>
            </a:r>
            <a:endParaRPr lang="en-US" sz="3000" dirty="0">
              <a:cs typeface="B Koodak" panose="00000700000000000000" pitchFamily="2" charset="-78"/>
            </a:endParaRPr>
          </a:p>
        </p:txBody>
      </p:sp>
    </p:spTree>
    <p:extLst>
      <p:ext uri="{BB962C8B-B14F-4D97-AF65-F5344CB8AC3E}">
        <p14:creationId xmlns:p14="http://schemas.microsoft.com/office/powerpoint/2010/main" val="7833772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8FBAC3-3F2A-4046-B617-625EBA08D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CD25AC1F-1A2F-43AB-B79A-E75E7C42E08F}"/>
              </a:ext>
            </a:extLst>
          </p:cNvPr>
          <p:cNvSpPr/>
          <p:nvPr/>
        </p:nvSpPr>
        <p:spPr>
          <a:xfrm>
            <a:off x="207818" y="835662"/>
            <a:ext cx="11776364" cy="5186676"/>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3. </a:t>
            </a:r>
            <a:r>
              <a:rPr lang="ar-IQ" sz="3200" dirty="0">
                <a:solidFill>
                  <a:srgbClr val="231F20"/>
                </a:solidFill>
                <a:latin typeface="AmuzehNewNormalPS"/>
                <a:cs typeface="B Koodak" panose="00000700000000000000" pitchFamily="2" charset="-78"/>
              </a:rPr>
              <a:t>تشکیل دولت جعلی اسرائیل در قلب دنیای اسلام (فلسطین)</a:t>
            </a:r>
            <a:r>
              <a:rPr lang="fa-IR" sz="3200" dirty="0">
                <a:solidFill>
                  <a:srgbClr val="231F20"/>
                </a:solidFill>
                <a:latin typeface="AmuzehNewNormalPS"/>
                <a:cs typeface="B Koodak" panose="00000700000000000000" pitchFamily="2" charset="-78"/>
              </a:rPr>
              <a:t>،</a:t>
            </a:r>
            <a:r>
              <a:rPr lang="ar-IQ" sz="3200" dirty="0">
                <a:solidFill>
                  <a:srgbClr val="231F20"/>
                </a:solidFill>
                <a:latin typeface="AmuzehNewNormalPS"/>
                <a:cs typeface="B Koodak" panose="00000700000000000000" pitchFamily="2" charset="-78"/>
              </a:rPr>
              <a:t> دارای یک هدف ِ بلند مدت استکباری است. </a:t>
            </a:r>
            <a:endParaRPr lang="fa-IR" sz="3200" dirty="0">
              <a:solidFill>
                <a:srgbClr val="231F20"/>
              </a:solidFill>
              <a:latin typeface="AmuzehNewNormalPS"/>
              <a:cs typeface="B Koodak" panose="00000700000000000000" pitchFamily="2" charset="-78"/>
            </a:endParaRPr>
          </a:p>
          <a:p>
            <a:pPr algn="ctr">
              <a:lnSpc>
                <a:spcPct val="150000"/>
              </a:lnSpc>
            </a:pPr>
            <a:r>
              <a:rPr lang="ar-IQ" sz="3200" dirty="0">
                <a:solidFill>
                  <a:srgbClr val="231F20"/>
                </a:solidFill>
                <a:latin typeface="AmuzehNewNormalPS"/>
                <a:cs typeface="B Koodak" panose="00000700000000000000" pitchFamily="2" charset="-78"/>
              </a:rPr>
              <a:t>زیرا</a:t>
            </a:r>
            <a:r>
              <a:rPr lang="fa-IR" sz="3200" dirty="0">
                <a:solidFill>
                  <a:srgbClr val="231F20"/>
                </a:solidFill>
                <a:latin typeface="AmuzehNewNormalPS"/>
                <a:cs typeface="B Koodak" panose="00000700000000000000" pitchFamily="2" charset="-78"/>
              </a:rPr>
              <a:t>:</a:t>
            </a:r>
            <a:br>
              <a:rPr lang="ar-IQ" sz="3200" dirty="0">
                <a:solidFill>
                  <a:srgbClr val="231F20"/>
                </a:solidFill>
                <a:latin typeface="AmuzehNewNormalPS"/>
                <a:cs typeface="B Koodak" panose="00000700000000000000" pitchFamily="2" charset="-78"/>
              </a:rPr>
            </a:br>
            <a:r>
              <a:rPr lang="ar-IQ" sz="3200" dirty="0">
                <a:solidFill>
                  <a:srgbClr val="231F20"/>
                </a:solidFill>
                <a:latin typeface="AmuzehNewNormalPS"/>
                <a:cs typeface="B Koodak" panose="00000700000000000000" pitchFamily="2" charset="-78"/>
              </a:rPr>
              <a:t>ادامه حیات و فعالیت اسرائیل، این تضمین را به صهیونیست</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ها می دهد که اگر زمانی دولت اسلامی مقتدری در این منطقه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به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وجود آمد، اسرائیل با آن مقابله کند و بتواند جلوی نفوذ آن را بگیرد</a:t>
            </a:r>
            <a:r>
              <a:rPr lang="fa-IR" sz="3200" dirty="0">
                <a:solidFill>
                  <a:srgbClr val="231F20"/>
                </a:solidFill>
                <a:latin typeface="AmuzehNewNormalPS"/>
                <a:cs typeface="B Koodak" panose="00000700000000000000" pitchFamily="2" charset="-78"/>
              </a:rPr>
              <a:t>.</a:t>
            </a:r>
            <a:br>
              <a:rPr lang="ar-IQ" sz="3200" dirty="0"/>
            </a:b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88998765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0B0E15-5CEA-4BBB-894C-57A374461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45DF0F4A-621B-4A37-B6F4-29A6575AF3F6}"/>
              </a:ext>
            </a:extLst>
          </p:cNvPr>
          <p:cNvSpPr/>
          <p:nvPr/>
        </p:nvSpPr>
        <p:spPr>
          <a:xfrm>
            <a:off x="207818" y="835662"/>
            <a:ext cx="11776364" cy="5925340"/>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4. </a:t>
            </a:r>
            <a:r>
              <a:rPr lang="ar-IQ" sz="3200" dirty="0">
                <a:solidFill>
                  <a:srgbClr val="231F20"/>
                </a:solidFill>
                <a:latin typeface="AmuzehNewNormalPS"/>
                <a:cs typeface="B Koodak" panose="00000700000000000000" pitchFamily="2" charset="-78"/>
              </a:rPr>
              <a:t>یکی از مهمترین آبراه</a:t>
            </a:r>
            <a:r>
              <a:rPr lang="fa-IR" sz="3200" dirty="0">
                <a:solidFill>
                  <a:srgbClr val="231F20"/>
                </a:solidFill>
                <a:latin typeface="AmuzehNewNormalPS"/>
                <a:cs typeface="B Koodak" panose="00000700000000000000" pitchFamily="2" charset="-78"/>
              </a:rPr>
              <a:t>ه </a:t>
            </a:r>
            <a:r>
              <a:rPr lang="ar-IQ" sz="3200" dirty="0">
                <a:solidFill>
                  <a:srgbClr val="231F20"/>
                </a:solidFill>
                <a:latin typeface="AmuzehNewNormalPS"/>
                <a:cs typeface="B Koodak" panose="00000700000000000000" pitchFamily="2" charset="-78"/>
              </a:rPr>
              <a:t>های جهان از این منطقه و نزدیک فلسطین عبور می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کند و ارتباط بین غرب و شرق را فراهم</a:t>
            </a:r>
            <a:r>
              <a:rPr lang="fa-IR" sz="3200" dirty="0">
                <a:solidFill>
                  <a:srgbClr val="231F20"/>
                </a:solidFill>
                <a:latin typeface="AmuzehNewNormalPS"/>
                <a:cs typeface="B Koodak" panose="00000700000000000000" pitchFamily="2" charset="-78"/>
              </a:rPr>
              <a:t> م</a:t>
            </a:r>
            <a:r>
              <a:rPr lang="ar-IQ" sz="3200" dirty="0">
                <a:solidFill>
                  <a:srgbClr val="231F20"/>
                </a:solidFill>
                <a:latin typeface="AmuzehNewNormalPS"/>
                <a:cs typeface="B Koodak" panose="00000700000000000000" pitchFamily="2" charset="-78"/>
              </a:rPr>
              <a:t>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کند</a:t>
            </a:r>
            <a:r>
              <a:rPr lang="fa-IR" sz="3200" dirty="0">
                <a:solidFill>
                  <a:srgbClr val="231F20"/>
                </a:solidFill>
                <a:latin typeface="AmuzehNewNormalPS"/>
                <a:cs typeface="B Koodak" panose="00000700000000000000" pitchFamily="2" charset="-78"/>
              </a:rPr>
              <a:t>.</a:t>
            </a:r>
          </a:p>
          <a:p>
            <a:pPr algn="ctr">
              <a:lnSpc>
                <a:spcPct val="150000"/>
              </a:lnSpc>
            </a:pPr>
            <a:r>
              <a:rPr lang="ar-IQ" sz="3200" dirty="0">
                <a:solidFill>
                  <a:srgbClr val="231F20"/>
                </a:solidFill>
                <a:latin typeface="AmuzehNewNormalPS"/>
                <a:cs typeface="B Koodak" panose="00000700000000000000" pitchFamily="2" charset="-78"/>
              </a:rPr>
              <a:t> (مسیر آبی دریای مدیترانه ــ دریای سرخ ــ اقیانوس هند) </a:t>
            </a:r>
            <a:endParaRPr lang="fa-IR" sz="3200" dirty="0">
              <a:solidFill>
                <a:srgbClr val="231F20"/>
              </a:solidFill>
              <a:latin typeface="AmuzehNewNormalPS"/>
              <a:cs typeface="B Koodak" panose="00000700000000000000" pitchFamily="2" charset="-78"/>
            </a:endParaRPr>
          </a:p>
          <a:p>
            <a:pPr algn="ctr">
              <a:lnSpc>
                <a:spcPct val="150000"/>
              </a:lnSpc>
            </a:pPr>
            <a:endParaRPr lang="fa-IR" sz="3200" dirty="0">
              <a:solidFill>
                <a:srgbClr val="231F20"/>
              </a:solidFill>
              <a:latin typeface="AmuzehNewNormalPS"/>
              <a:cs typeface="B Koodak" panose="00000700000000000000" pitchFamily="2" charset="-78"/>
            </a:endParaRPr>
          </a:p>
          <a:p>
            <a:pPr algn="ctr">
              <a:lnSpc>
                <a:spcPct val="150000"/>
              </a:lnSpc>
            </a:pPr>
            <a:r>
              <a:rPr lang="ar-IQ" sz="3200" dirty="0">
                <a:solidFill>
                  <a:srgbClr val="231F20"/>
                </a:solidFill>
                <a:latin typeface="AmuzehNewNormalPS"/>
                <a:cs typeface="B Koodak" panose="00000700000000000000" pitchFamily="2" charset="-78"/>
              </a:rPr>
              <a:t>روزانه کشتی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های فراوانی در این مسیر در رفت و آمدند و</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کالاهای مبادله شده بین کشورها از جمله نفت را جابه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جا می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کنند</a:t>
            </a:r>
            <a:r>
              <a:rPr lang="fa-IR" sz="3200" dirty="0">
                <a:solidFill>
                  <a:srgbClr val="231F20"/>
                </a:solidFill>
                <a:latin typeface="AmuzehNewNormalPS"/>
                <a:cs typeface="B Koodak" panose="00000700000000000000" pitchFamily="2" charset="-78"/>
              </a:rPr>
              <a:t>.</a:t>
            </a:r>
            <a:r>
              <a:rPr lang="ar-IQ" sz="3200" dirty="0">
                <a:solidFill>
                  <a:srgbClr val="231F20"/>
                </a:solidFill>
                <a:latin typeface="AmuzehNewNormalPS"/>
                <a:cs typeface="B Koodak" panose="00000700000000000000" pitchFamily="2" charset="-78"/>
              </a:rPr>
              <a:t> </a:t>
            </a:r>
            <a:br>
              <a:rPr lang="ar-IQ" sz="3200" dirty="0"/>
            </a:br>
            <a:br>
              <a:rPr lang="ar-IQ" sz="3200" dirty="0"/>
            </a:b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79147664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930FBC-195C-4551-9287-22D9B5C51E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5" y="0"/>
            <a:ext cx="12192000" cy="6858000"/>
          </a:xfrm>
          <a:prstGeom prst="rect">
            <a:avLst/>
          </a:prstGeom>
        </p:spPr>
      </p:pic>
      <p:sp>
        <p:nvSpPr>
          <p:cNvPr id="5" name="TextBox 4">
            <a:extLst>
              <a:ext uri="{FF2B5EF4-FFF2-40B4-BE49-F238E27FC236}">
                <a16:creationId xmlns:a16="http://schemas.microsoft.com/office/drawing/2014/main" id="{C045C35D-561A-49A9-970E-2835C2E52E26}"/>
              </a:ext>
            </a:extLst>
          </p:cNvPr>
          <p:cNvSpPr txBox="1"/>
          <p:nvPr/>
        </p:nvSpPr>
        <p:spPr>
          <a:xfrm>
            <a:off x="864523" y="757627"/>
            <a:ext cx="10208030" cy="2246769"/>
          </a:xfrm>
          <a:prstGeom prst="rect">
            <a:avLst/>
          </a:prstGeom>
          <a:noFill/>
        </p:spPr>
        <p:txBody>
          <a:bodyPr wrap="square">
            <a:spAutoFit/>
          </a:bodyPr>
          <a:lstStyle/>
          <a:p>
            <a:pPr algn="ctr">
              <a:lnSpc>
                <a:spcPct val="150000"/>
              </a:lnSpc>
            </a:pPr>
            <a:r>
              <a:rPr lang="ar-IQ" sz="3200" dirty="0">
                <a:solidFill>
                  <a:srgbClr val="231F20"/>
                </a:solidFill>
                <a:latin typeface="AmuzehNewNormalPS"/>
                <a:cs typeface="B Koodak" panose="00000700000000000000" pitchFamily="2" charset="-78"/>
              </a:rPr>
              <a:t>علاوه بر این، تکلیف دینی و همچنین وظیفه انسانی هر فرد آزاده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ای است که اگر دشمنان، قطعه</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ای از خاک کشوری</a:t>
            </a:r>
            <a:r>
              <a:rPr lang="fa-IR" sz="3200" dirty="0">
                <a:solidFill>
                  <a:srgbClr val="231F20"/>
                </a:solidFill>
                <a:latin typeface="AmuzehNewNormalPS"/>
                <a:cs typeface="B Koodak" panose="00000700000000000000" pitchFamily="2" charset="-78"/>
              </a:rPr>
              <a:t> </a:t>
            </a:r>
            <a:r>
              <a:rPr lang="ar-IQ" sz="3200" dirty="0">
                <a:solidFill>
                  <a:srgbClr val="231F20"/>
                </a:solidFill>
                <a:latin typeface="AmuzehNewNormalPS"/>
                <a:cs typeface="B Koodak" panose="00000700000000000000" pitchFamily="2" charset="-78"/>
              </a:rPr>
              <a:t>دیگر را غصب کنند و به مردم آن کشور ظلم کنند، به یاری آن مردم و مبارزه با دشمنان بشتابد</a:t>
            </a:r>
            <a:r>
              <a:rPr lang="fa-IR" sz="3200" dirty="0">
                <a:solidFill>
                  <a:srgbClr val="231F20"/>
                </a:solidFill>
                <a:latin typeface="AmuzehNewNormalPS"/>
                <a:cs typeface="B Koodak" panose="00000700000000000000" pitchFamily="2" charset="-78"/>
              </a:rPr>
              <a:t>.</a:t>
            </a:r>
            <a:r>
              <a:rPr lang="ar-IQ" sz="3200" dirty="0">
                <a:solidFill>
                  <a:srgbClr val="231F20"/>
                </a:solidFill>
                <a:latin typeface="AmuzehNewNormalPS"/>
                <a:cs typeface="B Koodak" panose="00000700000000000000" pitchFamily="2" charset="-78"/>
              </a:rPr>
              <a:t> </a:t>
            </a:r>
            <a:endParaRPr lang="en-US" dirty="0"/>
          </a:p>
        </p:txBody>
      </p:sp>
      <p:pic>
        <p:nvPicPr>
          <p:cNvPr id="4" name="Picture 3">
            <a:extLst>
              <a:ext uri="{FF2B5EF4-FFF2-40B4-BE49-F238E27FC236}">
                <a16:creationId xmlns:a16="http://schemas.microsoft.com/office/drawing/2014/main" id="{FFDB09FA-FB1D-4A6A-8747-A307058A3A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0933" y="3249181"/>
            <a:ext cx="6703384" cy="3665913"/>
          </a:xfrm>
          <a:prstGeom prst="rect">
            <a:avLst/>
          </a:prstGeom>
        </p:spPr>
      </p:pic>
    </p:spTree>
    <p:extLst>
      <p:ext uri="{BB962C8B-B14F-4D97-AF65-F5344CB8AC3E}">
        <p14:creationId xmlns:p14="http://schemas.microsoft.com/office/powerpoint/2010/main" val="3339942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236" y="0"/>
            <a:ext cx="10325528" cy="6858000"/>
          </a:xfrm>
          <a:prstGeom prst="rect">
            <a:avLst/>
          </a:prstGeom>
        </p:spPr>
      </p:pic>
      <p:sp>
        <p:nvSpPr>
          <p:cNvPr id="7" name="Rectangle 6"/>
          <p:cNvSpPr/>
          <p:nvPr/>
        </p:nvSpPr>
        <p:spPr>
          <a:xfrm>
            <a:off x="1245677" y="341477"/>
            <a:ext cx="2726716" cy="830997"/>
          </a:xfrm>
          <a:prstGeom prst="rect">
            <a:avLst/>
          </a:prstGeom>
        </p:spPr>
        <p:txBody>
          <a:bodyPr wrap="square">
            <a:spAutoFit/>
          </a:bodyPr>
          <a:lstStyle/>
          <a:p>
            <a:pPr algn="ctr"/>
            <a:r>
              <a:rPr lang="fa-IR" sz="2400" dirty="0">
                <a:solidFill>
                  <a:schemeClr val="bg1"/>
                </a:solidFill>
                <a:latin typeface="AmuzehNewNormalPS"/>
                <a:cs typeface="B Koodak" panose="00000700000000000000" pitchFamily="2" charset="-78"/>
              </a:rPr>
              <a:t>مسجد قبه الصخره</a:t>
            </a:r>
            <a:br>
              <a:rPr lang="fa-IR" dirty="0"/>
            </a:br>
            <a:r>
              <a:rPr lang="fa-IR" sz="2400" dirty="0">
                <a:solidFill>
                  <a:schemeClr val="bg1"/>
                </a:solidFill>
                <a:latin typeface="AmuzehNewNormalPS"/>
                <a:cs typeface="B Koodak" panose="00000700000000000000" pitchFamily="2" charset="-78"/>
              </a:rPr>
              <a:t> در بیت المقدس</a:t>
            </a:r>
            <a:endParaRPr lang="en-US" sz="2400" dirty="0">
              <a:solidFill>
                <a:schemeClr val="bg1"/>
              </a:solidFill>
            </a:endParaRPr>
          </a:p>
        </p:txBody>
      </p:sp>
    </p:spTree>
    <p:extLst>
      <p:ext uri="{BB962C8B-B14F-4D97-AF65-F5344CB8AC3E}">
        <p14:creationId xmlns:p14="http://schemas.microsoft.com/office/powerpoint/2010/main" val="209183884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9776"/>
            <a:ext cx="12192000" cy="5798223"/>
          </a:xfrm>
          <a:prstGeom prst="rect">
            <a:avLst/>
          </a:prstGeom>
        </p:spPr>
      </p:pic>
      <p:sp>
        <p:nvSpPr>
          <p:cNvPr id="6" name="Rectangle 5"/>
          <p:cNvSpPr/>
          <p:nvPr/>
        </p:nvSpPr>
        <p:spPr>
          <a:xfrm>
            <a:off x="4297927" y="299056"/>
            <a:ext cx="3596146" cy="461665"/>
          </a:xfrm>
          <a:prstGeom prst="rect">
            <a:avLst/>
          </a:prstGeom>
        </p:spPr>
        <p:txBody>
          <a:bodyPr wrap="square">
            <a:spAutoFit/>
          </a:bodyPr>
          <a:lstStyle/>
          <a:p>
            <a:pPr algn="ctr"/>
            <a:r>
              <a:rPr lang="fa-IR" sz="2400" dirty="0">
                <a:latin typeface="AmuzehNewNormalPS"/>
                <a:cs typeface="B Koodak" panose="00000700000000000000" pitchFamily="2" charset="-78"/>
              </a:rPr>
              <a:t>مسجد الاقصی در بیت المقدس</a:t>
            </a:r>
            <a:endParaRPr lang="en-US" sz="2400" dirty="0"/>
          </a:p>
        </p:txBody>
      </p:sp>
    </p:spTree>
    <p:extLst>
      <p:ext uri="{BB962C8B-B14F-4D97-AF65-F5344CB8AC3E}">
        <p14:creationId xmlns:p14="http://schemas.microsoft.com/office/powerpoint/2010/main" val="335164521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943" y="11539"/>
            <a:ext cx="10276114" cy="6846461"/>
          </a:xfrm>
          <a:prstGeom prst="rect">
            <a:avLst/>
          </a:prstGeom>
        </p:spPr>
      </p:pic>
      <p:sp>
        <p:nvSpPr>
          <p:cNvPr id="4" name="Rectangle 3"/>
          <p:cNvSpPr/>
          <p:nvPr/>
        </p:nvSpPr>
        <p:spPr>
          <a:xfrm>
            <a:off x="1368632" y="239877"/>
            <a:ext cx="1471878" cy="461665"/>
          </a:xfrm>
          <a:prstGeom prst="rect">
            <a:avLst/>
          </a:prstGeom>
        </p:spPr>
        <p:txBody>
          <a:bodyPr wrap="none">
            <a:spAutoFit/>
          </a:bodyPr>
          <a:lstStyle/>
          <a:p>
            <a:pPr algn="ctr"/>
            <a:r>
              <a:rPr lang="fa-IR" sz="2400" dirty="0">
                <a:latin typeface="AmuzehNewNormalPS"/>
                <a:cs typeface="B Koodak" panose="00000700000000000000" pitchFamily="2" charset="-78"/>
              </a:rPr>
              <a:t>بیت المقدس</a:t>
            </a:r>
            <a:endParaRPr lang="en-US" sz="2400" dirty="0"/>
          </a:p>
        </p:txBody>
      </p:sp>
    </p:spTree>
    <p:extLst>
      <p:ext uri="{BB962C8B-B14F-4D97-AF65-F5344CB8AC3E}">
        <p14:creationId xmlns:p14="http://schemas.microsoft.com/office/powerpoint/2010/main" val="97153411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870857" y="451455"/>
            <a:ext cx="10348686" cy="7048083"/>
          </a:xfrm>
          <a:prstGeom prst="rect">
            <a:avLst/>
          </a:prstGeom>
        </p:spPr>
        <p:txBody>
          <a:bodyPr wrap="square">
            <a:spAutoFit/>
          </a:bodyPr>
          <a:lstStyle/>
          <a:p>
            <a:pPr algn="just">
              <a:lnSpc>
                <a:spcPct val="150000"/>
              </a:lnSpc>
            </a:pPr>
            <a:r>
              <a:rPr lang="fa-IR" sz="2800" dirty="0">
                <a:solidFill>
                  <a:srgbClr val="231F20"/>
                </a:solidFill>
                <a:latin typeface="AmuzehNewNormalPS"/>
                <a:cs typeface="B Koodak" panose="00000700000000000000" pitchFamily="2" charset="-78"/>
              </a:rPr>
              <a:t>در سال 1897میلادی شخصی به نام هرتزل، کتابی به نام «دولت یهود» چاپ کرد و در آن مسئله مهاجرت یهودیان را که آن زمان درجهان پراکنده بودند و کشوری نداشتند، به فلسطین مطرح کرد. بعدهـا با حمایت دولت انگلیس، صهیونیست ها، هرساله هزاران یهودی را به فلسطین انتقال دادند و در شهرک ها مستقر کردند. از آن پس نیز صهیونیست ها با کمک و حمایت دولت های آمریکا و انگلیس شروع به حملات نظامی و کشتار و بیرون راندن فلسطینی ها کردند و سرانجام در این کشور، دولت اسرائیل را تشکیل دادند. پس از اشغال سرزمین فلسطین گروهی از فلسطینی ها مجبور شدند به کشورهای همسایه عربی، مهاجرت کنند. عده ای نیز در اردوگاه هایی در نوار غزه و کرانه غربی رود اردن با کمترین امکانات آموزشی، بهداشتی و غذایی به سر برده اند.</a:t>
            </a:r>
          </a:p>
          <a:p>
            <a:pPr algn="just"/>
            <a:br>
              <a:rPr lang="fa-IR" sz="2800" dirty="0">
                <a:solidFill>
                  <a:srgbClr val="231F20"/>
                </a:solidFill>
                <a:latin typeface="AmuzehNewNormalPS"/>
                <a:cs typeface="B Koodak" panose="00000700000000000000" pitchFamily="2" charset="-78"/>
              </a:rPr>
            </a:br>
            <a:endParaRPr lang="fa-IR" sz="2800" dirty="0">
              <a:solidFill>
                <a:srgbClr val="231F20"/>
              </a:solidFill>
              <a:latin typeface="AmuzehNewNormalPS"/>
              <a:cs typeface="B Koodak" panose="00000700000000000000" pitchFamily="2" charset="-78"/>
            </a:endParaRPr>
          </a:p>
          <a:p>
            <a:pPr algn="just"/>
            <a:endParaRPr lang="en-US" dirty="0"/>
          </a:p>
        </p:txBody>
      </p:sp>
    </p:spTree>
    <p:extLst>
      <p:ext uri="{BB962C8B-B14F-4D97-AF65-F5344CB8AC3E}">
        <p14:creationId xmlns:p14="http://schemas.microsoft.com/office/powerpoint/2010/main" val="1075750919"/>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798285" y="424880"/>
            <a:ext cx="10493829" cy="3970318"/>
          </a:xfrm>
          <a:prstGeom prst="rect">
            <a:avLst/>
          </a:prstGeom>
        </p:spPr>
        <p:txBody>
          <a:bodyPr wrap="square">
            <a:spAutoFit/>
          </a:bodyPr>
          <a:lstStyle/>
          <a:p>
            <a:pPr algn="just">
              <a:lnSpc>
                <a:spcPct val="150000"/>
              </a:lnSpc>
            </a:pPr>
            <a:r>
              <a:rPr lang="fa-IR" sz="2800" dirty="0">
                <a:solidFill>
                  <a:srgbClr val="231F20"/>
                </a:solidFill>
                <a:latin typeface="AmuzehNewNormalPS"/>
                <a:cs typeface="B Koodak" panose="00000700000000000000" pitchFamily="2" charset="-78"/>
              </a:rPr>
              <a:t>از زمان اشغال این کشور تاکنون، مردم فلسطین طی سالیان دراز علیه اشغالگران مبارزه کردند و دست از مقاومت برای باز پس گیری سرزمین خود برنداشته اند. رژیم اشغالگر قدس نیز با بی رحمی تمام، همچنان حمله به اردوگاه های فلسطینیان و دستگیری و کشتار جوانان فلسطینی را ادامه داده است.</a:t>
            </a:r>
          </a:p>
          <a:p>
            <a:pPr algn="just">
              <a:lnSpc>
                <a:spcPct val="150000"/>
              </a:lnSpc>
            </a:pPr>
            <a:r>
              <a:rPr lang="fa-IR" sz="2800" dirty="0">
                <a:solidFill>
                  <a:srgbClr val="231F20"/>
                </a:solidFill>
                <a:latin typeface="AmuzehNewNormalPS"/>
                <a:cs typeface="B Koodak" panose="00000700000000000000" pitchFamily="2" charset="-78"/>
              </a:rPr>
              <a:t>به اعتراضات شجاعانه و مداوم (همیشگی) مردم غیرمسلح فلسطین در مقابله با رژیم اشغالگر قدس (اسرائیل) در اصطلاح سیاسی «انتفاضه» می گویند</a:t>
            </a:r>
            <a:r>
              <a:rPr lang="fa-IR" sz="2800" dirty="0">
                <a:cs typeface="B Koodak" panose="00000700000000000000" pitchFamily="2" charset="-78"/>
              </a:rPr>
              <a:t>.</a:t>
            </a:r>
            <a:endParaRPr lang="fa-IR" sz="28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7661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81139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599" y="-16642"/>
            <a:ext cx="9956801" cy="6874642"/>
          </a:xfrm>
          <a:prstGeom prst="rect">
            <a:avLst/>
          </a:prstGeom>
        </p:spPr>
      </p:pic>
    </p:spTree>
    <p:extLst>
      <p:ext uri="{BB962C8B-B14F-4D97-AF65-F5344CB8AC3E}">
        <p14:creationId xmlns:p14="http://schemas.microsoft.com/office/powerpoint/2010/main" val="3604936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350" y="0"/>
            <a:ext cx="11671300" cy="6858000"/>
          </a:xfrm>
          <a:prstGeom prst="rect">
            <a:avLst/>
          </a:prstGeom>
        </p:spPr>
      </p:pic>
    </p:spTree>
    <p:extLst>
      <p:ext uri="{BB962C8B-B14F-4D97-AF65-F5344CB8AC3E}">
        <p14:creationId xmlns:p14="http://schemas.microsoft.com/office/powerpoint/2010/main" val="159868590"/>
      </p:ext>
    </p:extLst>
  </p:cSld>
  <p:clrMapOvr>
    <a:masterClrMapping/>
  </p:clrMapOvr>
  <p:transition spd="slow">
    <p:wipe dir="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885" y="0"/>
            <a:ext cx="11916229" cy="6874748"/>
          </a:xfrm>
          <a:prstGeom prst="rect">
            <a:avLst/>
          </a:prstGeom>
        </p:spPr>
      </p:pic>
    </p:spTree>
    <p:extLst>
      <p:ext uri="{BB962C8B-B14F-4D97-AF65-F5344CB8AC3E}">
        <p14:creationId xmlns:p14="http://schemas.microsoft.com/office/powerpoint/2010/main" val="3780165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914" y="0"/>
            <a:ext cx="10334171" cy="6878683"/>
          </a:xfrm>
          <a:prstGeom prst="rect">
            <a:avLst/>
          </a:prstGeom>
        </p:spPr>
      </p:pic>
    </p:spTree>
    <p:extLst>
      <p:ext uri="{BB962C8B-B14F-4D97-AF65-F5344CB8AC3E}">
        <p14:creationId xmlns:p14="http://schemas.microsoft.com/office/powerpoint/2010/main" val="35681557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171" y="0"/>
            <a:ext cx="11335657" cy="6858000"/>
          </a:xfrm>
          <a:prstGeom prst="rect">
            <a:avLst/>
          </a:prstGeom>
        </p:spPr>
      </p:pic>
    </p:spTree>
    <p:extLst>
      <p:ext uri="{BB962C8B-B14F-4D97-AF65-F5344CB8AC3E}">
        <p14:creationId xmlns:p14="http://schemas.microsoft.com/office/powerpoint/2010/main" val="402376373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2581"/>
            <a:ext cx="12192000" cy="6857999"/>
          </a:xfrm>
          <a:prstGeom prst="rect">
            <a:avLst/>
          </a:prstGeom>
        </p:spPr>
      </p:pic>
      <p:grpSp>
        <p:nvGrpSpPr>
          <p:cNvPr id="10" name="Group 9"/>
          <p:cNvGrpSpPr/>
          <p:nvPr/>
        </p:nvGrpSpPr>
        <p:grpSpPr>
          <a:xfrm>
            <a:off x="3187597" y="132581"/>
            <a:ext cx="5816806" cy="1240122"/>
            <a:chOff x="4183537" y="321267"/>
            <a:chExt cx="5816806" cy="1240122"/>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3537" y="321267"/>
              <a:ext cx="5816806" cy="1240122"/>
            </a:xfrm>
            <a:prstGeom prst="rect">
              <a:avLst/>
            </a:prstGeom>
          </p:spPr>
        </p:pic>
        <p:sp>
          <p:nvSpPr>
            <p:cNvPr id="9" name="Rectangle 8"/>
            <p:cNvSpPr/>
            <p:nvPr/>
          </p:nvSpPr>
          <p:spPr>
            <a:xfrm>
              <a:off x="4762190" y="648940"/>
              <a:ext cx="465949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مقیاس نقشه و محاسبۀ مسافت ها</a:t>
              </a:r>
              <a:endParaRPr lang="en-US" sz="3200" dirty="0">
                <a:cs typeface="B Koodak" panose="00000700000000000000" pitchFamily="2" charset="-78"/>
              </a:endParaRPr>
            </a:p>
          </p:txBody>
        </p:sp>
      </p:grpSp>
      <p:sp>
        <p:nvSpPr>
          <p:cNvPr id="11" name="Rectangle 10"/>
          <p:cNvSpPr/>
          <p:nvPr/>
        </p:nvSpPr>
        <p:spPr>
          <a:xfrm>
            <a:off x="1190170" y="1700376"/>
            <a:ext cx="981165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مقیاس نقشه به ما نشان می دهد که فاصله های روی نقشه، بر روی زمین و در عالم واقعیت چقدر است. </a:t>
            </a:r>
            <a:endParaRPr lang="en-US" sz="3200" dirty="0">
              <a:cs typeface="B Koodak" panose="00000700000000000000" pitchFamily="2" charset="-78"/>
            </a:endParaRPr>
          </a:p>
        </p:txBody>
      </p:sp>
      <p:sp>
        <p:nvSpPr>
          <p:cNvPr id="12" name="Rectangle 11"/>
          <p:cNvSpPr/>
          <p:nvPr/>
        </p:nvSpPr>
        <p:spPr>
          <a:xfrm>
            <a:off x="631371" y="3022971"/>
            <a:ext cx="10929256"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عبارت دیگر مسافت های روی نقشه، نسبت به مسافت های واقعی روی زمین چقدر کوچکتر شده اند. </a:t>
            </a:r>
            <a:endParaRPr lang="en-US" sz="3200" dirty="0">
              <a:solidFill>
                <a:srgbClr val="231F20"/>
              </a:solidFill>
              <a:latin typeface="AmuzehNewNormalPS"/>
              <a:cs typeface="B Koodak" panose="00000700000000000000" pitchFamily="2" charset="-78"/>
            </a:endParaRPr>
          </a:p>
        </p:txBody>
      </p:sp>
      <p:sp>
        <p:nvSpPr>
          <p:cNvPr id="13" name="Rectangle 12"/>
          <p:cNvSpPr/>
          <p:nvPr/>
        </p:nvSpPr>
        <p:spPr>
          <a:xfrm>
            <a:off x="732970" y="4217604"/>
            <a:ext cx="10726057" cy="584775"/>
          </a:xfrm>
          <a:prstGeom prst="rect">
            <a:avLst/>
          </a:prstGeom>
        </p:spPr>
        <p:txBody>
          <a:bodyPr wrap="square">
            <a:spAutoFit/>
          </a:bodyPr>
          <a:lstStyle/>
          <a:p>
            <a:r>
              <a:rPr lang="fa-IR" sz="3200" dirty="0">
                <a:solidFill>
                  <a:srgbClr val="231F20"/>
                </a:solidFill>
                <a:latin typeface="AmuzehNewNormalPS"/>
                <a:cs typeface="B Koodak" panose="00000700000000000000" pitchFamily="2" charset="-78"/>
              </a:rPr>
              <a:t>در مقیاس خطی زیر، هر سانتیمتر روی نقشه چند کیلومتر روی زمین است؟</a:t>
            </a:r>
            <a:endParaRPr lang="en-US" sz="3200" dirty="0">
              <a:solidFill>
                <a:srgbClr val="231F20"/>
              </a:solidFill>
              <a:latin typeface="AmuzehNewNormalPS"/>
              <a:cs typeface="B Koodak" panose="00000700000000000000" pitchFamily="2" charset="-78"/>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515" y="4943141"/>
            <a:ext cx="4326164" cy="1914859"/>
          </a:xfrm>
          <a:prstGeom prst="rect">
            <a:avLst/>
          </a:prstGeom>
        </p:spPr>
      </p:pic>
      <p:sp>
        <p:nvSpPr>
          <p:cNvPr id="15" name="Flowchart: Document 14"/>
          <p:cNvSpPr/>
          <p:nvPr/>
        </p:nvSpPr>
        <p:spPr>
          <a:xfrm>
            <a:off x="5585454" y="5424980"/>
            <a:ext cx="6371770" cy="951179"/>
          </a:xfrm>
          <a:prstGeom prst="flowChartDocument">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هر سانتیمترنقشه معادل 3 کیلومترروی زمین</a:t>
            </a:r>
            <a:endParaRPr lang="en-US" sz="3200" dirty="0"/>
          </a:p>
        </p:txBody>
      </p:sp>
    </p:spTree>
    <p:extLst>
      <p:ext uri="{BB962C8B-B14F-4D97-AF65-F5344CB8AC3E}">
        <p14:creationId xmlns:p14="http://schemas.microsoft.com/office/powerpoint/2010/main" val="68525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1"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000" fill="hold"/>
                                        <p:tgtEl>
                                          <p:spTgt spid="13"/>
                                        </p:tgtEl>
                                        <p:attrNameLst>
                                          <p:attrName>ppt_w</p:attrName>
                                        </p:attrNameLst>
                                      </p:cBhvr>
                                      <p:tavLst>
                                        <p:tav tm="0">
                                          <p:val>
                                            <p:strVal val="#ppt_w+.3"/>
                                          </p:val>
                                        </p:tav>
                                        <p:tav tm="100000">
                                          <p:val>
                                            <p:strVal val="#ppt_w"/>
                                          </p:val>
                                        </p:tav>
                                      </p:tavLst>
                                    </p:anim>
                                    <p:anim calcmode="lin" valueType="num">
                                      <p:cBhvr>
                                        <p:cTn id="16" dur="1000" fill="hold"/>
                                        <p:tgtEl>
                                          <p:spTgt spid="13"/>
                                        </p:tgtEl>
                                        <p:attrNameLst>
                                          <p:attrName>ppt_h</p:attrName>
                                        </p:attrNameLst>
                                      </p:cBhvr>
                                      <p:tavLst>
                                        <p:tav tm="0">
                                          <p:val>
                                            <p:strVal val="#ppt_h"/>
                                          </p:val>
                                        </p:tav>
                                        <p:tav tm="100000">
                                          <p:val>
                                            <p:strVal val="#ppt_h"/>
                                          </p:val>
                                        </p:tav>
                                      </p:tavLst>
                                    </p:anim>
                                    <p:animEffect transition="in" filter="fade">
                                      <p:cBhvr>
                                        <p:cTn id="17" dur="1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1"/>
      <p:bldP spid="15"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06401" y="375922"/>
            <a:ext cx="11437257"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علاوه بر مقیاس خطی ممکن است مقیاس را با اعداد و به صورت کسری نمایش دهیم که در این صورت به آن مقیاس عددی (کسری) می گوییم.</a:t>
            </a:r>
            <a:endParaRPr lang="en-US" sz="3200" dirty="0">
              <a:cs typeface="B Koodak" panose="00000700000000000000" pitchFamily="2" charset="-78"/>
            </a:endParaRPr>
          </a:p>
        </p:txBody>
      </p:sp>
      <mc:AlternateContent xmlns:mc="http://schemas.openxmlformats.org/markup-compatibility/2006" xmlns:a14="http://schemas.microsoft.com/office/drawing/2010/main">
        <mc:Choice Requires="a14">
          <p:sp>
            <p:nvSpPr>
              <p:cNvPr id="9" name="Rectangle 8"/>
              <p:cNvSpPr/>
              <p:nvPr/>
            </p:nvSpPr>
            <p:spPr>
              <a:xfrm>
                <a:off x="1747187" y="1749382"/>
                <a:ext cx="8755684" cy="858633"/>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برای مثال مقیاس نقشۀ روبرو </a:t>
                </a:r>
                <a14:m>
                  <m:oMath xmlns:m="http://schemas.openxmlformats.org/officeDocument/2006/math">
                    <m:f>
                      <m:fPr>
                        <m:ctrlPr>
                          <a:rPr lang="fa-IR" sz="3200" i="1" smtClean="0">
                            <a:solidFill>
                              <a:srgbClr val="231F20"/>
                            </a:solidFill>
                            <a:latin typeface="Cambria Math" panose="02040503050406030204" pitchFamily="18" charset="0"/>
                            <a:cs typeface="B Koodak" panose="00000700000000000000" pitchFamily="2" charset="-78"/>
                          </a:rPr>
                        </m:ctrlPr>
                      </m:fPr>
                      <m:num>
                        <m:r>
                          <m:rPr>
                            <m:nor/>
                          </m:rPr>
                          <a:rPr lang="fa-IR" sz="3200" dirty="0">
                            <a:cs typeface="B Koodak" panose="00000700000000000000" pitchFamily="2" charset="-78"/>
                          </a:rPr>
                          <m:t>1</m:t>
                        </m:r>
                      </m:num>
                      <m:den>
                        <m:r>
                          <m:rPr>
                            <m:nor/>
                          </m:rPr>
                          <a:rPr lang="fa-IR" sz="3200" dirty="0">
                            <a:cs typeface="B Koodak" panose="00000700000000000000" pitchFamily="2" charset="-78"/>
                          </a:rPr>
                          <m:t>50000</m:t>
                        </m:r>
                        <m:r>
                          <m:rPr>
                            <m:nor/>
                          </m:rPr>
                          <a:rPr lang="en-US" sz="3200" dirty="0">
                            <a:cs typeface="B Koodak" panose="00000700000000000000" pitchFamily="2" charset="-78"/>
                          </a:rPr>
                          <m:t> </m:t>
                        </m:r>
                      </m:den>
                    </m:f>
                  </m:oMath>
                </a14:m>
                <a:r>
                  <a:rPr lang="fa-IR" sz="3200" dirty="0">
                    <a:cs typeface="B Koodak" panose="00000700000000000000" pitchFamily="2" charset="-78"/>
                  </a:rPr>
                  <a:t>   است. ( 50/000 : 1 )</a:t>
                </a:r>
                <a:endParaRPr lang="en-US" sz="3200" dirty="0">
                  <a:cs typeface="B Koodak" panose="00000700000000000000" pitchFamily="2" charset="-78"/>
                </a:endParaRPr>
              </a:p>
            </p:txBody>
          </p:sp>
        </mc:Choice>
        <mc:Fallback xmlns="">
          <p:sp>
            <p:nvSpPr>
              <p:cNvPr id="9" name="Rectangle 8"/>
              <p:cNvSpPr>
                <a:spLocks noRot="1" noChangeAspect="1" noMove="1" noResize="1" noEditPoints="1" noAdjustHandles="1" noChangeArrowheads="1" noChangeShapeType="1" noTextEdit="1"/>
              </p:cNvSpPr>
              <p:nvPr/>
            </p:nvSpPr>
            <p:spPr>
              <a:xfrm>
                <a:off x="1747187" y="1749382"/>
                <a:ext cx="8755684" cy="858633"/>
              </a:xfrm>
              <a:prstGeom prst="rect">
                <a:avLst/>
              </a:prstGeom>
              <a:blipFill>
                <a:blip r:embed="rId3"/>
                <a:stretch>
                  <a:fillRect l="-766" r="-696" b="-18440"/>
                </a:stretch>
              </a:blipFill>
            </p:spPr>
            <p:txBody>
              <a:bodyPr/>
              <a:lstStyle/>
              <a:p>
                <a:r>
                  <a:rPr lang="en-US">
                    <a:noFill/>
                  </a:rPr>
                  <a:t> </a:t>
                </a:r>
              </a:p>
            </p:txBody>
          </p:sp>
        </mc:Fallback>
      </mc:AlternateContent>
      <p:sp>
        <p:nvSpPr>
          <p:cNvPr id="10" name="Rectangle 9"/>
          <p:cNvSpPr/>
          <p:nvPr/>
        </p:nvSpPr>
        <p:spPr>
          <a:xfrm>
            <a:off x="729520" y="3080393"/>
            <a:ext cx="1073295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یعنی یک سانتی متر روی نقشه، برابر است با 50/000 سانتی متر روی زمین</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6442" y="3665168"/>
            <a:ext cx="3959112" cy="3192832"/>
          </a:xfrm>
          <a:prstGeom prst="rect">
            <a:avLst/>
          </a:prstGeom>
        </p:spPr>
      </p:pic>
    </p:spTree>
    <p:extLst>
      <p:ext uri="{BB962C8B-B14F-4D97-AF65-F5344CB8AC3E}">
        <p14:creationId xmlns:p14="http://schemas.microsoft.com/office/powerpoint/2010/main" val="160541725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46781" cy="6858000"/>
          </a:xfrm>
          <a:prstGeom prst="rect">
            <a:avLst/>
          </a:prstGeom>
        </p:spPr>
      </p:pic>
      <mc:AlternateContent xmlns:mc="http://schemas.openxmlformats.org/markup-compatibility/2006" xmlns:a14="http://schemas.microsoft.com/office/drawing/2010/main">
        <mc:Choice Requires="a14">
          <p:sp>
            <p:nvSpPr>
              <p:cNvPr id="2" name="TextBox 1"/>
              <p:cNvSpPr txBox="1"/>
              <p:nvPr/>
            </p:nvSpPr>
            <p:spPr>
              <a:xfrm>
                <a:off x="6395801" y="2032223"/>
                <a:ext cx="3342807" cy="780342"/>
              </a:xfrm>
              <a:prstGeom prst="rect">
                <a:avLst/>
              </a:prstGeom>
              <a:noFill/>
            </p:spPr>
            <p:txBody>
              <a:bodyPr wrap="square" lIns="0" tIns="0" rIns="0" bIns="0" rtlCol="0">
                <a:spAutoFit/>
              </a:bodyPr>
              <a:lstStyle/>
              <a:p>
                <a:r>
                  <a:rPr lang="fa-IR" dirty="0"/>
                  <a:t> </a:t>
                </a:r>
                <a14:m>
                  <m:oMath xmlns:m="http://schemas.openxmlformats.org/officeDocument/2006/math">
                    <m:r>
                      <a:rPr lang="en-US" sz="2800">
                        <a:latin typeface="Cambria Math" panose="02040503050406030204" pitchFamily="18" charset="0"/>
                        <a:cs typeface="B Titr" panose="00000700000000000000" pitchFamily="2" charset="-78"/>
                      </a:rPr>
                      <m:t>=</m:t>
                    </m:r>
                    <m:f>
                      <m:fPr>
                        <m:ctrlPr>
                          <a:rPr lang="en-US" sz="2800" i="1">
                            <a:latin typeface="Cambria Math" panose="02040503050406030204" pitchFamily="18" charset="0"/>
                            <a:cs typeface="B Titr" panose="00000700000000000000" pitchFamily="2" charset="-78"/>
                          </a:rPr>
                        </m:ctrlPr>
                      </m:fPr>
                      <m:num>
                        <m:r>
                          <a:rPr lang="fa-IR" sz="2800">
                            <a:latin typeface="Cambria Math" panose="02040503050406030204" pitchFamily="18" charset="0"/>
                            <a:cs typeface="B Titr" panose="00000700000000000000" pitchFamily="2" charset="-78"/>
                          </a:rPr>
                          <m:t>نقشه</m:t>
                        </m:r>
                        <m:r>
                          <a:rPr lang="fa-IR" sz="2800">
                            <a:latin typeface="Cambria Math" panose="02040503050406030204" pitchFamily="18" charset="0"/>
                            <a:cs typeface="B Titr" panose="00000700000000000000" pitchFamily="2" charset="-78"/>
                          </a:rPr>
                          <m:t> </m:t>
                        </m:r>
                        <m:r>
                          <a:rPr lang="fa-IR" sz="2800">
                            <a:latin typeface="Cambria Math" panose="02040503050406030204" pitchFamily="18" charset="0"/>
                            <a:cs typeface="B Titr" panose="00000700000000000000" pitchFamily="2" charset="-78"/>
                          </a:rPr>
                          <m:t>روی</m:t>
                        </m:r>
                        <m:r>
                          <a:rPr lang="fa-IR" sz="2800">
                            <a:latin typeface="Cambria Math" panose="02040503050406030204" pitchFamily="18" charset="0"/>
                            <a:cs typeface="B Titr" panose="00000700000000000000" pitchFamily="2" charset="-78"/>
                          </a:rPr>
                          <m:t> </m:t>
                        </m:r>
                        <m:r>
                          <a:rPr lang="fa-IR" sz="2800">
                            <a:latin typeface="Cambria Math" panose="02040503050406030204" pitchFamily="18" charset="0"/>
                            <a:cs typeface="B Titr" panose="00000700000000000000" pitchFamily="2" charset="-78"/>
                          </a:rPr>
                          <m:t>اندازه</m:t>
                        </m:r>
                      </m:num>
                      <m:den>
                        <m:r>
                          <a:rPr lang="fa-IR" sz="2800">
                            <a:latin typeface="Cambria Math" panose="02040503050406030204" pitchFamily="18" charset="0"/>
                            <a:cs typeface="B Titr" panose="00000700000000000000" pitchFamily="2" charset="-78"/>
                          </a:rPr>
                          <m:t>واقعی</m:t>
                        </m:r>
                        <m:r>
                          <a:rPr lang="fa-IR" sz="2800">
                            <a:latin typeface="Cambria Math" panose="02040503050406030204" pitchFamily="18" charset="0"/>
                            <a:cs typeface="B Titr" panose="00000700000000000000" pitchFamily="2" charset="-78"/>
                          </a:rPr>
                          <m:t> </m:t>
                        </m:r>
                        <m:r>
                          <a:rPr lang="fa-IR" sz="2800">
                            <a:latin typeface="Cambria Math" panose="02040503050406030204" pitchFamily="18" charset="0"/>
                            <a:cs typeface="B Titr" panose="00000700000000000000" pitchFamily="2" charset="-78"/>
                          </a:rPr>
                          <m:t>اندازه</m:t>
                        </m:r>
                      </m:den>
                    </m:f>
                  </m:oMath>
                </a14:m>
                <a:r>
                  <a:rPr lang="fa-IR" sz="2800" dirty="0">
                    <a:cs typeface="B Titr" panose="00000700000000000000" pitchFamily="2" charset="-78"/>
                  </a:rPr>
                  <a:t>مقیاس</a:t>
                </a:r>
                <a:endParaRPr lang="en-US" sz="2800" dirty="0">
                  <a:cs typeface="B Titr" panose="00000700000000000000" pitchFamily="2" charset="-78"/>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395801" y="2032223"/>
                <a:ext cx="3342807" cy="780342"/>
              </a:xfrm>
              <a:prstGeom prst="rect">
                <a:avLst/>
              </a:prstGeom>
              <a:blipFill>
                <a:blip r:embed="rId3"/>
                <a:stretch>
                  <a:fillRect l="-3825" r="-4189" b="-8594"/>
                </a:stretch>
              </a:blipFill>
            </p:spPr>
            <p:txBody>
              <a:bodyPr/>
              <a:lstStyle/>
              <a:p>
                <a:r>
                  <a:rPr lang="en-US">
                    <a:noFill/>
                  </a:rPr>
                  <a:t> </a:t>
                </a:r>
              </a:p>
            </p:txBody>
          </p:sp>
        </mc:Fallback>
      </mc:AlternateContent>
      <p:sp>
        <p:nvSpPr>
          <p:cNvPr id="5" name="Rectangle 4"/>
          <p:cNvSpPr/>
          <p:nvPr/>
        </p:nvSpPr>
        <p:spPr>
          <a:xfrm>
            <a:off x="137409" y="325479"/>
            <a:ext cx="11917181"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حال اگر از روستای « الف » تا « ب » را روی نقشه اندازه بگیریم و 3سانتیمتر باشد، فاصله واقعی این دو مکان را با استفاده از مقیاس کسری به صورت زیرمحاسبه می کنیم؛</a:t>
            </a:r>
            <a:endParaRPr lang="en-US" sz="3200" dirty="0">
              <a:cs typeface="B Koodak" panose="00000700000000000000" pitchFamily="2" charset="-78"/>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037" y="1672647"/>
            <a:ext cx="4858687" cy="3918296"/>
          </a:xfrm>
          <a:prstGeom prst="rect">
            <a:avLst/>
          </a:prstGeom>
        </p:spPr>
      </p:pic>
      <p:grpSp>
        <p:nvGrpSpPr>
          <p:cNvPr id="37" name="Group 36"/>
          <p:cNvGrpSpPr/>
          <p:nvPr/>
        </p:nvGrpSpPr>
        <p:grpSpPr>
          <a:xfrm>
            <a:off x="5381405" y="3194582"/>
            <a:ext cx="2260555" cy="1027621"/>
            <a:chOff x="5381405" y="3194582"/>
            <a:chExt cx="2260555" cy="1027621"/>
          </a:xfrm>
        </p:grpSpPr>
        <p:sp>
          <p:nvSpPr>
            <p:cNvPr id="7" name="Rectangle 6"/>
            <p:cNvSpPr/>
            <p:nvPr/>
          </p:nvSpPr>
          <p:spPr>
            <a:xfrm>
              <a:off x="5381405" y="3194582"/>
              <a:ext cx="2260555" cy="461665"/>
            </a:xfrm>
            <a:prstGeom prst="rect">
              <a:avLst/>
            </a:prstGeom>
          </p:spPr>
          <p:txBody>
            <a:bodyPr wrap="none">
              <a:spAutoFit/>
            </a:bodyPr>
            <a:lstStyle/>
            <a:p>
              <a:pPr algn="ctr"/>
              <a:r>
                <a:rPr lang="fa-IR" sz="2400" dirty="0">
                  <a:latin typeface="AmuzehNewNormalPS"/>
                  <a:cs typeface="B Koodak" panose="00000700000000000000" pitchFamily="2" charset="-78"/>
                </a:rPr>
                <a:t>سانتی متر روی نقشه</a:t>
              </a:r>
              <a:endParaRPr lang="en-US" sz="2400" dirty="0"/>
            </a:p>
          </p:txBody>
        </p:sp>
        <p:sp>
          <p:nvSpPr>
            <p:cNvPr id="9" name="Rectangle 8"/>
            <p:cNvSpPr/>
            <p:nvPr/>
          </p:nvSpPr>
          <p:spPr>
            <a:xfrm>
              <a:off x="6335190" y="3760538"/>
              <a:ext cx="352982" cy="461665"/>
            </a:xfrm>
            <a:prstGeom prst="rect">
              <a:avLst/>
            </a:prstGeom>
          </p:spPr>
          <p:txBody>
            <a:bodyPr wrap="none">
              <a:spAutoFit/>
            </a:bodyPr>
            <a:lstStyle/>
            <a:p>
              <a:pPr algn="ctr"/>
              <a:r>
                <a:rPr lang="fa-IR" sz="2400" dirty="0">
                  <a:latin typeface="AmuzehNewNormalPS"/>
                  <a:cs typeface="B Koodak" panose="00000700000000000000" pitchFamily="2" charset="-78"/>
                </a:rPr>
                <a:t>1</a:t>
              </a:r>
              <a:endParaRPr lang="en-US" sz="2400" dirty="0"/>
            </a:p>
          </p:txBody>
        </p:sp>
      </p:grpSp>
      <p:sp>
        <p:nvSpPr>
          <p:cNvPr id="10" name="Rectangle 9"/>
          <p:cNvSpPr/>
          <p:nvPr/>
        </p:nvSpPr>
        <p:spPr>
          <a:xfrm>
            <a:off x="6350277" y="4182609"/>
            <a:ext cx="352982" cy="461665"/>
          </a:xfrm>
          <a:prstGeom prst="rect">
            <a:avLst/>
          </a:prstGeom>
        </p:spPr>
        <p:txBody>
          <a:bodyPr wrap="none">
            <a:spAutoFit/>
          </a:bodyPr>
          <a:lstStyle/>
          <a:p>
            <a:pPr algn="ctr"/>
            <a:r>
              <a:rPr lang="fa-IR" sz="2400" dirty="0">
                <a:latin typeface="AmuzehNewNormalPS"/>
                <a:cs typeface="B Koodak" panose="00000700000000000000" pitchFamily="2" charset="-78"/>
              </a:rPr>
              <a:t>3</a:t>
            </a:r>
            <a:endParaRPr lang="en-US" sz="2400" dirty="0"/>
          </a:p>
        </p:txBody>
      </p:sp>
      <p:grpSp>
        <p:nvGrpSpPr>
          <p:cNvPr id="38" name="Group 37"/>
          <p:cNvGrpSpPr/>
          <p:nvPr/>
        </p:nvGrpSpPr>
        <p:grpSpPr>
          <a:xfrm>
            <a:off x="8368110" y="3194581"/>
            <a:ext cx="2287807" cy="1027621"/>
            <a:chOff x="8368110" y="3194581"/>
            <a:chExt cx="2287807" cy="1027621"/>
          </a:xfrm>
        </p:grpSpPr>
        <p:sp>
          <p:nvSpPr>
            <p:cNvPr id="8" name="Rectangle 7"/>
            <p:cNvSpPr/>
            <p:nvPr/>
          </p:nvSpPr>
          <p:spPr>
            <a:xfrm>
              <a:off x="8368110" y="3194581"/>
              <a:ext cx="2287807" cy="461665"/>
            </a:xfrm>
            <a:prstGeom prst="rect">
              <a:avLst/>
            </a:prstGeom>
          </p:spPr>
          <p:txBody>
            <a:bodyPr wrap="none">
              <a:spAutoFit/>
            </a:bodyPr>
            <a:lstStyle/>
            <a:p>
              <a:pPr algn="ctr"/>
              <a:r>
                <a:rPr lang="fa-IR" sz="2400" dirty="0">
                  <a:latin typeface="AmuzehNewNormalPS"/>
                  <a:cs typeface="B Koodak" panose="00000700000000000000" pitchFamily="2" charset="-78"/>
                </a:rPr>
                <a:t>سانتی متر روی زمین</a:t>
              </a:r>
              <a:endParaRPr lang="en-US" sz="2400" dirty="0"/>
            </a:p>
          </p:txBody>
        </p:sp>
        <p:sp>
          <p:nvSpPr>
            <p:cNvPr id="11" name="Rectangle 10"/>
            <p:cNvSpPr/>
            <p:nvPr/>
          </p:nvSpPr>
          <p:spPr>
            <a:xfrm>
              <a:off x="8926964" y="3760537"/>
              <a:ext cx="1026243" cy="461665"/>
            </a:xfrm>
            <a:prstGeom prst="rect">
              <a:avLst/>
            </a:prstGeom>
          </p:spPr>
          <p:txBody>
            <a:bodyPr wrap="none">
              <a:spAutoFit/>
            </a:bodyPr>
            <a:lstStyle/>
            <a:p>
              <a:pPr algn="ctr"/>
              <a:r>
                <a:rPr lang="fa-IR" sz="2400" dirty="0">
                  <a:latin typeface="AmuzehNewNormalPS"/>
                  <a:cs typeface="B Koodak" panose="00000700000000000000" pitchFamily="2" charset="-78"/>
                </a:rPr>
                <a:t>50000</a:t>
              </a:r>
              <a:endParaRPr lang="en-US" sz="2400" dirty="0"/>
            </a:p>
          </p:txBody>
        </p:sp>
      </p:grpSp>
      <p:sp>
        <p:nvSpPr>
          <p:cNvPr id="12" name="Rectangle 11"/>
          <p:cNvSpPr/>
          <p:nvPr/>
        </p:nvSpPr>
        <p:spPr>
          <a:xfrm>
            <a:off x="9232335" y="4224903"/>
            <a:ext cx="415499" cy="461665"/>
          </a:xfrm>
          <a:prstGeom prst="rect">
            <a:avLst/>
          </a:prstGeom>
        </p:spPr>
        <p:txBody>
          <a:bodyPr wrap="none">
            <a:spAutoFit/>
          </a:bodyPr>
          <a:lstStyle/>
          <a:p>
            <a:pPr algn="ctr"/>
            <a:r>
              <a:rPr lang="en-US" sz="2400" dirty="0">
                <a:latin typeface="_PDMS_Saleem_QuranFont" panose="02010000000000000000" pitchFamily="2" charset="-78"/>
                <a:cs typeface="_PDMS_Saleem_QuranFont" panose="02010000000000000000" pitchFamily="2" charset="-78"/>
              </a:rPr>
              <a:t>X</a:t>
            </a:r>
          </a:p>
        </p:txBody>
      </p:sp>
      <p:grpSp>
        <p:nvGrpSpPr>
          <p:cNvPr id="18" name="Group 17"/>
          <p:cNvGrpSpPr/>
          <p:nvPr/>
        </p:nvGrpSpPr>
        <p:grpSpPr>
          <a:xfrm>
            <a:off x="6150781" y="5029702"/>
            <a:ext cx="5195042" cy="521626"/>
            <a:chOff x="6150781" y="5029702"/>
            <a:chExt cx="5195042" cy="521626"/>
          </a:xfrm>
        </p:grpSpPr>
        <p:sp>
          <p:nvSpPr>
            <p:cNvPr id="14" name="Rectangle 13"/>
            <p:cNvSpPr/>
            <p:nvPr/>
          </p:nvSpPr>
          <p:spPr>
            <a:xfrm>
              <a:off x="7486450" y="5059683"/>
              <a:ext cx="364202" cy="461665"/>
            </a:xfrm>
            <a:prstGeom prst="rect">
              <a:avLst/>
            </a:prstGeom>
          </p:spPr>
          <p:txBody>
            <a:bodyPr wrap="none">
              <a:spAutoFit/>
            </a:bodyPr>
            <a:lstStyle/>
            <a:p>
              <a:pPr algn="ctr"/>
              <a:r>
                <a:rPr lang="en-US" sz="2400" dirty="0">
                  <a:latin typeface="AmuzehNewNormalPS"/>
                  <a:cs typeface="B Koodak" panose="00000700000000000000" pitchFamily="2" charset="-78"/>
                </a:rPr>
                <a:t>=</a:t>
              </a:r>
              <a:endParaRPr lang="en-US" sz="2400" dirty="0"/>
            </a:p>
          </p:txBody>
        </p:sp>
        <p:grpSp>
          <p:nvGrpSpPr>
            <p:cNvPr id="17" name="Group 16"/>
            <p:cNvGrpSpPr/>
            <p:nvPr/>
          </p:nvGrpSpPr>
          <p:grpSpPr>
            <a:xfrm>
              <a:off x="6150781" y="5029702"/>
              <a:ext cx="5195042" cy="521626"/>
              <a:chOff x="6150781" y="5029702"/>
              <a:chExt cx="5195042" cy="521626"/>
            </a:xfrm>
          </p:grpSpPr>
          <p:sp>
            <p:nvSpPr>
              <p:cNvPr id="13" name="Rectangle 12"/>
              <p:cNvSpPr/>
              <p:nvPr/>
            </p:nvSpPr>
            <p:spPr>
              <a:xfrm>
                <a:off x="6150781" y="5029703"/>
                <a:ext cx="1491179" cy="461665"/>
              </a:xfrm>
              <a:prstGeom prst="rect">
                <a:avLst/>
              </a:prstGeom>
            </p:spPr>
            <p:txBody>
              <a:bodyPr wrap="square">
                <a:spAutoFit/>
              </a:bodyPr>
              <a:lstStyle/>
              <a:p>
                <a:pPr algn="ctr"/>
                <a:r>
                  <a:rPr lang="fa-IR" sz="2400" dirty="0">
                    <a:latin typeface="AmuzehNewNormalPS"/>
                    <a:cs typeface="B Koodak" panose="00000700000000000000" pitchFamily="2" charset="-78"/>
                  </a:rPr>
                  <a:t>50000</a:t>
                </a:r>
                <a:r>
                  <a:rPr lang="en-US" sz="2400" dirty="0">
                    <a:latin typeface="AmuzehNewNormalPS"/>
                    <a:cs typeface="B Koodak" panose="00000700000000000000" pitchFamily="2" charset="-78"/>
                  </a:rPr>
                  <a:t> × </a:t>
                </a:r>
                <a:r>
                  <a:rPr lang="fa-IR" sz="2400" dirty="0">
                    <a:latin typeface="AmuzehNewNormalPS"/>
                    <a:cs typeface="B Koodak" panose="00000700000000000000" pitchFamily="2" charset="-78"/>
                  </a:rPr>
                  <a:t>3</a:t>
                </a:r>
                <a:endParaRPr lang="en-US" sz="2400" dirty="0"/>
              </a:p>
            </p:txBody>
          </p:sp>
          <p:sp>
            <p:nvSpPr>
              <p:cNvPr id="15" name="Rectangle 14"/>
              <p:cNvSpPr/>
              <p:nvPr/>
            </p:nvSpPr>
            <p:spPr>
              <a:xfrm>
                <a:off x="7752709" y="5089663"/>
                <a:ext cx="1194558" cy="461665"/>
              </a:xfrm>
              <a:prstGeom prst="rect">
                <a:avLst/>
              </a:prstGeom>
            </p:spPr>
            <p:txBody>
              <a:bodyPr wrap="none">
                <a:spAutoFit/>
              </a:bodyPr>
              <a:lstStyle/>
              <a:p>
                <a:pPr algn="ctr"/>
                <a:r>
                  <a:rPr lang="fa-IR" sz="2400" dirty="0">
                    <a:latin typeface="AmuzehNewNormalPS"/>
                    <a:cs typeface="B Koodak" panose="00000700000000000000" pitchFamily="2" charset="-78"/>
                  </a:rPr>
                  <a:t>150000</a:t>
                </a:r>
                <a:endParaRPr lang="en-US" sz="2400" dirty="0"/>
              </a:p>
            </p:txBody>
          </p:sp>
          <p:sp>
            <p:nvSpPr>
              <p:cNvPr id="16" name="Rectangle 15"/>
              <p:cNvSpPr/>
              <p:nvPr/>
            </p:nvSpPr>
            <p:spPr>
              <a:xfrm>
                <a:off x="9058016" y="5029702"/>
                <a:ext cx="2287807" cy="461665"/>
              </a:xfrm>
              <a:prstGeom prst="rect">
                <a:avLst/>
              </a:prstGeom>
            </p:spPr>
            <p:txBody>
              <a:bodyPr wrap="none">
                <a:spAutoFit/>
              </a:bodyPr>
              <a:lstStyle/>
              <a:p>
                <a:pPr algn="ctr"/>
                <a:r>
                  <a:rPr lang="fa-IR" sz="2400" dirty="0">
                    <a:latin typeface="AmuzehNewNormalPS"/>
                    <a:cs typeface="B Koodak" panose="00000700000000000000" pitchFamily="2" charset="-78"/>
                  </a:rPr>
                  <a:t>سانتی متر روی زمین</a:t>
                </a:r>
                <a:endParaRPr lang="en-US" sz="2400" dirty="0"/>
              </a:p>
            </p:txBody>
          </p:sp>
        </p:grpSp>
      </p:grpSp>
      <p:grpSp>
        <p:nvGrpSpPr>
          <p:cNvPr id="26" name="Group 25"/>
          <p:cNvGrpSpPr/>
          <p:nvPr/>
        </p:nvGrpSpPr>
        <p:grpSpPr>
          <a:xfrm>
            <a:off x="6180157" y="5635721"/>
            <a:ext cx="4869095" cy="483287"/>
            <a:chOff x="6180157" y="5635721"/>
            <a:chExt cx="4869095" cy="483287"/>
          </a:xfrm>
        </p:grpSpPr>
        <p:sp>
          <p:nvSpPr>
            <p:cNvPr id="22" name="Rectangle 21"/>
            <p:cNvSpPr/>
            <p:nvPr/>
          </p:nvSpPr>
          <p:spPr>
            <a:xfrm>
              <a:off x="8047745" y="5657343"/>
              <a:ext cx="364202" cy="461665"/>
            </a:xfrm>
            <a:prstGeom prst="rect">
              <a:avLst/>
            </a:prstGeom>
          </p:spPr>
          <p:txBody>
            <a:bodyPr wrap="none">
              <a:spAutoFit/>
            </a:bodyPr>
            <a:lstStyle/>
            <a:p>
              <a:pPr algn="ctr"/>
              <a:r>
                <a:rPr lang="en-US" sz="2400" dirty="0">
                  <a:latin typeface="AmuzehNewNormalPS"/>
                  <a:cs typeface="B Koodak" panose="00000700000000000000" pitchFamily="2" charset="-78"/>
                </a:rPr>
                <a:t>=</a:t>
              </a:r>
              <a:endParaRPr lang="en-US" sz="2400" dirty="0"/>
            </a:p>
          </p:txBody>
        </p:sp>
        <p:grpSp>
          <p:nvGrpSpPr>
            <p:cNvPr id="25" name="Group 24"/>
            <p:cNvGrpSpPr/>
            <p:nvPr/>
          </p:nvGrpSpPr>
          <p:grpSpPr>
            <a:xfrm>
              <a:off x="6180157" y="5635721"/>
              <a:ext cx="4869095" cy="483287"/>
              <a:chOff x="6180157" y="5635721"/>
              <a:chExt cx="4869095" cy="483287"/>
            </a:xfrm>
          </p:grpSpPr>
          <p:sp>
            <p:nvSpPr>
              <p:cNvPr id="19" name="Rectangle 18"/>
              <p:cNvSpPr/>
              <p:nvPr/>
            </p:nvSpPr>
            <p:spPr>
              <a:xfrm>
                <a:off x="6180157" y="5645964"/>
                <a:ext cx="1194558" cy="461665"/>
              </a:xfrm>
              <a:prstGeom prst="rect">
                <a:avLst/>
              </a:prstGeom>
            </p:spPr>
            <p:txBody>
              <a:bodyPr wrap="none">
                <a:spAutoFit/>
              </a:bodyPr>
              <a:lstStyle/>
              <a:p>
                <a:pPr algn="ctr"/>
                <a:r>
                  <a:rPr lang="fa-IR" sz="2400" dirty="0">
                    <a:latin typeface="AmuzehNewNormalPS"/>
                    <a:cs typeface="B Koodak" panose="00000700000000000000" pitchFamily="2" charset="-78"/>
                  </a:rPr>
                  <a:t>150000</a:t>
                </a:r>
                <a:endParaRPr lang="en-US" sz="2400" dirty="0"/>
              </a:p>
            </p:txBody>
          </p:sp>
          <p:sp>
            <p:nvSpPr>
              <p:cNvPr id="20" name="Rectangle 19"/>
              <p:cNvSpPr/>
              <p:nvPr/>
            </p:nvSpPr>
            <p:spPr>
              <a:xfrm>
                <a:off x="7348345" y="5635721"/>
                <a:ext cx="322524" cy="461665"/>
              </a:xfrm>
              <a:prstGeom prst="rect">
                <a:avLst/>
              </a:prstGeom>
            </p:spPr>
            <p:txBody>
              <a:bodyPr wrap="none">
                <a:spAutoFit/>
              </a:bodyPr>
              <a:lstStyle/>
              <a:p>
                <a:pPr algn="ctr"/>
                <a:r>
                  <a:rPr lang="fa-IR" sz="2400" dirty="0">
                    <a:latin typeface="AmuzehNewNormalPS"/>
                    <a:cs typeface="B Koodak" panose="00000700000000000000" pitchFamily="2" charset="-78"/>
                  </a:rPr>
                  <a:t>÷</a:t>
                </a:r>
                <a:endParaRPr lang="en-US" sz="2400" dirty="0"/>
              </a:p>
            </p:txBody>
          </p:sp>
          <p:sp>
            <p:nvSpPr>
              <p:cNvPr id="21" name="Rectangle 20"/>
              <p:cNvSpPr/>
              <p:nvPr/>
            </p:nvSpPr>
            <p:spPr>
              <a:xfrm>
                <a:off x="7486450" y="5657343"/>
                <a:ext cx="786484" cy="461665"/>
              </a:xfrm>
              <a:prstGeom prst="rect">
                <a:avLst/>
              </a:prstGeom>
            </p:spPr>
            <p:txBody>
              <a:bodyPr wrap="square">
                <a:spAutoFit/>
              </a:bodyPr>
              <a:lstStyle/>
              <a:p>
                <a:pPr algn="ctr"/>
                <a:r>
                  <a:rPr lang="fa-IR" sz="2400" dirty="0">
                    <a:latin typeface="AmuzehNewNormalPS"/>
                    <a:cs typeface="B Koodak" panose="00000700000000000000" pitchFamily="2" charset="-78"/>
                  </a:rPr>
                  <a:t>100</a:t>
                </a:r>
                <a:endParaRPr lang="en-US" sz="2400" dirty="0"/>
              </a:p>
            </p:txBody>
          </p:sp>
          <p:sp>
            <p:nvSpPr>
              <p:cNvPr id="23" name="Rectangle 22"/>
              <p:cNvSpPr/>
              <p:nvPr/>
            </p:nvSpPr>
            <p:spPr>
              <a:xfrm>
                <a:off x="8247758" y="5657343"/>
                <a:ext cx="857927" cy="461665"/>
              </a:xfrm>
              <a:prstGeom prst="rect">
                <a:avLst/>
              </a:prstGeom>
            </p:spPr>
            <p:txBody>
              <a:bodyPr wrap="none">
                <a:spAutoFit/>
              </a:bodyPr>
              <a:lstStyle/>
              <a:p>
                <a:pPr algn="ctr"/>
                <a:r>
                  <a:rPr lang="fa-IR" sz="2400" dirty="0">
                    <a:latin typeface="AmuzehNewNormalPS"/>
                    <a:cs typeface="B Koodak" panose="00000700000000000000" pitchFamily="2" charset="-78"/>
                  </a:rPr>
                  <a:t>1500</a:t>
                </a:r>
                <a:endParaRPr lang="en-US" sz="2400" dirty="0"/>
              </a:p>
            </p:txBody>
          </p:sp>
          <p:sp>
            <p:nvSpPr>
              <p:cNvPr id="24" name="Rectangle 23"/>
              <p:cNvSpPr/>
              <p:nvPr/>
            </p:nvSpPr>
            <p:spPr>
              <a:xfrm>
                <a:off x="9418677" y="5645964"/>
                <a:ext cx="1630575" cy="461665"/>
              </a:xfrm>
              <a:prstGeom prst="rect">
                <a:avLst/>
              </a:prstGeom>
            </p:spPr>
            <p:txBody>
              <a:bodyPr wrap="none">
                <a:spAutoFit/>
              </a:bodyPr>
              <a:lstStyle/>
              <a:p>
                <a:pPr algn="ctr"/>
                <a:r>
                  <a:rPr lang="fa-IR" sz="2400" dirty="0">
                    <a:latin typeface="AmuzehNewNormalPS"/>
                    <a:cs typeface="B Koodak" panose="00000700000000000000" pitchFamily="2" charset="-78"/>
                  </a:rPr>
                  <a:t>متر روی زمین</a:t>
                </a:r>
                <a:endParaRPr lang="en-US" sz="2400" dirty="0"/>
              </a:p>
            </p:txBody>
          </p:sp>
        </p:grpSp>
      </p:grpSp>
      <p:grpSp>
        <p:nvGrpSpPr>
          <p:cNvPr id="34" name="Group 33"/>
          <p:cNvGrpSpPr/>
          <p:nvPr/>
        </p:nvGrpSpPr>
        <p:grpSpPr>
          <a:xfrm>
            <a:off x="6150781" y="6161790"/>
            <a:ext cx="5078491" cy="509014"/>
            <a:chOff x="6264449" y="6129251"/>
            <a:chExt cx="5078491" cy="509014"/>
          </a:xfrm>
        </p:grpSpPr>
        <p:sp>
          <p:nvSpPr>
            <p:cNvPr id="28" name="Rectangle 27"/>
            <p:cNvSpPr/>
            <p:nvPr/>
          </p:nvSpPr>
          <p:spPr>
            <a:xfrm>
              <a:off x="7066479" y="6136552"/>
              <a:ext cx="322524" cy="461665"/>
            </a:xfrm>
            <a:prstGeom prst="rect">
              <a:avLst/>
            </a:prstGeom>
          </p:spPr>
          <p:txBody>
            <a:bodyPr wrap="none">
              <a:spAutoFit/>
            </a:bodyPr>
            <a:lstStyle/>
            <a:p>
              <a:pPr algn="ctr"/>
              <a:r>
                <a:rPr lang="fa-IR" sz="2400" dirty="0">
                  <a:latin typeface="AmuzehNewNormalPS"/>
                  <a:cs typeface="B Koodak" panose="00000700000000000000" pitchFamily="2" charset="-78"/>
                </a:rPr>
                <a:t>÷</a:t>
              </a:r>
              <a:endParaRPr lang="en-US" sz="2400" dirty="0"/>
            </a:p>
          </p:txBody>
        </p:sp>
        <p:grpSp>
          <p:nvGrpSpPr>
            <p:cNvPr id="33" name="Group 32"/>
            <p:cNvGrpSpPr/>
            <p:nvPr/>
          </p:nvGrpSpPr>
          <p:grpSpPr>
            <a:xfrm>
              <a:off x="6264449" y="6129251"/>
              <a:ext cx="5078491" cy="509014"/>
              <a:chOff x="6187983" y="6097386"/>
              <a:chExt cx="5078491" cy="509014"/>
            </a:xfrm>
          </p:grpSpPr>
          <p:sp>
            <p:nvSpPr>
              <p:cNvPr id="27" name="Rectangle 26"/>
              <p:cNvSpPr/>
              <p:nvPr/>
            </p:nvSpPr>
            <p:spPr>
              <a:xfrm>
                <a:off x="6187983" y="6109654"/>
                <a:ext cx="857927" cy="461665"/>
              </a:xfrm>
              <a:prstGeom prst="rect">
                <a:avLst/>
              </a:prstGeom>
            </p:spPr>
            <p:txBody>
              <a:bodyPr wrap="none">
                <a:spAutoFit/>
              </a:bodyPr>
              <a:lstStyle/>
              <a:p>
                <a:pPr algn="ctr"/>
                <a:r>
                  <a:rPr lang="fa-IR" sz="2400" dirty="0">
                    <a:latin typeface="AmuzehNewNormalPS"/>
                    <a:cs typeface="B Koodak" panose="00000700000000000000" pitchFamily="2" charset="-78"/>
                  </a:rPr>
                  <a:t>1500</a:t>
                </a:r>
                <a:endParaRPr lang="en-US" sz="2400" dirty="0"/>
              </a:p>
            </p:txBody>
          </p:sp>
          <p:sp>
            <p:nvSpPr>
              <p:cNvPr id="29" name="Rectangle 28"/>
              <p:cNvSpPr/>
              <p:nvPr/>
            </p:nvSpPr>
            <p:spPr>
              <a:xfrm>
                <a:off x="7158967" y="6123113"/>
                <a:ext cx="888777" cy="461665"/>
              </a:xfrm>
              <a:prstGeom prst="rect">
                <a:avLst/>
              </a:prstGeom>
            </p:spPr>
            <p:txBody>
              <a:bodyPr wrap="square">
                <a:spAutoFit/>
              </a:bodyPr>
              <a:lstStyle/>
              <a:p>
                <a:pPr algn="ctr"/>
                <a:r>
                  <a:rPr lang="fa-IR" sz="2400" dirty="0">
                    <a:latin typeface="AmuzehNewNormalPS"/>
                    <a:cs typeface="B Koodak" panose="00000700000000000000" pitchFamily="2" charset="-78"/>
                  </a:rPr>
                  <a:t>1000</a:t>
                </a:r>
                <a:endParaRPr lang="en-US" sz="2400" dirty="0"/>
              </a:p>
            </p:txBody>
          </p:sp>
          <p:sp>
            <p:nvSpPr>
              <p:cNvPr id="30" name="Rectangle 29"/>
              <p:cNvSpPr/>
              <p:nvPr/>
            </p:nvSpPr>
            <p:spPr>
              <a:xfrm>
                <a:off x="7908732" y="6128080"/>
                <a:ext cx="364202" cy="461665"/>
              </a:xfrm>
              <a:prstGeom prst="rect">
                <a:avLst/>
              </a:prstGeom>
            </p:spPr>
            <p:txBody>
              <a:bodyPr wrap="none">
                <a:spAutoFit/>
              </a:bodyPr>
              <a:lstStyle/>
              <a:p>
                <a:pPr algn="ctr"/>
                <a:r>
                  <a:rPr lang="en-US" sz="2400" dirty="0">
                    <a:latin typeface="AmuzehNewNormalPS"/>
                    <a:cs typeface="B Koodak" panose="00000700000000000000" pitchFamily="2" charset="-78"/>
                  </a:rPr>
                  <a:t>=</a:t>
                </a:r>
                <a:endParaRPr lang="en-US" sz="2400" dirty="0"/>
              </a:p>
            </p:txBody>
          </p:sp>
          <p:sp>
            <p:nvSpPr>
              <p:cNvPr id="31" name="Rectangle 30"/>
              <p:cNvSpPr/>
              <p:nvPr/>
            </p:nvSpPr>
            <p:spPr>
              <a:xfrm>
                <a:off x="8208455" y="6144735"/>
                <a:ext cx="638316" cy="461665"/>
              </a:xfrm>
              <a:prstGeom prst="rect">
                <a:avLst/>
              </a:prstGeom>
            </p:spPr>
            <p:txBody>
              <a:bodyPr wrap="none">
                <a:spAutoFit/>
              </a:bodyPr>
              <a:lstStyle/>
              <a:p>
                <a:pPr algn="ctr"/>
                <a:r>
                  <a:rPr lang="fa-IR" sz="2400" dirty="0">
                    <a:latin typeface="AmuzehNewNormalPS"/>
                    <a:cs typeface="B Koodak" panose="00000700000000000000" pitchFamily="2" charset="-78"/>
                  </a:rPr>
                  <a:t>1/5</a:t>
                </a:r>
                <a:endParaRPr lang="en-US" sz="2400" dirty="0"/>
              </a:p>
            </p:txBody>
          </p:sp>
          <p:sp>
            <p:nvSpPr>
              <p:cNvPr id="32" name="Rectangle 31"/>
              <p:cNvSpPr/>
              <p:nvPr/>
            </p:nvSpPr>
            <p:spPr>
              <a:xfrm>
                <a:off x="9137365" y="6097386"/>
                <a:ext cx="2129109" cy="461665"/>
              </a:xfrm>
              <a:prstGeom prst="rect">
                <a:avLst/>
              </a:prstGeom>
            </p:spPr>
            <p:txBody>
              <a:bodyPr wrap="none">
                <a:spAutoFit/>
              </a:bodyPr>
              <a:lstStyle/>
              <a:p>
                <a:pPr algn="ctr"/>
                <a:r>
                  <a:rPr lang="fa-IR" sz="2400" dirty="0">
                    <a:latin typeface="AmuzehNewNormalPS"/>
                    <a:cs typeface="B Koodak" panose="00000700000000000000" pitchFamily="2" charset="-78"/>
                  </a:rPr>
                  <a:t>کیلو متر روی زمین</a:t>
                </a:r>
                <a:endParaRPr lang="en-US" sz="2400" dirty="0"/>
              </a:p>
            </p:txBody>
          </p:sp>
        </p:grpSp>
      </p:grpSp>
      <p:sp>
        <p:nvSpPr>
          <p:cNvPr id="35" name="Rectangle 34"/>
          <p:cNvSpPr/>
          <p:nvPr/>
        </p:nvSpPr>
        <p:spPr>
          <a:xfrm>
            <a:off x="1853802" y="5762806"/>
            <a:ext cx="2965877" cy="461665"/>
          </a:xfrm>
          <a:prstGeom prst="rect">
            <a:avLst/>
          </a:prstGeom>
          <a:blipFill dpi="0" rotWithShape="1">
            <a:blip r:embed="rId5">
              <a:extLst>
                <a:ext uri="{28A0092B-C50C-407E-A947-70E740481C1C}">
                  <a14:useLocalDpi xmlns:a14="http://schemas.microsoft.com/office/drawing/2010/main" val="0"/>
                </a:ext>
              </a:extLst>
            </a:blip>
            <a:srcRect/>
            <a:stretch>
              <a:fillRect/>
            </a:stretch>
          </a:blipFill>
        </p:spPr>
        <p:txBody>
          <a:bodyPr wrap="none">
            <a:spAutoFit/>
          </a:bodyPr>
          <a:lstStyle/>
          <a:p>
            <a:pPr algn="ctr"/>
            <a:r>
              <a:rPr lang="fa-IR" sz="2400" dirty="0">
                <a:latin typeface="AmuzehNewNormalPS"/>
                <a:cs typeface="B Koodak" panose="00000700000000000000" pitchFamily="2" charset="-78"/>
              </a:rPr>
              <a:t>هر 1 کیلومتر </a:t>
            </a:r>
            <a:r>
              <a:rPr lang="en-US" sz="2400" dirty="0">
                <a:latin typeface="AmuzehNewNormalPS"/>
                <a:cs typeface="B Koodak" panose="00000700000000000000" pitchFamily="2" charset="-78"/>
              </a:rPr>
              <a:t>=</a:t>
            </a:r>
            <a:r>
              <a:rPr lang="fa-IR" sz="2400" dirty="0">
                <a:latin typeface="AmuzehNewNormalPS"/>
                <a:cs typeface="B Koodak" panose="00000700000000000000" pitchFamily="2" charset="-78"/>
              </a:rPr>
              <a:t> 1000 متر</a:t>
            </a:r>
            <a:endParaRPr lang="en-US" sz="2400" dirty="0"/>
          </a:p>
        </p:txBody>
      </p:sp>
      <p:sp>
        <p:nvSpPr>
          <p:cNvPr id="36" name="Rectangle 35"/>
          <p:cNvSpPr/>
          <p:nvPr/>
        </p:nvSpPr>
        <p:spPr>
          <a:xfrm>
            <a:off x="1806618" y="6280958"/>
            <a:ext cx="3005951" cy="461665"/>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p:spPr>
        <p:txBody>
          <a:bodyPr wrap="none">
            <a:spAutoFit/>
          </a:bodyPr>
          <a:lstStyle/>
          <a:p>
            <a:pPr algn="ctr"/>
            <a:r>
              <a:rPr lang="fa-IR" sz="2400" dirty="0">
                <a:latin typeface="AmuzehNewNormalPS"/>
                <a:cs typeface="B Koodak" panose="00000700000000000000" pitchFamily="2" charset="-78"/>
              </a:rPr>
              <a:t>هر 1 متر </a:t>
            </a:r>
            <a:r>
              <a:rPr lang="en-US" sz="2400" dirty="0">
                <a:latin typeface="AmuzehNewNormalPS"/>
                <a:cs typeface="B Koodak" panose="00000700000000000000" pitchFamily="2" charset="-78"/>
              </a:rPr>
              <a:t>=</a:t>
            </a:r>
            <a:r>
              <a:rPr lang="fa-IR" sz="2400" dirty="0">
                <a:latin typeface="AmuzehNewNormalPS"/>
                <a:cs typeface="B Koodak" panose="00000700000000000000" pitchFamily="2" charset="-78"/>
              </a:rPr>
              <a:t> 100 سانتی متر</a:t>
            </a:r>
            <a:endParaRPr lang="en-US" sz="2400" dirty="0"/>
          </a:p>
        </p:txBody>
      </p:sp>
    </p:spTree>
    <p:extLst>
      <p:ext uri="{BB962C8B-B14F-4D97-AF65-F5344CB8AC3E}">
        <p14:creationId xmlns:p14="http://schemas.microsoft.com/office/powerpoint/2010/main" val="98272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1000" fill="hold"/>
                                        <p:tgtEl>
                                          <p:spTgt spid="37"/>
                                        </p:tgtEl>
                                        <p:attrNameLst>
                                          <p:attrName>ppt_w</p:attrName>
                                        </p:attrNameLst>
                                      </p:cBhvr>
                                      <p:tavLst>
                                        <p:tav tm="0">
                                          <p:val>
                                            <p:strVal val="#ppt_w*0.70"/>
                                          </p:val>
                                        </p:tav>
                                        <p:tav tm="100000">
                                          <p:val>
                                            <p:strVal val="#ppt_w"/>
                                          </p:val>
                                        </p:tav>
                                      </p:tavLst>
                                    </p:anim>
                                    <p:anim calcmode="lin" valueType="num">
                                      <p:cBhvr>
                                        <p:cTn id="15" dur="1000" fill="hold"/>
                                        <p:tgtEl>
                                          <p:spTgt spid="37"/>
                                        </p:tgtEl>
                                        <p:attrNameLst>
                                          <p:attrName>ppt_h</p:attrName>
                                        </p:attrNameLst>
                                      </p:cBhvr>
                                      <p:tavLst>
                                        <p:tav tm="0">
                                          <p:val>
                                            <p:strVal val="#ppt_h"/>
                                          </p:val>
                                        </p:tav>
                                        <p:tav tm="100000">
                                          <p:val>
                                            <p:strVal val="#ppt_h"/>
                                          </p:val>
                                        </p:tav>
                                      </p:tavLst>
                                    </p:anim>
                                    <p:animEffect transition="in" filter="fade">
                                      <p:cBhvr>
                                        <p:cTn id="16" dur="10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1000" fill="hold"/>
                                        <p:tgtEl>
                                          <p:spTgt spid="38"/>
                                        </p:tgtEl>
                                        <p:attrNameLst>
                                          <p:attrName>ppt_w</p:attrName>
                                        </p:attrNameLst>
                                      </p:cBhvr>
                                      <p:tavLst>
                                        <p:tav tm="0">
                                          <p:val>
                                            <p:strVal val="#ppt_w*0.70"/>
                                          </p:val>
                                        </p:tav>
                                        <p:tav tm="100000">
                                          <p:val>
                                            <p:strVal val="#ppt_w"/>
                                          </p:val>
                                        </p:tav>
                                      </p:tavLst>
                                    </p:anim>
                                    <p:anim calcmode="lin" valueType="num">
                                      <p:cBhvr>
                                        <p:cTn id="22" dur="1000" fill="hold"/>
                                        <p:tgtEl>
                                          <p:spTgt spid="38"/>
                                        </p:tgtEl>
                                        <p:attrNameLst>
                                          <p:attrName>ppt_h</p:attrName>
                                        </p:attrNameLst>
                                      </p:cBhvr>
                                      <p:tavLst>
                                        <p:tav tm="0">
                                          <p:val>
                                            <p:strVal val="#ppt_h"/>
                                          </p:val>
                                        </p:tav>
                                        <p:tav tm="100000">
                                          <p:val>
                                            <p:strVal val="#ppt_h"/>
                                          </p:val>
                                        </p:tav>
                                      </p:tavLst>
                                    </p:anim>
                                    <p:animEffect transition="in" filter="fade">
                                      <p:cBhvr>
                                        <p:cTn id="23" dur="1000"/>
                                        <p:tgtEl>
                                          <p:spTgt spid="38"/>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000" fill="hold"/>
                                        <p:tgtEl>
                                          <p:spTgt spid="10"/>
                                        </p:tgtEl>
                                        <p:attrNameLst>
                                          <p:attrName>ppt_w</p:attrName>
                                        </p:attrNameLst>
                                      </p:cBhvr>
                                      <p:tavLst>
                                        <p:tav tm="0">
                                          <p:val>
                                            <p:strVal val="#ppt_w*0.70"/>
                                          </p:val>
                                        </p:tav>
                                        <p:tav tm="100000">
                                          <p:val>
                                            <p:strVal val="#ppt_w"/>
                                          </p:val>
                                        </p:tav>
                                      </p:tavLst>
                                    </p:anim>
                                    <p:anim calcmode="lin" valueType="num">
                                      <p:cBhvr>
                                        <p:cTn id="29" dur="1000" fill="hold"/>
                                        <p:tgtEl>
                                          <p:spTgt spid="10"/>
                                        </p:tgtEl>
                                        <p:attrNameLst>
                                          <p:attrName>ppt_h</p:attrName>
                                        </p:attrNameLst>
                                      </p:cBhvr>
                                      <p:tavLst>
                                        <p:tav tm="0">
                                          <p:val>
                                            <p:strVal val="#ppt_h"/>
                                          </p:val>
                                        </p:tav>
                                        <p:tav tm="100000">
                                          <p:val>
                                            <p:strVal val="#ppt_h"/>
                                          </p:val>
                                        </p:tav>
                                      </p:tavLst>
                                    </p:anim>
                                    <p:animEffect transition="in" filter="fade">
                                      <p:cBhvr>
                                        <p:cTn id="30" dur="10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strVal val="#ppt_w*0.70"/>
                                          </p:val>
                                        </p:tav>
                                        <p:tav tm="100000">
                                          <p:val>
                                            <p:strVal val="#ppt_w"/>
                                          </p:val>
                                        </p:tav>
                                      </p:tavLst>
                                    </p:anim>
                                    <p:anim calcmode="lin" valueType="num">
                                      <p:cBhvr>
                                        <p:cTn id="36" dur="1000" fill="hold"/>
                                        <p:tgtEl>
                                          <p:spTgt spid="12"/>
                                        </p:tgtEl>
                                        <p:attrNameLst>
                                          <p:attrName>ppt_h</p:attrName>
                                        </p:attrNameLst>
                                      </p:cBhvr>
                                      <p:tavLst>
                                        <p:tav tm="0">
                                          <p:val>
                                            <p:strVal val="#ppt_h"/>
                                          </p:val>
                                        </p:tav>
                                        <p:tav tm="100000">
                                          <p:val>
                                            <p:strVal val="#ppt_h"/>
                                          </p:val>
                                        </p:tav>
                                      </p:tavLst>
                                    </p:anim>
                                    <p:animEffect transition="in" filter="fade">
                                      <p:cBhvr>
                                        <p:cTn id="37" dur="10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10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10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7" name="Group 6"/>
          <p:cNvGrpSpPr/>
          <p:nvPr/>
        </p:nvGrpSpPr>
        <p:grpSpPr>
          <a:xfrm>
            <a:off x="3047999" y="356577"/>
            <a:ext cx="6080876" cy="1425106"/>
            <a:chOff x="4067465" y="163852"/>
            <a:chExt cx="6080876" cy="1425106"/>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465" y="163852"/>
              <a:ext cx="6080876" cy="1425106"/>
            </a:xfrm>
            <a:prstGeom prst="rect">
              <a:avLst/>
            </a:prstGeom>
          </p:spPr>
        </p:pic>
        <p:sp>
          <p:nvSpPr>
            <p:cNvPr id="6" name="Rectangle 5"/>
            <p:cNvSpPr/>
            <p:nvPr/>
          </p:nvSpPr>
          <p:spPr>
            <a:xfrm>
              <a:off x="4928761" y="584017"/>
              <a:ext cx="435828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روش حل کردن مسائل مقیاس</a:t>
              </a:r>
              <a:endParaRPr lang="en-US" sz="3200" dirty="0">
                <a:cs typeface="B Koodak" panose="00000700000000000000" pitchFamily="2" charset="-78"/>
              </a:endParaRPr>
            </a:p>
          </p:txBody>
        </p:sp>
      </p:grpSp>
      <p:sp>
        <p:nvSpPr>
          <p:cNvPr id="8" name="Rectangle 7"/>
          <p:cNvSpPr/>
          <p:nvPr/>
        </p:nvSpPr>
        <p:spPr>
          <a:xfrm>
            <a:off x="2883396" y="2978531"/>
            <a:ext cx="642520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1. عدد روی نقشه ضربدر عدد مخرج مقیاس</a:t>
            </a:r>
            <a:endParaRPr lang="en-US" sz="3200" dirty="0">
              <a:cs typeface="B Koodak" panose="00000700000000000000" pitchFamily="2" charset="-78"/>
            </a:endParaRPr>
          </a:p>
        </p:txBody>
      </p:sp>
      <p:sp>
        <p:nvSpPr>
          <p:cNvPr id="9" name="Rectangle 8"/>
          <p:cNvSpPr/>
          <p:nvPr/>
        </p:nvSpPr>
        <p:spPr>
          <a:xfrm>
            <a:off x="4277640" y="3934153"/>
            <a:ext cx="485123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2. تبدیل به متر ( تقسیم بر 100 )</a:t>
            </a:r>
            <a:endParaRPr lang="en-US" sz="3200" dirty="0">
              <a:cs typeface="B Koodak" panose="00000700000000000000" pitchFamily="2" charset="-78"/>
            </a:endParaRPr>
          </a:p>
        </p:txBody>
      </p:sp>
      <p:sp>
        <p:nvSpPr>
          <p:cNvPr id="10" name="Rectangle 9"/>
          <p:cNvSpPr/>
          <p:nvPr/>
        </p:nvSpPr>
        <p:spPr>
          <a:xfrm>
            <a:off x="3540623" y="4889776"/>
            <a:ext cx="558825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3. تبدیل به کیلومتر ( تقسیم بر 1000 )</a:t>
            </a:r>
            <a:endParaRPr lang="en-US" sz="3200" dirty="0">
              <a:cs typeface="B Koodak" panose="00000700000000000000" pitchFamily="2" charset="-78"/>
            </a:endParaRPr>
          </a:p>
        </p:txBody>
      </p:sp>
      <p:sp>
        <p:nvSpPr>
          <p:cNvPr id="11" name="Rectangle 10"/>
          <p:cNvSpPr/>
          <p:nvPr/>
        </p:nvSpPr>
        <p:spPr>
          <a:xfrm>
            <a:off x="6581338" y="2119005"/>
            <a:ext cx="5454521"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28575">
            <a:noFill/>
          </a:ln>
          <a:effectLst>
            <a:outerShdw blurRad="63500" sx="102000" sy="102000" algn="ctr" rotWithShape="0">
              <a:prstClr val="black">
                <a:alpha val="40000"/>
              </a:prstClr>
            </a:outerShdw>
          </a:effectLst>
          <a:scene3d>
            <a:camera prst="orthographicFront"/>
            <a:lightRig rig="threePt" dir="t"/>
          </a:scene3d>
          <a:sp3d>
            <a:bevelT w="139700" prst="cross"/>
          </a:sp3d>
        </p:spPr>
        <p:txBody>
          <a:bodyPr wrap="square">
            <a:spAutoFit/>
          </a:bodyPr>
          <a:lstStyle/>
          <a:p>
            <a:pPr algn="ctr"/>
            <a:r>
              <a:rPr lang="fa-IR" sz="3200" dirty="0">
                <a:solidFill>
                  <a:srgbClr val="231F20"/>
                </a:solidFill>
                <a:latin typeface="AmuzehNewNormalPS"/>
                <a:cs typeface="B Koodak" panose="00000700000000000000" pitchFamily="2" charset="-78"/>
              </a:rPr>
              <a:t>به دست آوردن عدد فاصله روی زمین</a:t>
            </a:r>
            <a:endParaRPr lang="en-US" sz="3200" dirty="0">
              <a:cs typeface="B Koodak" panose="00000700000000000000" pitchFamily="2" charset="-78"/>
            </a:endParaRPr>
          </a:p>
        </p:txBody>
      </p:sp>
    </p:spTree>
    <p:extLst>
      <p:ext uri="{BB962C8B-B14F-4D97-AF65-F5344CB8AC3E}">
        <p14:creationId xmlns:p14="http://schemas.microsoft.com/office/powerpoint/2010/main" val="245133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5481548" y="804957"/>
            <a:ext cx="1228903" cy="584775"/>
          </a:xfrm>
          <a:prstGeom prst="rect">
            <a:avLst/>
          </a:prstGeom>
        </p:spPr>
        <p:txBody>
          <a:bodyPr wrap="square">
            <a:prstTxWarp prst="textCanDown">
              <a:avLst/>
            </a:prstTxWarp>
            <a:spAutoFit/>
            <a:scene3d>
              <a:camera prst="perspectiveFront"/>
              <a:lightRig rig="threePt" dir="t"/>
            </a:scene3d>
            <a:sp3d extrusionH="57150">
              <a:bevelT w="38100" h="38100" prst="slope"/>
            </a:sp3d>
          </a:bodyPr>
          <a:lstStyle/>
          <a:p>
            <a:pPr algn="ctr"/>
            <a:r>
              <a:rPr lang="fa-IR" sz="3200" b="1" dirty="0">
                <a:ln w="22225">
                  <a:solidFill>
                    <a:srgbClr val="FFC000"/>
                  </a:solidFill>
                  <a:prstDash val="solid"/>
                </a:ln>
                <a:solidFill>
                  <a:srgbClr val="C00000"/>
                </a:solidFill>
                <a:latin typeface="AmuzehNewNormalPS"/>
                <a:cs typeface="B Koodak" panose="00000700000000000000" pitchFamily="2" charset="-78"/>
              </a:rPr>
              <a:t>مثال:</a:t>
            </a:r>
            <a:endParaRPr lang="en-US" sz="3200" b="1" dirty="0">
              <a:ln w="22225">
                <a:solidFill>
                  <a:srgbClr val="FFC000"/>
                </a:solidFill>
                <a:prstDash val="solid"/>
              </a:ln>
              <a:solidFill>
                <a:srgbClr val="C00000"/>
              </a:solidFill>
              <a:cs typeface="B Koodak" panose="00000700000000000000" pitchFamily="2" charset="-78"/>
            </a:endParaRPr>
          </a:p>
        </p:txBody>
      </p:sp>
      <p:sp>
        <p:nvSpPr>
          <p:cNvPr id="6" name="Rectangle 5"/>
          <p:cNvSpPr/>
          <p:nvPr/>
        </p:nvSpPr>
        <p:spPr>
          <a:xfrm>
            <a:off x="764498" y="1906623"/>
            <a:ext cx="10643017" cy="1077218"/>
          </a:xfrm>
          <a:prstGeom prst="rect">
            <a:avLst/>
          </a:prstGeom>
        </p:spPr>
        <p:txBody>
          <a:bodyPr wrap="square">
            <a:spAutoFit/>
          </a:bodyPr>
          <a:lstStyle/>
          <a:p>
            <a:r>
              <a:rPr lang="fa-IR" sz="3200" b="1" dirty="0">
                <a:cs typeface="B Koodak" panose="00000700000000000000" pitchFamily="2" charset="-78"/>
              </a:rPr>
              <a:t>اگر فاصله دو شهر با </a:t>
            </a:r>
            <a:r>
              <a:rPr lang="fa-IR" sz="3200" b="1" dirty="0">
                <a:solidFill>
                  <a:srgbClr val="C00000"/>
                </a:solidFill>
                <a:cs typeface="B Koodak" panose="00000700000000000000" pitchFamily="2" charset="-78"/>
              </a:rPr>
              <a:t>مقیاس</a:t>
            </a:r>
            <a:r>
              <a:rPr lang="fa-IR" sz="3200" b="1" dirty="0">
                <a:cs typeface="B Koodak" panose="00000700000000000000" pitchFamily="2" charset="-78"/>
              </a:rPr>
              <a:t>  </a:t>
            </a:r>
            <a:r>
              <a:rPr lang="fa-IR" sz="3200" b="1" dirty="0">
                <a:solidFill>
                  <a:srgbClr val="C00000"/>
                </a:solidFill>
                <a:cs typeface="B Koodak" panose="00000700000000000000" pitchFamily="2" charset="-78"/>
              </a:rPr>
              <a:t>1:300000</a:t>
            </a:r>
            <a:r>
              <a:rPr lang="fa-IR" sz="3200" b="1" dirty="0">
                <a:cs typeface="B Koodak" panose="00000700000000000000" pitchFamily="2" charset="-78"/>
              </a:rPr>
              <a:t>  بر </a:t>
            </a:r>
            <a:r>
              <a:rPr lang="fa-IR" sz="3200" b="1" dirty="0">
                <a:solidFill>
                  <a:srgbClr val="C00000"/>
                </a:solidFill>
                <a:cs typeface="B Koodak" panose="00000700000000000000" pitchFamily="2" charset="-78"/>
              </a:rPr>
              <a:t>روی نقشه 6 سانتی متر </a:t>
            </a:r>
            <a:r>
              <a:rPr lang="fa-IR" sz="3200" b="1" dirty="0">
                <a:cs typeface="B Koodak" panose="00000700000000000000" pitchFamily="2" charset="-78"/>
              </a:rPr>
              <a:t>باشد فاصله حقیقی آن چند است؟</a:t>
            </a:r>
            <a:endParaRPr lang="fa-IR" sz="3200" dirty="0">
              <a:effectLst/>
              <a:cs typeface="B Koodak" panose="00000700000000000000" pitchFamily="2" charset="-78"/>
            </a:endParaRPr>
          </a:p>
        </p:txBody>
      </p:sp>
      <p:sp>
        <p:nvSpPr>
          <p:cNvPr id="7" name="Rectangle 6"/>
          <p:cNvSpPr/>
          <p:nvPr/>
        </p:nvSpPr>
        <p:spPr>
          <a:xfrm>
            <a:off x="5981075" y="3296355"/>
            <a:ext cx="5426440" cy="523220"/>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1. عدد روی نقشه ضربدر عدد مخرج مقیاس</a:t>
            </a:r>
            <a:endParaRPr lang="en-US" sz="2800" dirty="0">
              <a:cs typeface="B Koodak" panose="00000700000000000000" pitchFamily="2" charset="-78"/>
            </a:endParaRPr>
          </a:p>
        </p:txBody>
      </p:sp>
      <p:sp>
        <p:nvSpPr>
          <p:cNvPr id="8" name="Rectangle 7"/>
          <p:cNvSpPr/>
          <p:nvPr/>
        </p:nvSpPr>
        <p:spPr>
          <a:xfrm>
            <a:off x="1768839" y="3296355"/>
            <a:ext cx="3987383"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6</a:t>
            </a:r>
            <a:r>
              <a:rPr lang="en-US" sz="2800" b="1" dirty="0">
                <a:cs typeface="B Koodak" panose="00000700000000000000" pitchFamily="2" charset="-78"/>
              </a:rPr>
              <a:t> × </a:t>
            </a:r>
            <a:r>
              <a:rPr lang="fa-IR" sz="2800" dirty="0">
                <a:solidFill>
                  <a:srgbClr val="231F20"/>
                </a:solidFill>
                <a:latin typeface="AmuzehNewNormalPS"/>
                <a:cs typeface="B Koodak" panose="00000700000000000000" pitchFamily="2" charset="-78"/>
              </a:rPr>
              <a:t>300000</a:t>
            </a:r>
            <a:r>
              <a:rPr lang="en-US" sz="2800" b="1" dirty="0">
                <a:cs typeface="B Koodak" panose="00000700000000000000" pitchFamily="2" charset="-78"/>
              </a:rPr>
              <a:t> =</a:t>
            </a:r>
            <a:r>
              <a:rPr lang="fa-IR" sz="2800" dirty="0">
                <a:solidFill>
                  <a:srgbClr val="231F20"/>
                </a:solidFill>
                <a:latin typeface="AmuzehNewNormalPS"/>
                <a:cs typeface="B Koodak" panose="00000700000000000000" pitchFamily="2" charset="-78"/>
              </a:rPr>
              <a:t>1800000</a:t>
            </a:r>
            <a:endParaRPr lang="en-US" sz="2800" dirty="0">
              <a:cs typeface="B Koodak" panose="00000700000000000000" pitchFamily="2" charset="-78"/>
            </a:endParaRPr>
          </a:p>
        </p:txBody>
      </p:sp>
      <p:sp>
        <p:nvSpPr>
          <p:cNvPr id="9" name="Rectangle 8"/>
          <p:cNvSpPr/>
          <p:nvPr/>
        </p:nvSpPr>
        <p:spPr>
          <a:xfrm>
            <a:off x="7210269" y="4241443"/>
            <a:ext cx="4197246" cy="523220"/>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2. تبدیل به متر ( تقسیم بر 100 )</a:t>
            </a:r>
            <a:endParaRPr lang="en-US" sz="2800" dirty="0">
              <a:solidFill>
                <a:srgbClr val="231F20"/>
              </a:solidFill>
              <a:latin typeface="AmuzehNewNormalPS"/>
              <a:cs typeface="B Koodak" panose="00000700000000000000" pitchFamily="2" charset="-78"/>
            </a:endParaRPr>
          </a:p>
        </p:txBody>
      </p:sp>
      <p:sp>
        <p:nvSpPr>
          <p:cNvPr id="10" name="Rectangle 9"/>
          <p:cNvSpPr/>
          <p:nvPr/>
        </p:nvSpPr>
        <p:spPr>
          <a:xfrm>
            <a:off x="1768839" y="4241443"/>
            <a:ext cx="4437088"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1800000</a:t>
            </a:r>
            <a:r>
              <a:rPr lang="en-US" sz="2800" b="1" dirty="0"/>
              <a:t>  ÷ </a:t>
            </a:r>
            <a:r>
              <a:rPr lang="fa-IR" sz="2800" dirty="0">
                <a:solidFill>
                  <a:srgbClr val="231F20"/>
                </a:solidFill>
                <a:latin typeface="AmuzehNewNormalPS"/>
                <a:cs typeface="B Koodak" panose="00000700000000000000" pitchFamily="2" charset="-78"/>
              </a:rPr>
              <a:t> 100</a:t>
            </a:r>
            <a:r>
              <a:rPr lang="en-US" sz="2800" b="1" dirty="0"/>
              <a:t> = </a:t>
            </a:r>
            <a:r>
              <a:rPr lang="fa-IR" sz="2800" dirty="0">
                <a:solidFill>
                  <a:srgbClr val="231F20"/>
                </a:solidFill>
                <a:latin typeface="AmuzehNewNormalPS"/>
                <a:cs typeface="B Koodak" panose="00000700000000000000" pitchFamily="2" charset="-78"/>
              </a:rPr>
              <a:t>18000</a:t>
            </a:r>
            <a:r>
              <a:rPr lang="en-US" sz="2800" b="1" dirty="0"/>
              <a:t> m</a:t>
            </a:r>
            <a:endParaRPr lang="en-US" sz="2800" dirty="0">
              <a:effectLst/>
            </a:endParaRPr>
          </a:p>
        </p:txBody>
      </p:sp>
      <p:sp>
        <p:nvSpPr>
          <p:cNvPr id="11" name="Rectangle 10"/>
          <p:cNvSpPr/>
          <p:nvPr/>
        </p:nvSpPr>
        <p:spPr>
          <a:xfrm>
            <a:off x="6565212" y="5186531"/>
            <a:ext cx="4937719" cy="523220"/>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3. تبدیل به کیلومتر ( تقسیم بر 1000 )</a:t>
            </a:r>
            <a:endParaRPr lang="en-US" sz="2800" dirty="0">
              <a:solidFill>
                <a:srgbClr val="231F20"/>
              </a:solidFill>
              <a:latin typeface="AmuzehNewNormalPS"/>
              <a:cs typeface="B Koodak" panose="00000700000000000000" pitchFamily="2" charset="-78"/>
            </a:endParaRPr>
          </a:p>
        </p:txBody>
      </p:sp>
      <p:sp>
        <p:nvSpPr>
          <p:cNvPr id="12" name="Rectangle 11"/>
          <p:cNvSpPr/>
          <p:nvPr/>
        </p:nvSpPr>
        <p:spPr>
          <a:xfrm>
            <a:off x="1708877" y="5186531"/>
            <a:ext cx="4107305"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18000 </a:t>
            </a:r>
            <a:r>
              <a:rPr lang="en-US" sz="2800" b="1" dirty="0"/>
              <a:t>  ÷ </a:t>
            </a:r>
            <a:r>
              <a:rPr lang="fa-IR" sz="2800" dirty="0">
                <a:solidFill>
                  <a:srgbClr val="231F20"/>
                </a:solidFill>
                <a:latin typeface="AmuzehNewNormalPS"/>
                <a:cs typeface="B Koodak" panose="00000700000000000000" pitchFamily="2" charset="-78"/>
              </a:rPr>
              <a:t> 1000</a:t>
            </a:r>
            <a:r>
              <a:rPr lang="en-US" sz="2800" b="1" dirty="0"/>
              <a:t> = </a:t>
            </a:r>
            <a:r>
              <a:rPr lang="fa-IR" sz="2800" dirty="0">
                <a:solidFill>
                  <a:srgbClr val="231F20"/>
                </a:solidFill>
                <a:latin typeface="AmuzehNewNormalPS"/>
                <a:cs typeface="B Koodak" panose="00000700000000000000" pitchFamily="2" charset="-78"/>
              </a:rPr>
              <a:t>18</a:t>
            </a:r>
            <a:r>
              <a:rPr lang="en-US" sz="2800" b="1" dirty="0"/>
              <a:t> km</a:t>
            </a:r>
            <a:r>
              <a:rPr lang="en-US" b="1" dirty="0"/>
              <a:t> </a:t>
            </a:r>
            <a:endParaRPr lang="en-US" dirty="0">
              <a:effectLst/>
            </a:endParaRPr>
          </a:p>
        </p:txBody>
      </p:sp>
    </p:spTree>
    <p:extLst>
      <p:ext uri="{BB962C8B-B14F-4D97-AF65-F5344CB8AC3E}">
        <p14:creationId xmlns:p14="http://schemas.microsoft.com/office/powerpoint/2010/main" val="37366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gtEl>
                                        <p:attrNameLst>
                                          <p:attrName>ppt_y</p:attrName>
                                        </p:attrNameLst>
                                      </p:cBhvr>
                                      <p:tavLst>
                                        <p:tav tm="0">
                                          <p:val>
                                            <p:strVal val="#ppt_y"/>
                                          </p:val>
                                        </p:tav>
                                        <p:tav tm="100000">
                                          <p:val>
                                            <p:strVal val="#ppt_y"/>
                                          </p:val>
                                        </p:tav>
                                      </p:tavLst>
                                    </p:anim>
                                    <p:anim calcmode="lin" valueType="num">
                                      <p:cBhvr>
                                        <p:cTn id="14"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randombar(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0"/>
                                        </p:tgtEl>
                                        <p:attrNameLst>
                                          <p:attrName>ppt_y</p:attrName>
                                        </p:attrNameLst>
                                      </p:cBhvr>
                                      <p:tavLst>
                                        <p:tav tm="0">
                                          <p:val>
                                            <p:strVal val="#ppt_y"/>
                                          </p:val>
                                        </p:tav>
                                        <p:tav tm="100000">
                                          <p:val>
                                            <p:strVal val="#ppt_y"/>
                                          </p:val>
                                        </p:tav>
                                      </p:tavLst>
                                    </p:anim>
                                    <p:anim calcmode="lin" valueType="num">
                                      <p:cBhvr>
                                        <p:cTn id="2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1" presetClass="entr" presetSubtype="0" fill="hold" grpId="0" nodeType="click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2"/>
                                        </p:tgtEl>
                                        <p:attrNameLst>
                                          <p:attrName>ppt_y</p:attrName>
                                        </p:attrNameLst>
                                      </p:cBhvr>
                                      <p:tavLst>
                                        <p:tav tm="0">
                                          <p:val>
                                            <p:strVal val="#ppt_y"/>
                                          </p:val>
                                        </p:tav>
                                        <p:tav tm="100000">
                                          <p:val>
                                            <p:strVal val="#ppt_y"/>
                                          </p:val>
                                        </p:tav>
                                      </p:tavLst>
                                    </p:anim>
                                    <p:anim calcmode="lin" valueType="num">
                                      <p:cBhvr>
                                        <p:cTn id="4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7" name="Group 6"/>
          <p:cNvGrpSpPr/>
          <p:nvPr/>
        </p:nvGrpSpPr>
        <p:grpSpPr>
          <a:xfrm>
            <a:off x="3047999" y="356577"/>
            <a:ext cx="6080876" cy="1425106"/>
            <a:chOff x="4067465" y="163852"/>
            <a:chExt cx="6080876" cy="1425106"/>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465" y="163852"/>
              <a:ext cx="6080876" cy="1425106"/>
            </a:xfrm>
            <a:prstGeom prst="rect">
              <a:avLst/>
            </a:prstGeom>
          </p:spPr>
        </p:pic>
        <p:sp>
          <p:nvSpPr>
            <p:cNvPr id="6" name="Rectangle 5"/>
            <p:cNvSpPr/>
            <p:nvPr/>
          </p:nvSpPr>
          <p:spPr>
            <a:xfrm>
              <a:off x="4928761" y="584017"/>
              <a:ext cx="435828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روش حل کردن مسائل مقیاس</a:t>
              </a:r>
              <a:endParaRPr lang="en-US" sz="3200" dirty="0">
                <a:cs typeface="B Koodak" panose="00000700000000000000" pitchFamily="2" charset="-78"/>
              </a:endParaRPr>
            </a:p>
          </p:txBody>
        </p:sp>
      </p:grpSp>
      <p:sp>
        <p:nvSpPr>
          <p:cNvPr id="8" name="Rectangle 7"/>
          <p:cNvSpPr/>
          <p:nvPr/>
        </p:nvSpPr>
        <p:spPr>
          <a:xfrm>
            <a:off x="2883395" y="2981630"/>
            <a:ext cx="642520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1. تبدیل عدد فاصله واقعی به سانتی متر</a:t>
            </a:r>
            <a:endParaRPr lang="en-US" sz="3200" dirty="0">
              <a:cs typeface="B Koodak" panose="00000700000000000000" pitchFamily="2" charset="-78"/>
            </a:endParaRPr>
          </a:p>
        </p:txBody>
      </p:sp>
      <p:sp>
        <p:nvSpPr>
          <p:cNvPr id="9" name="Rectangle 8"/>
          <p:cNvSpPr/>
          <p:nvPr/>
        </p:nvSpPr>
        <p:spPr>
          <a:xfrm>
            <a:off x="6703257" y="3801439"/>
            <a:ext cx="485123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 اگر عدد فاصله روی زمین به کیلومتر باشد، ضربدر 100000)</a:t>
            </a:r>
            <a:endParaRPr lang="en-US" sz="3200" dirty="0">
              <a:cs typeface="B Koodak" panose="00000700000000000000" pitchFamily="2" charset="-78"/>
            </a:endParaRPr>
          </a:p>
        </p:txBody>
      </p:sp>
      <p:sp>
        <p:nvSpPr>
          <p:cNvPr id="10" name="Rectangle 9"/>
          <p:cNvSpPr/>
          <p:nvPr/>
        </p:nvSpPr>
        <p:spPr>
          <a:xfrm>
            <a:off x="1852018" y="5609806"/>
            <a:ext cx="848795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2. عدد تبدیل به سانتی متر شده تقسیم بر عدد مخرج مقیاس</a:t>
            </a:r>
            <a:endParaRPr lang="en-US" sz="3200" dirty="0">
              <a:cs typeface="B Koodak" panose="00000700000000000000" pitchFamily="2" charset="-78"/>
            </a:endParaRPr>
          </a:p>
        </p:txBody>
      </p:sp>
      <p:sp>
        <p:nvSpPr>
          <p:cNvPr id="11" name="Rectangle 10"/>
          <p:cNvSpPr/>
          <p:nvPr/>
        </p:nvSpPr>
        <p:spPr>
          <a:xfrm>
            <a:off x="7570033" y="2119005"/>
            <a:ext cx="4465826"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28575">
            <a:noFill/>
          </a:ln>
          <a:effectLst>
            <a:outerShdw blurRad="63500" sx="102000" sy="102000" algn="ctr" rotWithShape="0">
              <a:prstClr val="black">
                <a:alpha val="40000"/>
              </a:prstClr>
            </a:outerShdw>
          </a:effectLst>
          <a:scene3d>
            <a:camera prst="orthographicFront"/>
            <a:lightRig rig="threePt" dir="t"/>
          </a:scene3d>
          <a:sp3d>
            <a:bevelT w="139700" prst="cross"/>
          </a:sp3d>
        </p:spPr>
        <p:txBody>
          <a:bodyPr wrap="square">
            <a:spAutoFit/>
          </a:bodyPr>
          <a:lstStyle/>
          <a:p>
            <a:pPr algn="ctr"/>
            <a:r>
              <a:rPr lang="fa-IR" sz="3200" dirty="0">
                <a:solidFill>
                  <a:srgbClr val="231F20"/>
                </a:solidFill>
                <a:latin typeface="AmuzehNewNormalPS"/>
                <a:cs typeface="B Koodak" panose="00000700000000000000" pitchFamily="2" charset="-78"/>
              </a:rPr>
              <a:t>به دست آوردن عدد روی نقشه</a:t>
            </a:r>
            <a:endParaRPr lang="en-US" sz="3200" dirty="0">
              <a:cs typeface="B Koodak" panose="00000700000000000000" pitchFamily="2" charset="-78"/>
            </a:endParaRPr>
          </a:p>
        </p:txBody>
      </p:sp>
      <p:sp>
        <p:nvSpPr>
          <p:cNvPr id="12" name="Rectangle 11"/>
          <p:cNvSpPr/>
          <p:nvPr/>
        </p:nvSpPr>
        <p:spPr>
          <a:xfrm>
            <a:off x="727601" y="3828123"/>
            <a:ext cx="485123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 اگر عدد فاصله روی زمین به متر باشد، ضربدر 100)</a:t>
            </a:r>
            <a:endParaRPr lang="en-US" sz="3200" dirty="0">
              <a:cs typeface="B Koodak" panose="00000700000000000000" pitchFamily="2" charset="-78"/>
            </a:endParaRPr>
          </a:p>
        </p:txBody>
      </p:sp>
    </p:spTree>
    <p:extLst>
      <p:ext uri="{BB962C8B-B14F-4D97-AF65-F5344CB8AC3E}">
        <p14:creationId xmlns:p14="http://schemas.microsoft.com/office/powerpoint/2010/main" val="187841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5" name="Rectangle 4"/>
          <p:cNvSpPr/>
          <p:nvPr/>
        </p:nvSpPr>
        <p:spPr>
          <a:xfrm>
            <a:off x="5481548" y="804957"/>
            <a:ext cx="1228903" cy="584775"/>
          </a:xfrm>
          <a:prstGeom prst="rect">
            <a:avLst/>
          </a:prstGeom>
        </p:spPr>
        <p:txBody>
          <a:bodyPr wrap="square">
            <a:prstTxWarp prst="textCanDown">
              <a:avLst/>
            </a:prstTxWarp>
            <a:spAutoFit/>
            <a:scene3d>
              <a:camera prst="perspectiveFront"/>
              <a:lightRig rig="threePt" dir="t"/>
            </a:scene3d>
            <a:sp3d extrusionH="57150">
              <a:bevelT w="38100" h="38100" prst="slope"/>
            </a:sp3d>
          </a:bodyPr>
          <a:lstStyle/>
          <a:p>
            <a:pPr algn="ctr"/>
            <a:r>
              <a:rPr lang="fa-IR" sz="3200" b="1" dirty="0">
                <a:ln w="22225">
                  <a:solidFill>
                    <a:srgbClr val="7030A0"/>
                  </a:solidFill>
                  <a:prstDash val="solid"/>
                </a:ln>
                <a:solidFill>
                  <a:srgbClr val="0000FF"/>
                </a:solidFill>
                <a:latin typeface="AmuzehNewNormalPS"/>
                <a:cs typeface="B Koodak" panose="00000700000000000000" pitchFamily="2" charset="-78"/>
              </a:rPr>
              <a:t>مثال:</a:t>
            </a:r>
            <a:endParaRPr lang="en-US" sz="3200" b="1" dirty="0">
              <a:ln w="22225">
                <a:solidFill>
                  <a:srgbClr val="7030A0"/>
                </a:solidFill>
                <a:prstDash val="solid"/>
              </a:ln>
              <a:solidFill>
                <a:srgbClr val="0000FF"/>
              </a:solidFill>
              <a:cs typeface="B Koodak" panose="00000700000000000000" pitchFamily="2" charset="-78"/>
            </a:endParaRPr>
          </a:p>
        </p:txBody>
      </p:sp>
      <p:sp>
        <p:nvSpPr>
          <p:cNvPr id="6" name="Rectangle 5"/>
          <p:cNvSpPr/>
          <p:nvPr/>
        </p:nvSpPr>
        <p:spPr>
          <a:xfrm>
            <a:off x="781986" y="1656080"/>
            <a:ext cx="10628026" cy="1077218"/>
          </a:xfrm>
          <a:prstGeom prst="rect">
            <a:avLst/>
          </a:prstGeom>
        </p:spPr>
        <p:txBody>
          <a:bodyPr wrap="square">
            <a:spAutoFit/>
          </a:bodyPr>
          <a:lstStyle/>
          <a:p>
            <a:r>
              <a:rPr lang="fa-IR" sz="3200" b="1" dirty="0">
                <a:cs typeface="B Koodak" panose="00000700000000000000" pitchFamily="2" charset="-78"/>
              </a:rPr>
              <a:t>اگر فاصله دو شهر </a:t>
            </a:r>
            <a:r>
              <a:rPr lang="fa-IR" sz="3200" b="1" dirty="0">
                <a:solidFill>
                  <a:srgbClr val="C00000"/>
                </a:solidFill>
                <a:cs typeface="B Koodak" panose="00000700000000000000" pitchFamily="2" charset="-78"/>
              </a:rPr>
              <a:t>18 کیلومتر </a:t>
            </a:r>
            <a:r>
              <a:rPr lang="fa-IR" sz="3200" b="1" dirty="0">
                <a:cs typeface="B Koodak" panose="00000700000000000000" pitchFamily="2" charset="-78"/>
              </a:rPr>
              <a:t>باشد  با </a:t>
            </a:r>
            <a:r>
              <a:rPr lang="fa-IR" sz="3200" b="1" dirty="0">
                <a:solidFill>
                  <a:srgbClr val="C00000"/>
                </a:solidFill>
                <a:cs typeface="B Koodak" panose="00000700000000000000" pitchFamily="2" charset="-78"/>
              </a:rPr>
              <a:t>مقیاس  1:300000</a:t>
            </a:r>
            <a:r>
              <a:rPr lang="fa-IR" sz="3200" b="1" dirty="0">
                <a:cs typeface="B Koodak" panose="00000700000000000000" pitchFamily="2" charset="-78"/>
              </a:rPr>
              <a:t>  بر روی نقشه چند سانتی متر خواهد بود ؟</a:t>
            </a:r>
          </a:p>
        </p:txBody>
      </p:sp>
      <p:sp>
        <p:nvSpPr>
          <p:cNvPr id="7" name="Rectangle 6"/>
          <p:cNvSpPr/>
          <p:nvPr/>
        </p:nvSpPr>
        <p:spPr>
          <a:xfrm>
            <a:off x="6403591" y="3045812"/>
            <a:ext cx="5006421" cy="523220"/>
          </a:xfrm>
          <a:prstGeom prst="rect">
            <a:avLst/>
          </a:prstGeom>
        </p:spPr>
        <p:txBody>
          <a:bodyPr wrap="square">
            <a:spAutoFit/>
          </a:bodyPr>
          <a:lstStyle/>
          <a:p>
            <a:r>
              <a:rPr lang="fa-IR" sz="2800" dirty="0">
                <a:solidFill>
                  <a:srgbClr val="231F20"/>
                </a:solidFill>
                <a:latin typeface="AmuzehNewNormalPS"/>
                <a:cs typeface="B Koodak" panose="00000700000000000000" pitchFamily="2" charset="-78"/>
              </a:rPr>
              <a:t>1. تبدیل عدد فاصله واقعی به سانتی متر</a:t>
            </a:r>
            <a:endParaRPr lang="en-US" sz="2800" dirty="0">
              <a:cs typeface="B Koodak" panose="00000700000000000000" pitchFamily="2" charset="-78"/>
            </a:endParaRPr>
          </a:p>
        </p:txBody>
      </p:sp>
      <p:sp>
        <p:nvSpPr>
          <p:cNvPr id="9" name="Rectangle 8"/>
          <p:cNvSpPr/>
          <p:nvPr/>
        </p:nvSpPr>
        <p:spPr>
          <a:xfrm>
            <a:off x="1163134" y="3032320"/>
            <a:ext cx="3987383"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a:t>
            </a:r>
            <a:r>
              <a:rPr lang="en-US" sz="2800" b="1" dirty="0">
                <a:cs typeface="B Koodak" panose="00000700000000000000" pitchFamily="2" charset="-78"/>
              </a:rPr>
              <a:t> × </a:t>
            </a:r>
            <a:r>
              <a:rPr lang="fa-IR" sz="2800" dirty="0">
                <a:solidFill>
                  <a:srgbClr val="231F20"/>
                </a:solidFill>
                <a:latin typeface="AmuzehNewNormalPS"/>
                <a:cs typeface="B Koodak" panose="00000700000000000000" pitchFamily="2" charset="-78"/>
              </a:rPr>
              <a:t>100000</a:t>
            </a:r>
            <a:r>
              <a:rPr lang="en-US" sz="2800" b="1" dirty="0">
                <a:cs typeface="B Koodak" panose="00000700000000000000" pitchFamily="2" charset="-78"/>
              </a:rPr>
              <a:t> =</a:t>
            </a:r>
            <a:r>
              <a:rPr lang="fa-IR" sz="2800" dirty="0">
                <a:solidFill>
                  <a:srgbClr val="231F20"/>
                </a:solidFill>
                <a:latin typeface="AmuzehNewNormalPS"/>
                <a:cs typeface="B Koodak" panose="00000700000000000000" pitchFamily="2" charset="-78"/>
              </a:rPr>
              <a:t>1800000</a:t>
            </a:r>
            <a:endParaRPr lang="en-US" sz="2800" dirty="0">
              <a:cs typeface="B Koodak" panose="00000700000000000000" pitchFamily="2" charset="-78"/>
            </a:endParaRPr>
          </a:p>
        </p:txBody>
      </p:sp>
      <p:sp>
        <p:nvSpPr>
          <p:cNvPr id="10" name="Rectangle 9"/>
          <p:cNvSpPr/>
          <p:nvPr/>
        </p:nvSpPr>
        <p:spPr>
          <a:xfrm>
            <a:off x="3777523" y="3854562"/>
            <a:ext cx="7632490" cy="52322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2800" dirty="0">
                <a:solidFill>
                  <a:srgbClr val="231F20"/>
                </a:solidFill>
                <a:latin typeface="AmuzehNewNormalPS"/>
                <a:cs typeface="B Koodak" panose="00000700000000000000" pitchFamily="2" charset="-78"/>
              </a:rPr>
              <a:t>( اگر عدد فاصله روی زمین به کیلومتر باشد، ضربدر 100000)</a:t>
            </a:r>
            <a:endParaRPr lang="en-US" sz="2800" dirty="0">
              <a:cs typeface="B Koodak" panose="00000700000000000000" pitchFamily="2" charset="-78"/>
            </a:endParaRPr>
          </a:p>
        </p:txBody>
      </p:sp>
      <p:sp>
        <p:nvSpPr>
          <p:cNvPr id="11" name="Rectangle 10"/>
          <p:cNvSpPr/>
          <p:nvPr/>
        </p:nvSpPr>
        <p:spPr>
          <a:xfrm>
            <a:off x="4050211" y="4833061"/>
            <a:ext cx="7341943" cy="523220"/>
          </a:xfrm>
          <a:prstGeom prst="rect">
            <a:avLst/>
          </a:prstGeom>
        </p:spPr>
        <p:txBody>
          <a:bodyPr wrap="square">
            <a:spAutoFit/>
          </a:bodyPr>
          <a:lstStyle/>
          <a:p>
            <a:r>
              <a:rPr lang="fa-IR" sz="2800" dirty="0">
                <a:solidFill>
                  <a:srgbClr val="231F20"/>
                </a:solidFill>
                <a:latin typeface="AmuzehNewNormalPS"/>
                <a:cs typeface="B Koodak" panose="00000700000000000000" pitchFamily="2" charset="-78"/>
              </a:rPr>
              <a:t>2. عدد تبدیل به سانتی متر شده تقسیم بر عدد مخرج مقیاس</a:t>
            </a:r>
            <a:endParaRPr lang="en-US" sz="2800" dirty="0">
              <a:cs typeface="B Koodak" panose="00000700000000000000" pitchFamily="2" charset="-78"/>
            </a:endParaRPr>
          </a:p>
        </p:txBody>
      </p:sp>
      <p:sp>
        <p:nvSpPr>
          <p:cNvPr id="13" name="Rectangle 12"/>
          <p:cNvSpPr/>
          <p:nvPr/>
        </p:nvSpPr>
        <p:spPr>
          <a:xfrm>
            <a:off x="1229485" y="5499046"/>
            <a:ext cx="4252063"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1800000</a:t>
            </a:r>
            <a:r>
              <a:rPr lang="en-US" sz="2800" b="1" dirty="0"/>
              <a:t>  ÷ </a:t>
            </a:r>
            <a:r>
              <a:rPr lang="fa-IR" sz="2800" dirty="0">
                <a:solidFill>
                  <a:srgbClr val="231F20"/>
                </a:solidFill>
                <a:latin typeface="AmuzehNewNormalPS"/>
                <a:cs typeface="B Koodak" panose="00000700000000000000" pitchFamily="2" charset="-78"/>
              </a:rPr>
              <a:t> 300000</a:t>
            </a:r>
            <a:r>
              <a:rPr lang="en-US" sz="2800" b="1" dirty="0"/>
              <a:t> = </a:t>
            </a:r>
            <a:r>
              <a:rPr lang="fa-IR" sz="2800" dirty="0">
                <a:solidFill>
                  <a:srgbClr val="231F20"/>
                </a:solidFill>
                <a:latin typeface="AmuzehNewNormalPS"/>
                <a:cs typeface="B Koodak" panose="00000700000000000000" pitchFamily="2" charset="-78"/>
              </a:rPr>
              <a:t>6</a:t>
            </a:r>
            <a:r>
              <a:rPr lang="en-US" sz="2800" b="1" dirty="0"/>
              <a:t> cm</a:t>
            </a:r>
            <a:endParaRPr lang="en-US" sz="2800" dirty="0">
              <a:effectLst/>
            </a:endParaRPr>
          </a:p>
        </p:txBody>
      </p:sp>
    </p:spTree>
    <p:extLst>
      <p:ext uri="{BB962C8B-B14F-4D97-AF65-F5344CB8AC3E}">
        <p14:creationId xmlns:p14="http://schemas.microsoft.com/office/powerpoint/2010/main" val="3351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3"/>
                                        </p:tgtEl>
                                        <p:attrNameLst>
                                          <p:attrName>ppt_y</p:attrName>
                                        </p:attrNameLst>
                                      </p:cBhvr>
                                      <p:tavLst>
                                        <p:tav tm="0">
                                          <p:val>
                                            <p:strVal val="#ppt_y"/>
                                          </p:val>
                                        </p:tav>
                                        <p:tav tm="100000">
                                          <p:val>
                                            <p:strVal val="#ppt_y"/>
                                          </p:val>
                                        </p:tav>
                                      </p:tavLst>
                                    </p:anim>
                                    <p:anim calcmode="lin" valueType="num">
                                      <p:cBhvr>
                                        <p:cTn id="3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animBg="1"/>
      <p:bldP spid="11" grpId="0"/>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7" name="Group 6"/>
          <p:cNvGrpSpPr/>
          <p:nvPr/>
        </p:nvGrpSpPr>
        <p:grpSpPr>
          <a:xfrm>
            <a:off x="3047999" y="356577"/>
            <a:ext cx="6080876" cy="1425106"/>
            <a:chOff x="4067465" y="163852"/>
            <a:chExt cx="6080876" cy="1425106"/>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465" y="163852"/>
              <a:ext cx="6080876" cy="1425106"/>
            </a:xfrm>
            <a:prstGeom prst="rect">
              <a:avLst/>
            </a:prstGeom>
          </p:spPr>
        </p:pic>
        <p:sp>
          <p:nvSpPr>
            <p:cNvPr id="6" name="Rectangle 5"/>
            <p:cNvSpPr/>
            <p:nvPr/>
          </p:nvSpPr>
          <p:spPr>
            <a:xfrm>
              <a:off x="4928761" y="584017"/>
              <a:ext cx="435828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روش حل کردن مسائل مقیاس</a:t>
              </a:r>
              <a:endParaRPr lang="en-US" sz="3200" dirty="0">
                <a:cs typeface="B Koodak" panose="00000700000000000000" pitchFamily="2" charset="-78"/>
              </a:endParaRPr>
            </a:p>
          </p:txBody>
        </p:sp>
      </p:grpSp>
      <p:sp>
        <p:nvSpPr>
          <p:cNvPr id="11" name="Rectangle 10"/>
          <p:cNvSpPr/>
          <p:nvPr/>
        </p:nvSpPr>
        <p:spPr>
          <a:xfrm>
            <a:off x="8694295" y="2119005"/>
            <a:ext cx="3341564"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28575">
            <a:noFill/>
          </a:ln>
          <a:effectLst>
            <a:outerShdw blurRad="63500" sx="102000" sy="102000" algn="ctr" rotWithShape="0">
              <a:prstClr val="black">
                <a:alpha val="40000"/>
              </a:prstClr>
            </a:outerShdw>
          </a:effectLst>
          <a:scene3d>
            <a:camera prst="orthographicFront"/>
            <a:lightRig rig="threePt" dir="t"/>
          </a:scene3d>
          <a:sp3d>
            <a:bevelT w="139700" prst="cross"/>
          </a:sp3d>
        </p:spPr>
        <p:txBody>
          <a:bodyPr wrap="square">
            <a:spAutoFit/>
          </a:bodyPr>
          <a:lstStyle/>
          <a:p>
            <a:pPr algn="ctr"/>
            <a:r>
              <a:rPr lang="fa-IR" sz="3200" dirty="0">
                <a:solidFill>
                  <a:srgbClr val="231F20"/>
                </a:solidFill>
                <a:latin typeface="AmuzehNewNormalPS"/>
                <a:cs typeface="B Koodak" panose="00000700000000000000" pitchFamily="2" charset="-78"/>
              </a:rPr>
              <a:t>به دست آوردن مقیاس</a:t>
            </a:r>
            <a:endParaRPr lang="en-US" sz="3200" dirty="0">
              <a:cs typeface="B Koodak" panose="00000700000000000000" pitchFamily="2" charset="-78"/>
            </a:endParaRPr>
          </a:p>
        </p:txBody>
      </p:sp>
      <p:sp>
        <p:nvSpPr>
          <p:cNvPr id="12" name="Rectangle 11"/>
          <p:cNvSpPr/>
          <p:nvPr/>
        </p:nvSpPr>
        <p:spPr>
          <a:xfrm>
            <a:off x="3292916" y="2597490"/>
            <a:ext cx="55910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1. تبدیل عدد فاصله واقعی به سانتی متر</a:t>
            </a:r>
            <a:endParaRPr lang="en-US" sz="3200" dirty="0">
              <a:cs typeface="B Koodak" panose="00000700000000000000" pitchFamily="2" charset="-78"/>
            </a:endParaRPr>
          </a:p>
        </p:txBody>
      </p:sp>
      <p:sp>
        <p:nvSpPr>
          <p:cNvPr id="13" name="Rectangle 12"/>
          <p:cNvSpPr/>
          <p:nvPr/>
        </p:nvSpPr>
        <p:spPr>
          <a:xfrm>
            <a:off x="6703257" y="3606317"/>
            <a:ext cx="485123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 اگر عدد فاصله روی زمین به کیلومتر باشد، ضربدر 100000)</a:t>
            </a:r>
            <a:endParaRPr lang="en-US" sz="3200" dirty="0">
              <a:cs typeface="B Koodak" panose="00000700000000000000" pitchFamily="2" charset="-78"/>
            </a:endParaRPr>
          </a:p>
        </p:txBody>
      </p:sp>
      <p:sp>
        <p:nvSpPr>
          <p:cNvPr id="14" name="Rectangle 13"/>
          <p:cNvSpPr/>
          <p:nvPr/>
        </p:nvSpPr>
        <p:spPr>
          <a:xfrm>
            <a:off x="757581" y="3606317"/>
            <a:ext cx="485123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 اگر عدد فاصله روی زمین به متر باشد، ضربدر 100)</a:t>
            </a:r>
            <a:endParaRPr lang="en-US" sz="3200" dirty="0">
              <a:cs typeface="B Koodak" panose="00000700000000000000" pitchFamily="2" charset="-78"/>
            </a:endParaRPr>
          </a:p>
        </p:txBody>
      </p:sp>
      <p:sp>
        <p:nvSpPr>
          <p:cNvPr id="3" name="Rectangle 2"/>
          <p:cNvSpPr/>
          <p:nvPr/>
        </p:nvSpPr>
        <p:spPr>
          <a:xfrm>
            <a:off x="2095998" y="5107587"/>
            <a:ext cx="7984878"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2. عدد تبدیل به سانتی متر شده  تقسیم بر عدد روی نقشه</a:t>
            </a:r>
            <a:endParaRPr lang="en-US" sz="3200" dirty="0">
              <a:solidFill>
                <a:srgbClr val="231F20"/>
              </a:solidFill>
              <a:latin typeface="AmuzehNewNormalPS"/>
              <a:cs typeface="B Koodak" panose="00000700000000000000" pitchFamily="2" charset="-78"/>
            </a:endParaRPr>
          </a:p>
        </p:txBody>
      </p:sp>
      <p:sp>
        <p:nvSpPr>
          <p:cNvPr id="4" name="Rectangle 3"/>
          <p:cNvSpPr/>
          <p:nvPr/>
        </p:nvSpPr>
        <p:spPr>
          <a:xfrm>
            <a:off x="1684827" y="6013536"/>
            <a:ext cx="8807219" cy="584775"/>
          </a:xfrm>
          <a:prstGeom prst="rect">
            <a:avLst/>
          </a:prstGeom>
        </p:spPr>
        <p:txBody>
          <a:bodyPr wrap="none">
            <a:spAutoFit/>
          </a:bodyPr>
          <a:lstStyle/>
          <a:p>
            <a:r>
              <a:rPr lang="fa-IR" sz="3200" dirty="0">
                <a:solidFill>
                  <a:srgbClr val="231F20"/>
                </a:solidFill>
                <a:latin typeface="AmuzehNewNormalPS"/>
                <a:cs typeface="B Koodak" panose="00000700000000000000" pitchFamily="2" charset="-78"/>
              </a:rPr>
              <a:t>3. نوشتن عدد بدست آمده به صورت کسر با واحد 1  در صورت</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88488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3" grpId="0"/>
      <p:bldP spid="4"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8" name="Rectangle 7"/>
          <p:cNvSpPr/>
          <p:nvPr/>
        </p:nvSpPr>
        <p:spPr>
          <a:xfrm>
            <a:off x="5481548" y="804957"/>
            <a:ext cx="1228903" cy="584775"/>
          </a:xfrm>
          <a:prstGeom prst="rect">
            <a:avLst/>
          </a:prstGeom>
        </p:spPr>
        <p:txBody>
          <a:bodyPr wrap="square">
            <a:prstTxWarp prst="textCanDown">
              <a:avLst/>
            </a:prstTxWarp>
            <a:spAutoFit/>
            <a:scene3d>
              <a:camera prst="perspectiveFront"/>
              <a:lightRig rig="threePt" dir="t"/>
            </a:scene3d>
            <a:sp3d extrusionH="57150">
              <a:bevelT w="38100" h="38100" prst="slope"/>
            </a:sp3d>
          </a:bodyPr>
          <a:lstStyle/>
          <a:p>
            <a:pPr algn="ctr"/>
            <a:r>
              <a:rPr lang="fa-IR" sz="3200" b="1" dirty="0">
                <a:ln w="22225">
                  <a:solidFill>
                    <a:srgbClr val="FF0000"/>
                  </a:solidFill>
                  <a:prstDash val="solid"/>
                </a:ln>
                <a:solidFill>
                  <a:srgbClr val="C00000"/>
                </a:solidFill>
                <a:latin typeface="AmuzehNewNormalPS"/>
                <a:cs typeface="B Koodak" panose="00000700000000000000" pitchFamily="2" charset="-78"/>
              </a:rPr>
              <a:t>مثال:</a:t>
            </a:r>
            <a:endParaRPr lang="en-US" sz="3200" b="1" dirty="0">
              <a:ln w="22225">
                <a:solidFill>
                  <a:srgbClr val="FF0000"/>
                </a:solidFill>
                <a:prstDash val="solid"/>
              </a:ln>
              <a:solidFill>
                <a:srgbClr val="C00000"/>
              </a:solidFill>
              <a:cs typeface="B Koodak" panose="00000700000000000000" pitchFamily="2" charset="-78"/>
            </a:endParaRPr>
          </a:p>
        </p:txBody>
      </p:sp>
      <p:sp>
        <p:nvSpPr>
          <p:cNvPr id="9" name="Rectangle 8"/>
          <p:cNvSpPr/>
          <p:nvPr/>
        </p:nvSpPr>
        <p:spPr>
          <a:xfrm>
            <a:off x="796976" y="1656080"/>
            <a:ext cx="10598045" cy="1077218"/>
          </a:xfrm>
          <a:prstGeom prst="rect">
            <a:avLst/>
          </a:prstGeom>
        </p:spPr>
        <p:txBody>
          <a:bodyPr wrap="square">
            <a:spAutoFit/>
          </a:bodyPr>
          <a:lstStyle/>
          <a:p>
            <a:r>
              <a:rPr lang="fa-IR" sz="3200" b="1" dirty="0">
                <a:cs typeface="B Koodak" panose="00000700000000000000" pitchFamily="2" charset="-78"/>
              </a:rPr>
              <a:t>اگر فاصله دو شهر </a:t>
            </a:r>
            <a:r>
              <a:rPr lang="fa-IR" sz="3200" b="1" dirty="0">
                <a:solidFill>
                  <a:srgbClr val="C00000"/>
                </a:solidFill>
                <a:cs typeface="B Koodak" panose="00000700000000000000" pitchFamily="2" charset="-78"/>
              </a:rPr>
              <a:t>18 کیلومتر </a:t>
            </a:r>
            <a:r>
              <a:rPr lang="fa-IR" sz="3200" b="1" dirty="0">
                <a:cs typeface="B Koodak" panose="00000700000000000000" pitchFamily="2" charset="-78"/>
              </a:rPr>
              <a:t>باشد  و بر </a:t>
            </a:r>
            <a:r>
              <a:rPr lang="fa-IR" sz="3200" b="1" dirty="0">
                <a:solidFill>
                  <a:srgbClr val="C00000"/>
                </a:solidFill>
                <a:cs typeface="B Koodak" panose="00000700000000000000" pitchFamily="2" charset="-78"/>
              </a:rPr>
              <a:t>روی نقشه  6 سانتی متر</a:t>
            </a:r>
            <a:r>
              <a:rPr lang="fa-IR" sz="3200" b="1" dirty="0">
                <a:cs typeface="B Koodak" panose="00000700000000000000" pitchFamily="2" charset="-78"/>
              </a:rPr>
              <a:t> دیده شود مقیاس آن چند است؟</a:t>
            </a:r>
          </a:p>
        </p:txBody>
      </p:sp>
      <p:sp>
        <p:nvSpPr>
          <p:cNvPr id="10" name="Rectangle 9"/>
          <p:cNvSpPr/>
          <p:nvPr/>
        </p:nvSpPr>
        <p:spPr>
          <a:xfrm>
            <a:off x="6403591" y="3045812"/>
            <a:ext cx="5006421" cy="523220"/>
          </a:xfrm>
          <a:prstGeom prst="rect">
            <a:avLst/>
          </a:prstGeom>
        </p:spPr>
        <p:txBody>
          <a:bodyPr wrap="square">
            <a:spAutoFit/>
          </a:bodyPr>
          <a:lstStyle/>
          <a:p>
            <a:r>
              <a:rPr lang="fa-IR" sz="2800" dirty="0">
                <a:solidFill>
                  <a:srgbClr val="231F20"/>
                </a:solidFill>
                <a:latin typeface="AmuzehNewNormalPS"/>
                <a:cs typeface="B Koodak" panose="00000700000000000000" pitchFamily="2" charset="-78"/>
              </a:rPr>
              <a:t>1. تبدیل عدد فاصله واقعی به سانتی متر</a:t>
            </a:r>
            <a:endParaRPr lang="en-US" sz="2800" dirty="0">
              <a:cs typeface="B Koodak" panose="00000700000000000000" pitchFamily="2" charset="-78"/>
            </a:endParaRPr>
          </a:p>
        </p:txBody>
      </p:sp>
      <p:sp>
        <p:nvSpPr>
          <p:cNvPr id="11" name="Rectangle 10"/>
          <p:cNvSpPr/>
          <p:nvPr/>
        </p:nvSpPr>
        <p:spPr>
          <a:xfrm>
            <a:off x="3777523" y="3854562"/>
            <a:ext cx="7632490" cy="52322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2800" dirty="0">
                <a:solidFill>
                  <a:srgbClr val="231F20"/>
                </a:solidFill>
                <a:latin typeface="AmuzehNewNormalPS"/>
                <a:cs typeface="B Koodak" panose="00000700000000000000" pitchFamily="2" charset="-78"/>
              </a:rPr>
              <a:t>( اگر عدد فاصله روی زمین به کیلومتر باشد، ضربدر 100000)</a:t>
            </a:r>
            <a:endParaRPr lang="en-US" sz="2800" dirty="0">
              <a:cs typeface="B Koodak" panose="00000700000000000000" pitchFamily="2" charset="-78"/>
            </a:endParaRPr>
          </a:p>
        </p:txBody>
      </p:sp>
      <p:sp>
        <p:nvSpPr>
          <p:cNvPr id="12" name="Rectangle 11"/>
          <p:cNvSpPr/>
          <p:nvPr/>
        </p:nvSpPr>
        <p:spPr>
          <a:xfrm>
            <a:off x="1163134" y="3032320"/>
            <a:ext cx="3987383"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a:t>
            </a:r>
            <a:r>
              <a:rPr lang="en-US" sz="2800" b="1" dirty="0">
                <a:cs typeface="B Koodak" panose="00000700000000000000" pitchFamily="2" charset="-78"/>
              </a:rPr>
              <a:t> × </a:t>
            </a:r>
            <a:r>
              <a:rPr lang="fa-IR" sz="2800" dirty="0">
                <a:solidFill>
                  <a:srgbClr val="231F20"/>
                </a:solidFill>
                <a:latin typeface="AmuzehNewNormalPS"/>
                <a:cs typeface="B Koodak" panose="00000700000000000000" pitchFamily="2" charset="-78"/>
              </a:rPr>
              <a:t>100000</a:t>
            </a:r>
            <a:r>
              <a:rPr lang="en-US" sz="2800" b="1" dirty="0">
                <a:cs typeface="B Koodak" panose="00000700000000000000" pitchFamily="2" charset="-78"/>
              </a:rPr>
              <a:t> =</a:t>
            </a:r>
            <a:r>
              <a:rPr lang="fa-IR" sz="2800" dirty="0">
                <a:solidFill>
                  <a:srgbClr val="231F20"/>
                </a:solidFill>
                <a:latin typeface="AmuzehNewNormalPS"/>
                <a:cs typeface="B Koodak" panose="00000700000000000000" pitchFamily="2" charset="-78"/>
              </a:rPr>
              <a:t>1800000</a:t>
            </a:r>
            <a:endParaRPr lang="en-US" sz="2800" dirty="0">
              <a:cs typeface="B Koodak" panose="00000700000000000000" pitchFamily="2" charset="-78"/>
            </a:endParaRPr>
          </a:p>
        </p:txBody>
      </p:sp>
      <p:sp>
        <p:nvSpPr>
          <p:cNvPr id="13" name="Rectangle 12"/>
          <p:cNvSpPr/>
          <p:nvPr/>
        </p:nvSpPr>
        <p:spPr>
          <a:xfrm>
            <a:off x="4412584" y="4663312"/>
            <a:ext cx="6997428" cy="523220"/>
          </a:xfrm>
          <a:prstGeom prst="rect">
            <a:avLst/>
          </a:prstGeom>
        </p:spPr>
        <p:txBody>
          <a:bodyPr wrap="none">
            <a:spAutoFit/>
          </a:bodyPr>
          <a:lstStyle/>
          <a:p>
            <a:r>
              <a:rPr lang="fa-IR" sz="2800" dirty="0">
                <a:solidFill>
                  <a:srgbClr val="231F20"/>
                </a:solidFill>
                <a:latin typeface="AmuzehNewNormalPS"/>
                <a:cs typeface="B Koodak" panose="00000700000000000000" pitchFamily="2" charset="-78"/>
              </a:rPr>
              <a:t>2. عدد تبدیل به سانتی متر شده  تقسیم بر عدد روی نقشه</a:t>
            </a:r>
            <a:endParaRPr lang="en-US" sz="2800" dirty="0">
              <a:solidFill>
                <a:srgbClr val="231F20"/>
              </a:solidFill>
              <a:latin typeface="AmuzehNewNormalPS"/>
              <a:cs typeface="B Koodak" panose="00000700000000000000" pitchFamily="2" charset="-78"/>
            </a:endParaRPr>
          </a:p>
        </p:txBody>
      </p:sp>
      <p:sp>
        <p:nvSpPr>
          <p:cNvPr id="14" name="Rectangle 13"/>
          <p:cNvSpPr/>
          <p:nvPr/>
        </p:nvSpPr>
        <p:spPr>
          <a:xfrm>
            <a:off x="658026" y="4663312"/>
            <a:ext cx="3775024" cy="523220"/>
          </a:xfrm>
          <a:prstGeom prst="rect">
            <a:avLst/>
          </a:prstGeom>
        </p:spPr>
        <p:txBody>
          <a:bodyPr wrap="square">
            <a:spAutoFit/>
          </a:bodyPr>
          <a:lstStyle/>
          <a:p>
            <a:pPr algn="ctr" rtl="0"/>
            <a:r>
              <a:rPr lang="fa-IR" sz="2800" dirty="0">
                <a:solidFill>
                  <a:srgbClr val="231F20"/>
                </a:solidFill>
                <a:latin typeface="AmuzehNewNormalPS"/>
                <a:cs typeface="B Koodak" panose="00000700000000000000" pitchFamily="2" charset="-78"/>
              </a:rPr>
              <a:t>1800000</a:t>
            </a:r>
            <a:r>
              <a:rPr lang="en-US" sz="2800" b="1" dirty="0"/>
              <a:t>  ÷ </a:t>
            </a:r>
            <a:r>
              <a:rPr lang="fa-IR" sz="2800" dirty="0">
                <a:solidFill>
                  <a:srgbClr val="231F20"/>
                </a:solidFill>
                <a:latin typeface="AmuzehNewNormalPS"/>
                <a:cs typeface="B Koodak" panose="00000700000000000000" pitchFamily="2" charset="-78"/>
              </a:rPr>
              <a:t> 6</a:t>
            </a:r>
            <a:r>
              <a:rPr lang="en-US" sz="2800" b="1" dirty="0"/>
              <a:t> = </a:t>
            </a:r>
            <a:r>
              <a:rPr lang="fa-IR" sz="2800" dirty="0">
                <a:solidFill>
                  <a:srgbClr val="231F20"/>
                </a:solidFill>
                <a:latin typeface="AmuzehNewNormalPS"/>
                <a:cs typeface="B Koodak" panose="00000700000000000000" pitchFamily="2" charset="-78"/>
              </a:rPr>
              <a:t>300000</a:t>
            </a:r>
            <a:endParaRPr lang="en-US" sz="2800" dirty="0">
              <a:effectLst/>
            </a:endParaRPr>
          </a:p>
        </p:txBody>
      </p:sp>
      <p:sp>
        <p:nvSpPr>
          <p:cNvPr id="15" name="Rectangle 14"/>
          <p:cNvSpPr/>
          <p:nvPr/>
        </p:nvSpPr>
        <p:spPr>
          <a:xfrm>
            <a:off x="3710067" y="5472062"/>
            <a:ext cx="7767401" cy="523220"/>
          </a:xfrm>
          <a:prstGeom prst="rect">
            <a:avLst/>
          </a:prstGeom>
        </p:spPr>
        <p:txBody>
          <a:bodyPr wrap="square">
            <a:spAutoFit/>
          </a:bodyPr>
          <a:lstStyle/>
          <a:p>
            <a:r>
              <a:rPr lang="fa-IR" sz="2800" dirty="0">
                <a:solidFill>
                  <a:srgbClr val="231F20"/>
                </a:solidFill>
                <a:latin typeface="AmuzehNewNormalPS"/>
                <a:cs typeface="B Koodak" panose="00000700000000000000" pitchFamily="2" charset="-78"/>
              </a:rPr>
              <a:t>3. نوشتن عدد بدست آمده به صورت کسر با واحد 1  در صورت</a:t>
            </a:r>
            <a:endParaRPr lang="en-US" sz="2800" dirty="0">
              <a:solidFill>
                <a:srgbClr val="231F20"/>
              </a:solidFill>
              <a:latin typeface="AmuzehNewNormalPS"/>
              <a:cs typeface="B Koodak" panose="00000700000000000000" pitchFamily="2" charset="-78"/>
            </a:endParaRPr>
          </a:p>
        </p:txBody>
      </p:sp>
      <mc:AlternateContent xmlns:mc="http://schemas.openxmlformats.org/markup-compatibility/2006" xmlns:a14="http://schemas.microsoft.com/office/drawing/2010/main">
        <mc:Choice Requires="a14">
          <p:sp>
            <p:nvSpPr>
              <p:cNvPr id="17" name="Rectangle 16"/>
              <p:cNvSpPr/>
              <p:nvPr/>
            </p:nvSpPr>
            <p:spPr>
              <a:xfrm flipH="1">
                <a:off x="313544" y="5222412"/>
                <a:ext cx="1541489" cy="996876"/>
              </a:xfrm>
              <a:prstGeom prst="rect">
                <a:avLst/>
              </a:prstGeom>
            </p:spPr>
            <p:txBody>
              <a:bodyPr wrap="square">
                <a:spAutoFit/>
              </a:bodyPr>
              <a:lstStyle/>
              <a:p>
                <a:pPr algn="ctr"/>
                <a14:m>
                  <m:oMathPara xmlns:m="http://schemas.openxmlformats.org/officeDocument/2006/math">
                    <m:oMathParaPr>
                      <m:jc m:val="centerGroup"/>
                    </m:oMathParaPr>
                    <m:oMath xmlns:m="http://schemas.openxmlformats.org/officeDocument/2006/math">
                      <m:f>
                        <m:fPr>
                          <m:ctrlPr>
                            <a:rPr lang="fa-IR" sz="3200" i="1" smtClean="0">
                              <a:solidFill>
                                <a:srgbClr val="231F20"/>
                              </a:solidFill>
                              <a:latin typeface="Cambria Math" panose="02040503050406030204" pitchFamily="18" charset="0"/>
                              <a:cs typeface="B Koodak" panose="00000700000000000000" pitchFamily="2" charset="-78"/>
                            </a:rPr>
                          </m:ctrlPr>
                        </m:fPr>
                        <m:num>
                          <m:r>
                            <m:rPr>
                              <m:nor/>
                            </m:rPr>
                            <a:rPr lang="fa-IR" sz="3200" dirty="0">
                              <a:cs typeface="B Koodak" panose="00000700000000000000" pitchFamily="2" charset="-78"/>
                            </a:rPr>
                            <m:t>1</m:t>
                          </m:r>
                        </m:num>
                        <m:den>
                          <m:r>
                            <m:rPr>
                              <m:nor/>
                            </m:rPr>
                            <a:rPr lang="fa-IR" sz="3200" b="0" i="0" dirty="0" smtClean="0">
                              <a:cs typeface="B Koodak" panose="00000700000000000000" pitchFamily="2" charset="-78"/>
                            </a:rPr>
                            <m:t>3</m:t>
                          </m:r>
                          <m:r>
                            <m:rPr>
                              <m:nor/>
                            </m:rPr>
                            <a:rPr lang="fa-IR" sz="3200" dirty="0">
                              <a:cs typeface="B Koodak" panose="00000700000000000000" pitchFamily="2" charset="-78"/>
                            </a:rPr>
                            <m:t>00</m:t>
                          </m:r>
                          <m:r>
                            <m:rPr>
                              <m:nor/>
                            </m:rPr>
                            <a:rPr lang="fa-IR" sz="3200" b="0" i="0" dirty="0" smtClean="0">
                              <a:cs typeface="B Koodak" panose="00000700000000000000" pitchFamily="2" charset="-78"/>
                            </a:rPr>
                            <m:t>0</m:t>
                          </m:r>
                          <m:r>
                            <m:rPr>
                              <m:nor/>
                            </m:rPr>
                            <a:rPr lang="fa-IR" sz="3200" dirty="0">
                              <a:cs typeface="B Koodak" panose="00000700000000000000" pitchFamily="2" charset="-78"/>
                            </a:rPr>
                            <m:t>00</m:t>
                          </m:r>
                          <m:r>
                            <m:rPr>
                              <m:nor/>
                            </m:rPr>
                            <a:rPr lang="en-US" sz="3200" dirty="0">
                              <a:cs typeface="B Koodak" panose="00000700000000000000" pitchFamily="2" charset="-78"/>
                            </a:rPr>
                            <m:t> </m:t>
                          </m:r>
                        </m:den>
                      </m:f>
                    </m:oMath>
                  </m:oMathPara>
                </a14:m>
                <a:endParaRPr lang="en-US" sz="3200" dirty="0">
                  <a:cs typeface="B Koodak" panose="00000700000000000000" pitchFamily="2" charset="-78"/>
                </a:endParaRPr>
              </a:p>
            </p:txBody>
          </p:sp>
        </mc:Choice>
        <mc:Fallback xmlns="">
          <p:sp>
            <p:nvSpPr>
              <p:cNvPr id="17" name="Rectangle 16"/>
              <p:cNvSpPr>
                <a:spLocks noRot="1" noChangeAspect="1" noMove="1" noResize="1" noEditPoints="1" noAdjustHandles="1" noChangeArrowheads="1" noChangeShapeType="1" noTextEdit="1"/>
              </p:cNvSpPr>
              <p:nvPr/>
            </p:nvSpPr>
            <p:spPr>
              <a:xfrm flipH="1">
                <a:off x="313544" y="5222412"/>
                <a:ext cx="1541489" cy="996876"/>
              </a:xfrm>
              <a:prstGeom prst="rect">
                <a:avLst/>
              </a:prstGeom>
              <a:blipFill>
                <a:blip r:embed="rId4"/>
                <a:stretch>
                  <a:fillRect r="-39130"/>
                </a:stretch>
              </a:blipFill>
            </p:spPr>
            <p:txBody>
              <a:bodyPr/>
              <a:lstStyle/>
              <a:p>
                <a:r>
                  <a:rPr lang="en-US">
                    <a:noFill/>
                  </a:rPr>
                  <a:t> </a:t>
                </a:r>
              </a:p>
            </p:txBody>
          </p:sp>
        </mc:Fallback>
      </mc:AlternateContent>
    </p:spTree>
    <p:extLst>
      <p:ext uri="{BB962C8B-B14F-4D97-AF65-F5344CB8AC3E}">
        <p14:creationId xmlns:p14="http://schemas.microsoft.com/office/powerpoint/2010/main" val="20079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2"/>
                                        </p:tgtEl>
                                        <p:attrNameLst>
                                          <p:attrName>ppt_y</p:attrName>
                                        </p:attrNameLst>
                                      </p:cBhvr>
                                      <p:tavLst>
                                        <p:tav tm="0">
                                          <p:val>
                                            <p:strVal val="#ppt_y"/>
                                          </p:val>
                                        </p:tav>
                                        <p:tav tm="100000">
                                          <p:val>
                                            <p:strVal val="#ppt_y"/>
                                          </p:val>
                                        </p:tav>
                                      </p:tavLst>
                                    </p:anim>
                                    <p:anim calcmode="lin" valueType="num">
                                      <p:cBhvr>
                                        <p:cTn id="1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randombar(horizontal)">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4"/>
                                        </p:tgtEl>
                                        <p:attrNameLst>
                                          <p:attrName>ppt_y</p:attrName>
                                        </p:attrNameLst>
                                      </p:cBhvr>
                                      <p:tavLst>
                                        <p:tav tm="0">
                                          <p:val>
                                            <p:strVal val="#ppt_y"/>
                                          </p:val>
                                        </p:tav>
                                        <p:tav tm="100000">
                                          <p:val>
                                            <p:strVal val="#ppt_y"/>
                                          </p:val>
                                        </p:tav>
                                      </p:tavLst>
                                    </p:anim>
                                    <p:anim calcmode="lin" valueType="num">
                                      <p:cBhvr>
                                        <p:cTn id="3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randombar(horizont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 calcmode="lin" valueType="num">
                                      <p:cBhvr>
                                        <p:cTn id="4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7"/>
                                        </p:tgtEl>
                                        <p:attrNameLst>
                                          <p:attrName>ppt_y</p:attrName>
                                        </p:attrNameLst>
                                      </p:cBhvr>
                                      <p:tavLst>
                                        <p:tav tm="0">
                                          <p:val>
                                            <p:strVal val="#ppt_y"/>
                                          </p:val>
                                        </p:tav>
                                        <p:tav tm="100000">
                                          <p:val>
                                            <p:strVal val="#ppt_y"/>
                                          </p:val>
                                        </p:tav>
                                      </p:tavLst>
                                    </p:anim>
                                    <p:anim calcmode="lin" valueType="num">
                                      <p:cBhvr>
                                        <p:cTn id="4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P spid="13" grpId="0"/>
      <p:bldP spid="14" grpId="0"/>
      <p:bldP spid="15" grpId="0"/>
      <p:bldP spid="17"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6826783" y="1283448"/>
            <a:ext cx="2173993" cy="1323439"/>
          </a:xfrm>
          <a:prstGeom prst="rect">
            <a:avLst/>
          </a:prstGeom>
          <a:noFill/>
        </p:spPr>
        <p:txBody>
          <a:bodyPr wrap="none" lIns="91440" tIns="45720" rIns="91440" bIns="45720">
            <a:spAutoFit/>
          </a:bodyPr>
          <a:lstStyle/>
          <a:p>
            <a:pPr algn="ctr"/>
            <a:r>
              <a:rPr lang="fa-IR" sz="8000" dirty="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317</TotalTime>
  <Words>2730</Words>
  <Application>Microsoft Office PowerPoint</Application>
  <PresentationFormat>Widescreen</PresentationFormat>
  <Paragraphs>238</Paragraphs>
  <Slides>102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102</vt:i4>
      </vt:variant>
    </vt:vector>
  </HeadingPairs>
  <TitlesOfParts>
    <vt:vector size="111" baseType="lpstr">
      <vt:lpstr>_PDMS_Saleem_QuranFont</vt:lpstr>
      <vt:lpstr>Amuzeh-New-Bold</vt:lpstr>
      <vt:lpstr>AmuzehNewNormalPS</vt:lpstr>
      <vt:lpstr>Arial</vt:lpstr>
      <vt:lpstr>Calibri</vt:lpstr>
      <vt:lpstr>Calibri Light</vt:lpstr>
      <vt:lpstr>Cambria Math</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cp:lastModifiedBy>
  <cp:revision>702</cp:revision>
  <dcterms:created xsi:type="dcterms:W3CDTF">2015-07-16T10:41:40Z</dcterms:created>
  <dcterms:modified xsi:type="dcterms:W3CDTF">2021-04-13T05:33:30Z</dcterms:modified>
</cp:coreProperties>
</file>