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sldIdLst>
    <p:sldId id="290" r:id="rId2"/>
    <p:sldId id="256" r:id="rId3"/>
    <p:sldId id="267" r:id="rId4"/>
    <p:sldId id="346" r:id="rId5"/>
    <p:sldId id="347" r:id="rId6"/>
    <p:sldId id="280" r:id="rId7"/>
    <p:sldId id="257" r:id="rId8"/>
    <p:sldId id="282" r:id="rId9"/>
    <p:sldId id="281" r:id="rId10"/>
    <p:sldId id="283" r:id="rId11"/>
    <p:sldId id="268" r:id="rId12"/>
    <p:sldId id="287" r:id="rId13"/>
    <p:sldId id="293" r:id="rId14"/>
    <p:sldId id="289" r:id="rId15"/>
    <p:sldId id="309" r:id="rId16"/>
    <p:sldId id="291" r:id="rId17"/>
    <p:sldId id="286" r:id="rId18"/>
    <p:sldId id="292" r:id="rId19"/>
    <p:sldId id="364" r:id="rId20"/>
    <p:sldId id="299" r:id="rId21"/>
    <p:sldId id="295" r:id="rId22"/>
    <p:sldId id="294" r:id="rId23"/>
    <p:sldId id="296" r:id="rId24"/>
    <p:sldId id="297" r:id="rId25"/>
    <p:sldId id="348" r:id="rId26"/>
    <p:sldId id="300" r:id="rId27"/>
    <p:sldId id="298" r:id="rId28"/>
    <p:sldId id="307" r:id="rId29"/>
    <p:sldId id="302" r:id="rId30"/>
    <p:sldId id="349" r:id="rId31"/>
    <p:sldId id="301" r:id="rId32"/>
    <p:sldId id="311" r:id="rId33"/>
    <p:sldId id="305" r:id="rId34"/>
    <p:sldId id="314" r:id="rId35"/>
    <p:sldId id="308" r:id="rId36"/>
    <p:sldId id="310" r:id="rId37"/>
    <p:sldId id="324" r:id="rId38"/>
    <p:sldId id="312" r:id="rId39"/>
    <p:sldId id="332" r:id="rId40"/>
    <p:sldId id="313" r:id="rId41"/>
    <p:sldId id="365" r:id="rId42"/>
    <p:sldId id="315" r:id="rId43"/>
    <p:sldId id="320" r:id="rId44"/>
    <p:sldId id="316" r:id="rId45"/>
    <p:sldId id="317" r:id="rId46"/>
    <p:sldId id="318" r:id="rId47"/>
    <p:sldId id="321" r:id="rId48"/>
    <p:sldId id="323" r:id="rId49"/>
    <p:sldId id="330" r:id="rId50"/>
    <p:sldId id="350" r:id="rId51"/>
    <p:sldId id="319" r:id="rId52"/>
    <p:sldId id="326" r:id="rId53"/>
    <p:sldId id="327" r:id="rId54"/>
    <p:sldId id="328" r:id="rId55"/>
    <p:sldId id="329" r:id="rId56"/>
    <p:sldId id="333" r:id="rId57"/>
    <p:sldId id="279" r:id="rId58"/>
  </p:sldIdLst>
  <p:sldSz cx="12192000" cy="6858000"/>
  <p:notesSz cx="6858000" cy="9144000"/>
  <p:embeddedFontLst>
    <p:embeddedFont>
      <p:font typeface="Calibri" panose="020F0502020204030204" pitchFamily="34" charset="0"/>
      <p:regular r:id="rId59"/>
      <p:bold r:id="rId60"/>
      <p:italic r:id="rId61"/>
      <p:boldItalic r:id="rId62"/>
    </p:embeddedFont>
    <p:embeddedFont>
      <p:font typeface="Calibri Light" panose="020F0302020204030204" pitchFamily="34" charset="0"/>
      <p:regular r:id="rId63"/>
      <p:italic r:id="rId64"/>
    </p:embeddedFont>
    <p:embeddedFont>
      <p:font typeface="Tahoma" panose="020B0604030504040204" pitchFamily="34" charset="0"/>
      <p:regular r:id="rId65"/>
      <p:bold r:id="rId66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FF66"/>
    <a:srgbClr val="FF6600"/>
    <a:srgbClr val="0000FF"/>
    <a:srgbClr val="FFFFCC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9975" autoAdjust="0"/>
    <p:restoredTop sz="93608" autoAdjust="0"/>
  </p:normalViewPr>
  <p:slideViewPr>
    <p:cSldViewPr snapToGrid="0">
      <p:cViewPr varScale="1">
        <p:scale>
          <a:sx n="98" d="100"/>
          <a:sy n="98" d="100"/>
        </p:scale>
        <p:origin x="27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5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8.fntdata"/><Relationship Id="rId5" Type="http://schemas.openxmlformats.org/officeDocument/2006/relationships/slide" Target="slides/slide4.xml"/><Relationship Id="rId61" Type="http://schemas.openxmlformats.org/officeDocument/2006/relationships/font" Target="fonts/font3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6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4.fntdata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2.fntdata"/><Relationship Id="rId65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4406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1172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14226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68236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04886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1350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15020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42421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5793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7690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402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C4581-B75F-475A-8ACC-999D0C6EDFF7}" type="datetimeFigureOut">
              <a:rPr lang="fa-IR" smtClean="0"/>
              <a:t>05/09/1446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25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pn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png"/><Relationship Id="rId9" Type="http://schemas.openxmlformats.org/officeDocument/2006/relationships/image" Target="../media/image1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pn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2.gif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46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g"/><Relationship Id="rId5" Type="http://schemas.openxmlformats.org/officeDocument/2006/relationships/image" Target="../media/image78.jpg"/><Relationship Id="rId4" Type="http://schemas.openxmlformats.org/officeDocument/2006/relationships/image" Target="../media/image7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76.png"/><Relationship Id="rId7" Type="http://schemas.openxmlformats.org/officeDocument/2006/relationships/image" Target="../media/image89.jpe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gif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g"/><Relationship Id="rId4" Type="http://schemas.openxmlformats.org/officeDocument/2006/relationships/image" Target="../media/image102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10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gif"/><Relationship Id="rId7" Type="http://schemas.openxmlformats.org/officeDocument/2006/relationships/image" Target="../media/image112.jpg"/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.jpeg"/><Relationship Id="rId5" Type="http://schemas.openxmlformats.org/officeDocument/2006/relationships/image" Target="../media/image110.jpg"/><Relationship Id="rId4" Type="http://schemas.openxmlformats.org/officeDocument/2006/relationships/image" Target="../media/image109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g"/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g"/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g"/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gif"/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52.jp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622"/>
            <a:ext cx="6389362" cy="81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28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1999093" y="344611"/>
            <a:ext cx="819381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درس 19: ویژگی های منطقۀ جنوب غربی آسیا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650" y="1397107"/>
            <a:ext cx="2752670" cy="27526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9143"/>
            <a:ext cx="3852883" cy="26488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414" y="1370889"/>
            <a:ext cx="3814586" cy="26488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7107"/>
            <a:ext cx="3814586" cy="262263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117" y="4182924"/>
            <a:ext cx="3852883" cy="27082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372" y="4252862"/>
            <a:ext cx="4221256" cy="263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453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16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7147" y="1620056"/>
            <a:ext cx="117776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منطقه را می توان تقریباً درون یک مثلث جای داد. به طوری که اضلاع این مثلث از: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535702" y="169838"/>
            <a:ext cx="3120571" cy="1134740"/>
            <a:chOff x="4535711" y="145142"/>
            <a:chExt cx="3120571" cy="11347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5711" y="145142"/>
              <a:ext cx="3120571" cy="113474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5464252" y="362068"/>
              <a:ext cx="126348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موقعیت</a:t>
              </a:r>
              <a:endParaRPr lang="en-US" sz="3200" dirty="0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195281" y="5736197"/>
            <a:ext cx="2483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دربر می گیرد.</a:t>
            </a:r>
            <a:endParaRPr lang="en-US" sz="3200" dirty="0">
              <a:cs typeface="B Koodak" panose="00000700000000000000" pitchFamily="2" charset="-78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1435352" y="2283384"/>
            <a:ext cx="7097774" cy="1143000"/>
            <a:chOff x="1435352" y="2283384"/>
            <a:chExt cx="7097774" cy="1143000"/>
          </a:xfrm>
        </p:grpSpPr>
        <p:sp>
          <p:nvSpPr>
            <p:cNvPr id="9" name="Rectangle 8"/>
            <p:cNvSpPr/>
            <p:nvPr/>
          </p:nvSpPr>
          <p:spPr>
            <a:xfrm>
              <a:off x="3898329" y="2603746"/>
              <a:ext cx="4634797" cy="584775"/>
            </a:xfrm>
            <a:prstGeom prst="rect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تنگۀ</a:t>
              </a:r>
              <a:r>
                <a:rPr lang="fa-IR" sz="14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 </a:t>
              </a:r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بُسفر و داردانل در ترکیه </a:t>
              </a:r>
              <a:endParaRPr lang="en-US" sz="3200" dirty="0"/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5352" y="2283384"/>
              <a:ext cx="2247900" cy="1143000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4080585" y="2268643"/>
            <a:ext cx="6029695" cy="2838450"/>
            <a:chOff x="4080585" y="2268643"/>
            <a:chExt cx="6029695" cy="2838450"/>
          </a:xfrm>
        </p:grpSpPr>
        <p:sp>
          <p:nvSpPr>
            <p:cNvPr id="10" name="Rectangle 9"/>
            <p:cNvSpPr/>
            <p:nvPr/>
          </p:nvSpPr>
          <p:spPr>
            <a:xfrm>
              <a:off x="4080585" y="3731977"/>
              <a:ext cx="4270288" cy="584775"/>
            </a:xfrm>
            <a:prstGeom prst="rect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تا کوه های پامیر در مشرق </a:t>
              </a:r>
              <a:endParaRPr lang="en-US" sz="3200" dirty="0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48205" y="2268643"/>
              <a:ext cx="1362075" cy="283845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3732342" y="4901458"/>
            <a:ext cx="4966773" cy="1956542"/>
            <a:chOff x="3732342" y="4901458"/>
            <a:chExt cx="4966773" cy="1956542"/>
          </a:xfrm>
        </p:grpSpPr>
        <p:sp>
          <p:nvSpPr>
            <p:cNvPr id="11" name="Rectangle 10"/>
            <p:cNvSpPr/>
            <p:nvPr/>
          </p:nvSpPr>
          <p:spPr>
            <a:xfrm>
              <a:off x="3732342" y="4901458"/>
              <a:ext cx="4966773" cy="584775"/>
            </a:xfrm>
            <a:prstGeom prst="rect">
              <a:avLst/>
            </a:prstGeom>
            <a:blipFill dpi="0"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از آنجا تا خلیج عَدَن و بابُ المَندَب </a:t>
              </a:r>
              <a:endParaRPr lang="en-US" sz="3200" dirty="0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3498" y="5829300"/>
              <a:ext cx="3152775" cy="10287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340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7620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95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19105918">
            <a:off x="208755" y="904923"/>
            <a:ext cx="1469699" cy="584164"/>
          </a:xfrm>
          <a:prstGeom prst="rect">
            <a:avLst/>
          </a:prstGeom>
          <a:noFill/>
          <a:ln w="3810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 rot="16200000">
            <a:off x="8296358" y="2666885"/>
            <a:ext cx="1315845" cy="433356"/>
          </a:xfrm>
          <a:prstGeom prst="rect">
            <a:avLst/>
          </a:prstGeom>
          <a:noFill/>
          <a:ln w="3810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21415411">
            <a:off x="3809698" y="5965244"/>
            <a:ext cx="1778900" cy="646732"/>
          </a:xfrm>
          <a:prstGeom prst="rect">
            <a:avLst/>
          </a:prstGeom>
          <a:noFill/>
          <a:ln w="3810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370972" y="1179190"/>
            <a:ext cx="2704914" cy="107721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تنگۀ</a:t>
            </a:r>
            <a:r>
              <a:rPr lang="fa-IR" sz="14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بُسفر و داردانل در ترکیه 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9370972" y="2914815"/>
            <a:ext cx="2704914" cy="107721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تا کوه های پامیر در مشرق 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9270965" y="4650440"/>
            <a:ext cx="2904928" cy="107721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آنجا تا خلیج عَدَن و بابُ المَندَب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5286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857" y="0"/>
            <a:ext cx="9797143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95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70958" y="2109616"/>
            <a:ext cx="30210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منطقه جنوب غربی آسیا به کدام قاره ها متصل است؟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78971" y="3971"/>
            <a:ext cx="740229" cy="416943"/>
          </a:xfrm>
          <a:prstGeom prst="rect">
            <a:avLst/>
          </a:prstGeom>
          <a:noFill/>
          <a:ln w="3810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171" y="4615543"/>
            <a:ext cx="1770743" cy="544285"/>
          </a:xfrm>
          <a:prstGeom prst="rect">
            <a:avLst/>
          </a:prstGeom>
          <a:noFill/>
          <a:ln w="38100"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9527592" y="4137287"/>
            <a:ext cx="2307772" cy="1500795"/>
            <a:chOff x="9527593" y="4051562"/>
            <a:chExt cx="2307772" cy="1500795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7593" y="4051562"/>
              <a:ext cx="2307772" cy="1500795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9770011" y="4509571"/>
              <a:ext cx="182293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اروپا، آفریقا</a:t>
              </a:r>
              <a:endParaRPr lang="en-US" sz="3200" dirty="0"/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335" y="976325"/>
            <a:ext cx="904285" cy="9042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39F1891-D85F-4F3B-B44D-FEF77C00C8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041" y="139868"/>
            <a:ext cx="3021043" cy="75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0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857" y="0"/>
            <a:ext cx="979714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170957" y="2283788"/>
            <a:ext cx="302104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دریاها و اقیانوس مهمی را که در این منطقه قرار دارد، روی نقشه پیدا کنید و نام ببرید.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958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21398638">
            <a:off x="1672781" y="472091"/>
            <a:ext cx="1182946" cy="520596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21398638">
            <a:off x="203711" y="2129541"/>
            <a:ext cx="1370261" cy="466649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rot="4158633">
            <a:off x="4060520" y="776864"/>
            <a:ext cx="1204960" cy="520596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3090574">
            <a:off x="4643389" y="3390119"/>
            <a:ext cx="1182946" cy="520596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398638">
            <a:off x="6349726" y="3991803"/>
            <a:ext cx="1182946" cy="520596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398638">
            <a:off x="7307651" y="5559348"/>
            <a:ext cx="1182946" cy="520596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 rot="3948030">
            <a:off x="2574654" y="4434215"/>
            <a:ext cx="1182946" cy="520596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3900924">
            <a:off x="2708261" y="4525235"/>
            <a:ext cx="10086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1600" dirty="0">
                <a:cs typeface="B Titr" panose="00000700000000000000" pitchFamily="2" charset="-78"/>
              </a:rPr>
              <a:t>دریای سرخ</a:t>
            </a:r>
            <a:endParaRPr lang="en-US" sz="1600" dirty="0">
              <a:cs typeface="B Titr" panose="000007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 rot="21398638">
            <a:off x="4677442" y="6133155"/>
            <a:ext cx="927249" cy="520596"/>
          </a:xfrm>
          <a:prstGeom prst="rect">
            <a:avLst/>
          </a:prstGeom>
          <a:noFill/>
          <a:ln w="57150">
            <a:solidFill>
              <a:srgbClr val="FF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47D46C-24B8-4FD7-B1DD-560A68BEE5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335" y="976325"/>
            <a:ext cx="904285" cy="9042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7AAA24-D278-4E0D-9C9D-4AC2485B2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041" y="139868"/>
            <a:ext cx="3021043" cy="75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84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857" y="0"/>
            <a:ext cx="979714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170958" y="2109616"/>
            <a:ext cx="30210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دو کشور وسیع منطقۀ جنوب غربی آسیا کدام اند؟</a:t>
            </a:r>
            <a:endParaRPr lang="en-US" sz="3200" dirty="0">
              <a:cs typeface="B Koodak" panose="00000700000000000000" pitchFamily="2" charset="-78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9349276" y="4059906"/>
            <a:ext cx="2664406" cy="1500795"/>
            <a:chOff x="9527593" y="4051562"/>
            <a:chExt cx="2307772" cy="150079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7593" y="4051562"/>
              <a:ext cx="2307772" cy="1500795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9548798" y="4509571"/>
              <a:ext cx="226536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عربستان، ایران</a:t>
              </a:r>
              <a:endParaRPr lang="en-US" sz="3200" dirty="0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0958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21398638">
            <a:off x="3272766" y="3799607"/>
            <a:ext cx="1298589" cy="52059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21398638">
            <a:off x="4893958" y="2290645"/>
            <a:ext cx="874462" cy="52059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2C2476-88F1-4507-8175-E96F059FF8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335" y="976325"/>
            <a:ext cx="904285" cy="90428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BEEB987-235D-42E5-BA90-DAE4FCD6FC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041" y="139868"/>
            <a:ext cx="3021043" cy="75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7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93600" cy="6858000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3636011" y="117357"/>
            <a:ext cx="5021577" cy="3311643"/>
            <a:chOff x="3569479" y="2866044"/>
            <a:chExt cx="5021577" cy="331164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9479" y="2866044"/>
              <a:ext cx="5021577" cy="331164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5588941" y="4185623"/>
              <a:ext cx="269496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ویژگی های طبیعی</a:t>
              </a:r>
              <a:endParaRPr lang="en-US" sz="3200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864110" y="4185622"/>
              <a:ext cx="143020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ناهمواری</a:t>
              </a:r>
              <a:endParaRPr lang="en-US" sz="3200" dirty="0"/>
            </a:p>
          </p:txBody>
        </p:sp>
      </p:grpSp>
      <p:sp>
        <p:nvSpPr>
          <p:cNvPr id="17" name="Rectangle 16"/>
          <p:cNvSpPr/>
          <p:nvPr/>
        </p:nvSpPr>
        <p:spPr>
          <a:xfrm>
            <a:off x="624114" y="4748578"/>
            <a:ext cx="110453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جنوب غربی آسیا، سرزمین های بسیار بلند و سرزمین های پست و همواری وجود دارند: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079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22"/>
            <a:ext cx="7126514" cy="68664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26511" y="3424789"/>
            <a:ext cx="50654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کوه های بلند ایران که به ارتفاعات ترکیه و قفقاز</a:t>
            </a:r>
            <a:r>
              <a:rPr lang="fa-IR" sz="14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 پیوندند.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439018" y="1352325"/>
            <a:ext cx="4440478" cy="5847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سرزمین های مرتفع منطقه: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 rot="801835">
            <a:off x="3084694" y="2296097"/>
            <a:ext cx="1176613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3962608">
            <a:off x="1909162" y="3094216"/>
            <a:ext cx="2290999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 rot="3614401">
            <a:off x="2620058" y="1153481"/>
            <a:ext cx="1176613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2890490">
            <a:off x="1382886" y="828347"/>
            <a:ext cx="1327049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193" y="2348130"/>
            <a:ext cx="238125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36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60"/>
            <a:ext cx="12191999" cy="68409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49881" y="491092"/>
            <a:ext cx="4818743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سرزمین های پست و جلگه ای: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7126508" y="2185948"/>
            <a:ext cx="50654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جلگه بین النهرین در غرب ایران و جلگه سند در شرق ایران</a:t>
            </a:r>
            <a:endParaRPr lang="en-US" sz="4800" dirty="0">
              <a:cs typeface="B Koodak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"/>
            <a:ext cx="7126514" cy="68664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890490">
            <a:off x="1832830" y="2318529"/>
            <a:ext cx="1327049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 rot="20243519">
            <a:off x="4990935" y="4589347"/>
            <a:ext cx="1690389" cy="57584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130" y="1275495"/>
            <a:ext cx="238125" cy="952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27445" y="3973754"/>
            <a:ext cx="50654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این جلگه ها از آبرفت کدام رودها به وجود آمده اند؟ نام ببرید.</a:t>
            </a:r>
            <a:endParaRPr lang="en-US" sz="4800" dirty="0">
              <a:cs typeface="B Koodak" panose="00000700000000000000" pitchFamily="2" charset="-78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753" y="3297876"/>
            <a:ext cx="3052877" cy="675878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7126513" y="5413438"/>
            <a:ext cx="50654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جلگۀ بین النهرین: دجله و فرات</a:t>
            </a:r>
          </a:p>
          <a:p>
            <a:pPr algn="ctr"/>
            <a:r>
              <a:rPr lang="fa-IR" sz="3200" dirty="0">
                <a:cs typeface="B Koodak" panose="00000700000000000000" pitchFamily="2" charset="-78"/>
              </a:rPr>
              <a:t>جلگۀ سند: رود سند</a:t>
            </a:r>
            <a:endParaRPr lang="en-US" sz="48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59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857" y="0"/>
            <a:ext cx="9289143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701639" y="642885"/>
            <a:ext cx="3915220" cy="5847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نواحی پست و خشک: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1029" cy="68804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004623" y="1870544"/>
            <a:ext cx="33092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بزرگ عربستان، </a:t>
            </a:r>
          </a:p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دشت کویر </a:t>
            </a:r>
          </a:p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دشت لوت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93421" y="4129440"/>
            <a:ext cx="473165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بزرگ عربستان، رَبع الخالی در شبه جزیرۀ عربستان حدود 640/000کیلومتر مربع یعنی تقریباً 2/5برابر کشور انگلستان، وسعت دارد.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249" y="3308572"/>
            <a:ext cx="3810000" cy="9525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47343" y="5168677"/>
            <a:ext cx="1327049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701143" y="2910883"/>
            <a:ext cx="870857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701143" y="3731751"/>
            <a:ext cx="595086" cy="397689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187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7527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975273" y="2644170"/>
            <a:ext cx="221672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رَبع الخالی در شبه جزیرۀ عربستان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20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3636011" y="117357"/>
            <a:ext cx="5021577" cy="3311643"/>
            <a:chOff x="3569479" y="2866044"/>
            <a:chExt cx="5021577" cy="331164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69479" y="2866044"/>
              <a:ext cx="5021577" cy="3311643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5588941" y="4185623"/>
              <a:ext cx="269496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ویژگی های طبیعی</a:t>
              </a:r>
              <a:endParaRPr lang="en-US" sz="3200" dirty="0"/>
            </a:p>
          </p:txBody>
        </p:sp>
        <p:sp>
          <p:nvSpPr>
            <p:cNvPr id="5" name="Rectangle 4"/>
            <p:cNvSpPr/>
            <p:nvPr/>
          </p:nvSpPr>
          <p:spPr>
            <a:xfrm>
              <a:off x="3838462" y="4185622"/>
              <a:ext cx="145584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a-IR" sz="3200" dirty="0">
                  <a:cs typeface="B Koodak" panose="00000700000000000000" pitchFamily="2" charset="-78"/>
                </a:rPr>
                <a:t>آب و هوا</a:t>
              </a:r>
              <a:endParaRPr lang="en-US" sz="3200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471714" y="3941362"/>
            <a:ext cx="112485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 توجه به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وسعت زیاد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تنوع ناهمواری ها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در این منطقه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آب و هوا های گوناگونی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وجود آمده است.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187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51727" y="571259"/>
            <a:ext cx="4488544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نواحی مرتفع و کوهستانی</a:t>
            </a:r>
            <a:endParaRPr lang="en-US" sz="4800" dirty="0">
              <a:cs typeface="B Koodak" panose="000007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19749" y="1464665"/>
            <a:ext cx="952500" cy="3714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6572">
            <a:off x="6064723" y="2110420"/>
            <a:ext cx="1628775" cy="876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48351">
            <a:off x="4547499" y="2140873"/>
            <a:ext cx="1628775" cy="8763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499798" y="3150555"/>
            <a:ext cx="4385802" cy="58477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زمستان: آب و هوای سرد</a:t>
            </a:r>
            <a:endParaRPr lang="en-US" sz="4800" dirty="0">
              <a:cs typeface="B Koodak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2433" y="3075289"/>
            <a:ext cx="4518890" cy="584775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تابستان: آب و هوای معتدل</a:t>
            </a:r>
            <a:endParaRPr lang="en-US" sz="4800" dirty="0">
              <a:cs typeface="B Koodak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48228" y="4779765"/>
            <a:ext cx="96955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بارش برف و باران فراوان موجب پدید آمدن پوشش گیاهی فراوان در دامنۀ کوه ها شده است. 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67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305143" cy="68632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305142" y="2893003"/>
            <a:ext cx="18868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کوه آرارات ترکیه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878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05142" y="2893003"/>
            <a:ext cx="18868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کوه های قفقاز گرجستان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256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11632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56857" y="6116320"/>
            <a:ext cx="58782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زردکوه، رشته کوه زاگرس، ایران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7230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02743" y="761164"/>
            <a:ext cx="83892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بخش های وسیعی از منطقۀ جنوب غربی آسیا، آب و هوای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گرم و خشک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یا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نیمه خشک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حکم فرماست.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74572" y="2855610"/>
            <a:ext cx="8817428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های وسیع منطقه، آب و هوای گرم و خشک دارند.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64344" y="3985899"/>
            <a:ext cx="1082765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کمبود آب شیرین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یکی از مسائل مهم منطقه جنوب غربی آسیا است که گاهی باعث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اختلافات و نزاع هایی بین کشورها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بر سر منابع آبی رودخانه ها شده است.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392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50" y="629055"/>
            <a:ext cx="11313763" cy="68636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80ADBF-FEB4-48A5-8249-7AE60575E627}"/>
              </a:ext>
            </a:extLst>
          </p:cNvPr>
          <p:cNvSpPr txBox="1"/>
          <p:nvPr/>
        </p:nvSpPr>
        <p:spPr>
          <a:xfrm>
            <a:off x="9604443" y="684342"/>
            <a:ext cx="15434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a-IR" sz="3600" dirty="0">
                <a:solidFill>
                  <a:schemeClr val="accent2">
                    <a:lumMod val="75000"/>
                  </a:schemeClr>
                </a:solidFill>
                <a:latin typeface="AmuzehNewNormalPS"/>
                <a:cs typeface="B Titr" panose="00000700000000000000" pitchFamily="2" charset="-78"/>
              </a:rPr>
              <a:t>آینده</a:t>
            </a:r>
            <a:endParaRPr lang="en-US" sz="3600" dirty="0">
              <a:solidFill>
                <a:schemeClr val="accent2">
                  <a:lumMod val="75000"/>
                </a:schemeClr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1797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98286" y="1130779"/>
            <a:ext cx="105954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به جایی گفته می شود که میزان بارندگی سالیانۀ آن کمتراز 50میلیمتر و میزان تبخیر آن بیش از بارش باشد.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91769" y="2841284"/>
            <a:ext cx="96084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برخی مناطق بیابانی گاهی سال ها حتی یک قطره باران نیز نمی بارد.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0854" y="4304868"/>
            <a:ext cx="104502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بیابان ها از نظر پوشش گیاهی فقیرند و در آنها ماسه های روان همه جا را پوشانده و شکل های مختلفی راپدید آورده اند.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589" y="3222432"/>
            <a:ext cx="1809750" cy="3333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46" y="2375374"/>
            <a:ext cx="3086100" cy="2571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46" y="3802171"/>
            <a:ext cx="3086100" cy="2571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BF6BAC-57DB-458B-8A5C-3C965D4093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86" y="87415"/>
            <a:ext cx="952828" cy="87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6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00" y="193347"/>
            <a:ext cx="31641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رَبع الخالی، عربستان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2067228"/>
      </p:ext>
    </p:extLst>
  </p:cSld>
  <p:clrMapOvr>
    <a:masterClrMapping/>
  </p:clrMapOvr>
  <p:transition spd="slow">
    <p:wheel spokes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6412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4800" y="193347"/>
            <a:ext cx="31641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کویر لوت، ایران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5633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00" y="193347"/>
            <a:ext cx="31641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دشت کویر، ایران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157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63600" y="398306"/>
            <a:ext cx="10464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 بخش از سرزمین هایی که در سواحل دریاهای این منطقه قرار گرفته اند، آب و هوای متفاوتی دارند.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0713" y="1918337"/>
            <a:ext cx="3210569" cy="5847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سرزمین های واقع در: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29650" y="3045709"/>
            <a:ext cx="3922864" cy="58477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سواحل گرم خلیج فارس</a:t>
            </a:r>
            <a:endParaRPr 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5605565" y="3051883"/>
            <a:ext cx="2014634" cy="5847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دریای عمان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35229" y="3053597"/>
            <a:ext cx="2160885" cy="584775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اقیانوس هند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8455" y="3045709"/>
            <a:ext cx="2107323" cy="584775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دریای سرخ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15088" y="4409577"/>
            <a:ext cx="3361818" cy="584775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آب و هوای گرم دارند. 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239485" y="5544837"/>
            <a:ext cx="117130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اما رطوبت هوا به دلیل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نزدیکی به دریا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زیاد بوده و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حالت شرجی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وجود آورده است.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279690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99886" y="1080478"/>
            <a:ext cx="105518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سرزمین های واقع در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اطراف دریای مدیترانه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آب و هوای مدیترانه ای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دارند.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28571" y="2378664"/>
            <a:ext cx="5094515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زمستان ها: معتدل و پُر باران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47885" y="3676850"/>
            <a:ext cx="4455886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تابستان ها: گرم و خشک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4411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97143" cy="68864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97143" y="2904637"/>
            <a:ext cx="23948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b="1" dirty="0">
                <a:solidFill>
                  <a:srgbClr val="231F20"/>
                </a:solidFill>
                <a:latin typeface="Amuzeh-New-Bold"/>
                <a:cs typeface="B Koodak" panose="00000700000000000000" pitchFamily="2" charset="-78"/>
              </a:rPr>
              <a:t>باغهای زیتون، لبنان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1343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4228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942286" y="2397948"/>
            <a:ext cx="22497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b="1" dirty="0">
                <a:cs typeface="B Koodak" panose="00000700000000000000" pitchFamily="2" charset="-78"/>
              </a:rPr>
              <a:t>باغبان فلسطینی در حال تمیز کردن زیتون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5330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3225884" y="286867"/>
            <a:ext cx="5740232" cy="1498391"/>
            <a:chOff x="3940797" y="112695"/>
            <a:chExt cx="5740232" cy="149839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0797" y="112695"/>
              <a:ext cx="5740232" cy="149839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4688115" y="569502"/>
              <a:ext cx="416560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ویژگی های انسانی و اقتصادی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1284514" y="2481721"/>
            <a:ext cx="96229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منطقۀ جنوب غربی آسیا یکی از نخستین کانون های تمدنی جهان است.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53912" y="4250483"/>
            <a:ext cx="64841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تمدن های باستانی که در ایران و بین النهرین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935" y="3204759"/>
            <a:ext cx="238125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5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080000" y="226956"/>
            <a:ext cx="2032000" cy="1253501"/>
            <a:chOff x="5341257" y="270499"/>
            <a:chExt cx="2032000" cy="125350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1257" y="270499"/>
              <a:ext cx="2032000" cy="125350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5713227" y="604861"/>
              <a:ext cx="128805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جمعیت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sp>
        <p:nvSpPr>
          <p:cNvPr id="7" name="Rectangle 6"/>
          <p:cNvSpPr/>
          <p:nvPr/>
        </p:nvSpPr>
        <p:spPr>
          <a:xfrm>
            <a:off x="2750456" y="1814819"/>
            <a:ext cx="66910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این منطقه، اقوام گوناگونی زندگی می کنند.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926" y="2758348"/>
            <a:ext cx="4180091" cy="2912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1487" y="2758348"/>
            <a:ext cx="4180091" cy="29121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44" y="2733956"/>
            <a:ext cx="2514412" cy="291213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537989" y="6029232"/>
            <a:ext cx="26270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چهرۀ کودکان پاکستانی</a:t>
            </a:r>
            <a:endParaRPr lang="en-US" sz="2400" dirty="0">
              <a:cs typeface="B Koodak" panose="000007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8016" y="6003215"/>
            <a:ext cx="20418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افغانستانی</a:t>
            </a:r>
            <a:endParaRPr lang="en-US" sz="2400" dirty="0">
              <a:cs typeface="B Koodak" panose="000007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34478" y="6003215"/>
            <a:ext cx="1117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4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عرب</a:t>
            </a:r>
            <a:endParaRPr lang="en-US" sz="24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483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11574" y="291743"/>
            <a:ext cx="7968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cs typeface="B Koodak" panose="00000700000000000000" pitchFamily="2" charset="-78"/>
              </a:rPr>
              <a:t>به نمودار جمعیتی کشورهای جنوب غربی آسیا دقت کنید</a:t>
            </a:r>
            <a:r>
              <a:rPr lang="fa-IR" sz="3200" dirty="0">
                <a:cs typeface="B Koodak" panose="00000700000000000000" pitchFamily="2" charset="-78"/>
              </a:rPr>
              <a:t>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031" y="1008606"/>
            <a:ext cx="9625931" cy="43325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74703" y="5514784"/>
            <a:ext cx="8042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سه مورد از پر جمعیت ترین کشورهای منطقه را نام ببرید.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80020" y="6186391"/>
            <a:ext cx="1297150" cy="58477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پاکستان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648597" y="6186392"/>
            <a:ext cx="894797" cy="5847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ایران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46642" y="6188325"/>
            <a:ext cx="965329" cy="584775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ترکیه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9346632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5080000" y="226956"/>
            <a:ext cx="2032000" cy="1253501"/>
            <a:chOff x="5341257" y="270499"/>
            <a:chExt cx="2032000" cy="125350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1257" y="270499"/>
              <a:ext cx="2032000" cy="1253501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5713227" y="604861"/>
              <a:ext cx="128805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زبان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820056" y="1994878"/>
            <a:ext cx="105518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زبان های عربی، فارسی، ترکی و اردو پرتکلم ترین گروه های زبانی در منطقه آسیای جنوب غربی هستند.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42567" y="4123919"/>
            <a:ext cx="95068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هر گروه زبانی در منطقه آسیای جنوب غربی، یک کشور مثال بزنید.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995" y="3240820"/>
            <a:ext cx="4572000" cy="7143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9504852" y="5515463"/>
            <a:ext cx="2273379" cy="5847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عربی: عربستان</a:t>
            </a:r>
            <a:endParaRPr lang="en-US" sz="3200" dirty="0"/>
          </a:p>
        </p:txBody>
      </p:sp>
      <p:sp>
        <p:nvSpPr>
          <p:cNvPr id="15" name="Rectangle 14"/>
          <p:cNvSpPr/>
          <p:nvPr/>
        </p:nvSpPr>
        <p:spPr>
          <a:xfrm>
            <a:off x="6740029" y="5515463"/>
            <a:ext cx="1944764" cy="584775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فارسی: ایران</a:t>
            </a:r>
            <a:endParaRPr lang="en-US" sz="3200" dirty="0"/>
          </a:p>
        </p:txBody>
      </p:sp>
      <p:sp>
        <p:nvSpPr>
          <p:cNvPr id="16" name="Rectangle 15"/>
          <p:cNvSpPr/>
          <p:nvPr/>
        </p:nvSpPr>
        <p:spPr>
          <a:xfrm>
            <a:off x="4040929" y="5501509"/>
            <a:ext cx="1879041" cy="584775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ترکی: ترکیه</a:t>
            </a:r>
            <a:endParaRPr lang="en-US" sz="3200" dirty="0"/>
          </a:p>
        </p:txBody>
      </p:sp>
      <p:sp>
        <p:nvSpPr>
          <p:cNvPr id="17" name="Rectangle 16"/>
          <p:cNvSpPr/>
          <p:nvPr/>
        </p:nvSpPr>
        <p:spPr>
          <a:xfrm>
            <a:off x="1183863" y="5501508"/>
            <a:ext cx="2048959" cy="584775"/>
          </a:xfrm>
          <a:prstGeom prst="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اردو: پاکستان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7342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5080000" y="226956"/>
            <a:ext cx="2032000" cy="1253501"/>
            <a:chOff x="5341257" y="270499"/>
            <a:chExt cx="2032000" cy="125350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1257" y="270499"/>
              <a:ext cx="2032000" cy="1253501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5713227" y="604861"/>
              <a:ext cx="128805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دین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1719942" y="1814819"/>
            <a:ext cx="87521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منطقۀ جنوب غربی آسیا،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کانون ظهور ادیان توحیدی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بوده است.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8911" y="3082908"/>
            <a:ext cx="10334171" cy="5847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ادیان الهی </a:t>
            </a:r>
            <a:r>
              <a:rPr lang="fa-IR" sz="3200" dirty="0">
                <a:latin typeface="AmuzehNewNormalPS"/>
                <a:cs typeface="B Koodak" panose="00000700000000000000" pitchFamily="2" charset="-78"/>
              </a:rPr>
              <a:t>یهود، مسیحیت و اسلام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این منطقه ظهور کرده اند.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88338" y="4350997"/>
            <a:ext cx="64153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بیش از 90درصد مردم منطقه، مسلمان هستند.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11465" y="5464090"/>
            <a:ext cx="67690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منطقه </a:t>
            </a:r>
            <a:r>
              <a:rPr lang="fa-IR" sz="3200" dirty="0">
                <a:latin typeface="AmuzehNewNormalPS"/>
                <a:cs typeface="B Koodak" panose="00000700000000000000" pitchFamily="2" charset="-78"/>
              </a:rPr>
              <a:t>قلب تمدن اسلامی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محسوب می شود.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441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28" y="0"/>
            <a:ext cx="9187543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054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0629" y="0"/>
            <a:ext cx="12322629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31" y="0"/>
            <a:ext cx="1096670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7658" y="263306"/>
            <a:ext cx="33110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مسجد امام </a:t>
            </a:r>
            <a:r>
              <a:rPr lang="en-US" sz="3200" dirty="0">
                <a:cs typeface="B Koodak" panose="00000700000000000000" pitchFamily="2" charset="-78"/>
              </a:rPr>
              <a:t>اصفهان</a:t>
            </a:r>
          </a:p>
        </p:txBody>
      </p:sp>
    </p:spTree>
    <p:extLst>
      <p:ext uri="{BB962C8B-B14F-4D97-AF65-F5344CB8AC3E}">
        <p14:creationId xmlns:p14="http://schemas.microsoft.com/office/powerpoint/2010/main" val="251048099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85584" y="0"/>
            <a:ext cx="970641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519551" y="2890391"/>
            <a:ext cx="22968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cs typeface="B Koodak" panose="00000700000000000000" pitchFamily="2" charset="-78"/>
              </a:rPr>
              <a:t>کلیسای وانک اصفهان</a:t>
            </a:r>
          </a:p>
        </p:txBody>
      </p:sp>
    </p:spTree>
    <p:extLst>
      <p:ext uri="{BB962C8B-B14F-4D97-AF65-F5344CB8AC3E}">
        <p14:creationId xmlns:p14="http://schemas.microsoft.com/office/powerpoint/2010/main" val="34074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0"/>
            <a:ext cx="11430000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4742" y="249313"/>
            <a:ext cx="32947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کنیسۀ یهودیان اصفهان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574285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4244404" y="164367"/>
            <a:ext cx="3703192" cy="1345119"/>
            <a:chOff x="4424808" y="251452"/>
            <a:chExt cx="3703192" cy="134511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4808" y="251452"/>
              <a:ext cx="3703192" cy="1345119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759661" y="624366"/>
              <a:ext cx="303348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فعّالیت های اقتصادی</a:t>
              </a:r>
              <a:endParaRPr lang="en-US" sz="3200" dirty="0">
                <a:cs typeface="B Koodak" panose="00000700000000000000" pitchFamily="2" charset="-78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1103331" y="2062793"/>
            <a:ext cx="9985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اغلب کشورهای منطقه جنوب غربی آسیا دارای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ذخایر نفت و گاز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هستند.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369958" y="3386577"/>
            <a:ext cx="54520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از نظر اقتصادی وابسته به صادرات نفت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" y="4710361"/>
            <a:ext cx="12192000" cy="569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1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ماشین آلات، موادغذایی، دارو و انواع کالاهای مصرفی را از کشورهای پیشرفته وارد می کنند.</a:t>
            </a:r>
            <a:endParaRPr lang="en-US" sz="31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3788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16376" y="534888"/>
            <a:ext cx="23592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درآمد عربستان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75071">
            <a:off x="5858479" y="1163156"/>
            <a:ext cx="1316609" cy="6506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80660">
            <a:off x="5150825" y="1207803"/>
            <a:ext cx="1301238" cy="650619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6800597" y="1772686"/>
            <a:ext cx="4808913" cy="3950188"/>
            <a:chOff x="6800597" y="1772686"/>
            <a:chExt cx="4808913" cy="3950188"/>
          </a:xfrm>
        </p:grpSpPr>
        <p:sp>
          <p:nvSpPr>
            <p:cNvPr id="7" name="Rectangle 6"/>
            <p:cNvSpPr/>
            <p:nvPr/>
          </p:nvSpPr>
          <p:spPr>
            <a:xfrm>
              <a:off x="6800597" y="1772686"/>
              <a:ext cx="208530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صادرات نفت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39240">
              <a:off x="7034351" y="2537420"/>
              <a:ext cx="4575159" cy="3185454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  <p:grpSp>
        <p:nvGrpSpPr>
          <p:cNvPr id="13" name="Group 12"/>
          <p:cNvGrpSpPr/>
          <p:nvPr/>
        </p:nvGrpSpPr>
        <p:grpSpPr>
          <a:xfrm>
            <a:off x="1076449" y="1772685"/>
            <a:ext cx="4530856" cy="4416768"/>
            <a:chOff x="1076449" y="1772685"/>
            <a:chExt cx="4530856" cy="4416768"/>
          </a:xfrm>
        </p:grpSpPr>
        <p:sp>
          <p:nvSpPr>
            <p:cNvPr id="8" name="Rectangle 7"/>
            <p:cNvSpPr/>
            <p:nvPr/>
          </p:nvSpPr>
          <p:spPr>
            <a:xfrm>
              <a:off x="3742270" y="1772685"/>
              <a:ext cx="162570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مراسم حج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10058">
              <a:off x="1076449" y="3046203"/>
              <a:ext cx="4530856" cy="314325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</p:spTree>
    <p:extLst>
      <p:ext uri="{BB962C8B-B14F-4D97-AF65-F5344CB8AC3E}">
        <p14:creationId xmlns:p14="http://schemas.microsoft.com/office/powerpoint/2010/main" val="2121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776" y="329427"/>
            <a:ext cx="808429" cy="1235592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5897798" y="3712078"/>
            <a:ext cx="37513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خطر تمام شدن منابع نفتی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817373" y="2996743"/>
            <a:ext cx="59122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وابسته بودن اقتصاد کشور به فروش نفت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30631" y="4472642"/>
            <a:ext cx="5285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نوسان قیمت نفت در بازارهای جهانی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03323" y="1565019"/>
            <a:ext cx="9985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cs typeface="B Koodak" panose="00000700000000000000" pitchFamily="2" charset="-78"/>
              </a:rPr>
              <a:t>به نظر شما کشورهایی که اقتصاد آنها وابسته به نفت است، با چه مشکلاتی روبه رو می شوند؟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268112" y="5233206"/>
            <a:ext cx="50107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واردات بالای کالا از کشورهای دیگر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007374" y="5479017"/>
            <a:ext cx="11232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...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138" y="2819735"/>
            <a:ext cx="3623235" cy="241354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F437A1-0E84-4674-B2D8-7DF1F7EECF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025" y="717713"/>
            <a:ext cx="3398308" cy="85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566463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7" grpId="0"/>
      <p:bldP spid="2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432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8454" y="736565"/>
            <a:ext cx="112982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بعضی کشورهای منطقه توانسته اند از طریق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رونق گردشگری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یا </a:t>
            </a:r>
            <a:r>
              <a:rPr lang="fa-IR" sz="3200" dirty="0">
                <a:solidFill>
                  <a:srgbClr val="0033CC"/>
                </a:solidFill>
                <a:latin typeface="AmuzehNewNormalPS"/>
                <a:cs typeface="B Koodak" panose="00000700000000000000" pitchFamily="2" charset="-78"/>
              </a:rPr>
              <a:t>تجارت و بازرگانی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اقتصاد خود را متحول کنند و درآمد زیادی به دست بیاورند.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206302"/>
            <a:ext cx="1219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برخی کشورهای دیگر منطقه نیز به دلیل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 جنگ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اشغال نظامی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توسط آمریکا و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نبودن امنیت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نتوانسته اند از نظر اقتصادی پیشرفت کنند و وضعیت چندان مناسبی ندارند.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867" y="3400568"/>
            <a:ext cx="4733925" cy="581025"/>
          </a:xfrm>
          <a:prstGeom prst="rect">
            <a:avLst/>
          </a:prstGeom>
        </p:spPr>
      </p:pic>
      <p:sp>
        <p:nvSpPr>
          <p:cNvPr id="11" name="Wave 10"/>
          <p:cNvSpPr/>
          <p:nvPr/>
        </p:nvSpPr>
        <p:spPr>
          <a:xfrm>
            <a:off x="3215897" y="1984639"/>
            <a:ext cx="2851689" cy="1083905"/>
          </a:xfrm>
          <a:prstGeom prst="wav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امارات متحدۀ عربی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2" name="Wave 11"/>
          <p:cNvSpPr/>
          <p:nvPr/>
        </p:nvSpPr>
        <p:spPr>
          <a:xfrm>
            <a:off x="6278103" y="2008395"/>
            <a:ext cx="2851689" cy="1083905"/>
          </a:xfrm>
          <a:prstGeom prst="wav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ترکیه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3" name="Wave 12"/>
          <p:cNvSpPr/>
          <p:nvPr/>
        </p:nvSpPr>
        <p:spPr>
          <a:xfrm>
            <a:off x="6278102" y="5484819"/>
            <a:ext cx="2851689" cy="1083905"/>
          </a:xfrm>
          <a:prstGeom prst="wav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عراق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4" name="Wave 13"/>
          <p:cNvSpPr/>
          <p:nvPr/>
        </p:nvSpPr>
        <p:spPr>
          <a:xfrm>
            <a:off x="3215897" y="5444530"/>
            <a:ext cx="2851689" cy="1083905"/>
          </a:xfrm>
          <a:prstGeom prst="wav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افغانستان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6863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2" grpId="0" animBg="1"/>
      <p:bldP spid="13" grpId="0" animBg="1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C356DE4-7479-442D-92FF-C79E7BA48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AD12A35-6B2F-48AA-B09B-AD182C17828A}"/>
              </a:ext>
            </a:extLst>
          </p:cNvPr>
          <p:cNvSpPr/>
          <p:nvPr/>
        </p:nvSpPr>
        <p:spPr>
          <a:xfrm>
            <a:off x="1803974" y="770431"/>
            <a:ext cx="85840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ایران با استفاده صحیح از ظرفیت های داخلی همچون: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89BBCF-3304-4F4F-A95A-93E1DE57479A}"/>
              </a:ext>
            </a:extLst>
          </p:cNvPr>
          <p:cNvSpPr/>
          <p:nvPr/>
        </p:nvSpPr>
        <p:spPr>
          <a:xfrm>
            <a:off x="584200" y="2493973"/>
            <a:ext cx="11023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کشاورزی، صنایع پتروشیمی و فولاد، ترانزیت، گردشگری و اقتصاد دانش بنیان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960A49-B9A2-446C-8726-F74003C62DD4}"/>
              </a:ext>
            </a:extLst>
          </p:cNvPr>
          <p:cNvSpPr/>
          <p:nvPr/>
        </p:nvSpPr>
        <p:spPr>
          <a:xfrm>
            <a:off x="1684911" y="4072467"/>
            <a:ext cx="858405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تا کنون به پیشرفت های بزرگی دست یافته و می تواند جایگاه نخست اقتصاد غرب آسیا را در آینده از آن خود کند.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2F6FBA-02C2-4481-8370-EE29DD293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875" y="1331653"/>
            <a:ext cx="238125" cy="9525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455A1F-4694-458B-95CD-5B61A9AFBF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875" y="3119967"/>
            <a:ext cx="238125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1297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49" y="-9688"/>
            <a:ext cx="10988300" cy="686768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796517" y="154983"/>
            <a:ext cx="45989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مسجد سلطان احمد( مسجد آبی)، استانبول، ترکیه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332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49" y="0"/>
            <a:ext cx="1041550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17575" y="162690"/>
            <a:ext cx="7356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مسجد سلطان احمد( مسجد آبی)، استانبول، ترکیه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20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59498" cy="685130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344295" y="2887042"/>
            <a:ext cx="266290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3200" b="1" dirty="0">
                <a:latin typeface="Tahoma" panose="020B0604030504040204" pitchFamily="34" charset="0"/>
                <a:cs typeface="B Koodak" panose="00000700000000000000" pitchFamily="2" charset="-78"/>
              </a:rPr>
              <a:t>کتابخانه سلسوس</a:t>
            </a:r>
          </a:p>
          <a:p>
            <a:pPr algn="ctr"/>
            <a:r>
              <a:rPr lang="fa-IR" sz="3200" b="1" dirty="0">
                <a:latin typeface="Tahoma" panose="020B0604030504040204" pitchFamily="34" charset="0"/>
                <a:cs typeface="B Koodak" panose="00000700000000000000" pitchFamily="2" charset="-78"/>
              </a:rPr>
              <a:t>ساحل غربی ترکیه</a:t>
            </a:r>
            <a:endParaRPr lang="en-US" sz="3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205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88" y="0"/>
            <a:ext cx="983225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942745" y="2521059"/>
            <a:ext cx="22492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dirty="0">
                <a:cs typeface="B Koodak" panose="00000700000000000000" pitchFamily="2" charset="-78"/>
              </a:rPr>
              <a:t>دهکده توریستی اولودنیز در ساحل جنوب غربی دریای اژه</a:t>
            </a:r>
          </a:p>
          <a:p>
            <a:pPr algn="ctr"/>
            <a:r>
              <a:rPr lang="fa-IR" sz="2800" dirty="0">
                <a:cs typeface="B Koodak" panose="00000700000000000000" pitchFamily="2" charset="-78"/>
              </a:rPr>
              <a:t>ترکیه</a:t>
            </a:r>
            <a:endParaRPr lang="en-US" sz="28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021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0523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6943" y="193687"/>
            <a:ext cx="2784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موزۀ آنتالیا، ترکیه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5053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14" y="0"/>
            <a:ext cx="1070517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33275" y="185980"/>
            <a:ext cx="46041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latin typeface="AmuzehNewNormalPS"/>
                <a:cs typeface="B Koodak" panose="00000700000000000000" pitchFamily="2" charset="-78"/>
              </a:rPr>
              <a:t>مسجدالشیخ زاید، امارات، دبی</a:t>
            </a:r>
            <a:endParaRPr lang="en-US" sz="3200" dirty="0"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516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32176" y="201478"/>
            <a:ext cx="44182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chemeClr val="bg1"/>
                </a:solidFill>
                <a:latin typeface="AmuzehNewNormalPS"/>
                <a:cs typeface="B Koodak" panose="00000700000000000000" pitchFamily="2" charset="-78"/>
              </a:rPr>
              <a:t>جزیرۀ پالم دیره ، امارات، دبی</a:t>
            </a:r>
            <a:endParaRPr lang="en-US" sz="3200" dirty="0">
              <a:solidFill>
                <a:schemeClr val="bg1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22660405"/>
      </p:ext>
    </p:extLst>
  </p:cSld>
  <p:clrMapOvr>
    <a:masterClrMapping/>
  </p:clrMapOvr>
  <p:transition spd="slow">
    <p:wipe dir="r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650" cy="57808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00718" y="6027046"/>
            <a:ext cx="44182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latin typeface="AmuzehNewNormalPS"/>
                <a:cs typeface="B Koodak" panose="00000700000000000000" pitchFamily="2" charset="-78"/>
              </a:rPr>
              <a:t>جزیرۀ پالم جمیرا، امارات، دبی</a:t>
            </a:r>
            <a:endParaRPr lang="en-US" sz="3200" dirty="0"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358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4971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249710" y="2890390"/>
            <a:ext cx="27846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دبی مال ( مرکز خرید دبی)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98519888"/>
      </p:ext>
    </p:extLst>
  </p:cSld>
  <p:clrMapOvr>
    <a:masterClrMapping/>
  </p:clrMapOvr>
  <p:transition spd="slow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50" y="0"/>
            <a:ext cx="103030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028122" y="379664"/>
            <a:ext cx="32194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chemeClr val="bg1"/>
                </a:solidFill>
                <a:latin typeface="AmuzehNewNormalPS"/>
                <a:cs typeface="B Koodak" panose="00000700000000000000" pitchFamily="2" charset="-78"/>
              </a:rPr>
              <a:t>هتل برج العرب ، دبی</a:t>
            </a:r>
            <a:endParaRPr lang="en-US" sz="3200" dirty="0">
              <a:solidFill>
                <a:schemeClr val="bg1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9343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282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608949" y="199684"/>
            <a:ext cx="25830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latin typeface="AmuzehNewNormalPS"/>
                <a:cs typeface="B Koodak" panose="00000700000000000000" pitchFamily="2" charset="-78"/>
              </a:rPr>
              <a:t>انفجار و عملیات تروریستی در بغداد، عراق</a:t>
            </a:r>
            <a:endParaRPr lang="en-US" sz="3200" dirty="0"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7394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95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309966"/>
            <a:ext cx="26103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latin typeface="AmuzehNewNormalPS"/>
                <a:cs typeface="B Koodak" panose="00000700000000000000" pitchFamily="2" charset="-78"/>
              </a:rPr>
              <a:t>انفجار و عملیات تروریستی در بغداد، عراق</a:t>
            </a:r>
            <a:endParaRPr lang="en-US" sz="3200" dirty="0"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9156332"/>
      </p:ext>
    </p:extLst>
  </p:cSld>
  <p:clrMapOvr>
    <a:masterClrMapping/>
  </p:clrMapOvr>
  <p:transition spd="slow">
    <p:comb dir="vert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3" y="0"/>
            <a:ext cx="11019295" cy="686869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00419" y="6273225"/>
            <a:ext cx="6416299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latin typeface="AmuzehNewNormalPS"/>
                <a:cs typeface="B Koodak" panose="00000700000000000000" pitchFamily="2" charset="-78"/>
              </a:rPr>
              <a:t>انفجار و عملیات تروریستی در کابل، افغانستان</a:t>
            </a:r>
            <a:endParaRPr lang="en-US" sz="3200" dirty="0"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151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08" y="0"/>
            <a:ext cx="11127783" cy="686213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2108" y="0"/>
            <a:ext cx="6416299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latin typeface="AmuzehNewNormalPS"/>
                <a:cs typeface="B Koodak" panose="00000700000000000000" pitchFamily="2" charset="-78"/>
              </a:rPr>
              <a:t>انفجار و عملیات تروریستی در کابل، افغانستان</a:t>
            </a:r>
            <a:endParaRPr lang="en-US" sz="3200" dirty="0"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3410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3"/>
            <a:ext cx="12191999" cy="685136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59050" y="1772980"/>
            <a:ext cx="100738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کدام عوامل مردم منطقه آسیای جنوب غربی را به هم نزدیکتر می کند؟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749" y="612506"/>
            <a:ext cx="952500" cy="9525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619750" y="2656152"/>
            <a:ext cx="2210768" cy="5386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29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دین اسلام</a:t>
            </a:r>
            <a:endParaRPr lang="en-US" sz="2900" dirty="0">
              <a:cs typeface="B Koodak" panose="000007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619749" y="3753470"/>
            <a:ext cx="2210768" cy="5386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29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زبان عربی</a:t>
            </a:r>
            <a:endParaRPr lang="en-US" sz="29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62896" y="4308687"/>
            <a:ext cx="4133528" cy="5386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29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داشتن منابع نفت و گاز</a:t>
            </a:r>
            <a:endParaRPr lang="en-US" sz="29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62896" y="5414490"/>
            <a:ext cx="4133528" cy="53860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29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پیوندهای تاریخی و فرهنگی</a:t>
            </a:r>
            <a:endParaRPr lang="en-US" sz="29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267C52-2951-4B9B-8531-F0F5CFD107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230" y="502242"/>
            <a:ext cx="3017838" cy="75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65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" y="-1"/>
            <a:ext cx="12156437" cy="6858001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 rot="19758507">
            <a:off x="9436647" y="224397"/>
            <a:ext cx="21739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8000" dirty="0">
                <a:ln w="0"/>
                <a:solidFill>
                  <a:sysClr val="windowText" lastClr="00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Morvarid" panose="00000400000000000000" pitchFamily="2" charset="-78"/>
              </a:rPr>
              <a:t>پایان</a:t>
            </a:r>
            <a:endParaRPr lang="en-US" sz="8000" dirty="0">
              <a:ln w="0"/>
              <a:solidFill>
                <a:sysClr val="windowText" lastClr="00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Morvarid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053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1072</Words>
  <Application>Microsoft Office PowerPoint</Application>
  <PresentationFormat>Widescreen</PresentationFormat>
  <Paragraphs>137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4" baseType="lpstr">
      <vt:lpstr>AmuzehNewNormalPS</vt:lpstr>
      <vt:lpstr>Tahoma</vt:lpstr>
      <vt:lpstr>Amuzeh-New-Bold</vt:lpstr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Maryam Sailsafoor</dc:creator>
  <cp:lastModifiedBy>amin.vafaei93@gmail.com</cp:lastModifiedBy>
  <cp:revision>680</cp:revision>
  <dcterms:created xsi:type="dcterms:W3CDTF">2015-07-16T10:41:40Z</dcterms:created>
  <dcterms:modified xsi:type="dcterms:W3CDTF">2025-03-04T07:54:40Z</dcterms:modified>
</cp:coreProperties>
</file>