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48" r:id="rId1"/>
  </p:sldMasterIdLst>
  <p:sldIdLst>
    <p:sldId id="290" r:id="rId2"/>
    <p:sldId id="256" r:id="rId3"/>
    <p:sldId id="267" r:id="rId4"/>
    <p:sldId id="346" r:id="rId5"/>
    <p:sldId id="347" r:id="rId6"/>
    <p:sldId id="280" r:id="rId7"/>
    <p:sldId id="282" r:id="rId8"/>
    <p:sldId id="283" r:id="rId9"/>
    <p:sldId id="268" r:id="rId10"/>
    <p:sldId id="281" r:id="rId11"/>
    <p:sldId id="287" r:id="rId12"/>
    <p:sldId id="293" r:id="rId13"/>
    <p:sldId id="291" r:id="rId14"/>
    <p:sldId id="289" r:id="rId15"/>
    <p:sldId id="309" r:id="rId16"/>
    <p:sldId id="286" r:id="rId17"/>
    <p:sldId id="257" r:id="rId18"/>
    <p:sldId id="292" r:id="rId19"/>
    <p:sldId id="295" r:id="rId20"/>
    <p:sldId id="294" r:id="rId21"/>
    <p:sldId id="296" r:id="rId22"/>
    <p:sldId id="299" r:id="rId23"/>
    <p:sldId id="297" r:id="rId24"/>
    <p:sldId id="348" r:id="rId25"/>
    <p:sldId id="300" r:id="rId26"/>
    <p:sldId id="298" r:id="rId27"/>
    <p:sldId id="307" r:id="rId28"/>
    <p:sldId id="302" r:id="rId29"/>
    <p:sldId id="349" r:id="rId30"/>
    <p:sldId id="301" r:id="rId31"/>
    <p:sldId id="305" r:id="rId32"/>
    <p:sldId id="308" r:id="rId33"/>
    <p:sldId id="310" r:id="rId34"/>
    <p:sldId id="314" r:id="rId35"/>
    <p:sldId id="324" r:id="rId36"/>
    <p:sldId id="311" r:id="rId37"/>
    <p:sldId id="312" r:id="rId38"/>
    <p:sldId id="313" r:id="rId39"/>
    <p:sldId id="315" r:id="rId40"/>
    <p:sldId id="316" r:id="rId41"/>
    <p:sldId id="320" r:id="rId42"/>
    <p:sldId id="317" r:id="rId43"/>
    <p:sldId id="318" r:id="rId44"/>
    <p:sldId id="303" r:id="rId45"/>
    <p:sldId id="321" r:id="rId46"/>
    <p:sldId id="323" r:id="rId47"/>
    <p:sldId id="334" r:id="rId48"/>
    <p:sldId id="335" r:id="rId49"/>
    <p:sldId id="350" r:id="rId50"/>
    <p:sldId id="319" r:id="rId51"/>
    <p:sldId id="331" r:id="rId52"/>
    <p:sldId id="326" r:id="rId53"/>
    <p:sldId id="327" r:id="rId54"/>
    <p:sldId id="328" r:id="rId55"/>
    <p:sldId id="329" r:id="rId56"/>
    <p:sldId id="338" r:id="rId57"/>
    <p:sldId id="332" r:id="rId58"/>
    <p:sldId id="333" r:id="rId59"/>
    <p:sldId id="336" r:id="rId60"/>
    <p:sldId id="337" r:id="rId61"/>
    <p:sldId id="339" r:id="rId62"/>
    <p:sldId id="340" r:id="rId63"/>
    <p:sldId id="341" r:id="rId64"/>
    <p:sldId id="343" r:id="rId65"/>
    <p:sldId id="344" r:id="rId66"/>
    <p:sldId id="345" r:id="rId67"/>
    <p:sldId id="352" r:id="rId68"/>
    <p:sldId id="356" r:id="rId69"/>
    <p:sldId id="358" r:id="rId70"/>
    <p:sldId id="353" r:id="rId71"/>
    <p:sldId id="360" r:id="rId72"/>
    <p:sldId id="359" r:id="rId73"/>
    <p:sldId id="361" r:id="rId74"/>
    <p:sldId id="362" r:id="rId75"/>
    <p:sldId id="364" r:id="rId76"/>
    <p:sldId id="365" r:id="rId77"/>
    <p:sldId id="366" r:id="rId78"/>
    <p:sldId id="367" r:id="rId79"/>
    <p:sldId id="368" r:id="rId80"/>
    <p:sldId id="369" r:id="rId81"/>
    <p:sldId id="371" r:id="rId82"/>
    <p:sldId id="372" r:id="rId83"/>
    <p:sldId id="373" r:id="rId84"/>
    <p:sldId id="374" r:id="rId85"/>
    <p:sldId id="375" r:id="rId86"/>
    <p:sldId id="377" r:id="rId87"/>
    <p:sldId id="378" r:id="rId88"/>
    <p:sldId id="379" r:id="rId89"/>
    <p:sldId id="380" r:id="rId90"/>
    <p:sldId id="279" r:id="rId91"/>
  </p:sldIdLst>
  <p:sldSz cx="12192000" cy="6858000"/>
  <p:notesSz cx="6858000" cy="9144000"/>
  <p:embeddedFontLst>
    <p:embeddedFont>
      <p:font typeface="B Morvarid" panose="00000400000000000000" pitchFamily="2" charset="-78"/>
      <p:regular r:id="rId92"/>
    </p:embeddedFont>
    <p:embeddedFont>
      <p:font typeface="B Koodak" panose="00000700000000000000" pitchFamily="2" charset="-78"/>
      <p:bold r:id="rId93"/>
    </p:embeddedFont>
    <p:embeddedFont>
      <p:font typeface="Calibri Light" panose="020F0302020204030204" pitchFamily="34" charset="0"/>
      <p:regular r:id="rId94"/>
    </p:embeddedFont>
    <p:embeddedFont>
      <p:font typeface="Calibri" panose="020F0502020204030204" pitchFamily="34" charset="0"/>
      <p:regular r:id="rId95"/>
      <p:bold r:id="rId96"/>
    </p:embeddedFont>
  </p:embeddedFontLst>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0000FF"/>
    <a:srgbClr val="FFFFCC"/>
    <a:srgbClr val="FFFF66"/>
    <a:srgbClr val="66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9975" autoAdjust="0"/>
    <p:restoredTop sz="93608" autoAdjust="0"/>
  </p:normalViewPr>
  <p:slideViewPr>
    <p:cSldViewPr snapToGrid="0">
      <p:cViewPr varScale="1">
        <p:scale>
          <a:sx n="88" d="100"/>
          <a:sy n="88" d="100"/>
        </p:scale>
        <p:origin x="26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font" Target="fonts/font4.fntdata"/><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font" Target="fonts/font3.fntdata"/><Relationship Id="rId9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font" Target="fonts/font1.fntdata"/><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font" Target="fonts/font2.fntdata"/><Relationship Id="rId98"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fa-I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20/08/1442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844061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20/08/1442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411723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fa-I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37C4581-B75F-475A-8ACC-999D0C6EDFF7}" type="datetimeFigureOut">
              <a:rPr lang="fa-IR" smtClean="0"/>
              <a:t>20/08/1442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314226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137C4581-B75F-475A-8ACC-999D0C6EDFF7}" type="datetimeFigureOut">
              <a:rPr lang="fa-IR" smtClean="0"/>
              <a:t>20/08/1442</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768236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fa-I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137C4581-B75F-475A-8ACC-999D0C6EDFF7}" type="datetimeFigureOut">
              <a:rPr lang="fa-IR" smtClean="0"/>
              <a:t>20/08/1442</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404886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137C4581-B75F-475A-8ACC-999D0C6EDFF7}" type="datetimeFigureOut">
              <a:rPr lang="fa-IR" smtClean="0"/>
              <a:t>20/08/1442</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8135050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7C4581-B75F-475A-8ACC-999D0C6EDFF7}" type="datetimeFigureOut">
              <a:rPr lang="fa-IR" smtClean="0"/>
              <a:t>20/08/1442</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915020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7C4581-B75F-475A-8ACC-999D0C6EDFF7}" type="datetimeFigureOut">
              <a:rPr lang="fa-IR" smtClean="0"/>
              <a:t>20/08/1442</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4242421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7C4581-B75F-475A-8ACC-999D0C6EDFF7}" type="datetimeFigureOut">
              <a:rPr lang="fa-IR" smtClean="0"/>
              <a:t>20/08/1442</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257931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20/08/1442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3769023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20/08/1442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3434026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137C4581-B75F-475A-8ACC-999D0C6EDFF7}" type="datetimeFigureOut">
              <a:rPr lang="fa-IR" smtClean="0"/>
              <a:t>20/08/1442</a:t>
            </a:fld>
            <a:endParaRPr lang="fa-I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839491F-6F0E-4776-8BB6-67F95F1E794A}" type="slidenum">
              <a:rPr lang="fa-IR" smtClean="0"/>
              <a:t>‹#›</a:t>
            </a:fld>
            <a:endParaRPr lang="fa-IR"/>
          </a:p>
        </p:txBody>
      </p:sp>
    </p:spTree>
    <p:extLst>
      <p:ext uri="{BB962C8B-B14F-4D97-AF65-F5344CB8AC3E}">
        <p14:creationId xmlns:p14="http://schemas.microsoft.com/office/powerpoint/2010/main" val="34252969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9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8.jpg"/><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9.gif"/><Relationship Id="rId7" Type="http://schemas.openxmlformats.org/officeDocument/2006/relationships/image" Target="../media/image23.png"/><Relationship Id="rId2" Type="http://schemas.openxmlformats.org/officeDocument/2006/relationships/image" Target="../media/image18.jp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png"/><Relationship Id="rId4" Type="http://schemas.openxmlformats.org/officeDocument/2006/relationships/image" Target="../media/image20.jpg"/></Relationships>
</file>

<file path=ppt/slides/_rels/slide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 Id="rId5" Type="http://schemas.openxmlformats.org/officeDocument/2006/relationships/image" Target="../media/image39.jpg"/><Relationship Id="rId4" Type="http://schemas.openxmlformats.org/officeDocument/2006/relationships/image" Target="../media/image38.jpg"/></Relationships>
</file>

<file path=ppt/slides/_rels/slide18.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image" Target="../media/image49.png"/><Relationship Id="rId1" Type="http://schemas.openxmlformats.org/officeDocument/2006/relationships/slideLayout" Target="../slideLayouts/slideLayout7.xml"/><Relationship Id="rId4" Type="http://schemas.openxmlformats.org/officeDocument/2006/relationships/image" Target="../media/image51.jpg"/></Relationships>
</file>

<file path=ppt/slides/_rels/slide24.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image" Target="../media/image49.png"/><Relationship Id="rId1" Type="http://schemas.openxmlformats.org/officeDocument/2006/relationships/slideLayout" Target="../slideLayouts/slideLayout7.xml"/><Relationship Id="rId4" Type="http://schemas.openxmlformats.org/officeDocument/2006/relationships/image" Target="../media/image52.jpg"/></Relationships>
</file>

<file path=ppt/slides/_rels/slide2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61.jpg"/><Relationship Id="rId3" Type="http://schemas.openxmlformats.org/officeDocument/2006/relationships/image" Target="../media/image56.jpg"/><Relationship Id="rId7" Type="http://schemas.openxmlformats.org/officeDocument/2006/relationships/image" Target="../media/image60.jpg"/><Relationship Id="rId2" Type="http://schemas.openxmlformats.org/officeDocument/2006/relationships/image" Target="../media/image55.png"/><Relationship Id="rId1" Type="http://schemas.openxmlformats.org/officeDocument/2006/relationships/slideLayout" Target="../slideLayouts/slideLayout7.xml"/><Relationship Id="rId6" Type="http://schemas.openxmlformats.org/officeDocument/2006/relationships/image" Target="../media/image59.jpg"/><Relationship Id="rId5" Type="http://schemas.openxmlformats.org/officeDocument/2006/relationships/image" Target="../media/image58.jpg"/><Relationship Id="rId4" Type="http://schemas.openxmlformats.org/officeDocument/2006/relationships/image" Target="../media/image57.jpg"/><Relationship Id="rId9" Type="http://schemas.openxmlformats.org/officeDocument/2006/relationships/image" Target="../media/image62.jpg"/></Relationships>
</file>

<file path=ppt/slides/_rels/slide2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g"/><Relationship Id="rId1" Type="http://schemas.openxmlformats.org/officeDocument/2006/relationships/slideLayout" Target="../slideLayouts/slideLayout7.xml"/><Relationship Id="rId6" Type="http://schemas.openxmlformats.org/officeDocument/2006/relationships/image" Target="../media/image69.jpg"/><Relationship Id="rId5" Type="http://schemas.openxmlformats.org/officeDocument/2006/relationships/image" Target="../media/image68.jpeg"/><Relationship Id="rId4" Type="http://schemas.openxmlformats.org/officeDocument/2006/relationships/image" Target="../media/image67.jpeg"/></Relationships>
</file>

<file path=ppt/slides/_rels/slide29.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43.jpg"/><Relationship Id="rId1" Type="http://schemas.openxmlformats.org/officeDocument/2006/relationships/slideLayout" Target="../slideLayouts/slideLayout7.xml"/><Relationship Id="rId4" Type="http://schemas.openxmlformats.org/officeDocument/2006/relationships/image" Target="../media/image71.jpg"/></Relationships>
</file>

<file path=ppt/slides/_rels/slide3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7.jpg"/><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8.jpg"/><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9.jpg"/><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81.gif"/><Relationship Id="rId2" Type="http://schemas.openxmlformats.org/officeDocument/2006/relationships/image" Target="../media/image80.jpg"/><Relationship Id="rId1" Type="http://schemas.openxmlformats.org/officeDocument/2006/relationships/slideLayout" Target="../slideLayouts/slideLayout7.xml"/><Relationship Id="rId5" Type="http://schemas.openxmlformats.org/officeDocument/2006/relationships/image" Target="../media/image83.gif"/><Relationship Id="rId4" Type="http://schemas.openxmlformats.org/officeDocument/2006/relationships/image" Target="../media/image82.gif"/></Relationships>
</file>

<file path=ppt/slides/_rels/slide37.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6.jpg"/><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8.jpg"/><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9.gif"/><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90.jpg"/><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91.jpg"/><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92.jpg"/><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93.jpg"/><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96.jpg"/><Relationship Id="rId2" Type="http://schemas.openxmlformats.org/officeDocument/2006/relationships/image" Target="../media/image95.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97.jpg"/><Relationship Id="rId2" Type="http://schemas.openxmlformats.org/officeDocument/2006/relationships/image" Target="../media/image95.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98.jpg"/><Relationship Id="rId2" Type="http://schemas.openxmlformats.org/officeDocument/2006/relationships/image" Target="../media/image95.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99.jpg"/><Relationship Id="rId2" Type="http://schemas.openxmlformats.org/officeDocument/2006/relationships/image" Target="../media/image9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00.jpg"/><Relationship Id="rId2" Type="http://schemas.openxmlformats.org/officeDocument/2006/relationships/image" Target="../media/image95.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01.jpg"/><Relationship Id="rId2" Type="http://schemas.openxmlformats.org/officeDocument/2006/relationships/image" Target="../media/image95.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02.jpg"/><Relationship Id="rId2" Type="http://schemas.openxmlformats.org/officeDocument/2006/relationships/image" Target="../media/image95.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03.jpg"/><Relationship Id="rId2" Type="http://schemas.openxmlformats.org/officeDocument/2006/relationships/image" Target="../media/image95.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104.jpg"/><Relationship Id="rId1" Type="http://schemas.openxmlformats.org/officeDocument/2006/relationships/slideLayout" Target="../slideLayouts/slideLayout7.xml"/><Relationship Id="rId4" Type="http://schemas.openxmlformats.org/officeDocument/2006/relationships/image" Target="../media/image71.jpg"/></Relationships>
</file>

<file path=ppt/slides/_rels/slide60.xml.rels><?xml version="1.0" encoding="UTF-8" standalone="yes"?>
<Relationships xmlns="http://schemas.openxmlformats.org/package/2006/relationships"><Relationship Id="rId3" Type="http://schemas.openxmlformats.org/officeDocument/2006/relationships/image" Target="../media/image107.jpg"/><Relationship Id="rId2" Type="http://schemas.openxmlformats.org/officeDocument/2006/relationships/image" Target="../media/image106.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09.jpg"/><Relationship Id="rId2" Type="http://schemas.openxmlformats.org/officeDocument/2006/relationships/image" Target="../media/image108.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108.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08.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112.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13.jpg"/><Relationship Id="rId2" Type="http://schemas.openxmlformats.org/officeDocument/2006/relationships/image" Target="../media/image108.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114.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17.jpg"/><Relationship Id="rId2" Type="http://schemas.openxmlformats.org/officeDocument/2006/relationships/image" Target="../media/image116.jpg"/><Relationship Id="rId1" Type="http://schemas.openxmlformats.org/officeDocument/2006/relationships/slideLayout" Target="../slideLayouts/slideLayout7.xml"/><Relationship Id="rId6" Type="http://schemas.openxmlformats.org/officeDocument/2006/relationships/image" Target="../media/image120.jpg"/><Relationship Id="rId5" Type="http://schemas.openxmlformats.org/officeDocument/2006/relationships/image" Target="../media/image119.png"/><Relationship Id="rId4" Type="http://schemas.openxmlformats.org/officeDocument/2006/relationships/image" Target="../media/image118.gif"/></Relationships>
</file>

<file path=ppt/slides/_rels/slide68.xml.rels><?xml version="1.0" encoding="UTF-8" standalone="yes"?>
<Relationships xmlns="http://schemas.openxmlformats.org/package/2006/relationships"><Relationship Id="rId8" Type="http://schemas.openxmlformats.org/officeDocument/2006/relationships/image" Target="../media/image127.gif"/><Relationship Id="rId3" Type="http://schemas.openxmlformats.org/officeDocument/2006/relationships/image" Target="../media/image122.jpg"/><Relationship Id="rId7" Type="http://schemas.openxmlformats.org/officeDocument/2006/relationships/image" Target="../media/image126.jpeg"/><Relationship Id="rId2" Type="http://schemas.openxmlformats.org/officeDocument/2006/relationships/image" Target="../media/image121.jpeg"/><Relationship Id="rId1" Type="http://schemas.openxmlformats.org/officeDocument/2006/relationships/slideLayout" Target="../slideLayouts/slideLayout7.xml"/><Relationship Id="rId6" Type="http://schemas.openxmlformats.org/officeDocument/2006/relationships/image" Target="../media/image125.jpeg"/><Relationship Id="rId5" Type="http://schemas.openxmlformats.org/officeDocument/2006/relationships/image" Target="../media/image124.jpg"/><Relationship Id="rId4" Type="http://schemas.openxmlformats.org/officeDocument/2006/relationships/image" Target="../media/image123.jpeg"/></Relationships>
</file>

<file path=ppt/slides/_rels/slide69.xml.rels><?xml version="1.0" encoding="UTF-8" standalone="yes"?>
<Relationships xmlns="http://schemas.openxmlformats.org/package/2006/relationships"><Relationship Id="rId3" Type="http://schemas.openxmlformats.org/officeDocument/2006/relationships/image" Target="../media/image129.jpg"/><Relationship Id="rId2" Type="http://schemas.openxmlformats.org/officeDocument/2006/relationships/image" Target="../media/image128.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image" Target="../media/image130.jpg"/><Relationship Id="rId1" Type="http://schemas.openxmlformats.org/officeDocument/2006/relationships/slideLayout" Target="../slideLayouts/slideLayout7.xml"/><Relationship Id="rId6" Type="http://schemas.openxmlformats.org/officeDocument/2006/relationships/image" Target="../media/image134.png"/><Relationship Id="rId5" Type="http://schemas.openxmlformats.org/officeDocument/2006/relationships/image" Target="../media/image133.png"/><Relationship Id="rId4" Type="http://schemas.openxmlformats.org/officeDocument/2006/relationships/image" Target="../media/image132.png"/></Relationships>
</file>

<file path=ppt/slides/_rels/slide71.xml.rels><?xml version="1.0" encoding="UTF-8" standalone="yes"?>
<Relationships xmlns="http://schemas.openxmlformats.org/package/2006/relationships"><Relationship Id="rId3" Type="http://schemas.openxmlformats.org/officeDocument/2006/relationships/image" Target="../media/image136.jpg"/><Relationship Id="rId2" Type="http://schemas.openxmlformats.org/officeDocument/2006/relationships/image" Target="../media/image135.jpg"/><Relationship Id="rId1" Type="http://schemas.openxmlformats.org/officeDocument/2006/relationships/slideLayout" Target="../slideLayouts/slideLayout7.xml"/><Relationship Id="rId4" Type="http://schemas.openxmlformats.org/officeDocument/2006/relationships/image" Target="../media/image137.png"/></Relationships>
</file>

<file path=ppt/slides/_rels/slide72.xml.rels><?xml version="1.0" encoding="UTF-8" standalone="yes"?>
<Relationships xmlns="http://schemas.openxmlformats.org/package/2006/relationships"><Relationship Id="rId3" Type="http://schemas.openxmlformats.org/officeDocument/2006/relationships/image" Target="../media/image139.gif"/><Relationship Id="rId2" Type="http://schemas.openxmlformats.org/officeDocument/2006/relationships/image" Target="../media/image138.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141.jpg"/><Relationship Id="rId2" Type="http://schemas.openxmlformats.org/officeDocument/2006/relationships/image" Target="../media/image140.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142.jpeg"/><Relationship Id="rId2" Type="http://schemas.openxmlformats.org/officeDocument/2006/relationships/image" Target="../media/image140.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143.jpg"/><Relationship Id="rId2" Type="http://schemas.openxmlformats.org/officeDocument/2006/relationships/image" Target="../media/image140.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144.jpg"/><Relationship Id="rId2" Type="http://schemas.openxmlformats.org/officeDocument/2006/relationships/image" Target="../media/image140.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image" Target="../media/image145.jpeg"/><Relationship Id="rId1" Type="http://schemas.openxmlformats.org/officeDocument/2006/relationships/slideLayout" Target="../slideLayouts/slideLayout7.xml"/><Relationship Id="rId4" Type="http://schemas.openxmlformats.org/officeDocument/2006/relationships/image" Target="../media/image147.jpg"/></Relationships>
</file>

<file path=ppt/slides/_rels/slide78.xml.rels><?xml version="1.0" encoding="UTF-8" standalone="yes"?>
<Relationships xmlns="http://schemas.openxmlformats.org/package/2006/relationships"><Relationship Id="rId3" Type="http://schemas.openxmlformats.org/officeDocument/2006/relationships/image" Target="../media/image149.jpg"/><Relationship Id="rId2" Type="http://schemas.openxmlformats.org/officeDocument/2006/relationships/image" Target="../media/image148.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150.jpg"/><Relationship Id="rId2" Type="http://schemas.openxmlformats.org/officeDocument/2006/relationships/image" Target="../media/image148.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151.jpg"/><Relationship Id="rId2" Type="http://schemas.openxmlformats.org/officeDocument/2006/relationships/image" Target="../media/image148.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image" Target="../media/image152.jpeg"/><Relationship Id="rId1" Type="http://schemas.openxmlformats.org/officeDocument/2006/relationships/slideLayout" Target="../slideLayouts/slideLayout7.xml"/><Relationship Id="rId4" Type="http://schemas.openxmlformats.org/officeDocument/2006/relationships/image" Target="../media/image154.png"/></Relationships>
</file>

<file path=ppt/slides/_rels/slide82.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image" Target="../media/image155.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158.jpg"/><Relationship Id="rId2" Type="http://schemas.openxmlformats.org/officeDocument/2006/relationships/image" Target="../media/image157.jpg"/><Relationship Id="rId1" Type="http://schemas.openxmlformats.org/officeDocument/2006/relationships/slideLayout" Target="../slideLayouts/slideLayout7.xml"/><Relationship Id="rId4" Type="http://schemas.openxmlformats.org/officeDocument/2006/relationships/image" Target="../media/image159.jpg"/></Relationships>
</file>

<file path=ppt/slides/_rels/slide84.xml.rels><?xml version="1.0" encoding="UTF-8" standalone="yes"?>
<Relationships xmlns="http://schemas.openxmlformats.org/package/2006/relationships"><Relationship Id="rId2" Type="http://schemas.openxmlformats.org/officeDocument/2006/relationships/image" Target="../media/image160.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161.jpg"/><Relationship Id="rId2" Type="http://schemas.openxmlformats.org/officeDocument/2006/relationships/image" Target="../media/image160.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162.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163.jp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165.jpg"/><Relationship Id="rId2" Type="http://schemas.openxmlformats.org/officeDocument/2006/relationships/image" Target="../media/image164.jp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64.jp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166.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8220" y="535304"/>
            <a:ext cx="2887980" cy="4476369"/>
          </a:xfrm>
          <a:prstGeom prst="rect">
            <a:avLst/>
          </a:prstGeom>
        </p:spPr>
      </p:pic>
    </p:spTree>
    <p:extLst>
      <p:ext uri="{BB962C8B-B14F-4D97-AF65-F5344CB8AC3E}">
        <p14:creationId xmlns:p14="http://schemas.microsoft.com/office/powerpoint/2010/main" val="17832837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22" name="Rectangle 21"/>
          <p:cNvSpPr/>
          <p:nvPr/>
        </p:nvSpPr>
        <p:spPr>
          <a:xfrm>
            <a:off x="2881010" y="436704"/>
            <a:ext cx="6659881" cy="769441"/>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4400" dirty="0" smtClean="0">
                <a:ln w="0"/>
                <a:cs typeface="B Koodak" panose="00000700000000000000" pitchFamily="2" charset="-78"/>
              </a:rPr>
              <a:t>ویژگی های انسانی و اقتصادی آسیا</a:t>
            </a:r>
            <a:endParaRPr lang="en-US" sz="4400" b="0" cap="none" spc="0" dirty="0">
              <a:ln w="0"/>
              <a:solidFill>
                <a:schemeClr val="tx1"/>
              </a:solidFill>
              <a:cs typeface="B Koodak" panose="00000700000000000000" pitchFamily="2" charset="-78"/>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33576" y="4199571"/>
            <a:ext cx="3613178" cy="2395537"/>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78857" y="4199571"/>
            <a:ext cx="3613178" cy="2395537"/>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78857" y="1355277"/>
            <a:ext cx="3613178" cy="2546032"/>
          </a:xfrm>
          <a:prstGeom prst="rect">
            <a:avLst/>
          </a:prstGeom>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2530" y="1355276"/>
            <a:ext cx="3537023" cy="5239831"/>
          </a:xfrm>
          <a:prstGeom prst="rect">
            <a:avLst/>
          </a:prstGeom>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33576" y="1355277"/>
            <a:ext cx="3613178" cy="2546032"/>
          </a:xfrm>
          <a:prstGeom prst="rect">
            <a:avLst/>
          </a:prstGeom>
        </p:spPr>
      </p:pic>
    </p:spTree>
    <p:extLst>
      <p:ext uri="{BB962C8B-B14F-4D97-AF65-F5344CB8AC3E}">
        <p14:creationId xmlns:p14="http://schemas.microsoft.com/office/powerpoint/2010/main" val="20444532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2819400" y="1659655"/>
            <a:ext cx="8601994" cy="584775"/>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200" dirty="0">
                <a:cs typeface="B Koodak" panose="00000700000000000000" pitchFamily="2" charset="-78"/>
              </a:rPr>
              <a:t>در آسیا، اقوام گوناگون با </a:t>
            </a:r>
            <a:r>
              <a:rPr lang="fa-IR" sz="3200" dirty="0" smtClean="0">
                <a:cs typeface="B Koodak" panose="00000700000000000000" pitchFamily="2" charset="-78"/>
              </a:rPr>
              <a:t>فرهنگ های </a:t>
            </a:r>
            <a:r>
              <a:rPr lang="fa-IR" sz="3200" dirty="0">
                <a:cs typeface="B Koodak" panose="00000700000000000000" pitchFamily="2" charset="-78"/>
              </a:rPr>
              <a:t>مختلف زندگی </a:t>
            </a:r>
            <a:r>
              <a:rPr lang="fa-IR" sz="3200" dirty="0" smtClean="0">
                <a:cs typeface="B Koodak" panose="00000700000000000000" pitchFamily="2" charset="-78"/>
              </a:rPr>
              <a:t>می کنند</a:t>
            </a:r>
            <a:r>
              <a:rPr lang="en-US" sz="3200" dirty="0" smtClean="0">
                <a:cs typeface="B Koodak" panose="00000700000000000000" pitchFamily="2" charset="-78"/>
              </a:rPr>
              <a:t>.</a:t>
            </a:r>
            <a:endParaRPr lang="en-US" sz="88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
        <p:nvSpPr>
          <p:cNvPr id="3" name="Rectangle 2"/>
          <p:cNvSpPr/>
          <p:nvPr/>
        </p:nvSpPr>
        <p:spPr>
          <a:xfrm>
            <a:off x="2502677" y="2894154"/>
            <a:ext cx="9235440" cy="1077218"/>
          </a:xfrm>
          <a:prstGeom prst="rect">
            <a:avLst/>
          </a:prstGeom>
        </p:spPr>
        <p:txBody>
          <a:bodyPr wrap="square">
            <a:spAutoFit/>
          </a:bodyPr>
          <a:lstStyle/>
          <a:p>
            <a:pPr algn="ctr"/>
            <a:r>
              <a:rPr lang="fa-IR" sz="3200" dirty="0">
                <a:cs typeface="B Koodak" panose="00000700000000000000" pitchFamily="2" charset="-78"/>
              </a:rPr>
              <a:t>دین، زبان، آداب و رسوم و سبک زندگی مردم </a:t>
            </a:r>
            <a:r>
              <a:rPr lang="fa-IR" sz="3200" dirty="0" smtClean="0">
                <a:cs typeface="B Koodak" panose="00000700000000000000" pitchFamily="2" charset="-78"/>
              </a:rPr>
              <a:t>در بخش های </a:t>
            </a:r>
            <a:r>
              <a:rPr lang="fa-IR" sz="3200" dirty="0">
                <a:cs typeface="B Koodak" panose="00000700000000000000" pitchFamily="2" charset="-78"/>
              </a:rPr>
              <a:t>مختلف آسیا، متفاوت </a:t>
            </a:r>
            <a:r>
              <a:rPr lang="fa-IR" sz="3200" dirty="0" smtClean="0">
                <a:cs typeface="B Koodak" panose="00000700000000000000" pitchFamily="2" charset="-78"/>
              </a:rPr>
              <a:t>است.</a:t>
            </a:r>
            <a:endParaRPr lang="en-US" sz="3200" dirty="0">
              <a:cs typeface="B Koodak" panose="00000700000000000000" pitchFamily="2" charset="-78"/>
            </a:endParaRPr>
          </a:p>
        </p:txBody>
      </p:sp>
    </p:spTree>
    <p:extLst>
      <p:ext uri="{BB962C8B-B14F-4D97-AF65-F5344CB8AC3E}">
        <p14:creationId xmlns:p14="http://schemas.microsoft.com/office/powerpoint/2010/main" val="40234078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4" name="Rectangle 3"/>
          <p:cNvSpPr/>
          <p:nvPr/>
        </p:nvSpPr>
        <p:spPr>
          <a:xfrm>
            <a:off x="845817" y="1252029"/>
            <a:ext cx="1050036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آسیا نه تنها وسیع </a:t>
            </a:r>
            <a:r>
              <a:rPr lang="fa-IR" sz="3200" dirty="0" smtClean="0">
                <a:solidFill>
                  <a:srgbClr val="231F20"/>
                </a:solidFill>
                <a:latin typeface="AmuzehNewNormalPS"/>
                <a:cs typeface="B Koodak" panose="00000700000000000000" pitchFamily="2" charset="-78"/>
              </a:rPr>
              <a:t>ترین قارّۀ </a:t>
            </a:r>
            <a:r>
              <a:rPr lang="fa-IR" sz="3200" dirty="0">
                <a:solidFill>
                  <a:srgbClr val="231F20"/>
                </a:solidFill>
                <a:latin typeface="AmuzehNewNormalPS"/>
                <a:cs typeface="B Koodak" panose="00000700000000000000" pitchFamily="2" charset="-78"/>
              </a:rPr>
              <a:t>جهان است بلکه </a:t>
            </a:r>
            <a:r>
              <a:rPr lang="fa-IR" sz="3200" dirty="0" smtClean="0">
                <a:solidFill>
                  <a:srgbClr val="231F20"/>
                </a:solidFill>
                <a:latin typeface="AmuzehNewNormalPS"/>
                <a:cs typeface="B Koodak" panose="00000700000000000000" pitchFamily="2" charset="-78"/>
              </a:rPr>
              <a:t>پرجمعیت </a:t>
            </a:r>
            <a:r>
              <a:rPr lang="fa-IR" sz="3200" dirty="0">
                <a:solidFill>
                  <a:srgbClr val="231F20"/>
                </a:solidFill>
                <a:latin typeface="AmuzehNewNormalPS"/>
                <a:cs typeface="B Koodak" panose="00000700000000000000" pitchFamily="2" charset="-78"/>
              </a:rPr>
              <a:t>ترین </a:t>
            </a:r>
            <a:r>
              <a:rPr lang="fa-IR" sz="3200" dirty="0" smtClean="0">
                <a:solidFill>
                  <a:srgbClr val="231F20"/>
                </a:solidFill>
                <a:latin typeface="AmuzehNewNormalPS"/>
                <a:cs typeface="B Koodak" panose="00000700000000000000" pitchFamily="2" charset="-78"/>
              </a:rPr>
              <a:t>قارّه هاست.</a:t>
            </a:r>
            <a:endParaRPr lang="en-US" sz="3200" dirty="0">
              <a:cs typeface="B Koodak" panose="00000700000000000000" pitchFamily="2" charset="-78"/>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3212" y="2746833"/>
            <a:ext cx="9045570" cy="4107210"/>
          </a:xfrm>
          <a:prstGeom prst="rect">
            <a:avLst/>
          </a:prstGeom>
        </p:spPr>
      </p:pic>
      <p:grpSp>
        <p:nvGrpSpPr>
          <p:cNvPr id="9" name="Group 8"/>
          <p:cNvGrpSpPr/>
          <p:nvPr/>
        </p:nvGrpSpPr>
        <p:grpSpPr>
          <a:xfrm>
            <a:off x="4887765" y="49261"/>
            <a:ext cx="2416467" cy="1199823"/>
            <a:chOff x="4998720" y="240119"/>
            <a:chExt cx="2416467" cy="1199823"/>
          </a:xfrm>
        </p:grpSpPr>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98720" y="240119"/>
              <a:ext cx="2416467" cy="1199823"/>
            </a:xfrm>
            <a:prstGeom prst="rect">
              <a:avLst/>
            </a:prstGeom>
          </p:spPr>
        </p:pic>
        <p:sp>
          <p:nvSpPr>
            <p:cNvPr id="8" name="Rectangle 7"/>
            <p:cNvSpPr/>
            <p:nvPr/>
          </p:nvSpPr>
          <p:spPr>
            <a:xfrm>
              <a:off x="5510756" y="544250"/>
              <a:ext cx="1392393"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جمعیت</a:t>
              </a:r>
              <a:endParaRPr lang="en-US" sz="3200" dirty="0"/>
            </a:p>
          </p:txBody>
        </p:sp>
      </p:grpSp>
      <p:sp>
        <p:nvSpPr>
          <p:cNvPr id="10" name="Rectangle 9"/>
          <p:cNvSpPr/>
          <p:nvPr/>
        </p:nvSpPr>
        <p:spPr>
          <a:xfrm>
            <a:off x="-3" y="2162058"/>
            <a:ext cx="1219200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روی نمودار، جمعیت </a:t>
            </a:r>
            <a:r>
              <a:rPr lang="fa-IR" sz="3200" dirty="0" smtClean="0">
                <a:solidFill>
                  <a:srgbClr val="231F20"/>
                </a:solidFill>
                <a:latin typeface="AmuzehNewNormalPS"/>
                <a:cs typeface="B Koodak" panose="00000700000000000000" pitchFamily="2" charset="-78"/>
              </a:rPr>
              <a:t>قاره ها </a:t>
            </a:r>
            <a:r>
              <a:rPr lang="fa-IR" sz="3200" dirty="0">
                <a:solidFill>
                  <a:srgbClr val="231F20"/>
                </a:solidFill>
                <a:latin typeface="AmuzehNewNormalPS"/>
                <a:cs typeface="B Koodak" panose="00000700000000000000" pitchFamily="2" charset="-78"/>
              </a:rPr>
              <a:t>را با یکدیگر مقایسه کنید و آنها را به </a:t>
            </a:r>
            <a:r>
              <a:rPr lang="fa-IR" sz="3200" dirty="0" smtClean="0">
                <a:solidFill>
                  <a:srgbClr val="231F20"/>
                </a:solidFill>
                <a:latin typeface="AmuzehNewNormalPS"/>
                <a:cs typeface="B Koodak" panose="00000700000000000000" pitchFamily="2" charset="-78"/>
              </a:rPr>
              <a:t>ترتیب جمعیت </a:t>
            </a:r>
            <a:r>
              <a:rPr lang="fa-IR" sz="3200" dirty="0">
                <a:solidFill>
                  <a:srgbClr val="231F20"/>
                </a:solidFill>
                <a:latin typeface="AmuzehNewNormalPS"/>
                <a:cs typeface="B Koodak" panose="00000700000000000000" pitchFamily="2" charset="-78"/>
              </a:rPr>
              <a:t>نام ببرید</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2935286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3" name="Rectangle 2"/>
          <p:cNvSpPr/>
          <p:nvPr/>
        </p:nvSpPr>
        <p:spPr>
          <a:xfrm>
            <a:off x="708660" y="497116"/>
            <a:ext cx="10774680" cy="1077218"/>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60 درصد </a:t>
            </a:r>
            <a:r>
              <a:rPr lang="fa-IR" sz="3200" dirty="0">
                <a:solidFill>
                  <a:srgbClr val="231F20"/>
                </a:solidFill>
                <a:latin typeface="AmuzehNewNormalPS"/>
                <a:cs typeface="B Koodak" panose="00000700000000000000" pitchFamily="2" charset="-78"/>
              </a:rPr>
              <a:t>جمعیت جهان در آسیا زندگی </a:t>
            </a:r>
            <a:r>
              <a:rPr lang="fa-IR" sz="3200" dirty="0" smtClean="0">
                <a:solidFill>
                  <a:srgbClr val="231F20"/>
                </a:solidFill>
                <a:latin typeface="AmuzehNewNormalPS"/>
                <a:cs typeface="B Koodak" panose="00000700000000000000" pitchFamily="2" charset="-78"/>
              </a:rPr>
              <a:t>می کنند </a:t>
            </a:r>
            <a:r>
              <a:rPr lang="fa-IR" sz="3200" dirty="0">
                <a:solidFill>
                  <a:srgbClr val="231F20"/>
                </a:solidFill>
                <a:latin typeface="AmuzehNewNormalPS"/>
                <a:cs typeface="B Koodak" panose="00000700000000000000" pitchFamily="2" charset="-78"/>
              </a:rPr>
              <a:t>اما </a:t>
            </a:r>
            <a:r>
              <a:rPr lang="fa-IR" sz="3200" dirty="0" smtClean="0">
                <a:solidFill>
                  <a:srgbClr val="231F20"/>
                </a:solidFill>
                <a:latin typeface="AmuzehNewNormalPS"/>
                <a:cs typeface="B Koodak" panose="00000700000000000000" pitchFamily="2" charset="-78"/>
              </a:rPr>
              <a:t>جمعیت </a:t>
            </a:r>
            <a:r>
              <a:rPr lang="fa-IR" sz="3200" dirty="0">
                <a:solidFill>
                  <a:srgbClr val="231F20"/>
                </a:solidFill>
                <a:latin typeface="AmuzehNewNormalPS"/>
                <a:cs typeface="B Koodak" panose="00000700000000000000" pitchFamily="2" charset="-78"/>
              </a:rPr>
              <a:t>در همه جای این </a:t>
            </a:r>
            <a:r>
              <a:rPr lang="fa-IR" sz="3200" dirty="0" smtClean="0">
                <a:solidFill>
                  <a:srgbClr val="231F20"/>
                </a:solidFill>
                <a:latin typeface="AmuzehNewNormalPS"/>
                <a:cs typeface="B Koodak" panose="00000700000000000000" pitchFamily="2" charset="-78"/>
              </a:rPr>
              <a:t>قاره پهناور</a:t>
            </a:r>
            <a:r>
              <a:rPr lang="fa-IR" sz="3200" dirty="0">
                <a:solidFill>
                  <a:srgbClr val="231F20"/>
                </a:solidFill>
                <a:latin typeface="AmuzehNewNormalPS"/>
                <a:cs typeface="B Koodak" panose="00000700000000000000" pitchFamily="2" charset="-78"/>
              </a:rPr>
              <a:t>، یکسان توزیع نشده </a:t>
            </a:r>
            <a:r>
              <a:rPr lang="fa-IR" sz="3200" dirty="0" smtClean="0">
                <a:solidFill>
                  <a:srgbClr val="231F20"/>
                </a:solidFill>
                <a:latin typeface="AmuzehNewNormalPS"/>
                <a:cs typeface="B Koodak" panose="00000700000000000000" pitchFamily="2" charset="-78"/>
              </a:rPr>
              <a:t>است.</a:t>
            </a:r>
            <a:endParaRPr lang="en-US" sz="3200" dirty="0">
              <a:cs typeface="B Koodak" panose="00000700000000000000" pitchFamily="2" charset="-78"/>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15200" y="2545080"/>
            <a:ext cx="4268086" cy="4312919"/>
          </a:xfrm>
          <a:prstGeom prst="rect">
            <a:avLst/>
          </a:prstGeom>
        </p:spPr>
      </p:pic>
      <p:sp>
        <p:nvSpPr>
          <p:cNvPr id="9" name="Rectangle 8"/>
          <p:cNvSpPr/>
          <p:nvPr/>
        </p:nvSpPr>
        <p:spPr>
          <a:xfrm>
            <a:off x="8689259" y="3935550"/>
            <a:ext cx="1519968" cy="584775"/>
          </a:xfrm>
          <a:prstGeom prst="rect">
            <a:avLst/>
          </a:prstGeom>
        </p:spPr>
        <p:txBody>
          <a:bodyPr wrap="none">
            <a:spAutoFit/>
          </a:bodyPr>
          <a:lstStyle/>
          <a:p>
            <a:r>
              <a:rPr lang="fa-IR" sz="3200" dirty="0" smtClean="0">
                <a:solidFill>
                  <a:srgbClr val="231F20"/>
                </a:solidFill>
                <a:latin typeface="AmuzehNewNormalPS"/>
                <a:cs typeface="B Koodak" panose="00000700000000000000" pitchFamily="2" charset="-78"/>
              </a:rPr>
              <a:t>فلات تبت</a:t>
            </a:r>
            <a:endParaRPr lang="en-US" sz="3200" dirty="0"/>
          </a:p>
        </p:txBody>
      </p:sp>
      <p:sp>
        <p:nvSpPr>
          <p:cNvPr id="10" name="Rectangle 9"/>
          <p:cNvSpPr/>
          <p:nvPr/>
        </p:nvSpPr>
        <p:spPr>
          <a:xfrm>
            <a:off x="8256448" y="5491071"/>
            <a:ext cx="2385589" cy="584775"/>
          </a:xfrm>
          <a:prstGeom prst="rect">
            <a:avLst/>
          </a:prstGeom>
        </p:spPr>
        <p:txBody>
          <a:bodyPr wrap="none">
            <a:spAutoFit/>
          </a:bodyPr>
          <a:lstStyle/>
          <a:p>
            <a:r>
              <a:rPr lang="fa-IR" sz="3200" dirty="0" smtClean="0">
                <a:solidFill>
                  <a:srgbClr val="231F20"/>
                </a:solidFill>
                <a:latin typeface="AmuzehNewNormalPS"/>
                <a:cs typeface="B Koodak" panose="00000700000000000000" pitchFamily="2" charset="-78"/>
              </a:rPr>
              <a:t>بیابان های وسیع</a:t>
            </a:r>
            <a:endParaRPr lang="en-US" sz="3200" dirty="0"/>
          </a:p>
        </p:txBody>
      </p:sp>
      <p:sp>
        <p:nvSpPr>
          <p:cNvPr id="11" name="Rectangle 10"/>
          <p:cNvSpPr/>
          <p:nvPr/>
        </p:nvSpPr>
        <p:spPr>
          <a:xfrm>
            <a:off x="8901657" y="4701538"/>
            <a:ext cx="1095172" cy="584775"/>
          </a:xfrm>
          <a:prstGeom prst="rect">
            <a:avLst/>
          </a:prstGeom>
        </p:spPr>
        <p:txBody>
          <a:bodyPr wrap="none">
            <a:spAutoFit/>
          </a:bodyPr>
          <a:lstStyle/>
          <a:p>
            <a:r>
              <a:rPr lang="fa-IR" sz="3200" dirty="0" smtClean="0">
                <a:solidFill>
                  <a:srgbClr val="231F20"/>
                </a:solidFill>
                <a:latin typeface="AmuzehNewNormalPS"/>
                <a:cs typeface="B Koodak" panose="00000700000000000000" pitchFamily="2" charset="-78"/>
              </a:rPr>
              <a:t>هیمالیا</a:t>
            </a:r>
            <a:endParaRPr lang="en-US" sz="3200" dirty="0"/>
          </a:p>
        </p:txBody>
      </p:sp>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67288" y="2545080"/>
            <a:ext cx="4268087" cy="4312920"/>
          </a:xfrm>
          <a:prstGeom prst="rect">
            <a:avLst/>
          </a:prstGeom>
        </p:spPr>
      </p:pic>
      <p:sp>
        <p:nvSpPr>
          <p:cNvPr id="14" name="Rectangle 13"/>
          <p:cNvSpPr/>
          <p:nvPr/>
        </p:nvSpPr>
        <p:spPr>
          <a:xfrm>
            <a:off x="1746850" y="4406231"/>
            <a:ext cx="3108961" cy="1077218"/>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جنوب و جنوب شرقی آسیا</a:t>
            </a:r>
            <a:endParaRPr lang="en-US" sz="3200" dirty="0"/>
          </a:p>
        </p:txBody>
      </p:sp>
      <p:sp>
        <p:nvSpPr>
          <p:cNvPr id="15" name="Rectangle 14"/>
          <p:cNvSpPr/>
          <p:nvPr/>
        </p:nvSpPr>
        <p:spPr>
          <a:xfrm>
            <a:off x="7287560" y="1877779"/>
            <a:ext cx="4323363" cy="584775"/>
          </a:xfrm>
          <a:prstGeom prst="rect">
            <a:avLst/>
          </a:prstGeom>
          <a:blipFill dpi="0" rotWithShape="1">
            <a:blip r:embed="rId5">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smtClean="0">
                <a:solidFill>
                  <a:srgbClr val="231F20"/>
                </a:solidFill>
                <a:latin typeface="AmuzehNewNormalPS"/>
                <a:cs typeface="B Koodak" panose="00000700000000000000" pitchFamily="2" charset="-78"/>
              </a:rPr>
              <a:t>خالی از جمعیت یا کم جمعیت</a:t>
            </a:r>
            <a:endParaRPr lang="en-US" sz="3200" dirty="0"/>
          </a:p>
        </p:txBody>
      </p:sp>
      <p:sp>
        <p:nvSpPr>
          <p:cNvPr id="16" name="Rectangle 15"/>
          <p:cNvSpPr/>
          <p:nvPr/>
        </p:nvSpPr>
        <p:spPr>
          <a:xfrm>
            <a:off x="1649953" y="1877778"/>
            <a:ext cx="3302753" cy="584775"/>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smtClean="0">
                <a:solidFill>
                  <a:srgbClr val="231F20"/>
                </a:solidFill>
                <a:latin typeface="AmuzehNewNormalPS"/>
                <a:cs typeface="B Koodak" panose="00000700000000000000" pitchFamily="2" charset="-78"/>
              </a:rPr>
              <a:t>جمعیت انبوه و متراکم</a:t>
            </a:r>
            <a:endParaRPr lang="en-US" sz="3200" dirty="0"/>
          </a:p>
        </p:txBody>
      </p:sp>
    </p:spTree>
    <p:extLst>
      <p:ext uri="{BB962C8B-B14F-4D97-AF65-F5344CB8AC3E}">
        <p14:creationId xmlns:p14="http://schemas.microsoft.com/office/powerpoint/2010/main" val="27366095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11"/>
                                        </p:tgtEl>
                                        <p:attrNameLst>
                                          <p:attrName>style.visibility</p:attrName>
                                        </p:attrNameLst>
                                      </p:cBhvr>
                                      <p:to>
                                        <p:strVal val="visible"/>
                                      </p:to>
                                    </p:set>
                                    <p:anim calcmode="lin" valueType="num">
                                      <p:cBhvr>
                                        <p:cTn id="16"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1"/>
                                        </p:tgtEl>
                                        <p:attrNameLst>
                                          <p:attrName>ppt_y</p:attrName>
                                        </p:attrNameLst>
                                      </p:cBhvr>
                                      <p:tavLst>
                                        <p:tav tm="0">
                                          <p:val>
                                            <p:strVal val="#ppt_y"/>
                                          </p:val>
                                        </p:tav>
                                        <p:tav tm="100000">
                                          <p:val>
                                            <p:strVal val="#ppt_y"/>
                                          </p:val>
                                        </p:tav>
                                      </p:tavLst>
                                    </p:anim>
                                    <p:anim calcmode="lin" valueType="num">
                                      <p:cBhvr>
                                        <p:cTn id="18"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grpId="0" nodeType="clickEffect">
                                  <p:stCondLst>
                                    <p:cond delay="0"/>
                                  </p:stCondLst>
                                  <p:iterate type="lt">
                                    <p:tmPct val="10000"/>
                                  </p:iterate>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0"/>
                                        </p:tgtEl>
                                        <p:attrNameLst>
                                          <p:attrName>ppt_y</p:attrName>
                                        </p:attrNameLst>
                                      </p:cBhvr>
                                      <p:tavLst>
                                        <p:tav tm="0">
                                          <p:val>
                                            <p:strVal val="#ppt_y"/>
                                          </p:val>
                                        </p:tav>
                                        <p:tav tm="100000">
                                          <p:val>
                                            <p:strVal val="#ppt_y"/>
                                          </p:val>
                                        </p:tav>
                                      </p:tavLst>
                                    </p:anim>
                                    <p:anim calcmode="lin" valueType="num">
                                      <p:cBhvr>
                                        <p:cTn id="27"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0"/>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14"/>
                                        </p:tgtEl>
                                        <p:attrNameLst>
                                          <p:attrName>style.visibility</p:attrName>
                                        </p:attrNameLst>
                                      </p:cBhvr>
                                      <p:to>
                                        <p:strVal val="visible"/>
                                      </p:to>
                                    </p:set>
                                    <p:anim calcmode="lin" valueType="num">
                                      <p:cBhvr>
                                        <p:cTn id="34"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14"/>
                                        </p:tgtEl>
                                        <p:attrNameLst>
                                          <p:attrName>ppt_y</p:attrName>
                                        </p:attrNameLst>
                                      </p:cBhvr>
                                      <p:tavLst>
                                        <p:tav tm="0">
                                          <p:val>
                                            <p:strVal val="#ppt_y"/>
                                          </p:val>
                                        </p:tav>
                                        <p:tav tm="100000">
                                          <p:val>
                                            <p:strVal val="#ppt_y"/>
                                          </p:val>
                                        </p:tav>
                                      </p:tavLst>
                                    </p:anim>
                                    <p:anim calcmode="lin" valueType="num">
                                      <p:cBhvr>
                                        <p:cTn id="36"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0185"/>
            <a:ext cx="12192000" cy="6908185"/>
          </a:xfrm>
          <a:prstGeom prst="rect">
            <a:avLst/>
          </a:prstGeom>
        </p:spPr>
      </p:pic>
      <p:sp>
        <p:nvSpPr>
          <p:cNvPr id="2" name="Rectangle 1"/>
          <p:cNvSpPr/>
          <p:nvPr/>
        </p:nvSpPr>
        <p:spPr>
          <a:xfrm>
            <a:off x="3650958" y="490818"/>
            <a:ext cx="4890083"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پُرجمعیت ترین کشورهای جهان</a:t>
            </a:r>
            <a:endParaRPr lang="en-US" sz="3200" dirty="0"/>
          </a:p>
        </p:txBody>
      </p:sp>
      <p:sp>
        <p:nvSpPr>
          <p:cNvPr id="5" name="Rectangle 4"/>
          <p:cNvSpPr/>
          <p:nvPr/>
        </p:nvSpPr>
        <p:spPr>
          <a:xfrm>
            <a:off x="182878" y="5466428"/>
            <a:ext cx="1182624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این دو کشور تنها کشورهای </a:t>
            </a:r>
            <a:r>
              <a:rPr lang="fa-IR" sz="3200" dirty="0" smtClean="0">
                <a:solidFill>
                  <a:srgbClr val="231F20"/>
                </a:solidFill>
                <a:latin typeface="AmuzehNewNormalPS"/>
                <a:cs typeface="B Koodak" panose="00000700000000000000" pitchFamily="2" charset="-78"/>
              </a:rPr>
              <a:t>جهان اند </a:t>
            </a:r>
            <a:r>
              <a:rPr lang="fa-IR" sz="3200" dirty="0">
                <a:solidFill>
                  <a:srgbClr val="231F20"/>
                </a:solidFill>
                <a:latin typeface="AmuzehNewNormalPS"/>
                <a:cs typeface="B Koodak" panose="00000700000000000000" pitchFamily="2" charset="-78"/>
              </a:rPr>
              <a:t>که هر یک بیش از یک میلیارد نفر جمعیت </a:t>
            </a:r>
            <a:r>
              <a:rPr lang="fa-IR" sz="3200" dirty="0" smtClean="0">
                <a:solidFill>
                  <a:srgbClr val="231F20"/>
                </a:solidFill>
                <a:latin typeface="AmuzehNewNormalPS"/>
                <a:cs typeface="B Koodak" panose="00000700000000000000" pitchFamily="2" charset="-78"/>
              </a:rPr>
              <a:t>دارند.</a:t>
            </a:r>
            <a:endParaRPr 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0274" y="1183607"/>
            <a:ext cx="171450" cy="428625"/>
          </a:xfrm>
          <a:prstGeom prst="rect">
            <a:avLst/>
          </a:prstGeom>
        </p:spPr>
      </p:pic>
      <p:grpSp>
        <p:nvGrpSpPr>
          <p:cNvPr id="6" name="Group 5"/>
          <p:cNvGrpSpPr/>
          <p:nvPr/>
        </p:nvGrpSpPr>
        <p:grpSpPr>
          <a:xfrm>
            <a:off x="3524738" y="425028"/>
            <a:ext cx="7834285" cy="2381250"/>
            <a:chOff x="3524738" y="425028"/>
            <a:chExt cx="7834285" cy="2381250"/>
          </a:xfrm>
        </p:grpSpPr>
        <p:sp>
          <p:nvSpPr>
            <p:cNvPr id="3" name="Rectangle 2"/>
            <p:cNvSpPr/>
            <p:nvPr/>
          </p:nvSpPr>
          <p:spPr>
            <a:xfrm>
              <a:off x="3524738" y="1777417"/>
              <a:ext cx="5142521" cy="584775"/>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solidFill>
                    <a:srgbClr val="231F20"/>
                  </a:solidFill>
                  <a:latin typeface="AmuzehNewNormalPS"/>
                  <a:cs typeface="B Koodak" panose="00000700000000000000" pitchFamily="2" charset="-78"/>
                </a:rPr>
                <a:t>چین </a:t>
              </a:r>
              <a:r>
                <a:rPr lang="fa-IR" sz="3200" dirty="0" smtClean="0">
                  <a:solidFill>
                    <a:srgbClr val="231F20"/>
                  </a:solidFill>
                  <a:latin typeface="AmuzehNewNormalPS"/>
                  <a:cs typeface="B Koodak" panose="00000700000000000000" pitchFamily="2" charset="-78"/>
                </a:rPr>
                <a:t>با </a:t>
              </a:r>
              <a:r>
                <a:rPr lang="fa-IR" sz="3200" dirty="0">
                  <a:solidFill>
                    <a:srgbClr val="231F20"/>
                  </a:solidFill>
                  <a:latin typeface="AmuzehNewNormalPS"/>
                  <a:cs typeface="B Koodak" panose="00000700000000000000" pitchFamily="2" charset="-78"/>
                </a:rPr>
                <a:t>حدود </a:t>
              </a:r>
              <a:r>
                <a:rPr lang="fa-IR" sz="3200" dirty="0" smtClean="0">
                  <a:solidFill>
                    <a:srgbClr val="231F20"/>
                  </a:solidFill>
                  <a:latin typeface="AmuzehNewNormalPS"/>
                  <a:cs typeface="B Koodak" panose="00000700000000000000" pitchFamily="2" charset="-78"/>
                </a:rPr>
                <a:t>1/300/000/000نفر</a:t>
              </a:r>
              <a:endParaRPr lang="en-US" sz="3200" dirty="0">
                <a:cs typeface="B Koodak" panose="00000700000000000000" pitchFamily="2" charset="-78"/>
              </a:endParaRPr>
            </a:p>
          </p:txBody>
        </p:sp>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77773" y="425028"/>
              <a:ext cx="2381250" cy="2381250"/>
            </a:xfrm>
            <a:prstGeom prst="rect">
              <a:avLst/>
            </a:prstGeom>
          </p:spPr>
        </p:pic>
      </p:grpSp>
      <p:grpSp>
        <p:nvGrpSpPr>
          <p:cNvPr id="7" name="Group 6"/>
          <p:cNvGrpSpPr/>
          <p:nvPr/>
        </p:nvGrpSpPr>
        <p:grpSpPr>
          <a:xfrm>
            <a:off x="820591" y="2888769"/>
            <a:ext cx="7828107" cy="2377222"/>
            <a:chOff x="820591" y="2888769"/>
            <a:chExt cx="7828107" cy="2377222"/>
          </a:xfrm>
        </p:grpSpPr>
        <p:sp>
          <p:nvSpPr>
            <p:cNvPr id="4" name="Rectangle 3"/>
            <p:cNvSpPr/>
            <p:nvPr/>
          </p:nvSpPr>
          <p:spPr>
            <a:xfrm>
              <a:off x="3543298" y="2903195"/>
              <a:ext cx="5105400" cy="584775"/>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solidFill>
                    <a:srgbClr val="231F20"/>
                  </a:solidFill>
                  <a:latin typeface="AmuzehNewNormalPS"/>
                  <a:cs typeface="B Koodak" panose="00000700000000000000" pitchFamily="2" charset="-78"/>
                </a:rPr>
                <a:t>هند </a:t>
              </a:r>
              <a:r>
                <a:rPr lang="fa-IR" sz="3200" dirty="0" smtClean="0">
                  <a:solidFill>
                    <a:srgbClr val="231F20"/>
                  </a:solidFill>
                  <a:latin typeface="AmuzehNewNormalPS"/>
                  <a:cs typeface="B Koodak" panose="00000700000000000000" pitchFamily="2" charset="-78"/>
                </a:rPr>
                <a:t>با حدود 1/200/000/000نفر</a:t>
              </a:r>
              <a:endParaRPr lang="en-US" dirty="0"/>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0591" y="2888769"/>
              <a:ext cx="2359317" cy="2377222"/>
            </a:xfrm>
            <a:prstGeom prst="rect">
              <a:avLst/>
            </a:prstGeom>
          </p:spPr>
        </p:pic>
      </p:grpSp>
    </p:spTree>
    <p:extLst>
      <p:ext uri="{BB962C8B-B14F-4D97-AF65-F5344CB8AC3E}">
        <p14:creationId xmlns:p14="http://schemas.microsoft.com/office/powerpoint/2010/main" val="2288840437"/>
      </p:ext>
    </p:extLst>
  </p:cSld>
  <p:clrMapOvr>
    <a:masterClrMapping/>
  </p:clrMapOvr>
  <mc:AlternateContent xmlns:mc="http://schemas.openxmlformats.org/markup-compatibility/2006" xmlns:p14="http://schemas.microsoft.com/office/powerpoint/2010/main">
    <mc:Choice Requires="p14">
      <p:transition spd="slow" p14:dur="1500">
        <p14:ripple dir="l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Effect transition="in" filter="fade">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randombar(horizontal)">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61536"/>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5840" y="0"/>
            <a:ext cx="10180320" cy="6861536"/>
          </a:xfrm>
          <a:prstGeom prst="rect">
            <a:avLst/>
          </a:prstGeom>
        </p:spPr>
      </p:pic>
      <p:sp>
        <p:nvSpPr>
          <p:cNvPr id="3" name="Rectangle 2"/>
          <p:cNvSpPr/>
          <p:nvPr/>
        </p:nvSpPr>
        <p:spPr>
          <a:xfrm>
            <a:off x="8077200" y="278991"/>
            <a:ext cx="2991557"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انبوه جمعیت در هند</a:t>
            </a:r>
            <a:endParaRPr lang="en-US" sz="3200" dirty="0"/>
          </a:p>
        </p:txBody>
      </p:sp>
    </p:spTree>
    <p:extLst>
      <p:ext uri="{BB962C8B-B14F-4D97-AF65-F5344CB8AC3E}">
        <p14:creationId xmlns:p14="http://schemas.microsoft.com/office/powerpoint/2010/main" val="144079261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61536"/>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400" y="0"/>
            <a:ext cx="11125200" cy="6873459"/>
          </a:xfrm>
          <a:prstGeom prst="rect">
            <a:avLst/>
          </a:prstGeom>
        </p:spPr>
      </p:pic>
      <p:sp>
        <p:nvSpPr>
          <p:cNvPr id="3" name="Rectangle 2"/>
          <p:cNvSpPr/>
          <p:nvPr/>
        </p:nvSpPr>
        <p:spPr>
          <a:xfrm>
            <a:off x="533400" y="6288684"/>
            <a:ext cx="3154680" cy="584775"/>
          </a:xfrm>
          <a:prstGeom prst="rect">
            <a:avLst/>
          </a:prstGeom>
          <a:solidFill>
            <a:schemeClr val="bg1"/>
          </a:solidFill>
        </p:spPr>
        <p:txBody>
          <a:bodyPr wrap="square">
            <a:spAutoFit/>
          </a:bodyPr>
          <a:lstStyle/>
          <a:p>
            <a:pPr algn="ctr"/>
            <a:r>
              <a:rPr lang="fa-IR" sz="3200" dirty="0" smtClean="0">
                <a:solidFill>
                  <a:srgbClr val="231F20"/>
                </a:solidFill>
                <a:latin typeface="AmuzehNewNormalPS"/>
                <a:cs typeface="B Koodak" panose="00000700000000000000" pitchFamily="2" charset="-78"/>
              </a:rPr>
              <a:t>انبوه جمعیت در هند</a:t>
            </a:r>
            <a:endParaRPr lang="en-US" sz="3200" dirty="0"/>
          </a:p>
        </p:txBody>
      </p:sp>
    </p:spTree>
    <p:extLst>
      <p:ext uri="{BB962C8B-B14F-4D97-AF65-F5344CB8AC3E}">
        <p14:creationId xmlns:p14="http://schemas.microsoft.com/office/powerpoint/2010/main" val="1765923148"/>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61536"/>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4880" y="0"/>
            <a:ext cx="10302240" cy="6875042"/>
          </a:xfrm>
          <a:prstGeom prst="rect">
            <a:avLst/>
          </a:prstGeom>
        </p:spPr>
      </p:pic>
      <p:sp>
        <p:nvSpPr>
          <p:cNvPr id="3" name="Rectangle 2"/>
          <p:cNvSpPr/>
          <p:nvPr/>
        </p:nvSpPr>
        <p:spPr>
          <a:xfrm>
            <a:off x="944880" y="6273225"/>
            <a:ext cx="3154680" cy="584775"/>
          </a:xfrm>
          <a:prstGeom prst="rect">
            <a:avLst/>
          </a:prstGeom>
          <a:solidFill>
            <a:schemeClr val="bg1"/>
          </a:solidFill>
        </p:spPr>
        <p:txBody>
          <a:bodyPr wrap="square">
            <a:spAutoFit/>
          </a:bodyPr>
          <a:lstStyle/>
          <a:p>
            <a:pPr algn="ctr"/>
            <a:r>
              <a:rPr lang="fa-IR" sz="3200" dirty="0" smtClean="0">
                <a:solidFill>
                  <a:srgbClr val="231F20"/>
                </a:solidFill>
                <a:latin typeface="AmuzehNewNormalPS"/>
                <a:cs typeface="B Koodak" panose="00000700000000000000" pitchFamily="2" charset="-78"/>
              </a:rPr>
              <a:t>انبوه جمعیت در هند</a:t>
            </a:r>
            <a:endParaRPr lang="en-US" sz="3200" dirty="0"/>
          </a:p>
        </p:txBody>
      </p:sp>
    </p:spTree>
    <p:extLst>
      <p:ext uri="{BB962C8B-B14F-4D97-AF65-F5344CB8AC3E}">
        <p14:creationId xmlns:p14="http://schemas.microsoft.com/office/powerpoint/2010/main" val="35011871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61536"/>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4880" y="0"/>
            <a:ext cx="10302240" cy="6875042"/>
          </a:xfrm>
          <a:prstGeom prst="rect">
            <a:avLst/>
          </a:prstGeom>
        </p:spPr>
      </p:pic>
      <p:sp>
        <p:nvSpPr>
          <p:cNvPr id="4" name="Rectangle 3"/>
          <p:cNvSpPr/>
          <p:nvPr/>
        </p:nvSpPr>
        <p:spPr>
          <a:xfrm>
            <a:off x="944880" y="6273225"/>
            <a:ext cx="3154680" cy="584775"/>
          </a:xfrm>
          <a:prstGeom prst="rect">
            <a:avLst/>
          </a:prstGeom>
          <a:solidFill>
            <a:schemeClr val="bg1"/>
          </a:solidFill>
        </p:spPr>
        <p:txBody>
          <a:bodyPr wrap="square">
            <a:spAutoFit/>
          </a:bodyPr>
          <a:lstStyle/>
          <a:p>
            <a:pPr algn="ctr"/>
            <a:r>
              <a:rPr lang="fa-IR" sz="3200" dirty="0" smtClean="0">
                <a:solidFill>
                  <a:srgbClr val="231F20"/>
                </a:solidFill>
                <a:latin typeface="AmuzehNewNormalPS"/>
                <a:cs typeface="B Koodak" panose="00000700000000000000" pitchFamily="2" charset="-78"/>
              </a:rPr>
              <a:t>انبوه جمعیت در هند</a:t>
            </a:r>
            <a:endParaRPr lang="en-US" sz="3200" dirty="0"/>
          </a:p>
        </p:txBody>
      </p:sp>
    </p:spTree>
    <p:extLst>
      <p:ext uri="{BB962C8B-B14F-4D97-AF65-F5344CB8AC3E}">
        <p14:creationId xmlns:p14="http://schemas.microsoft.com/office/powerpoint/2010/main" val="693362695"/>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61536"/>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7648" y="1768"/>
            <a:ext cx="10276703" cy="6858000"/>
          </a:xfrm>
          <a:prstGeom prst="rect">
            <a:avLst/>
          </a:prstGeom>
        </p:spPr>
      </p:pic>
      <p:sp>
        <p:nvSpPr>
          <p:cNvPr id="3" name="Rectangle 2"/>
          <p:cNvSpPr/>
          <p:nvPr/>
        </p:nvSpPr>
        <p:spPr>
          <a:xfrm>
            <a:off x="957648" y="6273225"/>
            <a:ext cx="3154680" cy="584775"/>
          </a:xfrm>
          <a:prstGeom prst="rect">
            <a:avLst/>
          </a:prstGeom>
          <a:solidFill>
            <a:schemeClr val="bg1"/>
          </a:solidFill>
        </p:spPr>
        <p:txBody>
          <a:bodyPr wrap="square">
            <a:spAutoFit/>
          </a:bodyPr>
          <a:lstStyle/>
          <a:p>
            <a:pPr algn="ctr"/>
            <a:r>
              <a:rPr lang="fa-IR" sz="3200" dirty="0" smtClean="0">
                <a:solidFill>
                  <a:srgbClr val="231F20"/>
                </a:solidFill>
                <a:latin typeface="AmuzehNewNormalPS"/>
                <a:cs typeface="B Koodak" panose="00000700000000000000" pitchFamily="2" charset="-78"/>
              </a:rPr>
              <a:t>انبوه جمعیت در هند</a:t>
            </a:r>
            <a:endParaRPr lang="en-US" sz="3200" dirty="0"/>
          </a:p>
        </p:txBody>
      </p:sp>
    </p:spTree>
    <p:extLst>
      <p:ext uri="{BB962C8B-B14F-4D97-AF65-F5344CB8AC3E}">
        <p14:creationId xmlns:p14="http://schemas.microsoft.com/office/powerpoint/2010/main" val="2252076173"/>
      </p:ext>
    </p:extLst>
  </p:cSld>
  <p:clrMapOvr>
    <a:masterClrMapping/>
  </p:clrMapOvr>
  <mc:AlternateContent xmlns:mc="http://schemas.openxmlformats.org/markup-compatibility/2006" xmlns:p14="http://schemas.microsoft.com/office/powerpoint/2010/main">
    <mc:Choice Requires="p14">
      <p:transition spd="slow" p14:dur="1600">
        <p14:prism dir="d" isContent="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61536"/>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2980" y="0"/>
            <a:ext cx="10226040" cy="6868490"/>
          </a:xfrm>
          <a:prstGeom prst="rect">
            <a:avLst/>
          </a:prstGeom>
        </p:spPr>
      </p:pic>
      <p:sp>
        <p:nvSpPr>
          <p:cNvPr id="3" name="Rectangle 2"/>
          <p:cNvSpPr/>
          <p:nvPr/>
        </p:nvSpPr>
        <p:spPr>
          <a:xfrm>
            <a:off x="982980" y="6283715"/>
            <a:ext cx="2320997" cy="584775"/>
          </a:xfrm>
          <a:prstGeom prst="rect">
            <a:avLst/>
          </a:prstGeom>
          <a:solidFill>
            <a:schemeClr val="bg1"/>
          </a:solidFill>
        </p:spPr>
        <p:txBody>
          <a:bodyPr wrap="square">
            <a:spAutoFit/>
          </a:bodyPr>
          <a:lstStyle/>
          <a:p>
            <a:pPr algn="ctr"/>
            <a:r>
              <a:rPr lang="fa-IR" sz="3200" dirty="0" smtClean="0">
                <a:latin typeface="AmuzehNewNormalPS"/>
                <a:cs typeface="B Koodak" panose="00000700000000000000" pitchFamily="2" charset="-78"/>
              </a:rPr>
              <a:t>شهر بمبئی، هند</a:t>
            </a:r>
            <a:endParaRPr lang="en-US" sz="3200" dirty="0"/>
          </a:p>
        </p:txBody>
      </p:sp>
    </p:spTree>
    <p:extLst>
      <p:ext uri="{BB962C8B-B14F-4D97-AF65-F5344CB8AC3E}">
        <p14:creationId xmlns:p14="http://schemas.microsoft.com/office/powerpoint/2010/main" val="53187554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6320" y="0"/>
            <a:ext cx="10119360" cy="6858000"/>
          </a:xfrm>
          <a:prstGeom prst="rect">
            <a:avLst/>
          </a:prstGeom>
        </p:spPr>
      </p:pic>
      <p:sp>
        <p:nvSpPr>
          <p:cNvPr id="3" name="Rectangle 2"/>
          <p:cNvSpPr/>
          <p:nvPr/>
        </p:nvSpPr>
        <p:spPr>
          <a:xfrm>
            <a:off x="1036320" y="6273225"/>
            <a:ext cx="3154680" cy="584775"/>
          </a:xfrm>
          <a:prstGeom prst="rect">
            <a:avLst/>
          </a:prstGeom>
          <a:solidFill>
            <a:schemeClr val="bg1"/>
          </a:solidFill>
        </p:spPr>
        <p:txBody>
          <a:bodyPr wrap="square">
            <a:spAutoFit/>
          </a:bodyPr>
          <a:lstStyle/>
          <a:p>
            <a:pPr algn="ctr"/>
            <a:r>
              <a:rPr lang="fa-IR" sz="3200" dirty="0" smtClean="0">
                <a:solidFill>
                  <a:srgbClr val="231F20"/>
                </a:solidFill>
                <a:latin typeface="AmuzehNewNormalPS"/>
                <a:cs typeface="B Koodak" panose="00000700000000000000" pitchFamily="2" charset="-78"/>
              </a:rPr>
              <a:t>انبوه جمعیت در چین</a:t>
            </a:r>
            <a:endParaRPr lang="en-US" sz="3200" dirty="0"/>
          </a:p>
        </p:txBody>
      </p:sp>
    </p:spTree>
    <p:extLst>
      <p:ext uri="{BB962C8B-B14F-4D97-AF65-F5344CB8AC3E}">
        <p14:creationId xmlns:p14="http://schemas.microsoft.com/office/powerpoint/2010/main" val="1825615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0120" y="0"/>
            <a:ext cx="10088880" cy="6860438"/>
          </a:xfrm>
          <a:prstGeom prst="rect">
            <a:avLst/>
          </a:prstGeom>
        </p:spPr>
      </p:pic>
      <p:sp>
        <p:nvSpPr>
          <p:cNvPr id="3" name="Rectangle 2"/>
          <p:cNvSpPr/>
          <p:nvPr/>
        </p:nvSpPr>
        <p:spPr>
          <a:xfrm>
            <a:off x="960120" y="6273225"/>
            <a:ext cx="3154680" cy="584775"/>
          </a:xfrm>
          <a:prstGeom prst="rect">
            <a:avLst/>
          </a:prstGeom>
          <a:solidFill>
            <a:schemeClr val="bg1"/>
          </a:solidFill>
        </p:spPr>
        <p:txBody>
          <a:bodyPr wrap="square">
            <a:spAutoFit/>
          </a:bodyPr>
          <a:lstStyle/>
          <a:p>
            <a:pPr algn="ctr"/>
            <a:r>
              <a:rPr lang="fa-IR" sz="3200" dirty="0" smtClean="0">
                <a:solidFill>
                  <a:srgbClr val="231F20"/>
                </a:solidFill>
                <a:latin typeface="AmuzehNewNormalPS"/>
                <a:cs typeface="B Koodak" panose="00000700000000000000" pitchFamily="2" charset="-78"/>
              </a:rPr>
              <a:t>انبوه جمعیت در چین</a:t>
            </a:r>
            <a:endParaRPr lang="en-US" sz="3200" dirty="0"/>
          </a:p>
        </p:txBody>
      </p:sp>
    </p:spTree>
    <p:extLst>
      <p:ext uri="{BB962C8B-B14F-4D97-AF65-F5344CB8AC3E}">
        <p14:creationId xmlns:p14="http://schemas.microsoft.com/office/powerpoint/2010/main" val="3336712703"/>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940" y="0"/>
            <a:ext cx="10104120" cy="6870802"/>
          </a:xfrm>
          <a:prstGeom prst="rect">
            <a:avLst/>
          </a:prstGeom>
        </p:spPr>
      </p:pic>
      <p:sp>
        <p:nvSpPr>
          <p:cNvPr id="3" name="Rectangle 2"/>
          <p:cNvSpPr/>
          <p:nvPr/>
        </p:nvSpPr>
        <p:spPr>
          <a:xfrm>
            <a:off x="1043940" y="6273225"/>
            <a:ext cx="4236720" cy="584775"/>
          </a:xfrm>
          <a:prstGeom prst="rect">
            <a:avLst/>
          </a:prstGeom>
          <a:solidFill>
            <a:schemeClr val="bg1"/>
          </a:solidFill>
        </p:spPr>
        <p:txBody>
          <a:bodyPr wrap="square">
            <a:spAutoFit/>
          </a:bodyPr>
          <a:lstStyle/>
          <a:p>
            <a:pPr algn="ctr"/>
            <a:r>
              <a:rPr lang="fa-IR" sz="3200" dirty="0" smtClean="0">
                <a:solidFill>
                  <a:srgbClr val="231F20"/>
                </a:solidFill>
                <a:latin typeface="AmuzehNewNormalPS"/>
                <a:cs typeface="B Koodak" panose="00000700000000000000" pitchFamily="2" charset="-78"/>
              </a:rPr>
              <a:t>ساختمان های مسکونی، پکن</a:t>
            </a:r>
            <a:endParaRPr lang="en-US" sz="3200" dirty="0"/>
          </a:p>
        </p:txBody>
      </p:sp>
    </p:spTree>
    <p:extLst>
      <p:ext uri="{BB962C8B-B14F-4D97-AF65-F5344CB8AC3E}">
        <p14:creationId xmlns:p14="http://schemas.microsoft.com/office/powerpoint/2010/main" val="16878505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1560" y="0"/>
            <a:ext cx="10088880" cy="6860438"/>
          </a:xfrm>
          <a:prstGeom prst="rect">
            <a:avLst/>
          </a:prstGeom>
        </p:spPr>
      </p:pic>
      <p:sp>
        <p:nvSpPr>
          <p:cNvPr id="3" name="Rectangle 2"/>
          <p:cNvSpPr/>
          <p:nvPr/>
        </p:nvSpPr>
        <p:spPr>
          <a:xfrm>
            <a:off x="1082040" y="6273225"/>
            <a:ext cx="3154680" cy="584775"/>
          </a:xfrm>
          <a:prstGeom prst="rect">
            <a:avLst/>
          </a:prstGeom>
          <a:solidFill>
            <a:schemeClr val="bg1"/>
          </a:solidFill>
        </p:spPr>
        <p:txBody>
          <a:bodyPr wrap="square">
            <a:spAutoFit/>
          </a:bodyPr>
          <a:lstStyle/>
          <a:p>
            <a:pPr algn="ctr"/>
            <a:r>
              <a:rPr lang="fa-IR" sz="3200" dirty="0" smtClean="0">
                <a:solidFill>
                  <a:srgbClr val="231F20"/>
                </a:solidFill>
                <a:latin typeface="AmuzehNewNormalPS"/>
                <a:cs typeface="B Koodak" panose="00000700000000000000" pitchFamily="2" charset="-78"/>
              </a:rPr>
              <a:t>انبوه جمعیت در چین</a:t>
            </a:r>
            <a:endParaRPr lang="en-US" sz="3200" dirty="0"/>
          </a:p>
        </p:txBody>
      </p:sp>
    </p:spTree>
    <p:extLst>
      <p:ext uri="{BB962C8B-B14F-4D97-AF65-F5344CB8AC3E}">
        <p14:creationId xmlns:p14="http://schemas.microsoft.com/office/powerpoint/2010/main" val="1772302810"/>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51"/>
            <a:ext cx="12192000" cy="6860351"/>
          </a:xfrm>
          <a:prstGeom prst="rect">
            <a:avLst/>
          </a:prstGeom>
        </p:spPr>
      </p:pic>
      <p:sp>
        <p:nvSpPr>
          <p:cNvPr id="3" name="Rectangle 2"/>
          <p:cNvSpPr/>
          <p:nvPr/>
        </p:nvSpPr>
        <p:spPr>
          <a:xfrm>
            <a:off x="654341" y="282118"/>
            <a:ext cx="10806139" cy="584775"/>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smtClean="0">
                <a:solidFill>
                  <a:srgbClr val="231F20"/>
                </a:solidFill>
                <a:latin typeface="AmuzehNewNormalPS"/>
                <a:cs typeface="B Koodak" panose="00000700000000000000" pitchFamily="2" charset="-78"/>
              </a:rPr>
              <a:t>جزیرۀ </a:t>
            </a:r>
            <a:r>
              <a:rPr lang="fa-IR" sz="3200" dirty="0">
                <a:solidFill>
                  <a:srgbClr val="231F20"/>
                </a:solidFill>
                <a:latin typeface="AmuzehNewNormalPS"/>
                <a:cs typeface="B Koodak" panose="00000700000000000000" pitchFamily="2" charset="-78"/>
              </a:rPr>
              <a:t>جاوه در اندونزی متراکم </a:t>
            </a:r>
            <a:r>
              <a:rPr lang="fa-IR" sz="3200" dirty="0" smtClean="0">
                <a:solidFill>
                  <a:srgbClr val="231F20"/>
                </a:solidFill>
                <a:latin typeface="AmuzehNewNormalPS"/>
                <a:cs typeface="B Koodak" panose="00000700000000000000" pitchFamily="2" charset="-78"/>
              </a:rPr>
              <a:t>ترین منطقۀ </a:t>
            </a:r>
            <a:r>
              <a:rPr lang="fa-IR" sz="3200" dirty="0">
                <a:solidFill>
                  <a:srgbClr val="231F20"/>
                </a:solidFill>
                <a:latin typeface="AmuzehNewNormalPS"/>
                <a:cs typeface="B Koodak" panose="00000700000000000000" pitchFamily="2" charset="-78"/>
              </a:rPr>
              <a:t>جهان از نظر </a:t>
            </a:r>
            <a:r>
              <a:rPr lang="fa-IR" sz="3200" dirty="0" smtClean="0">
                <a:solidFill>
                  <a:srgbClr val="231F20"/>
                </a:solidFill>
                <a:latin typeface="AmuzehNewNormalPS"/>
                <a:cs typeface="B Koodak" panose="00000700000000000000" pitchFamily="2" charset="-78"/>
              </a:rPr>
              <a:t>جمعیت است</a:t>
            </a:r>
            <a:r>
              <a:rPr lang="fa-IR" sz="3200" dirty="0">
                <a:solidFill>
                  <a:srgbClr val="231F20"/>
                </a:solidFill>
                <a:latin typeface="AmuzehNewNormalPS"/>
                <a:cs typeface="B Koodak" panose="00000700000000000000" pitchFamily="2" charset="-78"/>
              </a:rPr>
              <a:t>. </a:t>
            </a:r>
            <a:endParaRPr lang="en-US" sz="3200" dirty="0">
              <a:solidFill>
                <a:srgbClr val="231F20"/>
              </a:solidFill>
              <a:latin typeface="AmuzehNewNormalPS"/>
              <a:cs typeface="B Koodak" panose="00000700000000000000" pitchFamily="2" charset="-78"/>
            </a:endParaRPr>
          </a:p>
        </p:txBody>
      </p:sp>
      <p:sp>
        <p:nvSpPr>
          <p:cNvPr id="4" name="Rectangle 3"/>
          <p:cNvSpPr/>
          <p:nvPr/>
        </p:nvSpPr>
        <p:spPr>
          <a:xfrm>
            <a:off x="425741" y="995422"/>
            <a:ext cx="10805159"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این </a:t>
            </a:r>
            <a:r>
              <a:rPr lang="fa-IR" sz="3200" dirty="0" smtClean="0">
                <a:solidFill>
                  <a:srgbClr val="231F20"/>
                </a:solidFill>
                <a:latin typeface="AmuzehNewNormalPS"/>
                <a:cs typeface="B Koodak" panose="00000700000000000000" pitchFamily="2" charset="-78"/>
              </a:rPr>
              <a:t>جزیرۀ کوچک </a:t>
            </a:r>
            <a:r>
              <a:rPr lang="fa-IR" sz="3200" dirty="0">
                <a:solidFill>
                  <a:srgbClr val="0000FF"/>
                </a:solidFill>
                <a:latin typeface="AmuzehNewNormalPS"/>
                <a:cs typeface="B Koodak" panose="00000700000000000000" pitchFamily="2" charset="-78"/>
              </a:rPr>
              <a:t>141میلیون نفر </a:t>
            </a:r>
            <a:r>
              <a:rPr lang="fa-IR" sz="3200" dirty="0">
                <a:solidFill>
                  <a:srgbClr val="231F20"/>
                </a:solidFill>
                <a:latin typeface="AmuzehNewNormalPS"/>
                <a:cs typeface="B Koodak" panose="00000700000000000000" pitchFamily="2" charset="-78"/>
              </a:rPr>
              <a:t>(یعنی به </a:t>
            </a:r>
            <a:r>
              <a:rPr lang="fa-IR" sz="3200" dirty="0" smtClean="0">
                <a:solidFill>
                  <a:srgbClr val="231F20"/>
                </a:solidFill>
                <a:latin typeface="AmuzehNewNormalPS"/>
                <a:cs typeface="B Koodak" panose="00000700000000000000" pitchFamily="2" charset="-78"/>
              </a:rPr>
              <a:t>اندازۀ جمعیت کشور </a:t>
            </a:r>
            <a:r>
              <a:rPr lang="fa-IR" sz="3200" dirty="0">
                <a:solidFill>
                  <a:srgbClr val="231F20"/>
                </a:solidFill>
                <a:latin typeface="AmuzehNewNormalPS"/>
                <a:cs typeface="B Koodak" panose="00000700000000000000" pitchFamily="2" charset="-78"/>
              </a:rPr>
              <a:t>روسیه) سکونت </a:t>
            </a:r>
            <a:r>
              <a:rPr lang="fa-IR" sz="3200" dirty="0" smtClean="0">
                <a:solidFill>
                  <a:srgbClr val="231F20"/>
                </a:solidFill>
                <a:latin typeface="AmuzehNewNormalPS"/>
                <a:cs typeface="B Koodak" panose="00000700000000000000" pitchFamily="2" charset="-78"/>
              </a:rPr>
              <a:t>دارند.</a:t>
            </a:r>
            <a:endParaRPr lang="en-US" sz="3200" dirty="0">
              <a:cs typeface="B Koodak" panose="00000700000000000000" pitchFamily="2" charset="-78"/>
            </a:endParaRP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969982"/>
            <a:ext cx="7071360" cy="4888018"/>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81925" y="2985241"/>
            <a:ext cx="3333750" cy="2857500"/>
          </a:xfrm>
          <a:prstGeom prst="rect">
            <a:avLst/>
          </a:prstGeom>
        </p:spPr>
      </p:pic>
      <p:sp>
        <p:nvSpPr>
          <p:cNvPr id="7" name="Rectangle 6"/>
          <p:cNvSpPr/>
          <p:nvPr/>
        </p:nvSpPr>
        <p:spPr>
          <a:xfrm rot="732616">
            <a:off x="5815168" y="4619030"/>
            <a:ext cx="262528" cy="124499"/>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6876911"/>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7496"/>
            <a:ext cx="12192000" cy="6865495"/>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65495"/>
          </a:xfrm>
          <a:prstGeom prst="rect">
            <a:avLst/>
          </a:prstGeom>
        </p:spPr>
      </p:pic>
      <p:sp>
        <p:nvSpPr>
          <p:cNvPr id="4" name="Rectangle 3"/>
          <p:cNvSpPr/>
          <p:nvPr/>
        </p:nvSpPr>
        <p:spPr>
          <a:xfrm>
            <a:off x="9144000" y="2955693"/>
            <a:ext cx="2911523" cy="954107"/>
          </a:xfrm>
          <a:prstGeom prst="rect">
            <a:avLst/>
          </a:prstGeom>
          <a:noFill/>
        </p:spPr>
        <p:txBody>
          <a:bodyPr wrap="square">
            <a:spAutoFit/>
          </a:bodyPr>
          <a:lstStyle/>
          <a:p>
            <a:pPr algn="ctr"/>
            <a:r>
              <a:rPr lang="fa-IR" sz="2800" dirty="0" smtClean="0">
                <a:solidFill>
                  <a:srgbClr val="231F20"/>
                </a:solidFill>
                <a:latin typeface="AmuzehNewNormalPS"/>
                <a:cs typeface="B Koodak" panose="00000700000000000000" pitchFamily="2" charset="-78"/>
              </a:rPr>
              <a:t>جاکارتا، جزیره جاوه، اندونزی</a:t>
            </a:r>
            <a:endParaRPr lang="en-US" sz="2800" dirty="0"/>
          </a:p>
        </p:txBody>
      </p:sp>
    </p:spTree>
    <p:extLst>
      <p:ext uri="{BB962C8B-B14F-4D97-AF65-F5344CB8AC3E}">
        <p14:creationId xmlns:p14="http://schemas.microsoft.com/office/powerpoint/2010/main" val="1303928394"/>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7496"/>
            <a:ext cx="12192000" cy="6865495"/>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501" y="0"/>
            <a:ext cx="9813308" cy="6853488"/>
          </a:xfrm>
          <a:prstGeom prst="rect">
            <a:avLst/>
          </a:prstGeom>
        </p:spPr>
      </p:pic>
      <p:sp>
        <p:nvSpPr>
          <p:cNvPr id="4" name="Rectangle 3"/>
          <p:cNvSpPr/>
          <p:nvPr/>
        </p:nvSpPr>
        <p:spPr>
          <a:xfrm>
            <a:off x="10003809" y="2948197"/>
            <a:ext cx="2188192" cy="954107"/>
          </a:xfrm>
          <a:prstGeom prst="rect">
            <a:avLst/>
          </a:prstGeom>
          <a:noFill/>
        </p:spPr>
        <p:txBody>
          <a:bodyPr wrap="square">
            <a:spAutoFit/>
          </a:bodyPr>
          <a:lstStyle/>
          <a:p>
            <a:pPr algn="ctr"/>
            <a:r>
              <a:rPr lang="fa-IR" sz="2800" dirty="0" smtClean="0">
                <a:solidFill>
                  <a:srgbClr val="231F20"/>
                </a:solidFill>
                <a:latin typeface="AmuzehNewNormalPS"/>
                <a:cs typeface="B Koodak" panose="00000700000000000000" pitchFamily="2" charset="-78"/>
              </a:rPr>
              <a:t>جاکارتا، جزیره جاوه، اندونزی</a:t>
            </a:r>
            <a:endParaRPr lang="en-US" sz="2800" dirty="0"/>
          </a:p>
        </p:txBody>
      </p:sp>
    </p:spTree>
    <p:extLst>
      <p:ext uri="{BB962C8B-B14F-4D97-AF65-F5344CB8AC3E}">
        <p14:creationId xmlns:p14="http://schemas.microsoft.com/office/powerpoint/2010/main" val="2702067228"/>
      </p:ext>
    </p:extLst>
  </p:cSld>
  <p:clrMapOvr>
    <a:masterClrMapping/>
  </p:clrMapOvr>
  <p:transition spd="slow">
    <p:wheel spokes="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7999"/>
          </a:xfrm>
          <a:prstGeom prst="rect">
            <a:avLst/>
          </a:prstGeom>
        </p:spPr>
      </p:pic>
      <p:sp>
        <p:nvSpPr>
          <p:cNvPr id="3" name="Rectangle 2"/>
          <p:cNvSpPr/>
          <p:nvPr/>
        </p:nvSpPr>
        <p:spPr>
          <a:xfrm>
            <a:off x="1161144" y="122535"/>
            <a:ext cx="9869714"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نقشه </a:t>
            </a:r>
            <a:r>
              <a:rPr lang="fa-IR" sz="3200" dirty="0" smtClean="0">
                <a:solidFill>
                  <a:srgbClr val="231F20"/>
                </a:solidFill>
                <a:latin typeface="AmuzehNewNormalPS"/>
                <a:cs typeface="B Koodak" panose="00000700000000000000" pitchFamily="2" charset="-78"/>
              </a:rPr>
              <a:t>پراکندگی </a:t>
            </a:r>
            <a:r>
              <a:rPr lang="fa-IR" sz="3200" dirty="0">
                <a:solidFill>
                  <a:srgbClr val="231F20"/>
                </a:solidFill>
                <a:latin typeface="AmuzehNewNormalPS"/>
                <a:cs typeface="B Koodak" panose="00000700000000000000" pitchFamily="2" charset="-78"/>
              </a:rPr>
              <a:t>جمعیت در آسیا را با نقشه </a:t>
            </a:r>
            <a:r>
              <a:rPr lang="fa-IR" sz="3200" dirty="0" smtClean="0">
                <a:solidFill>
                  <a:srgbClr val="231F20"/>
                </a:solidFill>
                <a:latin typeface="AmuzehNewNormalPS"/>
                <a:cs typeface="B Koodak" panose="00000700000000000000" pitchFamily="2" charset="-78"/>
              </a:rPr>
              <a:t>ناهمواری ها </a:t>
            </a:r>
            <a:r>
              <a:rPr lang="fa-IR" sz="3200" dirty="0">
                <a:solidFill>
                  <a:srgbClr val="231F20"/>
                </a:solidFill>
                <a:latin typeface="AmuzehNewNormalPS"/>
                <a:cs typeface="B Koodak" panose="00000700000000000000" pitchFamily="2" charset="-78"/>
              </a:rPr>
              <a:t>و آب و هوا بر هم منطبق و مقایسه </a:t>
            </a:r>
            <a:r>
              <a:rPr lang="fa-IR" sz="3200" dirty="0" smtClean="0">
                <a:solidFill>
                  <a:srgbClr val="231F20"/>
                </a:solidFill>
                <a:latin typeface="AmuzehNewNormalPS"/>
                <a:cs typeface="B Koodak" panose="00000700000000000000" pitchFamily="2" charset="-78"/>
              </a:rPr>
              <a:t>کنید.</a:t>
            </a:r>
            <a:endParaRPr lang="en-US" sz="3200" dirty="0">
              <a:cs typeface="B Koodak" panose="00000700000000000000" pitchFamily="2" charset="-78"/>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1474" y="1199753"/>
            <a:ext cx="7125199" cy="5658246"/>
          </a:xfrm>
          <a:prstGeom prst="rect">
            <a:avLst/>
          </a:prstGeom>
        </p:spPr>
      </p:pic>
      <p:sp>
        <p:nvSpPr>
          <p:cNvPr id="8" name="Rectangle 7"/>
          <p:cNvSpPr/>
          <p:nvPr/>
        </p:nvSpPr>
        <p:spPr>
          <a:xfrm>
            <a:off x="9743457" y="3428999"/>
            <a:ext cx="2361760" cy="523220"/>
          </a:xfrm>
          <a:prstGeom prst="rect">
            <a:avLst/>
          </a:prstGeom>
          <a:noFill/>
        </p:spPr>
        <p:txBody>
          <a:bodyPr wrap="square">
            <a:spAutoFit/>
          </a:bodyPr>
          <a:lstStyle/>
          <a:p>
            <a:pPr algn="ctr"/>
            <a:r>
              <a:rPr lang="fa-IR" sz="2800" dirty="0" smtClean="0">
                <a:solidFill>
                  <a:srgbClr val="231F20"/>
                </a:solidFill>
                <a:latin typeface="AmuzehNewNormalPS"/>
                <a:cs typeface="B Koodak" panose="00000700000000000000" pitchFamily="2" charset="-78"/>
              </a:rPr>
              <a:t>نقشۀ ناهمواری ها</a:t>
            </a:r>
            <a:endParaRPr lang="en-US" sz="2800" dirty="0"/>
          </a:p>
        </p:txBody>
      </p:sp>
    </p:spTree>
    <p:extLst>
      <p:ext uri="{BB962C8B-B14F-4D97-AF65-F5344CB8AC3E}">
        <p14:creationId xmlns:p14="http://schemas.microsoft.com/office/powerpoint/2010/main" val="115633863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32687" y="-1"/>
            <a:ext cx="6526626" cy="6858000"/>
          </a:xfrm>
          <a:prstGeom prst="rect">
            <a:avLst/>
          </a:prstGeom>
        </p:spPr>
      </p:pic>
      <p:sp>
        <p:nvSpPr>
          <p:cNvPr id="5" name="Rectangle 4"/>
          <p:cNvSpPr/>
          <p:nvPr/>
        </p:nvSpPr>
        <p:spPr>
          <a:xfrm>
            <a:off x="9594776" y="3167389"/>
            <a:ext cx="2361760" cy="523220"/>
          </a:xfrm>
          <a:prstGeom prst="rect">
            <a:avLst/>
          </a:prstGeom>
          <a:noFill/>
        </p:spPr>
        <p:txBody>
          <a:bodyPr wrap="square">
            <a:spAutoFit/>
          </a:bodyPr>
          <a:lstStyle/>
          <a:p>
            <a:pPr algn="ctr"/>
            <a:r>
              <a:rPr lang="fa-IR" sz="2800" dirty="0" smtClean="0">
                <a:solidFill>
                  <a:srgbClr val="231F20"/>
                </a:solidFill>
                <a:latin typeface="AmuzehNewNormalPS"/>
                <a:cs typeface="B Koodak" panose="00000700000000000000" pitchFamily="2" charset="-78"/>
              </a:rPr>
              <a:t>نقشۀ آب و هوا</a:t>
            </a:r>
            <a:endParaRPr lang="en-US" sz="2800" dirty="0"/>
          </a:p>
        </p:txBody>
      </p:sp>
    </p:spTree>
    <p:extLst>
      <p:ext uri="{BB962C8B-B14F-4D97-AF65-F5344CB8AC3E}">
        <p14:creationId xmlns:p14="http://schemas.microsoft.com/office/powerpoint/2010/main" val="2981577949"/>
      </p:ext>
    </p:extLst>
  </p:cSld>
  <p:clrMapOvr>
    <a:masterClrMapping/>
  </p:clrMapOvr>
  <mc:AlternateContent xmlns:mc="http://schemas.openxmlformats.org/markup-compatibility/2006" xmlns:p14="http://schemas.microsoft.com/office/powerpoint/2010/main">
    <mc:Choice Requires="p14">
      <p:transition spd="slow" p14:dur="1400">
        <p14:doors/>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673"/>
            <a:ext cx="12192000" cy="6854653"/>
          </a:xfrm>
          <a:prstGeom prst="rect">
            <a:avLst/>
          </a:prstGeom>
        </p:spPr>
      </p:pic>
      <p:sp>
        <p:nvSpPr>
          <p:cNvPr id="5" name="Rectangle 4"/>
          <p:cNvSpPr/>
          <p:nvPr/>
        </p:nvSpPr>
        <p:spPr>
          <a:xfrm>
            <a:off x="10319656" y="2951945"/>
            <a:ext cx="1872344" cy="954107"/>
          </a:xfrm>
          <a:prstGeom prst="rect">
            <a:avLst/>
          </a:prstGeom>
          <a:noFill/>
        </p:spPr>
        <p:txBody>
          <a:bodyPr wrap="square">
            <a:spAutoFit/>
          </a:bodyPr>
          <a:lstStyle/>
          <a:p>
            <a:pPr algn="ctr"/>
            <a:r>
              <a:rPr lang="fa-IR" sz="2800" dirty="0" smtClean="0">
                <a:solidFill>
                  <a:srgbClr val="231F20"/>
                </a:solidFill>
                <a:latin typeface="AmuzehNewNormalPS"/>
                <a:cs typeface="B Koodak" panose="00000700000000000000" pitchFamily="2" charset="-78"/>
              </a:rPr>
              <a:t>نقشۀ تراکم جمعیت</a:t>
            </a:r>
            <a:endParaRPr lang="en-US" sz="28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673"/>
            <a:ext cx="10319657" cy="6884193"/>
          </a:xfrm>
          <a:prstGeom prst="rect">
            <a:avLst/>
          </a:prstGeom>
        </p:spPr>
      </p:pic>
    </p:spTree>
    <p:extLst>
      <p:ext uri="{BB962C8B-B14F-4D97-AF65-F5344CB8AC3E}">
        <p14:creationId xmlns:p14="http://schemas.microsoft.com/office/powerpoint/2010/main" val="490366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invX="1"/>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1886856" y="2100256"/>
            <a:ext cx="8621486"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چرا در مشرق و جنوب شرقی آسیا تراکم جمعیت، زیاد است</a:t>
            </a:r>
            <a:r>
              <a:rPr lang="fa-IR" sz="3200" dirty="0" smtClean="0">
                <a:solidFill>
                  <a:srgbClr val="231F20"/>
                </a:solidFill>
                <a:latin typeface="AmuzehNewNormalPS"/>
                <a:cs typeface="B Koodak" panose="00000700000000000000" pitchFamily="2" charset="-78"/>
              </a:rPr>
              <a:t>؟</a:t>
            </a:r>
            <a:endParaRPr lang="en-US" sz="3200" dirty="0">
              <a:cs typeface="B Koodak" panose="00000700000000000000" pitchFamily="2" charset="-78"/>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84953" y="0"/>
            <a:ext cx="822093" cy="822093"/>
          </a:xfrm>
          <a:prstGeom prst="rect">
            <a:avLst/>
          </a:prstGeom>
        </p:spPr>
      </p:pic>
      <p:sp>
        <p:nvSpPr>
          <p:cNvPr id="7" name="Rectangle 6"/>
          <p:cNvSpPr/>
          <p:nvPr/>
        </p:nvSpPr>
        <p:spPr>
          <a:xfrm>
            <a:off x="1494970" y="3246773"/>
            <a:ext cx="9405258" cy="1077218"/>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smtClean="0">
                <a:solidFill>
                  <a:srgbClr val="231F20"/>
                </a:solidFill>
                <a:latin typeface="AmuzehNewNormalPS"/>
                <a:cs typeface="B Koodak" panose="00000700000000000000" pitchFamily="2" charset="-78"/>
              </a:rPr>
              <a:t>رودهای پر آب، زمین های جلگه ای و حاصلخیز، باران های موسمی، آب و هوای گرم و مرطوب</a:t>
            </a:r>
            <a:endParaRPr lang="en-US" sz="3200" dirty="0">
              <a:cs typeface="B Koodak" panose="00000700000000000000" pitchFamily="2" charset="-78"/>
            </a:endParaRPr>
          </a:p>
        </p:txBody>
      </p:sp>
    </p:spTree>
    <p:extLst>
      <p:ext uri="{BB962C8B-B14F-4D97-AF65-F5344CB8AC3E}">
        <p14:creationId xmlns:p14="http://schemas.microsoft.com/office/powerpoint/2010/main" val="415279690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84953" y="0"/>
            <a:ext cx="822093" cy="822093"/>
          </a:xfrm>
          <a:prstGeom prst="rect">
            <a:avLst/>
          </a:prstGeom>
        </p:spPr>
      </p:pic>
      <p:sp>
        <p:nvSpPr>
          <p:cNvPr id="4" name="Rectangle 3"/>
          <p:cNvSpPr/>
          <p:nvPr/>
        </p:nvSpPr>
        <p:spPr>
          <a:xfrm>
            <a:off x="1589314" y="1966170"/>
            <a:ext cx="914400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کدام نواحی آسیا بسیار </a:t>
            </a:r>
            <a:r>
              <a:rPr lang="fa-IR" sz="3200" dirty="0" smtClean="0">
                <a:solidFill>
                  <a:srgbClr val="231F20"/>
                </a:solidFill>
                <a:latin typeface="AmuzehNewNormalPS"/>
                <a:cs typeface="B Koodak" panose="00000700000000000000" pitchFamily="2" charset="-78"/>
              </a:rPr>
              <a:t>کم جمعیت </a:t>
            </a:r>
            <a:r>
              <a:rPr lang="fa-IR" sz="3200" dirty="0">
                <a:solidFill>
                  <a:srgbClr val="231F20"/>
                </a:solidFill>
                <a:latin typeface="AmuzehNewNormalPS"/>
                <a:cs typeface="B Koodak" panose="00000700000000000000" pitchFamily="2" charset="-78"/>
              </a:rPr>
              <a:t>یا خالی از جمعیت است؟ چرا؟</a:t>
            </a:r>
            <a:endParaRPr lang="en-US" sz="3200" dirty="0">
              <a:solidFill>
                <a:srgbClr val="231F20"/>
              </a:solidFill>
              <a:latin typeface="AmuzehNewNormalPS"/>
              <a:cs typeface="B Koodak" panose="00000700000000000000" pitchFamily="2" charset="-78"/>
            </a:endParaRPr>
          </a:p>
        </p:txBody>
      </p:sp>
      <p:sp>
        <p:nvSpPr>
          <p:cNvPr id="5" name="Rectangle 4"/>
          <p:cNvSpPr/>
          <p:nvPr/>
        </p:nvSpPr>
        <p:spPr>
          <a:xfrm>
            <a:off x="1524000" y="2984639"/>
            <a:ext cx="9274628" cy="1569660"/>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solidFill>
                  <a:srgbClr val="231F20"/>
                </a:solidFill>
                <a:latin typeface="AmuzehNewNormalPS"/>
                <a:cs typeface="B Koodak" panose="00000700000000000000" pitchFamily="2" charset="-78"/>
              </a:rPr>
              <a:t>آسیای شمال </a:t>
            </a:r>
            <a:r>
              <a:rPr lang="fa-IR" sz="3200" dirty="0" smtClean="0">
                <a:solidFill>
                  <a:srgbClr val="231F20"/>
                </a:solidFill>
                <a:latin typeface="AmuzehNewNormalPS"/>
                <a:cs typeface="B Koodak" panose="00000700000000000000" pitchFamily="2" charset="-78"/>
              </a:rPr>
              <a:t>شرقی، </a:t>
            </a:r>
            <a:r>
              <a:rPr lang="fa-IR" sz="3200" dirty="0">
                <a:solidFill>
                  <a:srgbClr val="231F20"/>
                </a:solidFill>
                <a:latin typeface="AmuzehNewNormalPS"/>
                <a:cs typeface="B Koodak" panose="00000700000000000000" pitchFamily="2" charset="-78"/>
              </a:rPr>
              <a:t>آسیای </a:t>
            </a:r>
            <a:r>
              <a:rPr lang="fa-IR" sz="3200" dirty="0" smtClean="0">
                <a:solidFill>
                  <a:srgbClr val="231F20"/>
                </a:solidFill>
                <a:latin typeface="AmuzehNewNormalPS"/>
                <a:cs typeface="B Koodak" panose="00000700000000000000" pitchFamily="2" charset="-78"/>
              </a:rPr>
              <a:t>مرکزی، </a:t>
            </a:r>
            <a:r>
              <a:rPr lang="fa-IR" sz="3200" dirty="0">
                <a:solidFill>
                  <a:srgbClr val="231F20"/>
                </a:solidFill>
                <a:latin typeface="AmuzehNewNormalPS"/>
                <a:cs typeface="B Koodak" panose="00000700000000000000" pitchFamily="2" charset="-78"/>
              </a:rPr>
              <a:t>فلات تبت </a:t>
            </a:r>
            <a:r>
              <a:rPr lang="fa-IR" sz="3200" dirty="0" smtClean="0">
                <a:solidFill>
                  <a:srgbClr val="231F20"/>
                </a:solidFill>
                <a:latin typeface="AmuzehNewNormalPS"/>
                <a:cs typeface="B Koodak" panose="00000700000000000000" pitchFamily="2" charset="-78"/>
              </a:rPr>
              <a:t>، عربستان، داخل فلات </a:t>
            </a:r>
            <a:r>
              <a:rPr lang="fa-IR" sz="3200" dirty="0">
                <a:solidFill>
                  <a:srgbClr val="231F20"/>
                </a:solidFill>
                <a:latin typeface="AmuzehNewNormalPS"/>
                <a:cs typeface="B Koodak" panose="00000700000000000000" pitchFamily="2" charset="-78"/>
              </a:rPr>
              <a:t>ایران </a:t>
            </a:r>
            <a:r>
              <a:rPr lang="fa-IR" sz="3200" dirty="0" smtClean="0">
                <a:solidFill>
                  <a:srgbClr val="231F20"/>
                </a:solidFill>
                <a:latin typeface="AmuzehNewNormalPS"/>
                <a:cs typeface="B Koodak" panose="00000700000000000000" pitchFamily="2" charset="-78"/>
              </a:rPr>
              <a:t>، </a:t>
            </a:r>
            <a:r>
              <a:rPr lang="fa-IR" sz="3200" dirty="0">
                <a:solidFill>
                  <a:srgbClr val="231F20"/>
                </a:solidFill>
                <a:latin typeface="AmuzehNewNormalPS"/>
                <a:cs typeface="B Koodak" panose="00000700000000000000" pitchFamily="2" charset="-78"/>
              </a:rPr>
              <a:t>قسمت داخلی آناتولی</a:t>
            </a:r>
            <a:r>
              <a:rPr lang="fa-IR" sz="3200" dirty="0" smtClean="0">
                <a:solidFill>
                  <a:srgbClr val="231F20"/>
                </a:solidFill>
                <a:latin typeface="AmuzehNewNormalPS"/>
                <a:cs typeface="B Koodak" panose="00000700000000000000" pitchFamily="2" charset="-78"/>
              </a:rPr>
              <a:t>. زیرا</a:t>
            </a:r>
            <a:r>
              <a:rPr lang="fa-IR" sz="3200" dirty="0">
                <a:solidFill>
                  <a:srgbClr val="231F20"/>
                </a:solidFill>
                <a:latin typeface="AmuzehNewNormalPS"/>
                <a:cs typeface="B Koodak" panose="00000700000000000000" pitchFamily="2" charset="-78"/>
              </a:rPr>
              <a:t>: دوری از دریا ها وبادهای باران آور </a:t>
            </a:r>
            <a:r>
              <a:rPr lang="fa-IR" sz="3200" dirty="0" smtClean="0">
                <a:solidFill>
                  <a:srgbClr val="231F20"/>
                </a:solidFill>
                <a:latin typeface="AmuzehNewNormalPS"/>
                <a:cs typeface="B Koodak" panose="00000700000000000000" pitchFamily="2" charset="-78"/>
              </a:rPr>
              <a:t>و قرارگرفتن </a:t>
            </a:r>
            <a:r>
              <a:rPr lang="fa-IR" sz="3200" dirty="0">
                <a:solidFill>
                  <a:srgbClr val="231F20"/>
                </a:solidFill>
                <a:latin typeface="AmuzehNewNormalPS"/>
                <a:cs typeface="B Koodak" panose="00000700000000000000" pitchFamily="2" charset="-78"/>
              </a:rPr>
              <a:t>درداخل کوه های بلند</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12244110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4847005" y="533033"/>
            <a:ext cx="2497981" cy="935038"/>
            <a:chOff x="4847009" y="168049"/>
            <a:chExt cx="2497981" cy="935038"/>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7009" y="168049"/>
              <a:ext cx="2497981" cy="935038"/>
            </a:xfrm>
            <a:prstGeom prst="rect">
              <a:avLst/>
            </a:prstGeom>
          </p:spPr>
        </p:pic>
        <p:sp>
          <p:nvSpPr>
            <p:cNvPr id="9" name="Rectangle 8"/>
            <p:cNvSpPr/>
            <p:nvPr/>
          </p:nvSpPr>
          <p:spPr>
            <a:xfrm>
              <a:off x="5248692" y="343181"/>
              <a:ext cx="1694613"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نژاد و زبان</a:t>
              </a:r>
              <a:endParaRPr lang="en-US" sz="3200" dirty="0"/>
            </a:p>
          </p:txBody>
        </p:sp>
      </p:grpSp>
      <p:sp>
        <p:nvSpPr>
          <p:cNvPr id="11" name="Rectangle 10"/>
          <p:cNvSpPr/>
          <p:nvPr/>
        </p:nvSpPr>
        <p:spPr>
          <a:xfrm>
            <a:off x="1690911" y="2001104"/>
            <a:ext cx="8810171" cy="584775"/>
          </a:xfrm>
          <a:prstGeom prst="rect">
            <a:avLst/>
          </a:prstGeom>
        </p:spPr>
        <p:txBody>
          <a:bodyPr wrap="square">
            <a:spAutoFit/>
          </a:bodyPr>
          <a:lstStyle/>
          <a:p>
            <a:pPr algn="ctr"/>
            <a:r>
              <a:rPr lang="fa-IR" sz="3200" dirty="0">
                <a:solidFill>
                  <a:srgbClr val="C00000"/>
                </a:solidFill>
                <a:latin typeface="AmuzehNewNormalPS"/>
                <a:cs typeface="B Koodak" panose="00000700000000000000" pitchFamily="2" charset="-78"/>
              </a:rPr>
              <a:t>بیشتر</a:t>
            </a:r>
            <a:r>
              <a:rPr lang="fa-IR" sz="3200" dirty="0">
                <a:solidFill>
                  <a:srgbClr val="231F20"/>
                </a:solidFill>
                <a:latin typeface="AmuzehNewNormalPS"/>
                <a:cs typeface="B Koodak" panose="00000700000000000000" pitchFamily="2" charset="-78"/>
              </a:rPr>
              <a:t> جمعیت آسیا از نژاد </a:t>
            </a:r>
            <a:r>
              <a:rPr lang="fa-IR" sz="3200" dirty="0">
                <a:solidFill>
                  <a:srgbClr val="C00000"/>
                </a:solidFill>
                <a:latin typeface="AmuzehNewNormalPS"/>
                <a:cs typeface="B Koodak" panose="00000700000000000000" pitchFamily="2" charset="-78"/>
              </a:rPr>
              <a:t>زردپوست</a:t>
            </a:r>
            <a:r>
              <a:rPr lang="fa-IR" sz="3200" dirty="0">
                <a:solidFill>
                  <a:srgbClr val="231F20"/>
                </a:solidFill>
                <a:latin typeface="AmuzehNewNormalPS"/>
                <a:cs typeface="B Koodak" panose="00000700000000000000" pitchFamily="2" charset="-78"/>
              </a:rPr>
              <a:t> و بقیه سفیدپوست هستند. </a:t>
            </a:r>
            <a:endParaRPr lang="en-US" sz="3200" dirty="0">
              <a:cs typeface="B Koodak" panose="00000700000000000000" pitchFamily="2" charset="-78"/>
            </a:endParaRPr>
          </a:p>
        </p:txBody>
      </p:sp>
      <p:sp>
        <p:nvSpPr>
          <p:cNvPr id="14" name="Rectangle 13"/>
          <p:cNvSpPr/>
          <p:nvPr/>
        </p:nvSpPr>
        <p:spPr>
          <a:xfrm>
            <a:off x="580568" y="3429000"/>
            <a:ext cx="11030858"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البته در جنوب آسیا </a:t>
            </a:r>
            <a:r>
              <a:rPr lang="fa-IR" sz="3200" dirty="0" smtClean="0">
                <a:solidFill>
                  <a:srgbClr val="231F20"/>
                </a:solidFill>
                <a:latin typeface="AmuzehNewNormalPS"/>
                <a:cs typeface="B Koodak" panose="00000700000000000000" pitchFamily="2" charset="-78"/>
              </a:rPr>
              <a:t>تیره های سیاه پوست </a:t>
            </a:r>
            <a:r>
              <a:rPr lang="fa-IR" sz="3200" dirty="0">
                <a:solidFill>
                  <a:srgbClr val="231F20"/>
                </a:solidFill>
                <a:latin typeface="AmuzehNewNormalPS"/>
                <a:cs typeface="B Koodak" panose="00000700000000000000" pitchFamily="2" charset="-78"/>
              </a:rPr>
              <a:t>و دورگه که از ازدواج نژادهای مختلف با هم </a:t>
            </a:r>
            <a:r>
              <a:rPr lang="fa-IR" sz="3200" dirty="0" smtClean="0">
                <a:solidFill>
                  <a:srgbClr val="231F20"/>
                </a:solidFill>
                <a:latin typeface="AmuzehNewNormalPS"/>
                <a:cs typeface="B Koodak" panose="00000700000000000000" pitchFamily="2" charset="-78"/>
              </a:rPr>
              <a:t>به وجود آمده اند </a:t>
            </a:r>
            <a:r>
              <a:rPr lang="fa-IR" sz="3200" dirty="0">
                <a:solidFill>
                  <a:srgbClr val="231F20"/>
                </a:solidFill>
                <a:latin typeface="AmuzehNewNormalPS"/>
                <a:cs typeface="B Koodak" panose="00000700000000000000" pitchFamily="2" charset="-78"/>
              </a:rPr>
              <a:t>نیز زندگی </a:t>
            </a:r>
            <a:r>
              <a:rPr lang="fa-IR" sz="3200" dirty="0" smtClean="0">
                <a:solidFill>
                  <a:srgbClr val="231F20"/>
                </a:solidFill>
                <a:latin typeface="AmuzehNewNormalPS"/>
                <a:cs typeface="B Koodak" panose="00000700000000000000" pitchFamily="2" charset="-78"/>
              </a:rPr>
              <a:t>می کنند.</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39134309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22" name="Group 21"/>
          <p:cNvGrpSpPr/>
          <p:nvPr/>
        </p:nvGrpSpPr>
        <p:grpSpPr>
          <a:xfrm>
            <a:off x="3187641" y="3238951"/>
            <a:ext cx="4464729" cy="3619049"/>
            <a:chOff x="3338151" y="3235777"/>
            <a:chExt cx="4708509" cy="3619049"/>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38151" y="3235777"/>
              <a:ext cx="4708509" cy="3185886"/>
            </a:xfrm>
            <a:prstGeom prst="rect">
              <a:avLst/>
            </a:prstGeom>
          </p:spPr>
        </p:pic>
        <p:sp>
          <p:nvSpPr>
            <p:cNvPr id="11" name="Rectangle 10"/>
            <p:cNvSpPr/>
            <p:nvPr/>
          </p:nvSpPr>
          <p:spPr>
            <a:xfrm>
              <a:off x="4742093" y="6485494"/>
              <a:ext cx="1900623" cy="369332"/>
            </a:xfrm>
            <a:prstGeom prst="rect">
              <a:avLst/>
            </a:prstGeom>
            <a:noFill/>
          </p:spPr>
          <p:txBody>
            <a:bodyPr wrap="square">
              <a:spAutoFit/>
            </a:bodyPr>
            <a:lstStyle/>
            <a:p>
              <a:pPr algn="ctr"/>
              <a:r>
                <a:rPr lang="fa-IR" dirty="0" smtClean="0">
                  <a:solidFill>
                    <a:srgbClr val="231F20"/>
                  </a:solidFill>
                  <a:latin typeface="AmuzehNewNormalPS"/>
                  <a:cs typeface="B Koodak" panose="00000700000000000000" pitchFamily="2" charset="-78"/>
                </a:rPr>
                <a:t>کودکان اندونزیایی</a:t>
              </a:r>
              <a:endParaRPr lang="en-US" dirty="0"/>
            </a:p>
          </p:txBody>
        </p:sp>
      </p:grpSp>
      <p:grpSp>
        <p:nvGrpSpPr>
          <p:cNvPr id="23" name="Group 22"/>
          <p:cNvGrpSpPr/>
          <p:nvPr/>
        </p:nvGrpSpPr>
        <p:grpSpPr>
          <a:xfrm>
            <a:off x="426010" y="3235777"/>
            <a:ext cx="2576801" cy="3619049"/>
            <a:chOff x="426010" y="3235777"/>
            <a:chExt cx="2576801" cy="3619049"/>
          </a:xfrm>
        </p:grpSpPr>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6010" y="3235777"/>
              <a:ext cx="2576801" cy="3205392"/>
            </a:xfrm>
            <a:prstGeom prst="rect">
              <a:avLst/>
            </a:prstGeom>
          </p:spPr>
        </p:pic>
        <p:sp>
          <p:nvSpPr>
            <p:cNvPr id="12" name="Rectangle 11"/>
            <p:cNvSpPr/>
            <p:nvPr/>
          </p:nvSpPr>
          <p:spPr>
            <a:xfrm>
              <a:off x="764098" y="6485494"/>
              <a:ext cx="1900623" cy="369332"/>
            </a:xfrm>
            <a:prstGeom prst="rect">
              <a:avLst/>
            </a:prstGeom>
            <a:noFill/>
          </p:spPr>
          <p:txBody>
            <a:bodyPr wrap="square">
              <a:spAutoFit/>
            </a:bodyPr>
            <a:lstStyle/>
            <a:p>
              <a:pPr algn="ctr"/>
              <a:r>
                <a:rPr lang="fa-IR" dirty="0" smtClean="0">
                  <a:solidFill>
                    <a:srgbClr val="231F20"/>
                  </a:solidFill>
                  <a:latin typeface="AmuzehNewNormalPS"/>
                  <a:cs typeface="B Koodak" panose="00000700000000000000" pitchFamily="2" charset="-78"/>
                </a:rPr>
                <a:t>کودکان ژاپنی</a:t>
              </a:r>
              <a:endParaRPr lang="en-US" dirty="0"/>
            </a:p>
          </p:txBody>
        </p:sp>
      </p:grpSp>
      <p:grpSp>
        <p:nvGrpSpPr>
          <p:cNvPr id="7" name="Group 6"/>
          <p:cNvGrpSpPr/>
          <p:nvPr/>
        </p:nvGrpSpPr>
        <p:grpSpPr>
          <a:xfrm>
            <a:off x="8382000" y="151883"/>
            <a:ext cx="3500974" cy="2780003"/>
            <a:chOff x="8382000" y="151883"/>
            <a:chExt cx="3500974" cy="2780003"/>
          </a:xfrm>
        </p:grpSpPr>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82000" y="659946"/>
              <a:ext cx="3500974" cy="2271940"/>
            </a:xfrm>
            <a:prstGeom prst="rect">
              <a:avLst/>
            </a:prstGeom>
          </p:spPr>
        </p:pic>
        <p:sp>
          <p:nvSpPr>
            <p:cNvPr id="13" name="Rectangle 12"/>
            <p:cNvSpPr/>
            <p:nvPr/>
          </p:nvSpPr>
          <p:spPr>
            <a:xfrm>
              <a:off x="9182175" y="151883"/>
              <a:ext cx="1900623" cy="369332"/>
            </a:xfrm>
            <a:prstGeom prst="rect">
              <a:avLst/>
            </a:prstGeom>
            <a:noFill/>
          </p:spPr>
          <p:txBody>
            <a:bodyPr wrap="square">
              <a:spAutoFit/>
            </a:bodyPr>
            <a:lstStyle/>
            <a:p>
              <a:pPr algn="ctr"/>
              <a:r>
                <a:rPr lang="fa-IR" dirty="0" smtClean="0">
                  <a:solidFill>
                    <a:srgbClr val="231F20"/>
                  </a:solidFill>
                  <a:latin typeface="AmuzehNewNormalPS"/>
                  <a:cs typeface="B Koodak" panose="00000700000000000000" pitchFamily="2" charset="-78"/>
                </a:rPr>
                <a:t>کودکان هندی</a:t>
              </a:r>
              <a:endParaRPr lang="en-US" dirty="0"/>
            </a:p>
          </p:txBody>
        </p:sp>
      </p:grpSp>
      <p:grpSp>
        <p:nvGrpSpPr>
          <p:cNvPr id="9" name="Group 8"/>
          <p:cNvGrpSpPr/>
          <p:nvPr/>
        </p:nvGrpSpPr>
        <p:grpSpPr>
          <a:xfrm>
            <a:off x="6116093" y="303024"/>
            <a:ext cx="1930567" cy="2673187"/>
            <a:chOff x="6116093" y="303024"/>
            <a:chExt cx="1930567" cy="2673187"/>
          </a:xfrm>
        </p:grpSpPr>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16093" y="704271"/>
              <a:ext cx="1930567" cy="2271940"/>
            </a:xfrm>
            <a:prstGeom prst="rect">
              <a:avLst/>
            </a:prstGeom>
          </p:spPr>
        </p:pic>
        <p:sp>
          <p:nvSpPr>
            <p:cNvPr id="14" name="Rectangle 13"/>
            <p:cNvSpPr/>
            <p:nvPr/>
          </p:nvSpPr>
          <p:spPr>
            <a:xfrm>
              <a:off x="6146037" y="303024"/>
              <a:ext cx="1900623" cy="369332"/>
            </a:xfrm>
            <a:prstGeom prst="rect">
              <a:avLst/>
            </a:prstGeom>
            <a:noFill/>
          </p:spPr>
          <p:txBody>
            <a:bodyPr wrap="square">
              <a:spAutoFit/>
            </a:bodyPr>
            <a:lstStyle/>
            <a:p>
              <a:pPr algn="ctr"/>
              <a:r>
                <a:rPr lang="fa-IR" dirty="0" smtClean="0">
                  <a:solidFill>
                    <a:srgbClr val="231F20"/>
                  </a:solidFill>
                  <a:latin typeface="AmuzehNewNormalPS"/>
                  <a:cs typeface="B Koodak" panose="00000700000000000000" pitchFamily="2" charset="-78"/>
                </a:rPr>
                <a:t>کودک کُره ای</a:t>
              </a:r>
              <a:endParaRPr lang="en-US" dirty="0"/>
            </a:p>
          </p:txBody>
        </p:sp>
      </p:grpSp>
      <p:grpSp>
        <p:nvGrpSpPr>
          <p:cNvPr id="15" name="Group 14"/>
          <p:cNvGrpSpPr/>
          <p:nvPr/>
        </p:nvGrpSpPr>
        <p:grpSpPr>
          <a:xfrm>
            <a:off x="3338151" y="271108"/>
            <a:ext cx="2263089" cy="2692693"/>
            <a:chOff x="3338151" y="271108"/>
            <a:chExt cx="2263089" cy="2692693"/>
          </a:xfrm>
        </p:grpSpPr>
        <p:pic>
          <p:nvPicPr>
            <p:cNvPr id="16" name="Picture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38151" y="704271"/>
              <a:ext cx="2263089" cy="2259530"/>
            </a:xfrm>
            <a:prstGeom prst="rect">
              <a:avLst/>
            </a:prstGeom>
          </p:spPr>
        </p:pic>
        <p:sp>
          <p:nvSpPr>
            <p:cNvPr id="17" name="Rectangle 16"/>
            <p:cNvSpPr/>
            <p:nvPr/>
          </p:nvSpPr>
          <p:spPr>
            <a:xfrm>
              <a:off x="3519383" y="271108"/>
              <a:ext cx="1900623" cy="369332"/>
            </a:xfrm>
            <a:prstGeom prst="rect">
              <a:avLst/>
            </a:prstGeom>
            <a:noFill/>
          </p:spPr>
          <p:txBody>
            <a:bodyPr wrap="square">
              <a:spAutoFit/>
            </a:bodyPr>
            <a:lstStyle/>
            <a:p>
              <a:pPr algn="ctr"/>
              <a:r>
                <a:rPr lang="fa-IR" dirty="0" smtClean="0">
                  <a:solidFill>
                    <a:srgbClr val="231F20"/>
                  </a:solidFill>
                  <a:latin typeface="AmuzehNewNormalPS"/>
                  <a:cs typeface="B Koodak" panose="00000700000000000000" pitchFamily="2" charset="-78"/>
                </a:rPr>
                <a:t>کودک گرجستانی</a:t>
              </a:r>
              <a:endParaRPr lang="en-US" dirty="0"/>
            </a:p>
          </p:txBody>
        </p:sp>
      </p:grpSp>
      <p:grpSp>
        <p:nvGrpSpPr>
          <p:cNvPr id="20" name="Group 19"/>
          <p:cNvGrpSpPr/>
          <p:nvPr/>
        </p:nvGrpSpPr>
        <p:grpSpPr>
          <a:xfrm>
            <a:off x="426010" y="283517"/>
            <a:ext cx="2070447" cy="2692694"/>
            <a:chOff x="426010" y="283517"/>
            <a:chExt cx="2070447" cy="2692694"/>
          </a:xfrm>
        </p:grpSpPr>
        <p:pic>
          <p:nvPicPr>
            <p:cNvPr id="18" name="Picture 1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26010" y="652849"/>
              <a:ext cx="2070447" cy="2323362"/>
            </a:xfrm>
            <a:prstGeom prst="rect">
              <a:avLst/>
            </a:prstGeom>
          </p:spPr>
        </p:pic>
        <p:sp>
          <p:nvSpPr>
            <p:cNvPr id="19" name="Rectangle 18"/>
            <p:cNvSpPr/>
            <p:nvPr/>
          </p:nvSpPr>
          <p:spPr>
            <a:xfrm>
              <a:off x="510921" y="283517"/>
              <a:ext cx="1900623" cy="369332"/>
            </a:xfrm>
            <a:prstGeom prst="rect">
              <a:avLst/>
            </a:prstGeom>
            <a:noFill/>
          </p:spPr>
          <p:txBody>
            <a:bodyPr wrap="square">
              <a:spAutoFit/>
            </a:bodyPr>
            <a:lstStyle/>
            <a:p>
              <a:pPr algn="ctr"/>
              <a:r>
                <a:rPr lang="fa-IR" dirty="0" smtClean="0">
                  <a:solidFill>
                    <a:srgbClr val="231F20"/>
                  </a:solidFill>
                  <a:latin typeface="AmuzehNewNormalPS"/>
                  <a:cs typeface="B Koodak" panose="00000700000000000000" pitchFamily="2" charset="-78"/>
                </a:rPr>
                <a:t>کودکان مغولی</a:t>
              </a:r>
              <a:endParaRPr lang="en-US" dirty="0"/>
            </a:p>
          </p:txBody>
        </p:sp>
      </p:grpSp>
      <p:pic>
        <p:nvPicPr>
          <p:cNvPr id="24" name="Picture 2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837200" y="3267693"/>
            <a:ext cx="4188474" cy="3141841"/>
          </a:xfrm>
          <a:prstGeom prst="rect">
            <a:avLst/>
          </a:prstGeom>
        </p:spPr>
      </p:pic>
      <p:sp>
        <p:nvSpPr>
          <p:cNvPr id="26" name="Rectangle 25"/>
          <p:cNvSpPr/>
          <p:nvPr/>
        </p:nvSpPr>
        <p:spPr>
          <a:xfrm>
            <a:off x="9086365" y="6449101"/>
            <a:ext cx="1630576" cy="369332"/>
          </a:xfrm>
          <a:prstGeom prst="rect">
            <a:avLst/>
          </a:prstGeom>
        </p:spPr>
        <p:txBody>
          <a:bodyPr wrap="none">
            <a:spAutoFit/>
          </a:bodyPr>
          <a:lstStyle/>
          <a:p>
            <a:pPr algn="ctr"/>
            <a:r>
              <a:rPr lang="fa-IR" dirty="0" smtClean="0">
                <a:solidFill>
                  <a:srgbClr val="231F20"/>
                </a:solidFill>
                <a:latin typeface="AmuzehNewNormalPS"/>
                <a:cs typeface="B Koodak" panose="00000700000000000000" pitchFamily="2" charset="-78"/>
              </a:rPr>
              <a:t>کودک ترکمنستانی</a:t>
            </a:r>
            <a:endParaRPr lang="en-US" dirty="0"/>
          </a:p>
        </p:txBody>
      </p:sp>
    </p:spTree>
    <p:extLst>
      <p:ext uri="{BB962C8B-B14F-4D97-AF65-F5344CB8AC3E}">
        <p14:creationId xmlns:p14="http://schemas.microsoft.com/office/powerpoint/2010/main" val="4153309808"/>
      </p:ext>
    </p:extLst>
  </p:cSld>
  <p:clrMapOvr>
    <a:masterClrMapping/>
  </p:clrMapOvr>
  <mc:AlternateContent xmlns:mc="http://schemas.openxmlformats.org/markup-compatibility/2006" xmlns:p14="http://schemas.microsoft.com/office/powerpoint/2010/main">
    <mc:Choice Requires="p14">
      <p:transition spd="slow" p14:dur="15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arn(inVertical)">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arn(inVertical)">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barn(inVertical)">
                                      <p:cBhvr>
                                        <p:cTn id="3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2583542" y="348121"/>
            <a:ext cx="7141029"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مردم آسیا به صدها زبان و لهجه حرف می </a:t>
            </a:r>
            <a:r>
              <a:rPr lang="fa-IR" sz="3200" dirty="0" smtClean="0">
                <a:solidFill>
                  <a:srgbClr val="231F20"/>
                </a:solidFill>
                <a:latin typeface="AmuzehNewNormalPS"/>
                <a:cs typeface="B Koodak" panose="00000700000000000000" pitchFamily="2" charset="-78"/>
              </a:rPr>
              <a:t>زنند.</a:t>
            </a:r>
            <a:endParaRPr lang="en-US" sz="3200" dirty="0">
              <a:cs typeface="B Koodak" panose="00000700000000000000" pitchFamily="2" charset="-78"/>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6972" y="1187488"/>
            <a:ext cx="4856020" cy="5670512"/>
          </a:xfrm>
          <a:prstGeom prst="rect">
            <a:avLst/>
          </a:prstGeom>
        </p:spPr>
      </p:pic>
    </p:spTree>
    <p:extLst>
      <p:ext uri="{BB962C8B-B14F-4D97-AF65-F5344CB8AC3E}">
        <p14:creationId xmlns:p14="http://schemas.microsoft.com/office/powerpoint/2010/main" val="1769958793"/>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1999" cy="6858000"/>
          </a:xfrm>
          <a:prstGeom prst="rect">
            <a:avLst/>
          </a:prstGeom>
        </p:spPr>
      </p:pic>
      <p:grpSp>
        <p:nvGrpSpPr>
          <p:cNvPr id="8" name="Group 7"/>
          <p:cNvGrpSpPr/>
          <p:nvPr/>
        </p:nvGrpSpPr>
        <p:grpSpPr>
          <a:xfrm>
            <a:off x="4356264" y="173420"/>
            <a:ext cx="3479471" cy="1263495"/>
            <a:chOff x="4356264" y="245991"/>
            <a:chExt cx="3479471" cy="1263495"/>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6264" y="245991"/>
              <a:ext cx="3479471" cy="1263495"/>
            </a:xfrm>
            <a:prstGeom prst="rect">
              <a:avLst/>
            </a:prstGeom>
          </p:spPr>
        </p:pic>
        <p:sp>
          <p:nvSpPr>
            <p:cNvPr id="7" name="Rectangle 6"/>
            <p:cNvSpPr/>
            <p:nvPr/>
          </p:nvSpPr>
          <p:spPr>
            <a:xfrm>
              <a:off x="5344809" y="616128"/>
              <a:ext cx="1502379"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دین</a:t>
              </a:r>
              <a:endParaRPr lang="en-US" sz="3200" dirty="0"/>
            </a:p>
          </p:txBody>
        </p:sp>
      </p:grpSp>
      <p:sp>
        <p:nvSpPr>
          <p:cNvPr id="9" name="Rectangle 8"/>
          <p:cNvSpPr/>
          <p:nvPr/>
        </p:nvSpPr>
        <p:spPr>
          <a:xfrm>
            <a:off x="3702130" y="1514664"/>
            <a:ext cx="4787736"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آسیا مهد ادیان بزرگ جهان </a:t>
            </a:r>
            <a:r>
              <a:rPr lang="fa-IR" sz="3200" dirty="0" smtClean="0">
                <a:solidFill>
                  <a:srgbClr val="231F20"/>
                </a:solidFill>
                <a:latin typeface="AmuzehNewNormalPS"/>
                <a:cs typeface="B Koodak" panose="00000700000000000000" pitchFamily="2" charset="-78"/>
              </a:rPr>
              <a:t>است.</a:t>
            </a:r>
            <a:endParaRPr lang="en-US" sz="3200" dirty="0">
              <a:cs typeface="B Koodak" panose="00000700000000000000" pitchFamily="2" charset="-78"/>
            </a:endParaRPr>
          </a:p>
        </p:txBody>
      </p:sp>
      <p:sp>
        <p:nvSpPr>
          <p:cNvPr id="10" name="Rectangle 9"/>
          <p:cNvSpPr/>
          <p:nvPr/>
        </p:nvSpPr>
        <p:spPr>
          <a:xfrm>
            <a:off x="8489866" y="2615060"/>
            <a:ext cx="3121561"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سه دین بزرگ </a:t>
            </a:r>
            <a:r>
              <a:rPr lang="fa-IR" sz="3200" dirty="0" smtClean="0">
                <a:solidFill>
                  <a:srgbClr val="231F20"/>
                </a:solidFill>
                <a:latin typeface="AmuzehNewNormalPS"/>
                <a:cs typeface="B Koodak" panose="00000700000000000000" pitchFamily="2" charset="-78"/>
              </a:rPr>
              <a:t>الهی: </a:t>
            </a:r>
            <a:endParaRPr lang="en-US" sz="3200" dirty="0">
              <a:solidFill>
                <a:srgbClr val="231F20"/>
              </a:solidFill>
              <a:latin typeface="AmuzehNewNormalPS"/>
              <a:cs typeface="B Koodak" panose="00000700000000000000" pitchFamily="2" charset="-78"/>
            </a:endParaRPr>
          </a:p>
        </p:txBody>
      </p:sp>
      <p:sp>
        <p:nvSpPr>
          <p:cNvPr id="12" name="10-Point Star 11"/>
          <p:cNvSpPr/>
          <p:nvPr/>
        </p:nvSpPr>
        <p:spPr>
          <a:xfrm>
            <a:off x="5134427" y="3494031"/>
            <a:ext cx="1923141" cy="1741715"/>
          </a:xfrm>
          <a:prstGeom prst="star10">
            <a:avLst/>
          </a:prstGeom>
          <a:blipFill dpi="0" rotWithShape="1">
            <a:blip r:embed="rId4"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مسیحیت</a:t>
            </a:r>
            <a:endParaRPr lang="en-US" sz="3200" dirty="0"/>
          </a:p>
        </p:txBody>
      </p:sp>
      <p:sp>
        <p:nvSpPr>
          <p:cNvPr id="13" name="10-Point Star 12"/>
          <p:cNvSpPr/>
          <p:nvPr/>
        </p:nvSpPr>
        <p:spPr>
          <a:xfrm>
            <a:off x="2408463" y="3494030"/>
            <a:ext cx="1923141" cy="1741715"/>
          </a:xfrm>
          <a:prstGeom prst="star10">
            <a:avLst/>
          </a:prstGeom>
          <a:blipFill dpi="0" rotWithShape="1">
            <a:blip r:embed="rId5"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اسلام</a:t>
            </a:r>
            <a:endParaRPr lang="en-US" sz="3200" dirty="0"/>
          </a:p>
        </p:txBody>
      </p:sp>
      <p:sp>
        <p:nvSpPr>
          <p:cNvPr id="14" name="10-Point Star 13"/>
          <p:cNvSpPr/>
          <p:nvPr/>
        </p:nvSpPr>
        <p:spPr>
          <a:xfrm>
            <a:off x="7860391" y="3494030"/>
            <a:ext cx="1923141" cy="1741715"/>
          </a:xfrm>
          <a:prstGeom prst="star10">
            <a:avLst/>
          </a:prstGeom>
          <a:blipFill dpi="0" rotWithShape="1">
            <a:blip r:embed="rId6">
              <a:extLst>
                <a:ext uri="{28A0092B-C50C-407E-A947-70E740481C1C}">
                  <a14:useLocalDpi xmlns:a14="http://schemas.microsoft.com/office/drawing/2010/main" val="0"/>
                </a:ext>
              </a:extLst>
            </a:blip>
            <a:srcRect/>
            <a:stretch>
              <a:fillRect/>
            </a:stretch>
          </a:blip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یهود</a:t>
            </a:r>
            <a:endParaRPr lang="en-US" sz="3200" dirty="0"/>
          </a:p>
        </p:txBody>
      </p:sp>
      <p:sp>
        <p:nvSpPr>
          <p:cNvPr id="15" name="Rectangle 14"/>
          <p:cNvSpPr/>
          <p:nvPr/>
        </p:nvSpPr>
        <p:spPr>
          <a:xfrm>
            <a:off x="2939524" y="5814895"/>
            <a:ext cx="6312947" cy="584775"/>
          </a:xfrm>
          <a:prstGeom prst="rect">
            <a:avLst/>
          </a:prstGeom>
        </p:spPr>
        <p:txBody>
          <a:bodyPr wrap="none">
            <a:spAutoFit/>
          </a:bodyPr>
          <a:lstStyle/>
          <a:p>
            <a:pPr algn="ctr"/>
            <a:r>
              <a:rPr lang="fa-IR" sz="3200" dirty="0">
                <a:solidFill>
                  <a:srgbClr val="231F20"/>
                </a:solidFill>
                <a:latin typeface="AmuzehNewNormalPS"/>
                <a:cs typeface="B Koodak" panose="00000700000000000000" pitchFamily="2" charset="-78"/>
              </a:rPr>
              <a:t>علاوه بر آسیا در سایر قاره ها انتشار یافته </a:t>
            </a:r>
            <a:r>
              <a:rPr lang="fa-IR" sz="3200" dirty="0" smtClean="0">
                <a:solidFill>
                  <a:srgbClr val="231F20"/>
                </a:solidFill>
                <a:latin typeface="AmuzehNewNormalPS"/>
                <a:cs typeface="B Koodak" panose="00000700000000000000" pitchFamily="2" charset="-78"/>
              </a:rPr>
              <a:t>اند.</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1914839050"/>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heel(8)">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heel(8)">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8"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heel(8)">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right)">
                                      <p:cBhvr>
                                        <p:cTn id="22" dur="12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grpSp>
        <p:nvGrpSpPr>
          <p:cNvPr id="6" name="Group 5"/>
          <p:cNvGrpSpPr/>
          <p:nvPr/>
        </p:nvGrpSpPr>
        <p:grpSpPr>
          <a:xfrm>
            <a:off x="3635426" y="289236"/>
            <a:ext cx="4921141" cy="1193667"/>
            <a:chOff x="3758402" y="301305"/>
            <a:chExt cx="4675196" cy="1193667"/>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8402" y="301305"/>
              <a:ext cx="4675196" cy="1193667"/>
            </a:xfrm>
            <a:prstGeom prst="rect">
              <a:avLst/>
            </a:prstGeom>
          </p:spPr>
        </p:pic>
        <p:sp>
          <p:nvSpPr>
            <p:cNvPr id="5" name="Rectangle 4"/>
            <p:cNvSpPr/>
            <p:nvPr/>
          </p:nvSpPr>
          <p:spPr>
            <a:xfrm>
              <a:off x="5044600" y="664017"/>
              <a:ext cx="2102794"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اسلام در آسیا</a:t>
              </a:r>
              <a:endParaRPr lang="en-US" sz="3200" dirty="0"/>
            </a:p>
          </p:txBody>
        </p:sp>
      </p:grpSp>
      <p:sp>
        <p:nvSpPr>
          <p:cNvPr id="8" name="Rectangle 7"/>
          <p:cNvSpPr/>
          <p:nvPr/>
        </p:nvSpPr>
        <p:spPr>
          <a:xfrm>
            <a:off x="1908628" y="1772138"/>
            <a:ext cx="8374742"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حدود </a:t>
            </a:r>
            <a:r>
              <a:rPr lang="fa-IR" sz="3200" dirty="0" smtClean="0">
                <a:solidFill>
                  <a:srgbClr val="231F20"/>
                </a:solidFill>
                <a:latin typeface="AmuzehNewNormalPS"/>
                <a:cs typeface="B Koodak" panose="00000700000000000000" pitchFamily="2" charset="-78"/>
              </a:rPr>
              <a:t>60درصد مسلمانان </a:t>
            </a:r>
            <a:r>
              <a:rPr lang="fa-IR" sz="3200" dirty="0">
                <a:solidFill>
                  <a:srgbClr val="231F20"/>
                </a:solidFill>
                <a:latin typeface="AmuzehNewNormalPS"/>
                <a:cs typeface="B Koodak" panose="00000700000000000000" pitchFamily="2" charset="-78"/>
              </a:rPr>
              <a:t>جهان در </a:t>
            </a:r>
            <a:r>
              <a:rPr lang="fa-IR" sz="3200" dirty="0" smtClean="0">
                <a:solidFill>
                  <a:srgbClr val="231F20"/>
                </a:solidFill>
                <a:latin typeface="AmuzehNewNormalPS"/>
                <a:cs typeface="B Koodak" panose="00000700000000000000" pitchFamily="2" charset="-78"/>
              </a:rPr>
              <a:t>قارۀ </a:t>
            </a:r>
            <a:r>
              <a:rPr lang="fa-IR" sz="3200" dirty="0">
                <a:solidFill>
                  <a:srgbClr val="231F20"/>
                </a:solidFill>
                <a:latin typeface="AmuzehNewNormalPS"/>
                <a:cs typeface="B Koodak" panose="00000700000000000000" pitchFamily="2" charset="-78"/>
              </a:rPr>
              <a:t>آسیا زندگی </a:t>
            </a:r>
            <a:r>
              <a:rPr lang="fa-IR" sz="3200" dirty="0" smtClean="0">
                <a:solidFill>
                  <a:srgbClr val="231F20"/>
                </a:solidFill>
                <a:latin typeface="AmuzehNewNormalPS"/>
                <a:cs typeface="B Koodak" panose="00000700000000000000" pitchFamily="2" charset="-78"/>
              </a:rPr>
              <a:t>می کنند.</a:t>
            </a:r>
            <a:endParaRPr lang="en-US" sz="3200" dirty="0">
              <a:cs typeface="B Koodak" panose="00000700000000000000" pitchFamily="2" charset="-78"/>
            </a:endParaRPr>
          </a:p>
        </p:txBody>
      </p:sp>
      <p:sp>
        <p:nvSpPr>
          <p:cNvPr id="9" name="Rectangle 8"/>
          <p:cNvSpPr/>
          <p:nvPr/>
        </p:nvSpPr>
        <p:spPr>
          <a:xfrm>
            <a:off x="2681512" y="2934945"/>
            <a:ext cx="6828973" cy="584775"/>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solidFill>
                  <a:srgbClr val="231F20"/>
                </a:solidFill>
                <a:latin typeface="AmuzehNewNormalPS"/>
                <a:cs typeface="B Koodak" panose="00000700000000000000" pitchFamily="2" charset="-78"/>
              </a:rPr>
              <a:t>خاستگاه دین اسلام کشور عربستان </a:t>
            </a:r>
            <a:r>
              <a:rPr lang="fa-IR" sz="3200" dirty="0" smtClean="0">
                <a:solidFill>
                  <a:srgbClr val="231F20"/>
                </a:solidFill>
                <a:latin typeface="AmuzehNewNormalPS"/>
                <a:cs typeface="B Koodak" panose="00000700000000000000" pitchFamily="2" charset="-78"/>
              </a:rPr>
              <a:t>است.</a:t>
            </a:r>
            <a:endParaRPr lang="en-US" sz="3200" dirty="0">
              <a:solidFill>
                <a:srgbClr val="231F20"/>
              </a:solidFill>
              <a:latin typeface="AmuzehNewNormalPS"/>
              <a:cs typeface="B Koodak" panose="00000700000000000000" pitchFamily="2" charset="-78"/>
            </a:endParaRPr>
          </a:p>
        </p:txBody>
      </p:sp>
      <p:sp>
        <p:nvSpPr>
          <p:cNvPr id="10" name="Rectangle 9"/>
          <p:cNvSpPr/>
          <p:nvPr/>
        </p:nvSpPr>
        <p:spPr>
          <a:xfrm>
            <a:off x="965198" y="4285292"/>
            <a:ext cx="1026160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اما اسلام به تدریج همه کشورهای </a:t>
            </a:r>
            <a:r>
              <a:rPr lang="fa-IR" sz="3200" dirty="0">
                <a:solidFill>
                  <a:srgbClr val="0000FF"/>
                </a:solidFill>
                <a:latin typeface="AmuzehNewNormalPS"/>
                <a:cs typeface="B Koodak" panose="00000700000000000000" pitchFamily="2" charset="-78"/>
              </a:rPr>
              <a:t>آسیای غربی </a:t>
            </a:r>
            <a:r>
              <a:rPr lang="fa-IR" sz="3200" dirty="0">
                <a:solidFill>
                  <a:srgbClr val="231F20"/>
                </a:solidFill>
                <a:latin typeface="AmuzehNewNormalPS"/>
                <a:cs typeface="B Koodak" panose="00000700000000000000" pitchFamily="2" charset="-78"/>
              </a:rPr>
              <a:t>را دربر گرفته و سپس به </a:t>
            </a:r>
            <a:r>
              <a:rPr lang="fa-IR" sz="3200" dirty="0" smtClean="0">
                <a:solidFill>
                  <a:srgbClr val="0000FF"/>
                </a:solidFill>
                <a:latin typeface="AmuzehNewNormalPS"/>
                <a:cs typeface="B Koodak" panose="00000700000000000000" pitchFamily="2" charset="-78"/>
              </a:rPr>
              <a:t>آسیای مرکزی </a:t>
            </a:r>
            <a:r>
              <a:rPr lang="fa-IR" sz="3200" dirty="0">
                <a:solidFill>
                  <a:srgbClr val="231F20"/>
                </a:solidFill>
                <a:latin typeface="AmuzehNewNormalPS"/>
                <a:cs typeface="B Koodak" panose="00000700000000000000" pitchFamily="2" charset="-78"/>
              </a:rPr>
              <a:t>و </a:t>
            </a:r>
            <a:r>
              <a:rPr lang="fa-IR" sz="3200" dirty="0">
                <a:solidFill>
                  <a:srgbClr val="0000FF"/>
                </a:solidFill>
                <a:latin typeface="AmuzehNewNormalPS"/>
                <a:cs typeface="B Koodak" panose="00000700000000000000" pitchFamily="2" charset="-78"/>
              </a:rPr>
              <a:t>مشرق و جنوب شرقی آسیا </a:t>
            </a:r>
            <a:r>
              <a:rPr lang="fa-IR" sz="3200" dirty="0">
                <a:solidFill>
                  <a:srgbClr val="231F20"/>
                </a:solidFill>
                <a:latin typeface="AmuzehNewNormalPS"/>
                <a:cs typeface="B Koodak" panose="00000700000000000000" pitchFamily="2" charset="-78"/>
              </a:rPr>
              <a:t>نیز راه یافته </a:t>
            </a:r>
            <a:r>
              <a:rPr lang="fa-IR" sz="3200" dirty="0" smtClean="0">
                <a:solidFill>
                  <a:srgbClr val="231F20"/>
                </a:solidFill>
                <a:latin typeface="AmuzehNewNormalPS"/>
                <a:cs typeface="B Koodak" panose="00000700000000000000" pitchFamily="2" charset="-78"/>
              </a:rPr>
              <a:t>است.</a:t>
            </a:r>
            <a:endParaRPr lang="en-US" sz="3200" dirty="0">
              <a:solidFill>
                <a:srgbClr val="231F20"/>
              </a:solidFill>
              <a:latin typeface="AmuzehNewNormalPS"/>
              <a:cs typeface="B Koodak" panose="00000700000000000000" pitchFamily="2" charset="-78"/>
            </a:endParaRPr>
          </a:p>
        </p:txBody>
      </p:sp>
      <p:sp>
        <p:nvSpPr>
          <p:cNvPr id="12" name="Rectangle 11"/>
          <p:cNvSpPr/>
          <p:nvPr/>
        </p:nvSpPr>
        <p:spPr>
          <a:xfrm>
            <a:off x="326569" y="5835694"/>
            <a:ext cx="11538857"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آسیا مساجد باشکوهی که از شاهکارهای معماری اسلامی هستند، </a:t>
            </a:r>
            <a:r>
              <a:rPr lang="fa-IR" sz="3200" dirty="0" smtClean="0">
                <a:solidFill>
                  <a:srgbClr val="231F20"/>
                </a:solidFill>
                <a:latin typeface="AmuzehNewNormalPS"/>
                <a:cs typeface="B Koodak" panose="00000700000000000000" pitchFamily="2" charset="-78"/>
              </a:rPr>
              <a:t>ساخته شده است.</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4293466325"/>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style.rotation</p:attrName>
                                        </p:attrNameLst>
                                      </p:cBhvr>
                                      <p:tavLst>
                                        <p:tav tm="0">
                                          <p:val>
                                            <p:fltVal val="360"/>
                                          </p:val>
                                        </p:tav>
                                        <p:tav tm="100000">
                                          <p:val>
                                            <p:fltVal val="0"/>
                                          </p:val>
                                        </p:tav>
                                      </p:tavLst>
                                    </p:anim>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50" presetClass="entr" presetSubtype="0" decel="10000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1000" fill="hold"/>
                                        <p:tgtEl>
                                          <p:spTgt spid="10"/>
                                        </p:tgtEl>
                                        <p:attrNameLst>
                                          <p:attrName>ppt_w</p:attrName>
                                        </p:attrNameLst>
                                      </p:cBhvr>
                                      <p:tavLst>
                                        <p:tav tm="0">
                                          <p:val>
                                            <p:strVal val="#ppt_w+.3"/>
                                          </p:val>
                                        </p:tav>
                                        <p:tav tm="100000">
                                          <p:val>
                                            <p:strVal val="#ppt_w"/>
                                          </p:val>
                                        </p:tav>
                                      </p:tavLst>
                                    </p:anim>
                                    <p:anim calcmode="lin" valueType="num">
                                      <p:cBhvr>
                                        <p:cTn id="16" dur="1000" fill="hold"/>
                                        <p:tgtEl>
                                          <p:spTgt spid="10"/>
                                        </p:tgtEl>
                                        <p:attrNameLst>
                                          <p:attrName>ppt_h</p:attrName>
                                        </p:attrNameLst>
                                      </p:cBhvr>
                                      <p:tavLst>
                                        <p:tav tm="0">
                                          <p:val>
                                            <p:strVal val="#ppt_h"/>
                                          </p:val>
                                        </p:tav>
                                        <p:tav tm="100000">
                                          <p:val>
                                            <p:strVal val="#ppt_h"/>
                                          </p:val>
                                        </p:tav>
                                      </p:tavLst>
                                    </p:anim>
                                    <p:animEffect transition="in" filter="fade">
                                      <p:cBhvr>
                                        <p:cTn id="17" dur="1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checkerboard(across)">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8228" y="177"/>
            <a:ext cx="9695543" cy="6857823"/>
          </a:xfrm>
          <a:prstGeom prst="rect">
            <a:avLst/>
          </a:prstGeom>
        </p:spPr>
      </p:pic>
    </p:spTree>
    <p:extLst>
      <p:ext uri="{BB962C8B-B14F-4D97-AF65-F5344CB8AC3E}">
        <p14:creationId xmlns:p14="http://schemas.microsoft.com/office/powerpoint/2010/main" val="2973429309"/>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Rectangle 4"/>
          <p:cNvSpPr/>
          <p:nvPr/>
        </p:nvSpPr>
        <p:spPr>
          <a:xfrm>
            <a:off x="9449688" y="3167390"/>
            <a:ext cx="2436622" cy="523220"/>
          </a:xfrm>
          <a:prstGeom prst="rect">
            <a:avLst/>
          </a:prstGeom>
          <a:noFill/>
        </p:spPr>
        <p:txBody>
          <a:bodyPr wrap="square">
            <a:spAutoFit/>
          </a:bodyPr>
          <a:lstStyle/>
          <a:p>
            <a:pPr algn="ctr"/>
            <a:r>
              <a:rPr lang="fa-IR" sz="2800" dirty="0" smtClean="0">
                <a:solidFill>
                  <a:srgbClr val="231F20"/>
                </a:solidFill>
                <a:latin typeface="AmuzehNewNormalPS"/>
                <a:cs typeface="B Koodak" panose="00000700000000000000" pitchFamily="2" charset="-78"/>
              </a:rPr>
              <a:t>مسجد جامع زنجان</a:t>
            </a:r>
            <a:endParaRPr lang="en-US" sz="2800" dirty="0"/>
          </a:p>
        </p:txBody>
      </p:sp>
    </p:spTree>
    <p:extLst>
      <p:ext uri="{BB962C8B-B14F-4D97-AF65-F5344CB8AC3E}">
        <p14:creationId xmlns:p14="http://schemas.microsoft.com/office/powerpoint/2010/main" val="27250546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
            <a:ext cx="10319657" cy="6862975"/>
          </a:xfrm>
          <a:prstGeom prst="rect">
            <a:avLst/>
          </a:prstGeom>
        </p:spPr>
      </p:pic>
      <p:sp>
        <p:nvSpPr>
          <p:cNvPr id="4" name="Rectangle 3"/>
          <p:cNvSpPr/>
          <p:nvPr/>
        </p:nvSpPr>
        <p:spPr>
          <a:xfrm>
            <a:off x="10319656" y="3167390"/>
            <a:ext cx="1872344" cy="954107"/>
          </a:xfrm>
          <a:prstGeom prst="rect">
            <a:avLst/>
          </a:prstGeom>
          <a:noFill/>
        </p:spPr>
        <p:txBody>
          <a:bodyPr wrap="square">
            <a:spAutoFit/>
          </a:bodyPr>
          <a:lstStyle/>
          <a:p>
            <a:pPr algn="ctr"/>
            <a:r>
              <a:rPr lang="fa-IR" sz="2800" dirty="0" smtClean="0">
                <a:solidFill>
                  <a:srgbClr val="231F20"/>
                </a:solidFill>
                <a:latin typeface="AmuzehNewNormalPS"/>
                <a:cs typeface="B Koodak" panose="00000700000000000000" pitchFamily="2" charset="-78"/>
              </a:rPr>
              <a:t>مسجد زاهر مالزی</a:t>
            </a:r>
            <a:endParaRPr lang="en-US" sz="2800" dirty="0"/>
          </a:p>
        </p:txBody>
      </p:sp>
    </p:spTree>
    <p:extLst>
      <p:ext uri="{BB962C8B-B14F-4D97-AF65-F5344CB8AC3E}">
        <p14:creationId xmlns:p14="http://schemas.microsoft.com/office/powerpoint/2010/main" val="3407478996"/>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099110" cy="6858000"/>
          </a:xfrm>
          <a:prstGeom prst="rect">
            <a:avLst/>
          </a:prstGeom>
        </p:spPr>
      </p:pic>
      <p:sp>
        <p:nvSpPr>
          <p:cNvPr id="4" name="Rectangle 3"/>
          <p:cNvSpPr/>
          <p:nvPr/>
        </p:nvSpPr>
        <p:spPr>
          <a:xfrm>
            <a:off x="10099110" y="2951946"/>
            <a:ext cx="1872344" cy="954107"/>
          </a:xfrm>
          <a:prstGeom prst="rect">
            <a:avLst/>
          </a:prstGeom>
          <a:noFill/>
        </p:spPr>
        <p:txBody>
          <a:bodyPr wrap="square">
            <a:spAutoFit/>
          </a:bodyPr>
          <a:lstStyle/>
          <a:p>
            <a:pPr algn="ctr"/>
            <a:r>
              <a:rPr lang="fa-IR" sz="2800" dirty="0" smtClean="0">
                <a:solidFill>
                  <a:srgbClr val="231F20"/>
                </a:solidFill>
                <a:latin typeface="AmuzehNewNormalPS"/>
                <a:cs typeface="B Koodak" panose="00000700000000000000" pitchFamily="2" charset="-78"/>
              </a:rPr>
              <a:t>مسجدکوالا مالزی</a:t>
            </a:r>
            <a:endParaRPr lang="en-US" sz="2800" dirty="0"/>
          </a:p>
        </p:txBody>
      </p:sp>
    </p:spTree>
    <p:extLst>
      <p:ext uri="{BB962C8B-B14F-4D97-AF65-F5344CB8AC3E}">
        <p14:creationId xmlns:p14="http://schemas.microsoft.com/office/powerpoint/2010/main" val="6574285"/>
      </p:ext>
    </p:extLst>
  </p:cSld>
  <p:clrMapOvr>
    <a:masterClrMapping/>
  </p:clrMapOvr>
  <p:transition spd="slow">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9144000" y="3167390"/>
            <a:ext cx="2827454" cy="523220"/>
          </a:xfrm>
          <a:prstGeom prst="rect">
            <a:avLst/>
          </a:prstGeom>
          <a:noFill/>
        </p:spPr>
        <p:txBody>
          <a:bodyPr wrap="square">
            <a:spAutoFit/>
          </a:bodyPr>
          <a:lstStyle/>
          <a:p>
            <a:pPr algn="ctr"/>
            <a:r>
              <a:rPr lang="fa-IR" sz="2800" dirty="0" smtClean="0">
                <a:solidFill>
                  <a:srgbClr val="231F20"/>
                </a:solidFill>
                <a:latin typeface="AmuzehNewNormalPS"/>
                <a:cs typeface="B Koodak" panose="00000700000000000000" pitchFamily="2" charset="-78"/>
              </a:rPr>
              <a:t>مسجد التوبه، اندونزی</a:t>
            </a:r>
            <a:endParaRPr lang="en-US" sz="2800" dirty="0"/>
          </a:p>
        </p:txBody>
      </p:sp>
    </p:spTree>
    <p:extLst>
      <p:ext uri="{BB962C8B-B14F-4D97-AF65-F5344CB8AC3E}">
        <p14:creationId xmlns:p14="http://schemas.microsoft.com/office/powerpoint/2010/main" val="2510480993"/>
      </p:ext>
    </p:extLst>
  </p:cSld>
  <p:clrMapOvr>
    <a:masterClrMapping/>
  </p:clrMapOvr>
  <p:transition spd="slow">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Rectangle 4"/>
          <p:cNvSpPr/>
          <p:nvPr/>
        </p:nvSpPr>
        <p:spPr>
          <a:xfrm>
            <a:off x="9144000" y="3167390"/>
            <a:ext cx="2827454" cy="954107"/>
          </a:xfrm>
          <a:prstGeom prst="rect">
            <a:avLst/>
          </a:prstGeom>
          <a:noFill/>
        </p:spPr>
        <p:txBody>
          <a:bodyPr wrap="square">
            <a:spAutoFit/>
          </a:bodyPr>
          <a:lstStyle/>
          <a:p>
            <a:pPr algn="ctr"/>
            <a:r>
              <a:rPr lang="fa-IR" sz="2800" dirty="0" smtClean="0">
                <a:solidFill>
                  <a:srgbClr val="231F20"/>
                </a:solidFill>
                <a:latin typeface="AmuzehNewNormalPS"/>
                <a:cs typeface="B Koodak" panose="00000700000000000000" pitchFamily="2" charset="-78"/>
              </a:rPr>
              <a:t>مسجد بیت الرحمان، اندونزی</a:t>
            </a:r>
            <a:endParaRPr lang="en-US" sz="2800" dirty="0"/>
          </a:p>
        </p:txBody>
      </p:sp>
    </p:spTree>
    <p:extLst>
      <p:ext uri="{BB962C8B-B14F-4D97-AF65-F5344CB8AC3E}">
        <p14:creationId xmlns:p14="http://schemas.microsoft.com/office/powerpoint/2010/main" val="1037889315"/>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7" name="Rectangle 6"/>
          <p:cNvSpPr/>
          <p:nvPr/>
        </p:nvSpPr>
        <p:spPr>
          <a:xfrm>
            <a:off x="2184400" y="495855"/>
            <a:ext cx="8084457"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ادیان دیگر که در آسیا پیروان زیادی دارند، </a:t>
            </a:r>
            <a:r>
              <a:rPr lang="fa-IR" sz="3200" dirty="0" smtClean="0">
                <a:solidFill>
                  <a:srgbClr val="231F20"/>
                </a:solidFill>
                <a:latin typeface="AmuzehNewNormalPS"/>
                <a:cs typeface="B Koodak" panose="00000700000000000000" pitchFamily="2" charset="-78"/>
              </a:rPr>
              <a:t>عبارت اند از:</a:t>
            </a:r>
            <a:endParaRPr lang="en-US" sz="3200" dirty="0">
              <a:cs typeface="B Koodak" panose="00000700000000000000" pitchFamily="2" charset="-78"/>
            </a:endParaRPr>
          </a:p>
        </p:txBody>
      </p:sp>
      <p:sp>
        <p:nvSpPr>
          <p:cNvPr id="11" name="Rectangle 10"/>
          <p:cNvSpPr/>
          <p:nvPr/>
        </p:nvSpPr>
        <p:spPr>
          <a:xfrm>
            <a:off x="2414808" y="5491555"/>
            <a:ext cx="7362371"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این </a:t>
            </a:r>
            <a:r>
              <a:rPr lang="fa-IR" sz="3200" dirty="0" smtClean="0">
                <a:solidFill>
                  <a:srgbClr val="231F20"/>
                </a:solidFill>
                <a:latin typeface="AmuzehNewNormalPS"/>
                <a:cs typeface="B Koodak" panose="00000700000000000000" pitchFamily="2" charset="-78"/>
              </a:rPr>
              <a:t>آیین ها </a:t>
            </a:r>
            <a:r>
              <a:rPr lang="fa-IR" sz="3200" dirty="0">
                <a:solidFill>
                  <a:srgbClr val="231F20"/>
                </a:solidFill>
                <a:latin typeface="AmuzehNewNormalPS"/>
                <a:cs typeface="B Koodak" panose="00000700000000000000" pitchFamily="2" charset="-78"/>
              </a:rPr>
              <a:t>در </a:t>
            </a:r>
            <a:r>
              <a:rPr lang="fa-IR" sz="3200" dirty="0" smtClean="0">
                <a:solidFill>
                  <a:srgbClr val="231F20"/>
                </a:solidFill>
                <a:latin typeface="AmuzehNewNormalPS"/>
                <a:cs typeface="B Koodak" panose="00000700000000000000" pitchFamily="2" charset="-78"/>
              </a:rPr>
              <a:t>قاره های </a:t>
            </a:r>
            <a:r>
              <a:rPr lang="fa-IR" sz="3200" dirty="0">
                <a:solidFill>
                  <a:srgbClr val="231F20"/>
                </a:solidFill>
                <a:latin typeface="AmuzehNewNormalPS"/>
                <a:cs typeface="B Koodak" panose="00000700000000000000" pitchFamily="2" charset="-78"/>
              </a:rPr>
              <a:t>دیگر کمتر نفوذ </a:t>
            </a:r>
            <a:r>
              <a:rPr lang="fa-IR" sz="3200" dirty="0" smtClean="0">
                <a:solidFill>
                  <a:srgbClr val="231F20"/>
                </a:solidFill>
                <a:latin typeface="AmuzehNewNormalPS"/>
                <a:cs typeface="B Koodak" panose="00000700000000000000" pitchFamily="2" charset="-78"/>
              </a:rPr>
              <a:t>کرده اند.</a:t>
            </a:r>
            <a:endParaRPr lang="en-US" sz="3200" dirty="0">
              <a:solidFill>
                <a:srgbClr val="231F20"/>
              </a:solidFill>
              <a:latin typeface="AmuzehNewNormalPS"/>
              <a:cs typeface="B Koodak" panose="00000700000000000000" pitchFamily="2" charset="-78"/>
            </a:endParaRPr>
          </a:p>
        </p:txBody>
      </p:sp>
      <p:grpSp>
        <p:nvGrpSpPr>
          <p:cNvPr id="14" name="Group 13"/>
          <p:cNvGrpSpPr/>
          <p:nvPr/>
        </p:nvGrpSpPr>
        <p:grpSpPr>
          <a:xfrm>
            <a:off x="3306986" y="1626390"/>
            <a:ext cx="5578022" cy="952500"/>
            <a:chOff x="3708399" y="1557629"/>
            <a:chExt cx="5578022" cy="952500"/>
          </a:xfrm>
        </p:grpSpPr>
        <p:sp>
          <p:nvSpPr>
            <p:cNvPr id="8" name="Rectangle 7"/>
            <p:cNvSpPr/>
            <p:nvPr/>
          </p:nvSpPr>
          <p:spPr>
            <a:xfrm>
              <a:off x="3708399" y="1741492"/>
              <a:ext cx="477520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آیین </a:t>
              </a:r>
              <a:r>
                <a:rPr lang="fa-IR" sz="3200" dirty="0">
                  <a:solidFill>
                    <a:srgbClr val="0000FF"/>
                  </a:solidFill>
                  <a:latin typeface="AmuzehNewNormalPS"/>
                  <a:cs typeface="B Koodak" panose="00000700000000000000" pitchFamily="2" charset="-78"/>
                </a:rPr>
                <a:t>برهمایی</a:t>
              </a:r>
              <a:r>
                <a:rPr lang="fa-IR" sz="3200" dirty="0">
                  <a:solidFill>
                    <a:srgbClr val="231F20"/>
                  </a:solidFill>
                  <a:latin typeface="AmuzehNewNormalPS"/>
                  <a:cs typeface="B Koodak" panose="00000700000000000000" pitchFamily="2" charset="-78"/>
                </a:rPr>
                <a:t> در شبه </a:t>
              </a:r>
              <a:r>
                <a:rPr lang="fa-IR" sz="3200" dirty="0" smtClean="0">
                  <a:solidFill>
                    <a:srgbClr val="231F20"/>
                  </a:solidFill>
                  <a:latin typeface="AmuzehNewNormalPS"/>
                  <a:cs typeface="B Koodak" panose="00000700000000000000" pitchFamily="2" charset="-78"/>
                </a:rPr>
                <a:t>جزیرۀ </a:t>
              </a:r>
              <a:r>
                <a:rPr lang="fa-IR" sz="3200" dirty="0">
                  <a:solidFill>
                    <a:srgbClr val="231F20"/>
                  </a:solidFill>
                  <a:latin typeface="AmuzehNewNormalPS"/>
                  <a:cs typeface="B Koodak" panose="00000700000000000000" pitchFamily="2" charset="-78"/>
                </a:rPr>
                <a:t>هند</a:t>
              </a:r>
              <a:endParaRPr lang="en-US" sz="3200" dirty="0">
                <a:solidFill>
                  <a:srgbClr val="231F20"/>
                </a:solidFill>
                <a:latin typeface="AmuzehNewNormalPS"/>
                <a:cs typeface="B Koodak" panose="00000700000000000000" pitchFamily="2" charset="-78"/>
              </a:endParaRPr>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33921" y="1557629"/>
              <a:ext cx="952500" cy="952500"/>
            </a:xfrm>
            <a:prstGeom prst="rect">
              <a:avLst/>
            </a:prstGeom>
          </p:spPr>
        </p:pic>
      </p:grpSp>
      <p:grpSp>
        <p:nvGrpSpPr>
          <p:cNvPr id="16" name="Group 15"/>
          <p:cNvGrpSpPr/>
          <p:nvPr/>
        </p:nvGrpSpPr>
        <p:grpSpPr>
          <a:xfrm>
            <a:off x="985463" y="2772261"/>
            <a:ext cx="10221068" cy="1627774"/>
            <a:chOff x="985465" y="3245136"/>
            <a:chExt cx="10221068" cy="1627774"/>
          </a:xfrm>
        </p:grpSpPr>
        <p:sp>
          <p:nvSpPr>
            <p:cNvPr id="9" name="Rectangle 8"/>
            <p:cNvSpPr/>
            <p:nvPr/>
          </p:nvSpPr>
          <p:spPr>
            <a:xfrm>
              <a:off x="1781627" y="3428999"/>
              <a:ext cx="8628743"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آیین </a:t>
              </a:r>
              <a:r>
                <a:rPr lang="fa-IR" sz="3200" dirty="0" smtClean="0">
                  <a:solidFill>
                    <a:srgbClr val="0000FF"/>
                  </a:solidFill>
                  <a:latin typeface="AmuzehNewNormalPS"/>
                  <a:cs typeface="B Koodak" panose="00000700000000000000" pitchFamily="2" charset="-78"/>
                </a:rPr>
                <a:t>بودایی</a:t>
              </a:r>
              <a:r>
                <a:rPr lang="fa-IR" sz="3200" dirty="0" smtClean="0">
                  <a:solidFill>
                    <a:srgbClr val="231F20"/>
                  </a:solidFill>
                  <a:latin typeface="AmuzehNewNormalPS"/>
                  <a:cs typeface="B Koodak" panose="00000700000000000000" pitchFamily="2" charset="-78"/>
                </a:rPr>
                <a:t> </a:t>
              </a:r>
              <a:r>
                <a:rPr lang="fa-IR" sz="3200" dirty="0">
                  <a:solidFill>
                    <a:srgbClr val="231F20"/>
                  </a:solidFill>
                  <a:latin typeface="AmuzehNewNormalPS"/>
                  <a:cs typeface="B Koodak" panose="00000700000000000000" pitchFamily="2" charset="-78"/>
                </a:rPr>
                <a:t>که خاستگاه اصلی آن نیز هند </a:t>
              </a:r>
              <a:r>
                <a:rPr lang="fa-IR" sz="3200" dirty="0" smtClean="0">
                  <a:solidFill>
                    <a:srgbClr val="231F20"/>
                  </a:solidFill>
                  <a:latin typeface="AmuzehNewNormalPS"/>
                  <a:cs typeface="B Koodak" panose="00000700000000000000" pitchFamily="2" charset="-78"/>
                </a:rPr>
                <a:t>است</a:t>
              </a:r>
              <a:endParaRPr lang="en-US" sz="3200" dirty="0">
                <a:solidFill>
                  <a:srgbClr val="231F20"/>
                </a:solidFill>
                <a:latin typeface="AmuzehNewNormalPS"/>
                <a:cs typeface="B Koodak" panose="00000700000000000000" pitchFamily="2" charset="-78"/>
              </a:endParaRPr>
            </a:p>
          </p:txBody>
        </p:sp>
        <p:sp>
          <p:nvSpPr>
            <p:cNvPr id="10" name="Rectangle 9"/>
            <p:cNvSpPr/>
            <p:nvPr/>
          </p:nvSpPr>
          <p:spPr>
            <a:xfrm>
              <a:off x="985465" y="4288135"/>
              <a:ext cx="10221068" cy="584775"/>
            </a:xfrm>
            <a:prstGeom prst="rect">
              <a:avLst/>
            </a:prstGeom>
          </p:spPr>
          <p:txBody>
            <a:bodyPr wrap="none">
              <a:spAutoFit/>
            </a:bodyPr>
            <a:lstStyle/>
            <a:p>
              <a:pPr algn="ctr"/>
              <a:r>
                <a:rPr lang="fa-IR" sz="3200" dirty="0">
                  <a:solidFill>
                    <a:srgbClr val="231F20"/>
                  </a:solidFill>
                  <a:latin typeface="AmuzehNewNormalPS"/>
                  <a:cs typeface="B Koodak" panose="00000700000000000000" pitchFamily="2" charset="-78"/>
                </a:rPr>
                <a:t>اما در کشورهای شرق آسیا چون چین، ژاپن، کره و تایلند انتشار یافته است</a:t>
              </a:r>
              <a:endParaRPr lang="en-US" sz="3200" dirty="0">
                <a:solidFill>
                  <a:srgbClr val="231F20"/>
                </a:solidFill>
                <a:latin typeface="AmuzehNewNormalPS"/>
                <a:cs typeface="B Koodak" panose="00000700000000000000" pitchFamily="2" charset="-78"/>
              </a:endParaRPr>
            </a:p>
          </p:txBody>
        </p:sp>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5730" y="3245136"/>
              <a:ext cx="952500" cy="952500"/>
            </a:xfrm>
            <a:prstGeom prst="rect">
              <a:avLst/>
            </a:prstGeom>
          </p:spPr>
        </p:pic>
      </p:grpSp>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12651" y="4549459"/>
            <a:ext cx="3166687" cy="801693"/>
          </a:xfrm>
          <a:prstGeom prst="rect">
            <a:avLst/>
          </a:prstGeom>
        </p:spPr>
      </p:pic>
    </p:spTree>
    <p:extLst>
      <p:ext uri="{BB962C8B-B14F-4D97-AF65-F5344CB8AC3E}">
        <p14:creationId xmlns:p14="http://schemas.microsoft.com/office/powerpoint/2010/main" val="1674410707"/>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linds(horizont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3" name="Rectangle 2"/>
          <p:cNvSpPr/>
          <p:nvPr/>
        </p:nvSpPr>
        <p:spPr>
          <a:xfrm>
            <a:off x="1349827" y="1618993"/>
            <a:ext cx="9492342" cy="4401205"/>
          </a:xfrm>
          <a:prstGeom prst="rect">
            <a:avLst/>
          </a:prstGeom>
        </p:spPr>
        <p:txBody>
          <a:bodyPr wrap="square">
            <a:spAutoFit/>
          </a:bodyPr>
          <a:lstStyle/>
          <a:p>
            <a:pPr algn="just"/>
            <a:r>
              <a:rPr lang="fa-IR" sz="2800" b="1" dirty="0">
                <a:latin typeface="arial, helvetica, sans-serif"/>
                <a:cs typeface="B Koodak" panose="00000700000000000000" pitchFamily="2" charset="-78"/>
              </a:rPr>
              <a:t>برهما یکی از خدایان بزرگ هندوان باستان و نام یکی از سه خدای پیروان مذهب برهمایی است که وی را قادر مطلق آفریدگار جهان می دانند . برهمنان معتقدند که برهما  روز اول خلقت روحانییون را از دهان و سلحشوران را از بازوان و کارکنان را از ران و بردگان را از پای خود آفرید و این صنوف همیشه ثابت و برقرار خواهند بود.</a:t>
            </a:r>
            <a:endParaRPr lang="fa-IR" sz="2800" dirty="0">
              <a:cs typeface="B Koodak" panose="00000700000000000000" pitchFamily="2" charset="-78"/>
            </a:endParaRPr>
          </a:p>
          <a:p>
            <a:pPr algn="just"/>
            <a:r>
              <a:rPr lang="fa-IR" sz="2800" b="1" dirty="0">
                <a:latin typeface="arial, helvetica, sans-serif"/>
                <a:cs typeface="B Koodak" panose="00000700000000000000" pitchFamily="2" charset="-78"/>
              </a:rPr>
              <a:t>سه خدای برهمایی عبارتند از :</a:t>
            </a:r>
            <a:endParaRPr lang="fa-IR" sz="2800" dirty="0">
              <a:cs typeface="B Koodak" panose="00000700000000000000" pitchFamily="2" charset="-78"/>
            </a:endParaRPr>
          </a:p>
          <a:p>
            <a:pPr algn="just"/>
            <a:r>
              <a:rPr lang="fa-IR" sz="2800" b="1" dirty="0">
                <a:latin typeface="arial, helvetica, sans-serif"/>
                <a:cs typeface="B Koodak" panose="00000700000000000000" pitchFamily="2" charset="-78"/>
              </a:rPr>
              <a:t>۱. برهما( خدای بزرگ و خالق موجودات و جهان)</a:t>
            </a:r>
            <a:endParaRPr lang="fa-IR" sz="2800" dirty="0">
              <a:cs typeface="B Koodak" panose="00000700000000000000" pitchFamily="2" charset="-78"/>
            </a:endParaRPr>
          </a:p>
          <a:p>
            <a:pPr algn="just"/>
            <a:r>
              <a:rPr lang="fa-IR" sz="2800" b="1" dirty="0">
                <a:latin typeface="arial, helvetica, sans-serif"/>
                <a:cs typeface="B Koodak" panose="00000700000000000000" pitchFamily="2" charset="-78"/>
              </a:rPr>
              <a:t>۲. ویشنو (محافظ . آمر کائنات)</a:t>
            </a:r>
            <a:endParaRPr lang="fa-IR" sz="2800" dirty="0">
              <a:cs typeface="B Koodak" panose="00000700000000000000" pitchFamily="2" charset="-78"/>
            </a:endParaRPr>
          </a:p>
          <a:p>
            <a:pPr algn="just"/>
            <a:r>
              <a:rPr lang="fa-IR" sz="2800" b="1" dirty="0">
                <a:latin typeface="arial, helvetica, sans-serif"/>
                <a:cs typeface="B Koodak" panose="00000700000000000000" pitchFamily="2" charset="-78"/>
              </a:rPr>
              <a:t>۳.شیوا (مخرب و خراب کننده موجودات)</a:t>
            </a:r>
            <a:endParaRPr lang="fa-IR" sz="2800" dirty="0">
              <a:cs typeface="B Koodak" panose="00000700000000000000" pitchFamily="2" charset="-78"/>
            </a:endParaRPr>
          </a:p>
          <a:p>
            <a:pPr algn="just"/>
            <a:r>
              <a:rPr lang="fa-IR" sz="2800" b="1" dirty="0">
                <a:latin typeface="arial, helvetica, sans-serif"/>
                <a:cs typeface="B Koodak" panose="00000700000000000000" pitchFamily="2" charset="-78"/>
              </a:rPr>
              <a:t>شهر مقدس برهماییان (( بنارست)) در کنار رود مقدس گنگ واقع شده است .</a:t>
            </a:r>
            <a:endParaRPr lang="fa-IR" sz="2800" dirty="0">
              <a:cs typeface="B Koodak" panose="00000700000000000000" pitchFamily="2" charset="-78"/>
            </a:endParaRPr>
          </a:p>
        </p:txBody>
      </p:sp>
      <p:sp>
        <p:nvSpPr>
          <p:cNvPr id="13" name="Rectangle 12"/>
          <p:cNvSpPr/>
          <p:nvPr/>
        </p:nvSpPr>
        <p:spPr>
          <a:xfrm>
            <a:off x="4723668" y="723133"/>
            <a:ext cx="2744661" cy="769441"/>
          </a:xfrm>
          <a:prstGeom prst="rect">
            <a:avLst/>
          </a:prstGeom>
          <a:noFill/>
        </p:spPr>
        <p:txBody>
          <a:bodyPr wrap="none" lIns="91440" tIns="45720" rIns="91440" bIns="45720">
            <a:spAutoFit/>
          </a:bodyPr>
          <a:lstStyle/>
          <a:p>
            <a:pPr algn="ctr"/>
            <a:r>
              <a:rPr lang="fa-IR" sz="4400" b="1" cap="none" spc="0" dirty="0" smtClean="0">
                <a:ln w="22225">
                  <a:solidFill>
                    <a:schemeClr val="accent2"/>
                  </a:solidFill>
                  <a:prstDash val="solid"/>
                </a:ln>
                <a:solidFill>
                  <a:schemeClr val="accent2">
                    <a:lumMod val="40000"/>
                    <a:lumOff val="60000"/>
                  </a:schemeClr>
                </a:solidFill>
                <a:effectLst>
                  <a:glow rad="101600">
                    <a:schemeClr val="accent4">
                      <a:satMod val="175000"/>
                      <a:alpha val="40000"/>
                    </a:schemeClr>
                  </a:glow>
                </a:effectLst>
                <a:cs typeface="B Koodak" panose="00000700000000000000" pitchFamily="2" charset="-78"/>
              </a:rPr>
              <a:t>آیین برهمایی</a:t>
            </a:r>
            <a:endParaRPr lang="en-US" sz="4400" b="1" cap="none" spc="0" dirty="0">
              <a:ln w="22225">
                <a:solidFill>
                  <a:schemeClr val="accent2"/>
                </a:solidFill>
                <a:prstDash val="solid"/>
              </a:ln>
              <a:solidFill>
                <a:schemeClr val="accent2">
                  <a:lumMod val="40000"/>
                  <a:lumOff val="60000"/>
                </a:schemeClr>
              </a:solidFill>
              <a:effectLst>
                <a:glow rad="101600">
                  <a:schemeClr val="accent4">
                    <a:satMod val="175000"/>
                    <a:alpha val="40000"/>
                  </a:schemeClr>
                </a:glow>
              </a:effectLst>
              <a:cs typeface="B Koodak" panose="00000700000000000000" pitchFamily="2" charset="-78"/>
            </a:endParaRPr>
          </a:p>
        </p:txBody>
      </p:sp>
    </p:spTree>
    <p:extLst>
      <p:ext uri="{BB962C8B-B14F-4D97-AF65-F5344CB8AC3E}">
        <p14:creationId xmlns:p14="http://schemas.microsoft.com/office/powerpoint/2010/main" val="212147267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2" name="Rectangle 1"/>
          <p:cNvSpPr/>
          <p:nvPr/>
        </p:nvSpPr>
        <p:spPr>
          <a:xfrm>
            <a:off x="1016001" y="1176957"/>
            <a:ext cx="10076118" cy="4832092"/>
          </a:xfrm>
          <a:prstGeom prst="rect">
            <a:avLst/>
          </a:prstGeom>
        </p:spPr>
        <p:txBody>
          <a:bodyPr wrap="square">
            <a:spAutoFit/>
          </a:bodyPr>
          <a:lstStyle/>
          <a:p>
            <a:pPr algn="just"/>
            <a:r>
              <a:rPr lang="fa-IR" sz="2800" dirty="0">
                <a:latin typeface="arial, helvetica, sans-serif"/>
                <a:cs typeface="B Koodak" panose="00000700000000000000" pitchFamily="2" charset="-78"/>
              </a:rPr>
              <a:t>پیروان آیین برهمایی در عصر کنونی هندو نامیده می </a:t>
            </a:r>
            <a:r>
              <a:rPr lang="fa-IR" sz="2800" dirty="0" smtClean="0">
                <a:latin typeface="arial, helvetica, sans-serif"/>
                <a:cs typeface="B Koodak" panose="00000700000000000000" pitchFamily="2" charset="-78"/>
              </a:rPr>
              <a:t>شوند.</a:t>
            </a:r>
            <a:r>
              <a:rPr lang="fa-IR" dirty="0"/>
              <a:t> </a:t>
            </a:r>
            <a:r>
              <a:rPr lang="fa-IR" sz="2800" dirty="0">
                <a:latin typeface="arial, helvetica, sans-serif"/>
                <a:cs typeface="B Koodak" panose="00000700000000000000" pitchFamily="2" charset="-78"/>
              </a:rPr>
              <a:t>هن</a:t>
            </a:r>
            <a:r>
              <a:rPr lang="fa-IR" sz="2800" dirty="0" smtClean="0">
                <a:latin typeface="arial, helvetica, sans-serif"/>
                <a:cs typeface="B Koodak" panose="00000700000000000000" pitchFamily="2" charset="-78"/>
              </a:rPr>
              <a:t>دوییسم </a:t>
            </a:r>
            <a:r>
              <a:rPr lang="fa-IR" sz="2800" dirty="0">
                <a:latin typeface="arial, helvetica, sans-serif"/>
                <a:cs typeface="B Koodak" panose="00000700000000000000" pitchFamily="2" charset="-78"/>
              </a:rPr>
              <a:t>بر پایه ی چند خدا بنا شده است. در راس مثلث ۳ خدای برهما- ویشنو و شیوا قرار دارند که هرکدام چندین زن و چندین فرزند دارند و زنان آنها خدای مونث یا الهه نامیده می شوند و فرزندان مذکر آنها خدا محسوب می شوند.(برهما - ویشنو- شیوا) </a:t>
            </a:r>
            <a:endParaRPr lang="fa-IR" sz="2800" dirty="0" smtClean="0">
              <a:latin typeface="arial, helvetica, sans-serif"/>
              <a:cs typeface="B Koodak" panose="00000700000000000000" pitchFamily="2" charset="-78"/>
            </a:endParaRPr>
          </a:p>
          <a:p>
            <a:pPr algn="just"/>
            <a:r>
              <a:rPr lang="fa-IR" sz="2800" dirty="0">
                <a:latin typeface="arial, helvetica, sans-serif"/>
                <a:cs typeface="B Koodak" panose="00000700000000000000" pitchFamily="2" charset="-78"/>
              </a:rPr>
              <a:t>تمامی خدایان به همراه خانواده هایشان همواره از چوب و سنگ و فلز و ...ساخته شده و در فروشگاهها به فروش می رسند . برای اعیادی مثل دورگا پوجا و یا گانش چاتورچی بتهای غول آسایی از این خدایان از گل رس ساخته و رنگ می شود و بعد لباس پوشانده می شوند و برای مدت خاصی پرستیده شده و سپس آنها را در شهر می چرخانند و به رودخانه می دهند.مردم به یکدیگر خدا هدیه می دهند و هر خانواده معبد خانگی خود را در گوشه ای به نام اتاق عبادت دارد و معماران هندو خانه ها را بر اساس جایگاه این بتکده های خانگی می سازند.</a:t>
            </a:r>
            <a:endParaRPr lang="en-US" sz="2800" dirty="0">
              <a:latin typeface="arial, helvetica, sans-serif"/>
              <a:cs typeface="B Koodak" panose="00000700000000000000" pitchFamily="2" charset="-78"/>
            </a:endParaRPr>
          </a:p>
        </p:txBody>
      </p:sp>
    </p:spTree>
    <p:extLst>
      <p:ext uri="{BB962C8B-B14F-4D97-AF65-F5344CB8AC3E}">
        <p14:creationId xmlns:p14="http://schemas.microsoft.com/office/powerpoint/2010/main" val="246863798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3" name="Rectangle 2"/>
          <p:cNvSpPr/>
          <p:nvPr/>
        </p:nvSpPr>
        <p:spPr>
          <a:xfrm>
            <a:off x="936170" y="623171"/>
            <a:ext cx="10319657" cy="5693866"/>
          </a:xfrm>
          <a:prstGeom prst="rect">
            <a:avLst/>
          </a:prstGeom>
        </p:spPr>
        <p:txBody>
          <a:bodyPr wrap="square">
            <a:spAutoFit/>
          </a:bodyPr>
          <a:lstStyle/>
          <a:p>
            <a:pPr algn="just"/>
            <a:r>
              <a:rPr lang="fa-IR" sz="2800" dirty="0">
                <a:latin typeface="arial, helvetica, sans-serif"/>
                <a:cs typeface="B Koodak" panose="00000700000000000000" pitchFamily="2" charset="-78"/>
              </a:rPr>
              <a:t>خدایان همه ی مردم را به یک چشم نگاه نمی کنند و همواره طبقات بالا هستند که می توانند به بتها نزدیک شده و به آنها لباس بپوشانند و این طبقات از- برهمنان- و -شاتریا -و- بانیاز- و .... هستند که برای هزاران سال از ثروتهای فراوان و موقعیتهای فراوان در هند استفاده کرده و تمامی قدرتهای جامعه را به دست دارند.</a:t>
            </a:r>
            <a:endParaRPr lang="fa-IR" sz="2800" dirty="0">
              <a:cs typeface="B Koodak" panose="00000700000000000000" pitchFamily="2" charset="-78"/>
            </a:endParaRPr>
          </a:p>
          <a:p>
            <a:pPr algn="just"/>
            <a:r>
              <a:rPr lang="fa-IR" sz="2800" dirty="0">
                <a:latin typeface="arial, helvetica, sans-serif"/>
                <a:cs typeface="B Koodak" panose="00000700000000000000" pitchFamily="2" charset="-78"/>
              </a:rPr>
              <a:t>سایر مردم که از طبقات پایین جامعه هستند نمی توانند به خدایان طبقات بالا نزدیک شده و یا داخل معبدهایشان شوند . آنها باید خدایانی برای خود بسازند و برای خود جداگانه پرستش کنند.</a:t>
            </a:r>
            <a:endParaRPr lang="fa-IR" sz="2800" dirty="0">
              <a:cs typeface="B Koodak" panose="00000700000000000000" pitchFamily="2" charset="-78"/>
            </a:endParaRPr>
          </a:p>
          <a:p>
            <a:pPr algn="just"/>
            <a:r>
              <a:rPr lang="fa-IR" sz="2800" dirty="0">
                <a:latin typeface="arial, helvetica, sans-serif"/>
                <a:cs typeface="B Koodak" panose="00000700000000000000" pitchFamily="2" charset="-78"/>
              </a:rPr>
              <a:t>پایین ترین طبقه که به اصطلاح- نجسها- هستند اصلا هیچ گونه حق و حقوقی به عنوان انسان نداشته و همیشه به صورت حیوانات زندگی می کنند و رفتار می شوند. اگرچه در زمان استقلال هند تلاشهای زیادی انجام شد که وضعیت مردم نجس بهبود حاصل کند اما فقط در حد حرف و قوانین روی کاغذ بود و تا امروز نجسها جزو انسان حساب نمی شوند. </a:t>
            </a:r>
            <a:r>
              <a:rPr lang="fa-IR" sz="2800" dirty="0" smtClean="0">
                <a:latin typeface="arial, helvetica, sans-serif"/>
                <a:cs typeface="B Koodak" panose="00000700000000000000" pitchFamily="2" charset="-78"/>
              </a:rPr>
              <a:t>این </a:t>
            </a:r>
            <a:r>
              <a:rPr lang="fa-IR" sz="2800" dirty="0">
                <a:latin typeface="arial, helvetica, sans-serif"/>
                <a:cs typeface="B Koodak" panose="00000700000000000000" pitchFamily="2" charset="-78"/>
              </a:rPr>
              <a:t>سیستم وحشتناک جامعه را -کاست- می نامند که در سنسکریت -وارنا -نامیده می </a:t>
            </a:r>
            <a:r>
              <a:rPr lang="fa-IR" sz="2800" dirty="0" smtClean="0">
                <a:latin typeface="arial, helvetica, sans-serif"/>
                <a:cs typeface="B Koodak" panose="00000700000000000000" pitchFamily="2" charset="-78"/>
              </a:rPr>
              <a:t>شود. </a:t>
            </a:r>
            <a:endParaRPr lang="fa-IR" sz="2800" dirty="0">
              <a:cs typeface="B Koodak" panose="00000700000000000000" pitchFamily="2" charset="-78"/>
            </a:endParaRPr>
          </a:p>
        </p:txBody>
      </p:sp>
    </p:spTree>
    <p:extLst>
      <p:ext uri="{BB962C8B-B14F-4D97-AF65-F5344CB8AC3E}">
        <p14:creationId xmlns:p14="http://schemas.microsoft.com/office/powerpoint/2010/main" val="2983328340"/>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sp>
        <p:nvSpPr>
          <p:cNvPr id="2" name="Rectangle 1"/>
          <p:cNvSpPr/>
          <p:nvPr/>
        </p:nvSpPr>
        <p:spPr>
          <a:xfrm>
            <a:off x="979715" y="582067"/>
            <a:ext cx="10232570" cy="5693866"/>
          </a:xfrm>
          <a:prstGeom prst="rect">
            <a:avLst/>
          </a:prstGeom>
        </p:spPr>
        <p:txBody>
          <a:bodyPr wrap="square">
            <a:spAutoFit/>
          </a:bodyPr>
          <a:lstStyle/>
          <a:p>
            <a:pPr algn="just"/>
            <a:r>
              <a:rPr lang="fa-IR" sz="2800" dirty="0" smtClean="0">
                <a:latin typeface="arial, helvetica, sans-serif"/>
                <a:cs typeface="B Koodak" panose="00000700000000000000" pitchFamily="2" charset="-78"/>
              </a:rPr>
              <a:t>در آیین برهمایی نمی توان یک خدا را انتخاب کرد و پرستید بلکه باید همزمان به همۀ این خدایان ایمان داشت اما می توان یک یا چند خدا را به عنوان خدای اول و دوم انتخاب کرد و بیشتر به معابد آنها رفت.</a:t>
            </a:r>
            <a:endParaRPr lang="fa-IR" sz="2800" dirty="0" smtClean="0">
              <a:cs typeface="B Koodak" panose="00000700000000000000" pitchFamily="2" charset="-78"/>
            </a:endParaRPr>
          </a:p>
          <a:p>
            <a:pPr algn="just"/>
            <a:r>
              <a:rPr lang="fa-IR" sz="2800" dirty="0" smtClean="0">
                <a:latin typeface="arial, helvetica, sans-serif"/>
                <a:cs typeface="B Koodak" panose="00000700000000000000" pitchFamily="2" charset="-78"/>
              </a:rPr>
              <a:t>هر خدا معبد جدای خود را دارد و در هر خیابان دهها معبد ساخته می شود. بتها در جیب لباسها و در داشبرد ماشینها نگهدای می شوند تا از صاحبان خود محافظت کنند!! زیرا وقتی خدا را باید دید تا پرستید باید همه جا او را با خود حمل کرد در غیر این صورت آن بت قادر نیست که شما را ببیند و صدای شما را بشنود.</a:t>
            </a:r>
            <a:endParaRPr lang="fa-IR" sz="2800" dirty="0" smtClean="0">
              <a:cs typeface="B Koodak" panose="00000700000000000000" pitchFamily="2" charset="-78"/>
            </a:endParaRPr>
          </a:p>
          <a:p>
            <a:pPr algn="just"/>
            <a:r>
              <a:rPr lang="fa-IR" sz="2800" dirty="0" smtClean="0">
                <a:latin typeface="arial, helvetica, sans-serif"/>
                <a:cs typeface="B Koodak" panose="00000700000000000000" pitchFamily="2" charset="-78"/>
              </a:rPr>
              <a:t>در معبد پس از صحبت با بت ها باید حتما زنگ معبد را به صدا در آورد تا خدا که در کوهای هیمالایا زندگی می کند صدای زنگ را شنیده و برای بر آوردن حاجت شما به سوی شما بیاید!</a:t>
            </a:r>
          </a:p>
          <a:p>
            <a:pPr algn="just"/>
            <a:r>
              <a:rPr lang="fa-IR" sz="2800" dirty="0">
                <a:cs typeface="B Koodak" panose="00000700000000000000" pitchFamily="2" charset="-78"/>
              </a:rPr>
              <a:t>طبق باورهای </a:t>
            </a:r>
            <a:r>
              <a:rPr lang="fa-IR" sz="2800" dirty="0" smtClean="0">
                <a:cs typeface="B Koodak" panose="00000700000000000000" pitchFamily="2" charset="-78"/>
              </a:rPr>
              <a:t>این آیین فرزند </a:t>
            </a:r>
            <a:r>
              <a:rPr lang="fa-IR" sz="2800" dirty="0">
                <a:cs typeface="B Koodak" panose="00000700000000000000" pitchFamily="2" charset="-78"/>
              </a:rPr>
              <a:t>دختر بسیار بد یمن و بد شگون است و باید حتی پیش </a:t>
            </a:r>
            <a:r>
              <a:rPr lang="fa-IR" sz="2800" dirty="0" smtClean="0">
                <a:cs typeface="B Koodak" panose="00000700000000000000" pitchFamily="2" charset="-78"/>
              </a:rPr>
              <a:t>از </a:t>
            </a:r>
            <a:r>
              <a:rPr lang="fa-IR" sz="2800" dirty="0">
                <a:cs typeface="B Koodak" panose="00000700000000000000" pitchFamily="2" charset="-78"/>
              </a:rPr>
              <a:t>تولد در شکم مادر کشته شود . برای همین امروزه وقتی خانواده ها از دختر بودن کودک مطمئن می شوند بی رحمانه مادر را به همراه کودک در شکمش می کشند .</a:t>
            </a:r>
            <a:endParaRPr lang="fa-IR" sz="4000" dirty="0">
              <a:cs typeface="B Koodak" panose="00000700000000000000" pitchFamily="2" charset="-78"/>
            </a:endParaRPr>
          </a:p>
        </p:txBody>
      </p:sp>
    </p:spTree>
    <p:extLst>
      <p:ext uri="{BB962C8B-B14F-4D97-AF65-F5344CB8AC3E}">
        <p14:creationId xmlns:p14="http://schemas.microsoft.com/office/powerpoint/2010/main" val="43205148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sp>
        <p:nvSpPr>
          <p:cNvPr id="2" name="Rectangle 1"/>
          <p:cNvSpPr/>
          <p:nvPr/>
        </p:nvSpPr>
        <p:spPr>
          <a:xfrm>
            <a:off x="798287" y="716393"/>
            <a:ext cx="10537370" cy="5693866"/>
          </a:xfrm>
          <a:prstGeom prst="rect">
            <a:avLst/>
          </a:prstGeom>
        </p:spPr>
        <p:txBody>
          <a:bodyPr wrap="square">
            <a:spAutoFit/>
          </a:bodyPr>
          <a:lstStyle/>
          <a:p>
            <a:pPr algn="just"/>
            <a:r>
              <a:rPr lang="fa-IR" sz="2800" dirty="0">
                <a:latin typeface="arial, helvetica, sans-serif"/>
                <a:cs typeface="B Koodak" panose="00000700000000000000" pitchFamily="2" charset="-78"/>
              </a:rPr>
              <a:t>کشتن فرزندان دختر فقط برای طبقات پایین جامعه است زیرا این طبقات پایین هستند که خون ناخالص دارند! و این کار در سراسر هند مرسوم است مخصوصا در میان دراویدیان که مردم اصلی و بومی هند هستند.</a:t>
            </a:r>
            <a:endParaRPr lang="fa-IR" sz="2800" dirty="0">
              <a:cs typeface="B Koodak" panose="00000700000000000000" pitchFamily="2" charset="-78"/>
            </a:endParaRPr>
          </a:p>
          <a:p>
            <a:pPr algn="just"/>
            <a:r>
              <a:rPr lang="fa-IR" sz="2800" dirty="0">
                <a:latin typeface="arial, helvetica, sans-serif"/>
                <a:cs typeface="B Koodak" panose="00000700000000000000" pitchFamily="2" charset="-78"/>
              </a:rPr>
              <a:t>چنانچه دختر متولد شود و به سن ۵ و ۶ برسد خانواده از غذا دادن به کودک خودداری می کنند تا بمیرد و یا زنده در شیر خفه می کنند و یا می سوزانند</a:t>
            </a:r>
            <a:r>
              <a:rPr lang="fa-IR" sz="2800" dirty="0" smtClean="0">
                <a:latin typeface="arial, helvetica, sans-serif"/>
                <a:cs typeface="B Koodak" panose="00000700000000000000" pitchFamily="2" charset="-78"/>
              </a:rPr>
              <a:t>. </a:t>
            </a:r>
            <a:r>
              <a:rPr lang="fa-IR" sz="2800" dirty="0">
                <a:latin typeface="arial, helvetica, sans-serif"/>
                <a:cs typeface="B Koodak" panose="00000700000000000000" pitchFamily="2" charset="-78"/>
              </a:rPr>
              <a:t>سوزاندن زن به همراه شوهر مرده اش از اصول </a:t>
            </a:r>
            <a:r>
              <a:rPr lang="fa-IR" sz="2800" dirty="0" smtClean="0">
                <a:latin typeface="arial, helvetica, sans-serif"/>
                <a:cs typeface="B Koodak" panose="00000700000000000000" pitchFamily="2" charset="-78"/>
              </a:rPr>
              <a:t>آیین برهمایی است.</a:t>
            </a:r>
          </a:p>
          <a:p>
            <a:pPr algn="just"/>
            <a:r>
              <a:rPr lang="fa-IR" sz="2800" dirty="0">
                <a:latin typeface="arial, helvetica, sans-serif"/>
                <a:cs typeface="B Koodak" panose="00000700000000000000" pitchFamily="2" charset="-78"/>
              </a:rPr>
              <a:t>بر طبق آیین برهمایی خانواده ی عروس موظف است که مبلغ پولی را به خانواده ی شوهر بپردازد برای نگه داری از عروس !! و این مبلغ معمولا بسیار بالا است چون هر قدر پول بیشتری پرداخت شود عروس از احترام بیشتری برخوردار خواهد بود. خانواده های بسیاری نمی توانند این پول را بپردازند و قول می دهند که پس از عروسی پول را خواهند داد اما وقتی از پول خبری نیست خانواده ی شوهر عروس را مجبور به خود سوزی می کنند و یا عروس خودش بدون در خواست آنها و از روی شرم خودش را زنده می سوزاند....</a:t>
            </a:r>
          </a:p>
        </p:txBody>
      </p:sp>
    </p:spTree>
    <p:extLst>
      <p:ext uri="{BB962C8B-B14F-4D97-AF65-F5344CB8AC3E}">
        <p14:creationId xmlns:p14="http://schemas.microsoft.com/office/powerpoint/2010/main" val="1422056455"/>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3739"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83740" cy="5994400"/>
          </a:xfrm>
          <a:prstGeom prst="rect">
            <a:avLst/>
          </a:prstGeom>
        </p:spPr>
      </p:pic>
    </p:spTree>
    <p:extLst>
      <p:ext uri="{BB962C8B-B14F-4D97-AF65-F5344CB8AC3E}">
        <p14:creationId xmlns:p14="http://schemas.microsoft.com/office/powerpoint/2010/main" val="4050213410"/>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25384"/>
            <a:ext cx="8890000" cy="6883384"/>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5384"/>
            <a:ext cx="9521371" cy="6883384"/>
          </a:xfrm>
          <a:prstGeom prst="rect">
            <a:avLst/>
          </a:prstGeom>
        </p:spPr>
      </p:pic>
      <p:sp>
        <p:nvSpPr>
          <p:cNvPr id="4" name="Rectangle 3"/>
          <p:cNvSpPr/>
          <p:nvPr/>
        </p:nvSpPr>
        <p:spPr>
          <a:xfrm>
            <a:off x="9390743" y="1938049"/>
            <a:ext cx="2844800" cy="1977464"/>
          </a:xfrm>
          <a:prstGeom prst="rect">
            <a:avLst/>
          </a:prstGeom>
        </p:spPr>
        <p:txBody>
          <a:bodyPr wrap="square">
            <a:spAutoFit/>
          </a:bodyPr>
          <a:lstStyle/>
          <a:p>
            <a:pPr algn="ctr">
              <a:lnSpc>
                <a:spcPct val="150000"/>
              </a:lnSpc>
            </a:pPr>
            <a:r>
              <a:rPr lang="fa-IR" sz="2800" dirty="0">
                <a:cs typeface="B Koodak" panose="00000700000000000000" pitchFamily="2" charset="-78"/>
              </a:rPr>
              <a:t>معبد </a:t>
            </a:r>
            <a:endParaRPr lang="fa-IR" sz="2800" dirty="0" smtClean="0">
              <a:cs typeface="B Koodak" panose="00000700000000000000" pitchFamily="2" charset="-78"/>
            </a:endParaRPr>
          </a:p>
          <a:p>
            <a:pPr algn="ctr">
              <a:lnSpc>
                <a:spcPct val="150000"/>
              </a:lnSpc>
            </a:pPr>
            <a:r>
              <a:rPr lang="fa-IR" sz="2800" dirty="0" smtClean="0">
                <a:cs typeface="B Koodak" panose="00000700000000000000" pitchFamily="2" charset="-78"/>
              </a:rPr>
              <a:t>«</a:t>
            </a:r>
            <a:r>
              <a:rPr lang="fa-IR" sz="2800" dirty="0">
                <a:cs typeface="B Koodak" panose="00000700000000000000" pitchFamily="2" charset="-78"/>
              </a:rPr>
              <a:t>سری </a:t>
            </a:r>
            <a:r>
              <a:rPr lang="fa-IR" sz="2800" dirty="0" smtClean="0">
                <a:cs typeface="B Koodak" panose="00000700000000000000" pitchFamily="2" charset="-78"/>
              </a:rPr>
              <a:t>انگِناتس‌وامی»</a:t>
            </a:r>
          </a:p>
          <a:p>
            <a:pPr algn="ctr">
              <a:lnSpc>
                <a:spcPct val="150000"/>
              </a:lnSpc>
            </a:pPr>
            <a:r>
              <a:rPr lang="fa-IR" sz="2800" dirty="0" smtClean="0">
                <a:cs typeface="B Koodak" panose="00000700000000000000" pitchFamily="2" charset="-78"/>
              </a:rPr>
              <a:t>هند</a:t>
            </a:r>
            <a:endParaRPr lang="en-US" sz="2800" dirty="0">
              <a:cs typeface="B Koodak" panose="00000700000000000000" pitchFamily="2" charset="-78"/>
            </a:endParaRPr>
          </a:p>
        </p:txBody>
      </p:sp>
      <p:sp>
        <p:nvSpPr>
          <p:cNvPr id="5" name="Rectangle 4"/>
          <p:cNvSpPr/>
          <p:nvPr/>
        </p:nvSpPr>
        <p:spPr>
          <a:xfrm>
            <a:off x="9543142" y="4152221"/>
            <a:ext cx="2670629" cy="1384995"/>
          </a:xfrm>
          <a:prstGeom prst="rect">
            <a:avLst/>
          </a:prstGeom>
        </p:spPr>
        <p:txBody>
          <a:bodyPr wrap="square">
            <a:spAutoFit/>
          </a:bodyPr>
          <a:lstStyle/>
          <a:p>
            <a:pPr algn="ctr"/>
            <a:r>
              <a:rPr lang="fa-IR" sz="2800" dirty="0">
                <a:cs typeface="B Koodak" panose="00000700000000000000" pitchFamily="2" charset="-78"/>
              </a:rPr>
              <a:t>این معبد مختص رانگاناتا، یکی از خدایان هندی است.</a:t>
            </a:r>
            <a:endParaRPr lang="en-US" sz="2800" dirty="0">
              <a:cs typeface="B Koodak" panose="00000700000000000000" pitchFamily="2" charset="-78"/>
            </a:endParaRPr>
          </a:p>
        </p:txBody>
      </p:sp>
    </p:spTree>
    <p:extLst>
      <p:ext uri="{BB962C8B-B14F-4D97-AF65-F5344CB8AC3E}">
        <p14:creationId xmlns:p14="http://schemas.microsoft.com/office/powerpoint/2010/main" val="4250538901"/>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25384"/>
            <a:ext cx="8890000" cy="6883384"/>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663165" cy="6858000"/>
          </a:xfrm>
          <a:prstGeom prst="rect">
            <a:avLst/>
          </a:prstGeom>
        </p:spPr>
      </p:pic>
      <p:sp>
        <p:nvSpPr>
          <p:cNvPr id="5" name="Rectangle 4"/>
          <p:cNvSpPr/>
          <p:nvPr/>
        </p:nvSpPr>
        <p:spPr>
          <a:xfrm>
            <a:off x="9663165" y="3231642"/>
            <a:ext cx="2353528" cy="830997"/>
          </a:xfrm>
          <a:prstGeom prst="rect">
            <a:avLst/>
          </a:prstGeom>
        </p:spPr>
        <p:txBody>
          <a:bodyPr wrap="square">
            <a:spAutoFit/>
          </a:bodyPr>
          <a:lstStyle/>
          <a:p>
            <a:pPr algn="ctr"/>
            <a:r>
              <a:rPr lang="fa-IR" sz="2400" dirty="0" smtClean="0">
                <a:cs typeface="B Koodak" panose="00000700000000000000" pitchFamily="2" charset="-78"/>
              </a:rPr>
              <a:t>معبد « سوامی نارایان آکشاردام »</a:t>
            </a:r>
            <a:endParaRPr lang="en-US" sz="2400" dirty="0">
              <a:cs typeface="B Koodak" panose="00000700000000000000" pitchFamily="2" charset="-78"/>
            </a:endParaRPr>
          </a:p>
        </p:txBody>
      </p:sp>
    </p:spTree>
    <p:extLst>
      <p:ext uri="{BB962C8B-B14F-4D97-AF65-F5344CB8AC3E}">
        <p14:creationId xmlns:p14="http://schemas.microsoft.com/office/powerpoint/2010/main" val="32266264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25384"/>
            <a:ext cx="8890000" cy="6883384"/>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287000" cy="6858000"/>
          </a:xfrm>
          <a:prstGeom prst="rect">
            <a:avLst/>
          </a:prstGeom>
        </p:spPr>
      </p:pic>
      <p:sp>
        <p:nvSpPr>
          <p:cNvPr id="4" name="Rectangle 3"/>
          <p:cNvSpPr/>
          <p:nvPr/>
        </p:nvSpPr>
        <p:spPr>
          <a:xfrm>
            <a:off x="10254295" y="3298371"/>
            <a:ext cx="1970411" cy="523220"/>
          </a:xfrm>
          <a:prstGeom prst="rect">
            <a:avLst/>
          </a:prstGeom>
        </p:spPr>
        <p:txBody>
          <a:bodyPr wrap="none">
            <a:spAutoFit/>
          </a:bodyPr>
          <a:lstStyle/>
          <a:p>
            <a:pPr algn="just"/>
            <a:r>
              <a:rPr lang="fa-IR" sz="2800" b="1" dirty="0" smtClean="0">
                <a:cs typeface="B Koodak" panose="00000700000000000000" pitchFamily="2" charset="-78"/>
              </a:rPr>
              <a:t>معبد خاجوراهو</a:t>
            </a:r>
            <a:endParaRPr lang="fa-IR" sz="2800" b="1" dirty="0">
              <a:effectLst/>
              <a:cs typeface="B Koodak" panose="00000700000000000000" pitchFamily="2" charset="-78"/>
            </a:endParaRPr>
          </a:p>
        </p:txBody>
      </p:sp>
    </p:spTree>
    <p:extLst>
      <p:ext uri="{BB962C8B-B14F-4D97-AF65-F5344CB8AC3E}">
        <p14:creationId xmlns:p14="http://schemas.microsoft.com/office/powerpoint/2010/main" val="388516938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25384"/>
            <a:ext cx="8890000" cy="6883384"/>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069303" cy="6858000"/>
          </a:xfrm>
          <a:prstGeom prst="rect">
            <a:avLst/>
          </a:prstGeom>
        </p:spPr>
      </p:pic>
      <p:sp>
        <p:nvSpPr>
          <p:cNvPr id="5" name="Rectangle 4"/>
          <p:cNvSpPr/>
          <p:nvPr/>
        </p:nvSpPr>
        <p:spPr>
          <a:xfrm>
            <a:off x="9967703" y="3167390"/>
            <a:ext cx="2122697" cy="523220"/>
          </a:xfrm>
          <a:prstGeom prst="rect">
            <a:avLst/>
          </a:prstGeom>
        </p:spPr>
        <p:txBody>
          <a:bodyPr wrap="none">
            <a:spAutoFit/>
          </a:bodyPr>
          <a:lstStyle/>
          <a:p>
            <a:pPr algn="just"/>
            <a:r>
              <a:rPr lang="fa-IR" sz="2800" b="1" dirty="0" smtClean="0">
                <a:cs typeface="B Koodak" panose="00000700000000000000" pitchFamily="2" charset="-78"/>
              </a:rPr>
              <a:t>معبد نیلوفر آبی </a:t>
            </a:r>
            <a:endParaRPr lang="fa-IR" sz="2800" b="1" dirty="0">
              <a:effectLst/>
              <a:cs typeface="B Koodak" panose="00000700000000000000" pitchFamily="2" charset="-78"/>
            </a:endParaRPr>
          </a:p>
        </p:txBody>
      </p:sp>
    </p:spTree>
    <p:extLst>
      <p:ext uri="{BB962C8B-B14F-4D97-AF65-F5344CB8AC3E}">
        <p14:creationId xmlns:p14="http://schemas.microsoft.com/office/powerpoint/2010/main" val="3122660405"/>
      </p:ext>
    </p:extLst>
  </p:cSld>
  <p:clrMapOvr>
    <a:masterClrMapping/>
  </p:clrMapOvr>
  <p:transition spd="slow">
    <p:wipe dir="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5384"/>
            <a:ext cx="12192000" cy="6883384"/>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429" y="-25384"/>
            <a:ext cx="11489089" cy="6883385"/>
          </a:xfrm>
          <a:prstGeom prst="rect">
            <a:avLst/>
          </a:prstGeom>
        </p:spPr>
      </p:pic>
      <p:sp>
        <p:nvSpPr>
          <p:cNvPr id="5" name="Rectangle 4"/>
          <p:cNvSpPr/>
          <p:nvPr/>
        </p:nvSpPr>
        <p:spPr>
          <a:xfrm>
            <a:off x="5828518" y="0"/>
            <a:ext cx="6096000" cy="1015663"/>
          </a:xfrm>
          <a:prstGeom prst="rect">
            <a:avLst/>
          </a:prstGeom>
          <a:solidFill>
            <a:schemeClr val="bg1"/>
          </a:solidFill>
        </p:spPr>
        <p:txBody>
          <a:bodyPr>
            <a:spAutoFit/>
          </a:bodyPr>
          <a:lstStyle/>
          <a:p>
            <a:pPr algn="just"/>
            <a:r>
              <a:rPr lang="en-US" sz="2000" dirty="0">
                <a:cs typeface="B Koodak" panose="00000700000000000000" pitchFamily="2" charset="-78"/>
              </a:rPr>
              <a:t>هندوها رود گنگ را مقدس </a:t>
            </a:r>
            <a:r>
              <a:rPr lang="en-US" sz="2000" dirty="0" smtClean="0">
                <a:cs typeface="B Koodak" panose="00000700000000000000" pitchFamily="2" charset="-78"/>
              </a:rPr>
              <a:t>می</a:t>
            </a:r>
            <a:r>
              <a:rPr lang="fa-IR" sz="2000" dirty="0" smtClean="0">
                <a:cs typeface="B Koodak" panose="00000700000000000000" pitchFamily="2" charset="-78"/>
              </a:rPr>
              <a:t> </a:t>
            </a:r>
            <a:r>
              <a:rPr lang="en-US" sz="2000" dirty="0" smtClean="0">
                <a:cs typeface="B Koodak" panose="00000700000000000000" pitchFamily="2" charset="-78"/>
              </a:rPr>
              <a:t>شمارند </a:t>
            </a:r>
            <a:r>
              <a:rPr lang="en-US" sz="2000" dirty="0">
                <a:cs typeface="B Koodak" panose="00000700000000000000" pitchFamily="2" charset="-78"/>
              </a:rPr>
              <a:t>و معتقدند در این رود، </a:t>
            </a:r>
            <a:r>
              <a:rPr lang="en-US" sz="2000" dirty="0" smtClean="0">
                <a:cs typeface="B Koodak" panose="00000700000000000000" pitchFamily="2" charset="-78"/>
              </a:rPr>
              <a:t>گنـاهانشان</a:t>
            </a:r>
            <a:r>
              <a:rPr lang="fa-IR" sz="2000" dirty="0" smtClean="0">
                <a:cs typeface="B Koodak" panose="00000700000000000000" pitchFamily="2" charset="-78"/>
              </a:rPr>
              <a:t> </a:t>
            </a:r>
            <a:r>
              <a:rPr lang="en-US" sz="2000" dirty="0" smtClean="0">
                <a:cs typeface="B Koodak" panose="00000700000000000000" pitchFamily="2" charset="-78"/>
              </a:rPr>
              <a:t>پاک </a:t>
            </a:r>
            <a:r>
              <a:rPr lang="en-US" sz="2000" dirty="0">
                <a:cs typeface="B Koodak" panose="00000700000000000000" pitchFamily="2" charset="-78"/>
              </a:rPr>
              <a:t>و شسته </a:t>
            </a:r>
            <a:r>
              <a:rPr lang="en-US" sz="2000" dirty="0" smtClean="0">
                <a:cs typeface="B Koodak" panose="00000700000000000000" pitchFamily="2" charset="-78"/>
              </a:rPr>
              <a:t>می</a:t>
            </a:r>
            <a:r>
              <a:rPr lang="fa-IR" sz="2000" dirty="0" smtClean="0">
                <a:cs typeface="B Koodak" panose="00000700000000000000" pitchFamily="2" charset="-78"/>
              </a:rPr>
              <a:t> </a:t>
            </a:r>
            <a:r>
              <a:rPr lang="en-US" sz="2000" dirty="0" smtClean="0">
                <a:cs typeface="B Koodak" panose="00000700000000000000" pitchFamily="2" charset="-78"/>
              </a:rPr>
              <a:t>شود</a:t>
            </a:r>
            <a:r>
              <a:rPr lang="en-US" sz="2000" dirty="0">
                <a:cs typeface="B Koodak" panose="00000700000000000000" pitchFamily="2" charset="-78"/>
              </a:rPr>
              <a:t>. هر ساله </a:t>
            </a:r>
            <a:r>
              <a:rPr lang="en-US" sz="2000" dirty="0" smtClean="0">
                <a:cs typeface="B Koodak" panose="00000700000000000000" pitchFamily="2" charset="-78"/>
              </a:rPr>
              <a:t>میلیون</a:t>
            </a:r>
            <a:r>
              <a:rPr lang="fa-IR" sz="2000" dirty="0" smtClean="0">
                <a:cs typeface="B Koodak" panose="00000700000000000000" pitchFamily="2" charset="-78"/>
              </a:rPr>
              <a:t> </a:t>
            </a:r>
            <a:r>
              <a:rPr lang="en-US" sz="2000" dirty="0" smtClean="0">
                <a:cs typeface="B Koodak" panose="00000700000000000000" pitchFamily="2" charset="-78"/>
              </a:rPr>
              <a:t>ها </a:t>
            </a:r>
            <a:r>
              <a:rPr lang="en-US" sz="2000" dirty="0">
                <a:cs typeface="B Koodak" panose="00000700000000000000" pitchFamily="2" charset="-78"/>
              </a:rPr>
              <a:t>نفر هنـدی </a:t>
            </a:r>
            <a:r>
              <a:rPr lang="en-US" sz="2000" dirty="0" smtClean="0">
                <a:cs typeface="B Koodak" panose="00000700000000000000" pitchFamily="2" charset="-78"/>
              </a:rPr>
              <a:t>برای</a:t>
            </a:r>
            <a:r>
              <a:rPr lang="fa-IR" sz="2000" dirty="0" smtClean="0">
                <a:cs typeface="B Koodak" panose="00000700000000000000" pitchFamily="2" charset="-78"/>
              </a:rPr>
              <a:t> </a:t>
            </a:r>
            <a:r>
              <a:rPr lang="en-US" sz="2000" dirty="0" smtClean="0">
                <a:cs typeface="B Koodak" panose="00000700000000000000" pitchFamily="2" charset="-78"/>
              </a:rPr>
              <a:t>شست</a:t>
            </a:r>
            <a:r>
              <a:rPr lang="fa-IR" sz="2000" dirty="0" smtClean="0">
                <a:cs typeface="B Koodak" panose="00000700000000000000" pitchFamily="2" charset="-78"/>
              </a:rPr>
              <a:t> </a:t>
            </a:r>
            <a:r>
              <a:rPr lang="en-US" sz="2000" dirty="0" smtClean="0">
                <a:cs typeface="B Koodak" panose="00000700000000000000" pitchFamily="2" charset="-78"/>
              </a:rPr>
              <a:t>وشو </a:t>
            </a:r>
            <a:r>
              <a:rPr lang="en-US" sz="2000" dirty="0">
                <a:cs typeface="B Koodak" panose="00000700000000000000" pitchFamily="2" charset="-78"/>
              </a:rPr>
              <a:t>در </a:t>
            </a:r>
            <a:r>
              <a:rPr lang="en-US" sz="2000" dirty="0" smtClean="0">
                <a:cs typeface="B Koodak" panose="00000700000000000000" pitchFamily="2" charset="-78"/>
              </a:rPr>
              <a:t>رود</a:t>
            </a:r>
            <a:r>
              <a:rPr lang="fa-IR" sz="2000" dirty="0" smtClean="0">
                <a:cs typeface="B Koodak" panose="00000700000000000000" pitchFamily="2" charset="-78"/>
              </a:rPr>
              <a:t> </a:t>
            </a:r>
            <a:r>
              <a:rPr lang="en-US" sz="2000" dirty="0" smtClean="0">
                <a:cs typeface="B Koodak" panose="00000700000000000000" pitchFamily="2" charset="-78"/>
              </a:rPr>
              <a:t>گنگ </a:t>
            </a:r>
            <a:r>
              <a:rPr lang="en-US" sz="2000" dirty="0">
                <a:cs typeface="B Koodak" panose="00000700000000000000" pitchFamily="2" charset="-78"/>
              </a:rPr>
              <a:t>به این منطقه </a:t>
            </a:r>
            <a:r>
              <a:rPr lang="en-US" sz="2000" dirty="0" smtClean="0">
                <a:cs typeface="B Koodak" panose="00000700000000000000" pitchFamily="2" charset="-78"/>
              </a:rPr>
              <a:t>می</a:t>
            </a:r>
            <a:r>
              <a:rPr lang="fa-IR" sz="2000" dirty="0" smtClean="0">
                <a:cs typeface="B Koodak" panose="00000700000000000000" pitchFamily="2" charset="-78"/>
              </a:rPr>
              <a:t> </a:t>
            </a:r>
            <a:r>
              <a:rPr lang="en-US" sz="2000" dirty="0" smtClean="0">
                <a:cs typeface="B Koodak" panose="00000700000000000000" pitchFamily="2" charset="-78"/>
              </a:rPr>
              <a:t>آیند</a:t>
            </a:r>
            <a:r>
              <a:rPr lang="fa-IR" sz="2000" dirty="0" smtClean="0">
                <a:cs typeface="B Koodak" panose="00000700000000000000" pitchFamily="2" charset="-78"/>
              </a:rPr>
              <a:t>. </a:t>
            </a:r>
            <a:endParaRPr lang="en-US" sz="2000" dirty="0">
              <a:cs typeface="B Koodak" panose="00000700000000000000" pitchFamily="2" charset="-78"/>
            </a:endParaRPr>
          </a:p>
        </p:txBody>
      </p:sp>
    </p:spTree>
    <p:extLst>
      <p:ext uri="{BB962C8B-B14F-4D97-AF65-F5344CB8AC3E}">
        <p14:creationId xmlns:p14="http://schemas.microsoft.com/office/powerpoint/2010/main" val="3107489773"/>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5384"/>
            <a:ext cx="12192000" cy="6883384"/>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9295" y="-25384"/>
            <a:ext cx="10333409" cy="6883384"/>
          </a:xfrm>
          <a:prstGeom prst="rect">
            <a:avLst/>
          </a:prstGeom>
        </p:spPr>
      </p:pic>
    </p:spTree>
    <p:extLst>
      <p:ext uri="{BB962C8B-B14F-4D97-AF65-F5344CB8AC3E}">
        <p14:creationId xmlns:p14="http://schemas.microsoft.com/office/powerpoint/2010/main" val="2479568573"/>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4" name="Rectangle 3"/>
          <p:cNvSpPr/>
          <p:nvPr/>
        </p:nvSpPr>
        <p:spPr>
          <a:xfrm>
            <a:off x="4886371" y="505418"/>
            <a:ext cx="2419252" cy="769441"/>
          </a:xfrm>
          <a:prstGeom prst="rect">
            <a:avLst/>
          </a:prstGeom>
          <a:noFill/>
        </p:spPr>
        <p:txBody>
          <a:bodyPr wrap="none" lIns="91440" tIns="45720" rIns="91440" bIns="45720">
            <a:spAutoFit/>
          </a:bodyPr>
          <a:lstStyle/>
          <a:p>
            <a:pPr algn="ctr"/>
            <a:r>
              <a:rPr lang="fa-IR" sz="4400" b="1" cap="none" spc="0" dirty="0" smtClean="0">
                <a:ln w="22225">
                  <a:solidFill>
                    <a:schemeClr val="accent2"/>
                  </a:solidFill>
                  <a:prstDash val="solid"/>
                </a:ln>
                <a:solidFill>
                  <a:srgbClr val="C00000"/>
                </a:solidFill>
                <a:effectLst>
                  <a:glow rad="101600">
                    <a:schemeClr val="accent4">
                      <a:satMod val="175000"/>
                      <a:alpha val="40000"/>
                    </a:schemeClr>
                  </a:glow>
                </a:effectLst>
                <a:cs typeface="B Koodak" panose="00000700000000000000" pitchFamily="2" charset="-78"/>
              </a:rPr>
              <a:t>آیین</a:t>
            </a:r>
            <a:r>
              <a:rPr lang="fa-IR" sz="4400" b="1" cap="none" spc="0" dirty="0" smtClean="0">
                <a:ln w="22225">
                  <a:solidFill>
                    <a:schemeClr val="accent2"/>
                  </a:solidFill>
                  <a:prstDash val="solid"/>
                </a:ln>
                <a:solidFill>
                  <a:schemeClr val="accent2">
                    <a:lumMod val="40000"/>
                    <a:lumOff val="60000"/>
                  </a:schemeClr>
                </a:solidFill>
                <a:effectLst>
                  <a:glow rad="101600">
                    <a:schemeClr val="accent4">
                      <a:satMod val="175000"/>
                      <a:alpha val="40000"/>
                    </a:schemeClr>
                  </a:glow>
                </a:effectLst>
                <a:cs typeface="B Koodak" panose="00000700000000000000" pitchFamily="2" charset="-78"/>
              </a:rPr>
              <a:t> </a:t>
            </a:r>
            <a:r>
              <a:rPr lang="fa-IR" sz="4400" b="1" cap="none" spc="0" dirty="0" smtClean="0">
                <a:ln w="22225">
                  <a:solidFill>
                    <a:schemeClr val="accent2"/>
                  </a:solidFill>
                  <a:prstDash val="solid"/>
                </a:ln>
                <a:solidFill>
                  <a:srgbClr val="C00000"/>
                </a:solidFill>
                <a:effectLst>
                  <a:glow rad="101600">
                    <a:schemeClr val="accent4">
                      <a:satMod val="175000"/>
                      <a:alpha val="40000"/>
                    </a:schemeClr>
                  </a:glow>
                </a:effectLst>
                <a:cs typeface="B Koodak" panose="00000700000000000000" pitchFamily="2" charset="-78"/>
              </a:rPr>
              <a:t>بودایی</a:t>
            </a:r>
            <a:endParaRPr lang="en-US" sz="4400" b="1" cap="none" spc="0" dirty="0">
              <a:ln w="22225">
                <a:solidFill>
                  <a:schemeClr val="accent2"/>
                </a:solidFill>
                <a:prstDash val="solid"/>
              </a:ln>
              <a:solidFill>
                <a:srgbClr val="C00000"/>
              </a:solidFill>
              <a:effectLst>
                <a:glow rad="101600">
                  <a:schemeClr val="accent4">
                    <a:satMod val="175000"/>
                    <a:alpha val="40000"/>
                  </a:schemeClr>
                </a:glow>
              </a:effectLst>
              <a:cs typeface="B Koodak" panose="00000700000000000000" pitchFamily="2" charset="-78"/>
            </a:endParaRPr>
          </a:p>
        </p:txBody>
      </p:sp>
      <p:sp>
        <p:nvSpPr>
          <p:cNvPr id="5" name="Rectangle 4"/>
          <p:cNvSpPr/>
          <p:nvPr/>
        </p:nvSpPr>
        <p:spPr>
          <a:xfrm>
            <a:off x="841825" y="1158745"/>
            <a:ext cx="10508343" cy="4832092"/>
          </a:xfrm>
          <a:prstGeom prst="rect">
            <a:avLst/>
          </a:prstGeom>
        </p:spPr>
        <p:txBody>
          <a:bodyPr wrap="square">
            <a:spAutoFit/>
          </a:bodyPr>
          <a:lstStyle/>
          <a:p>
            <a:pPr algn="just"/>
            <a:r>
              <a:rPr lang="fa-IR" sz="2800" dirty="0">
                <a:cs typeface="B Koodak" panose="00000700000000000000" pitchFamily="2" charset="-78"/>
              </a:rPr>
              <a:t>در حدود دو هزار و پانصد سال پیش، در هندوستان در پای کوههای هیمالیا در میان </a:t>
            </a:r>
            <a:r>
              <a:rPr lang="fa-IR" sz="2800" dirty="0" smtClean="0">
                <a:cs typeface="B Koodak" panose="00000700000000000000" pitchFamily="2" charset="-78"/>
              </a:rPr>
              <a:t>مردم، </a:t>
            </a:r>
            <a:r>
              <a:rPr lang="fa-IR" sz="2800" dirty="0">
                <a:cs typeface="B Koodak" panose="00000700000000000000" pitchFamily="2" charset="-78"/>
              </a:rPr>
              <a:t>شاهزاده ای به دنیا آمد و در حدود سی سال در ناز و </a:t>
            </a:r>
            <a:r>
              <a:rPr lang="fa-IR" sz="2800" dirty="0" smtClean="0">
                <a:cs typeface="B Koodak" panose="00000700000000000000" pitchFamily="2" charset="-78"/>
              </a:rPr>
              <a:t>نعمت </a:t>
            </a:r>
            <a:r>
              <a:rPr lang="fa-IR" sz="2800" dirty="0">
                <a:cs typeface="B Koodak" panose="00000700000000000000" pitchFamily="2" charset="-78"/>
              </a:rPr>
              <a:t>بزیست</a:t>
            </a:r>
            <a:r>
              <a:rPr lang="fa-IR" sz="2800" dirty="0" smtClean="0">
                <a:cs typeface="B Koodak" panose="00000700000000000000" pitchFamily="2" charset="-78"/>
              </a:rPr>
              <a:t>.</a:t>
            </a:r>
          </a:p>
          <a:p>
            <a:pPr algn="just"/>
            <a:r>
              <a:rPr lang="fa-IR" sz="2800" dirty="0" smtClean="0">
                <a:cs typeface="B Koodak" panose="00000700000000000000" pitchFamily="2" charset="-78"/>
              </a:rPr>
              <a:t> </a:t>
            </a:r>
            <a:r>
              <a:rPr lang="fa-IR" sz="2800" dirty="0">
                <a:cs typeface="B Koodak" panose="00000700000000000000" pitchFamily="2" charset="-78"/>
              </a:rPr>
              <a:t>در خلال آن ایام با علوم زمان خود و بالاخص با تعلیمات کتاب مقدس هندوها که به نام «وداها» معروف است آشنا شد. </a:t>
            </a:r>
            <a:endParaRPr lang="fa-IR" sz="2800" dirty="0" smtClean="0">
              <a:cs typeface="B Koodak" panose="00000700000000000000" pitchFamily="2" charset="-78"/>
            </a:endParaRPr>
          </a:p>
          <a:p>
            <a:pPr algn="just"/>
            <a:r>
              <a:rPr lang="fa-IR" sz="2800" dirty="0" smtClean="0">
                <a:cs typeface="B Koodak" panose="00000700000000000000" pitchFamily="2" charset="-78"/>
              </a:rPr>
              <a:t>پس </a:t>
            </a:r>
            <a:r>
              <a:rPr lang="fa-IR" sz="2800" dirty="0">
                <a:cs typeface="B Koodak" panose="00000700000000000000" pitchFamily="2" charset="-78"/>
              </a:rPr>
              <a:t>از آن در اثر یک انقلاب روحی مدت هفت سال از تخت و تاج و ناز و نعمت کناره گیری کرد و به خلوت و انزوا و ریاضت و تفکر پرداخت. آن چیزی که او را رنج می داد این بود که رنج و درد از کجا برای آدمیزادگان فرود آمده است و چگونه آدمیان می توانند زندگی سعادتمندانه ای پیشه سازند. </a:t>
            </a:r>
            <a:endParaRPr lang="fa-IR" sz="2800" dirty="0" smtClean="0">
              <a:cs typeface="B Koodak" panose="00000700000000000000" pitchFamily="2" charset="-78"/>
            </a:endParaRPr>
          </a:p>
          <a:p>
            <a:pPr algn="just"/>
            <a:r>
              <a:rPr lang="fa-IR" sz="2800" dirty="0" smtClean="0">
                <a:cs typeface="B Koodak" panose="00000700000000000000" pitchFamily="2" charset="-78"/>
              </a:rPr>
              <a:t>پس </a:t>
            </a:r>
            <a:r>
              <a:rPr lang="fa-IR" sz="2800" dirty="0">
                <a:cs typeface="B Koodak" panose="00000700000000000000" pitchFamily="2" charset="-78"/>
              </a:rPr>
              <a:t>از سالها رنج و ریاضت و تفکر و خلوت، عاقبت در زیر یک درخت انجیر اندیشه ای را کشف کرد که به عقیده خود او راز زندگی و سعادت است، و از آن پس خلوت و انزوا را ترک کرد و منکر ریاضت شد و به ارشاد و تعلیم خلق پرداخت. </a:t>
            </a:r>
            <a:endParaRPr lang="en-US" sz="2800" dirty="0">
              <a:cs typeface="B Koodak" panose="00000700000000000000" pitchFamily="2" charset="-78"/>
            </a:endParaRPr>
          </a:p>
        </p:txBody>
      </p:sp>
    </p:spTree>
    <p:extLst>
      <p:ext uri="{BB962C8B-B14F-4D97-AF65-F5344CB8AC3E}">
        <p14:creationId xmlns:p14="http://schemas.microsoft.com/office/powerpoint/2010/main" val="2498519888"/>
      </p:ext>
    </p:extLst>
  </p:cSld>
  <p:clrMapOvr>
    <a:masterClrMapping/>
  </p:clrMapOvr>
  <p:transition spd="slow">
    <p:wipe dir="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3" name="Rectangle 2"/>
          <p:cNvSpPr/>
          <p:nvPr/>
        </p:nvSpPr>
        <p:spPr>
          <a:xfrm>
            <a:off x="812800" y="769035"/>
            <a:ext cx="10551886" cy="5262979"/>
          </a:xfrm>
          <a:prstGeom prst="rect">
            <a:avLst/>
          </a:prstGeom>
        </p:spPr>
        <p:txBody>
          <a:bodyPr wrap="square">
            <a:spAutoFit/>
          </a:bodyPr>
          <a:lstStyle/>
          <a:p>
            <a:pPr algn="just"/>
            <a:r>
              <a:rPr lang="fa-IR" sz="2800" dirty="0">
                <a:cs typeface="B Koodak" panose="00000700000000000000" pitchFamily="2" charset="-78"/>
              </a:rPr>
              <a:t>آنچه او کشف کرد یک قانون ساده و طبیعی بود و آن اینکه بر جهان قانون پاداش و کیفر حکمفرماست، از نیکی نیکی و از بدی بدی می زاید</a:t>
            </a:r>
            <a:r>
              <a:rPr lang="fa-IR" sz="2800" dirty="0" smtClean="0">
                <a:cs typeface="B Koodak" panose="00000700000000000000" pitchFamily="2" charset="-78"/>
              </a:rPr>
              <a:t>.</a:t>
            </a:r>
          </a:p>
          <a:p>
            <a:pPr algn="just"/>
            <a:r>
              <a:rPr lang="fa-IR" sz="2800" dirty="0">
                <a:cs typeface="B Koodak" panose="00000700000000000000" pitchFamily="2" charset="-78"/>
              </a:rPr>
              <a:t>این شاهزاده که به نام «</a:t>
            </a:r>
            <a:r>
              <a:rPr lang="fa-IR" sz="2800" dirty="0" smtClean="0">
                <a:cs typeface="B Koodak" panose="00000700000000000000" pitchFamily="2" charset="-78"/>
              </a:rPr>
              <a:t>سیدارتا</a:t>
            </a:r>
            <a:r>
              <a:rPr lang="fa-IR" sz="2800" dirty="0">
                <a:cs typeface="B Koodak" panose="00000700000000000000" pitchFamily="2" charset="-78"/>
              </a:rPr>
              <a:t>» خوانده می شد و بعدها لقب «بودا» یافت، پس از کشف این قانون منکر قربانی و دعا و زاری و پرستش خدایان و تاثیر این اعمال در سرنوشت انسان شد. خدایان را انکار کرد و به قانون ازلی جهان ایمان آورد. کتاب مقدس «ودا» را که دعوت به قربانی و دعا و غیره کرده و هم انسانها را به حسب اصل آفرینش متفاوت فرض کرده نیز مورد انکار و انتقاد قرار داد</a:t>
            </a:r>
            <a:r>
              <a:rPr lang="fa-IR" sz="2800" dirty="0" smtClean="0">
                <a:cs typeface="B Koodak" panose="00000700000000000000" pitchFamily="2" charset="-78"/>
              </a:rPr>
              <a:t>.</a:t>
            </a:r>
          </a:p>
          <a:p>
            <a:pPr algn="just"/>
            <a:r>
              <a:rPr lang="fa-IR" sz="2800" dirty="0">
                <a:cs typeface="B Koodak" panose="00000700000000000000" pitchFamily="2" charset="-78"/>
              </a:rPr>
              <a:t>آیین و مسلک بودا بیش از آنکه به یک دین شباهت داشته باشد به یک فلسفه شبیه است، ولی پیروان او تدریجا آیین او را به صورت یک آیین مذهبی در آوردند و خود او را که منکر عبادت و پرستش خدایان بود تا حد یک معبود بالا بردند، معابد ساختند و مجسمه بودا را در معابد برپا کردند و گفته های او را پس از خودش گرد آورده نام «سه سبد دانش» به آن دادند.</a:t>
            </a:r>
            <a:endParaRPr lang="en-US" sz="2800" dirty="0">
              <a:cs typeface="B Koodak" panose="00000700000000000000" pitchFamily="2" charset="-78"/>
            </a:endParaRPr>
          </a:p>
        </p:txBody>
      </p:sp>
    </p:spTree>
    <p:extLst>
      <p:ext uri="{BB962C8B-B14F-4D97-AF65-F5344CB8AC3E}">
        <p14:creationId xmlns:p14="http://schemas.microsoft.com/office/powerpoint/2010/main" val="27093439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114" y="0"/>
            <a:ext cx="10586964" cy="6858000"/>
          </a:xfrm>
          <a:prstGeom prst="rect">
            <a:avLst/>
          </a:prstGeom>
        </p:spPr>
      </p:pic>
      <p:sp>
        <p:nvSpPr>
          <p:cNvPr id="5" name="Rectangle 4"/>
          <p:cNvSpPr/>
          <p:nvPr/>
        </p:nvSpPr>
        <p:spPr>
          <a:xfrm>
            <a:off x="1061146" y="385021"/>
            <a:ext cx="2398477" cy="954107"/>
          </a:xfrm>
          <a:prstGeom prst="rect">
            <a:avLst/>
          </a:prstGeom>
        </p:spPr>
        <p:txBody>
          <a:bodyPr wrap="none">
            <a:spAutoFit/>
          </a:bodyPr>
          <a:lstStyle/>
          <a:p>
            <a:r>
              <a:rPr lang="fa-IR" sz="2800" dirty="0">
                <a:cs typeface="B Koodak" panose="00000700000000000000" pitchFamily="2" charset="-78"/>
              </a:rPr>
              <a:t>معبد پا دت </a:t>
            </a:r>
            <a:r>
              <a:rPr lang="fa-IR" sz="2800" dirty="0" smtClean="0">
                <a:cs typeface="B Koodak" panose="00000700000000000000" pitchFamily="2" charset="-78"/>
              </a:rPr>
              <a:t>لوآنگ</a:t>
            </a:r>
          </a:p>
          <a:p>
            <a:pPr algn="ctr"/>
            <a:r>
              <a:rPr lang="fa-IR" sz="2800" dirty="0" smtClean="0">
                <a:cs typeface="B Koodak" panose="00000700000000000000" pitchFamily="2" charset="-78"/>
              </a:rPr>
              <a:t>لائوس</a:t>
            </a:r>
            <a:endParaRPr lang="en-US" sz="2800" dirty="0">
              <a:cs typeface="B Koodak" panose="00000700000000000000" pitchFamily="2" charset="-78"/>
            </a:endParaRPr>
          </a:p>
        </p:txBody>
      </p:sp>
    </p:spTree>
    <p:extLst>
      <p:ext uri="{BB962C8B-B14F-4D97-AF65-F5344CB8AC3E}">
        <p14:creationId xmlns:p14="http://schemas.microsoft.com/office/powerpoint/2010/main" val="101873921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601200" cy="6858000"/>
          </a:xfrm>
          <a:prstGeom prst="rect">
            <a:avLst/>
          </a:prstGeom>
        </p:spPr>
      </p:pic>
      <p:sp>
        <p:nvSpPr>
          <p:cNvPr id="4" name="Rectangle 3"/>
          <p:cNvSpPr/>
          <p:nvPr/>
        </p:nvSpPr>
        <p:spPr>
          <a:xfrm>
            <a:off x="9977905" y="2951946"/>
            <a:ext cx="2021772" cy="954107"/>
          </a:xfrm>
          <a:prstGeom prst="rect">
            <a:avLst/>
          </a:prstGeom>
        </p:spPr>
        <p:txBody>
          <a:bodyPr wrap="none">
            <a:spAutoFit/>
          </a:bodyPr>
          <a:lstStyle/>
          <a:p>
            <a:r>
              <a:rPr lang="fa-IR" sz="2800" dirty="0">
                <a:cs typeface="B Koodak" panose="00000700000000000000" pitchFamily="2" charset="-78"/>
              </a:rPr>
              <a:t>معبد </a:t>
            </a:r>
            <a:r>
              <a:rPr lang="fa-IR" sz="2800" dirty="0" smtClean="0">
                <a:cs typeface="B Koodak" panose="00000700000000000000" pitchFamily="2" charset="-78"/>
              </a:rPr>
              <a:t>تودای جی</a:t>
            </a:r>
          </a:p>
          <a:p>
            <a:pPr algn="ctr"/>
            <a:r>
              <a:rPr lang="fa-IR" sz="2800" dirty="0" smtClean="0">
                <a:cs typeface="B Koodak" panose="00000700000000000000" pitchFamily="2" charset="-78"/>
              </a:rPr>
              <a:t>ژاپن</a:t>
            </a:r>
            <a:endParaRPr lang="en-US" sz="2800" dirty="0">
              <a:cs typeface="B Koodak" panose="00000700000000000000" pitchFamily="2" charset="-78"/>
            </a:endParaRPr>
          </a:p>
        </p:txBody>
      </p:sp>
    </p:spTree>
    <p:extLst>
      <p:ext uri="{BB962C8B-B14F-4D97-AF65-F5344CB8AC3E}">
        <p14:creationId xmlns:p14="http://schemas.microsoft.com/office/powerpoint/2010/main" val="287394353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977906" cy="6858000"/>
          </a:xfrm>
          <a:prstGeom prst="rect">
            <a:avLst/>
          </a:prstGeom>
        </p:spPr>
      </p:pic>
      <p:sp>
        <p:nvSpPr>
          <p:cNvPr id="3" name="Rectangle 2"/>
          <p:cNvSpPr/>
          <p:nvPr/>
        </p:nvSpPr>
        <p:spPr>
          <a:xfrm>
            <a:off x="10260098" y="2951946"/>
            <a:ext cx="1739579" cy="954107"/>
          </a:xfrm>
          <a:prstGeom prst="rect">
            <a:avLst/>
          </a:prstGeom>
        </p:spPr>
        <p:txBody>
          <a:bodyPr wrap="none">
            <a:spAutoFit/>
          </a:bodyPr>
          <a:lstStyle/>
          <a:p>
            <a:r>
              <a:rPr lang="fa-IR" sz="2800" dirty="0">
                <a:cs typeface="B Koodak" panose="00000700000000000000" pitchFamily="2" charset="-78"/>
              </a:rPr>
              <a:t>معبد </a:t>
            </a:r>
            <a:r>
              <a:rPr lang="fa-IR" sz="2800" dirty="0" smtClean="0">
                <a:cs typeface="B Koodak" panose="00000700000000000000" pitchFamily="2" charset="-78"/>
              </a:rPr>
              <a:t>داماکایا</a:t>
            </a:r>
          </a:p>
          <a:p>
            <a:pPr algn="ctr"/>
            <a:r>
              <a:rPr lang="fa-IR" sz="2800" dirty="0" smtClean="0">
                <a:cs typeface="B Koodak" panose="00000700000000000000" pitchFamily="2" charset="-78"/>
              </a:rPr>
              <a:t>تایلند</a:t>
            </a:r>
            <a:endParaRPr lang="en-US" sz="2800" dirty="0">
              <a:cs typeface="B Koodak" panose="00000700000000000000" pitchFamily="2" charset="-78"/>
            </a:endParaRPr>
          </a:p>
        </p:txBody>
      </p:sp>
    </p:spTree>
    <p:extLst>
      <p:ext uri="{BB962C8B-B14F-4D97-AF65-F5344CB8AC3E}">
        <p14:creationId xmlns:p14="http://schemas.microsoft.com/office/powerpoint/2010/main" val="679156332"/>
      </p:ext>
    </p:extLst>
  </p:cSld>
  <p:clrMapOvr>
    <a:masterClrMapping/>
  </p:clrMapOvr>
  <p:transition spd="slow">
    <p:comb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0319657" cy="6873941"/>
          </a:xfrm>
          <a:prstGeom prst="rect">
            <a:avLst/>
          </a:prstGeom>
        </p:spPr>
      </p:pic>
      <p:sp>
        <p:nvSpPr>
          <p:cNvPr id="3" name="Rectangle 2"/>
          <p:cNvSpPr/>
          <p:nvPr/>
        </p:nvSpPr>
        <p:spPr>
          <a:xfrm>
            <a:off x="10319656" y="2951946"/>
            <a:ext cx="1680021" cy="1815882"/>
          </a:xfrm>
          <a:prstGeom prst="rect">
            <a:avLst/>
          </a:prstGeom>
        </p:spPr>
        <p:txBody>
          <a:bodyPr wrap="square">
            <a:spAutoFit/>
          </a:bodyPr>
          <a:lstStyle/>
          <a:p>
            <a:pPr algn="ctr"/>
            <a:r>
              <a:rPr lang="fa-IR" sz="2800" dirty="0" smtClean="0">
                <a:cs typeface="B Koodak" panose="00000700000000000000" pitchFamily="2" charset="-78"/>
              </a:rPr>
              <a:t>راهبان بودایی معبد داماکایا</a:t>
            </a:r>
          </a:p>
          <a:p>
            <a:pPr algn="ctr"/>
            <a:r>
              <a:rPr lang="fa-IR" sz="2800" dirty="0" smtClean="0">
                <a:cs typeface="B Koodak" panose="00000700000000000000" pitchFamily="2" charset="-78"/>
              </a:rPr>
              <a:t>تایلند</a:t>
            </a:r>
            <a:endParaRPr lang="en-US" sz="2800" dirty="0">
              <a:cs typeface="B Koodak" panose="00000700000000000000" pitchFamily="2" charset="-78"/>
            </a:endParaRPr>
          </a:p>
        </p:txBody>
      </p:sp>
    </p:spTree>
    <p:extLst>
      <p:ext uri="{BB962C8B-B14F-4D97-AF65-F5344CB8AC3E}">
        <p14:creationId xmlns:p14="http://schemas.microsoft.com/office/powerpoint/2010/main" val="3421519753"/>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9716419" y="2951946"/>
            <a:ext cx="1717201" cy="954107"/>
          </a:xfrm>
          <a:prstGeom prst="rect">
            <a:avLst/>
          </a:prstGeom>
        </p:spPr>
        <p:txBody>
          <a:bodyPr wrap="none">
            <a:spAutoFit/>
          </a:bodyPr>
          <a:lstStyle/>
          <a:p>
            <a:r>
              <a:rPr lang="fa-IR" sz="2800" dirty="0">
                <a:cs typeface="B Koodak" panose="00000700000000000000" pitchFamily="2" charset="-78"/>
              </a:rPr>
              <a:t>معبد </a:t>
            </a:r>
            <a:r>
              <a:rPr lang="fa-IR" sz="2800" dirty="0" smtClean="0">
                <a:cs typeface="B Koodak" panose="00000700000000000000" pitchFamily="2" charset="-78"/>
              </a:rPr>
              <a:t>تیان هو</a:t>
            </a:r>
          </a:p>
          <a:p>
            <a:pPr algn="ctr"/>
            <a:r>
              <a:rPr lang="fa-IR" sz="2800" dirty="0" smtClean="0">
                <a:cs typeface="B Koodak" panose="00000700000000000000" pitchFamily="2" charset="-78"/>
              </a:rPr>
              <a:t>مالزی</a:t>
            </a:r>
            <a:endParaRPr lang="en-US" sz="2800" dirty="0">
              <a:cs typeface="B Koodak" panose="00000700000000000000" pitchFamily="2" charset="-78"/>
            </a:endParaRPr>
          </a:p>
        </p:txBody>
      </p:sp>
    </p:spTree>
    <p:extLst>
      <p:ext uri="{BB962C8B-B14F-4D97-AF65-F5344CB8AC3E}">
        <p14:creationId xmlns:p14="http://schemas.microsoft.com/office/powerpoint/2010/main" val="273410765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287000" cy="6858000"/>
          </a:xfrm>
          <a:prstGeom prst="rect">
            <a:avLst/>
          </a:prstGeom>
        </p:spPr>
      </p:pic>
      <p:sp>
        <p:nvSpPr>
          <p:cNvPr id="4" name="Rectangle 3"/>
          <p:cNvSpPr/>
          <p:nvPr/>
        </p:nvSpPr>
        <p:spPr>
          <a:xfrm>
            <a:off x="10354328" y="2951946"/>
            <a:ext cx="1649811" cy="954107"/>
          </a:xfrm>
          <a:prstGeom prst="rect">
            <a:avLst/>
          </a:prstGeom>
        </p:spPr>
        <p:txBody>
          <a:bodyPr wrap="none">
            <a:spAutoFit/>
          </a:bodyPr>
          <a:lstStyle/>
          <a:p>
            <a:pPr algn="ctr"/>
            <a:r>
              <a:rPr lang="fa-IR" sz="2800" dirty="0" smtClean="0">
                <a:cs typeface="B Koodak" panose="00000700000000000000" pitchFamily="2" charset="-78"/>
              </a:rPr>
              <a:t>معبد لانۀ ببر</a:t>
            </a:r>
          </a:p>
          <a:p>
            <a:pPr algn="ctr"/>
            <a:r>
              <a:rPr lang="fa-IR" sz="2800" dirty="0" smtClean="0">
                <a:cs typeface="B Koodak" panose="00000700000000000000" pitchFamily="2" charset="-78"/>
              </a:rPr>
              <a:t>بوتان</a:t>
            </a:r>
            <a:endParaRPr lang="en-US" sz="2800" dirty="0">
              <a:cs typeface="B Koodak" panose="00000700000000000000" pitchFamily="2" charset="-78"/>
            </a:endParaRPr>
          </a:p>
        </p:txBody>
      </p:sp>
    </p:spTree>
    <p:extLst>
      <p:ext uri="{BB962C8B-B14F-4D97-AF65-F5344CB8AC3E}">
        <p14:creationId xmlns:p14="http://schemas.microsoft.com/office/powerpoint/2010/main" val="6271205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287000" cy="6858000"/>
          </a:xfrm>
          <a:prstGeom prst="rect">
            <a:avLst/>
          </a:prstGeom>
        </p:spPr>
      </p:pic>
      <p:sp>
        <p:nvSpPr>
          <p:cNvPr id="3" name="Rectangle 2"/>
          <p:cNvSpPr/>
          <p:nvPr/>
        </p:nvSpPr>
        <p:spPr>
          <a:xfrm>
            <a:off x="10287000" y="2951946"/>
            <a:ext cx="1784464" cy="954107"/>
          </a:xfrm>
          <a:prstGeom prst="rect">
            <a:avLst/>
          </a:prstGeom>
        </p:spPr>
        <p:txBody>
          <a:bodyPr wrap="none">
            <a:spAutoFit/>
          </a:bodyPr>
          <a:lstStyle/>
          <a:p>
            <a:pPr algn="ctr"/>
            <a:r>
              <a:rPr lang="fa-IR" sz="2800" dirty="0" smtClean="0">
                <a:cs typeface="B Koodak" panose="00000700000000000000" pitchFamily="2" charset="-78"/>
              </a:rPr>
              <a:t>تندیس بودا</a:t>
            </a:r>
          </a:p>
          <a:p>
            <a:pPr algn="ctr"/>
            <a:r>
              <a:rPr lang="fa-IR" sz="2800" dirty="0" smtClean="0">
                <a:cs typeface="B Koodak" panose="00000700000000000000" pitchFamily="2" charset="-78"/>
              </a:rPr>
              <a:t>حیدرآباد هند</a:t>
            </a:r>
            <a:endParaRPr lang="en-US" sz="2800" dirty="0">
              <a:cs typeface="B Koodak" panose="00000700000000000000" pitchFamily="2" charset="-78"/>
            </a:endParaRPr>
          </a:p>
        </p:txBody>
      </p:sp>
    </p:spTree>
    <p:extLst>
      <p:ext uri="{BB962C8B-B14F-4D97-AF65-F5344CB8AC3E}">
        <p14:creationId xmlns:p14="http://schemas.microsoft.com/office/powerpoint/2010/main" val="1217566463"/>
      </p:ext>
    </p:extLst>
  </p:cSld>
  <p:clrMapOvr>
    <a:masterClrMapping/>
  </p:clrMapOvr>
  <p:transition spd="slow">
    <p:push dir="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287000" cy="6858000"/>
          </a:xfrm>
          <a:prstGeom prst="rect">
            <a:avLst/>
          </a:prstGeom>
        </p:spPr>
      </p:pic>
      <p:sp>
        <p:nvSpPr>
          <p:cNvPr id="3" name="Rectangle 2"/>
          <p:cNvSpPr/>
          <p:nvPr/>
        </p:nvSpPr>
        <p:spPr>
          <a:xfrm>
            <a:off x="10394402" y="2951946"/>
            <a:ext cx="1569660" cy="954107"/>
          </a:xfrm>
          <a:prstGeom prst="rect">
            <a:avLst/>
          </a:prstGeom>
        </p:spPr>
        <p:txBody>
          <a:bodyPr wrap="none">
            <a:spAutoFit/>
          </a:bodyPr>
          <a:lstStyle/>
          <a:p>
            <a:pPr algn="ctr"/>
            <a:r>
              <a:rPr lang="fa-IR" sz="2800" dirty="0" smtClean="0">
                <a:cs typeface="B Koodak" panose="00000700000000000000" pitchFamily="2" charset="-78"/>
              </a:rPr>
              <a:t>تندیس بودا</a:t>
            </a:r>
          </a:p>
          <a:p>
            <a:pPr algn="ctr"/>
            <a:r>
              <a:rPr lang="fa-IR" sz="2800" dirty="0" smtClean="0">
                <a:cs typeface="B Koodak" panose="00000700000000000000" pitchFamily="2" charset="-78"/>
              </a:rPr>
              <a:t>ژاپن</a:t>
            </a:r>
            <a:endParaRPr lang="en-US" sz="2800" dirty="0">
              <a:cs typeface="B Koodak" panose="00000700000000000000" pitchFamily="2" charset="-78"/>
            </a:endParaRPr>
          </a:p>
        </p:txBody>
      </p:sp>
    </p:spTree>
    <p:extLst>
      <p:ext uri="{BB962C8B-B14F-4D97-AF65-F5344CB8AC3E}">
        <p14:creationId xmlns:p14="http://schemas.microsoft.com/office/powerpoint/2010/main" val="1077658197"/>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03200"/>
            <a:ext cx="12192000" cy="6858000"/>
          </a:xfrm>
          <a:prstGeom prst="rect">
            <a:avLst/>
          </a:prstGeom>
        </p:spPr>
      </p:pic>
      <p:grpSp>
        <p:nvGrpSpPr>
          <p:cNvPr id="6" name="Group 5"/>
          <p:cNvGrpSpPr/>
          <p:nvPr/>
        </p:nvGrpSpPr>
        <p:grpSpPr>
          <a:xfrm>
            <a:off x="4391764" y="188008"/>
            <a:ext cx="3408470" cy="1550288"/>
            <a:chOff x="4603416" y="170752"/>
            <a:chExt cx="2985168" cy="1550288"/>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3416" y="170752"/>
              <a:ext cx="2985168" cy="1396792"/>
            </a:xfrm>
            <a:prstGeom prst="rect">
              <a:avLst/>
            </a:prstGeom>
          </p:spPr>
        </p:pic>
        <p:sp>
          <p:nvSpPr>
            <p:cNvPr id="5" name="Rectangle 4"/>
            <p:cNvSpPr/>
            <p:nvPr/>
          </p:nvSpPr>
          <p:spPr>
            <a:xfrm>
              <a:off x="5041569" y="643822"/>
              <a:ext cx="2108862" cy="1077218"/>
            </a:xfrm>
            <a:prstGeom prst="rect">
              <a:avLst/>
            </a:prstGeom>
          </p:spPr>
          <p:txBody>
            <a:bodyPr wrap="square">
              <a:spAutoFit/>
            </a:bodyPr>
            <a:lstStyle/>
            <a:p>
              <a:pPr algn="ctr"/>
              <a:r>
                <a:rPr lang="fa-IR" sz="3200" dirty="0" smtClean="0">
                  <a:cs typeface="B Koodak" panose="00000700000000000000" pitchFamily="2" charset="-78"/>
                </a:rPr>
                <a:t>اقتصاد قارۀ آسیا</a:t>
              </a:r>
            </a:p>
          </p:txBody>
        </p:sp>
      </p:grpSp>
      <p:sp>
        <p:nvSpPr>
          <p:cNvPr id="7" name="Rectangle 6"/>
          <p:cNvSpPr/>
          <p:nvPr/>
        </p:nvSpPr>
        <p:spPr>
          <a:xfrm>
            <a:off x="624114" y="1738296"/>
            <a:ext cx="10943771" cy="1077218"/>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بخش عمده ای </a:t>
            </a:r>
            <a:r>
              <a:rPr lang="fa-IR" sz="3200" dirty="0">
                <a:solidFill>
                  <a:srgbClr val="231F20"/>
                </a:solidFill>
                <a:latin typeface="AmuzehNewNormalPS"/>
                <a:cs typeface="B Koodak" panose="00000700000000000000" pitchFamily="2" charset="-78"/>
              </a:rPr>
              <a:t>از مردم آسیا به کار</a:t>
            </a:r>
            <a:r>
              <a:rPr lang="fa-IR" sz="3200" dirty="0">
                <a:solidFill>
                  <a:srgbClr val="0000FF"/>
                </a:solidFill>
                <a:latin typeface="AmuzehNewNormalPS"/>
                <a:cs typeface="B Koodak" panose="00000700000000000000" pitchFamily="2" charset="-78"/>
              </a:rPr>
              <a:t> کشاورزی </a:t>
            </a:r>
            <a:r>
              <a:rPr lang="fa-IR" sz="3200" dirty="0">
                <a:solidFill>
                  <a:srgbClr val="231F20"/>
                </a:solidFill>
                <a:latin typeface="AmuzehNewNormalPS"/>
                <a:cs typeface="B Koodak" panose="00000700000000000000" pitchFamily="2" charset="-78"/>
              </a:rPr>
              <a:t>مشغولند و کشاورزی جایگاه مهمی در اقتصاد کشورها </a:t>
            </a:r>
            <a:r>
              <a:rPr lang="fa-IR" sz="3200" dirty="0" smtClean="0">
                <a:solidFill>
                  <a:srgbClr val="231F20"/>
                </a:solidFill>
                <a:latin typeface="AmuzehNewNormalPS"/>
                <a:cs typeface="B Koodak" panose="00000700000000000000" pitchFamily="2" charset="-78"/>
              </a:rPr>
              <a:t>دارد.</a:t>
            </a:r>
            <a:endParaRPr lang="en-US" sz="3200" dirty="0">
              <a:cs typeface="B Koodak" panose="00000700000000000000" pitchFamily="2" charset="-78"/>
            </a:endParaRPr>
          </a:p>
        </p:txBody>
      </p:sp>
      <p:sp>
        <p:nvSpPr>
          <p:cNvPr id="8" name="Rectangle 7"/>
          <p:cNvSpPr/>
          <p:nvPr/>
        </p:nvSpPr>
        <p:spPr>
          <a:xfrm>
            <a:off x="740230" y="3067434"/>
            <a:ext cx="10827655"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مهمترین محصول کشاورزی در </a:t>
            </a:r>
            <a:r>
              <a:rPr lang="fa-IR" sz="3200" dirty="0" smtClean="0">
                <a:solidFill>
                  <a:srgbClr val="231F20"/>
                </a:solidFill>
                <a:latin typeface="AmuzehNewNormalPS"/>
                <a:cs typeface="B Koodak" panose="00000700000000000000" pitchFamily="2" charset="-78"/>
              </a:rPr>
              <a:t>قارۀ </a:t>
            </a:r>
            <a:r>
              <a:rPr lang="fa-IR" sz="3200" dirty="0">
                <a:solidFill>
                  <a:srgbClr val="231F20"/>
                </a:solidFill>
                <a:latin typeface="AmuzehNewNormalPS"/>
                <a:cs typeface="B Koodak" panose="00000700000000000000" pitchFamily="2" charset="-78"/>
              </a:rPr>
              <a:t>آسیا</a:t>
            </a:r>
            <a:r>
              <a:rPr lang="fa-IR" sz="3200" dirty="0">
                <a:solidFill>
                  <a:srgbClr val="0000FF"/>
                </a:solidFill>
                <a:latin typeface="AmuzehNewNormalPS"/>
                <a:cs typeface="B Koodak" panose="00000700000000000000" pitchFamily="2" charset="-78"/>
              </a:rPr>
              <a:t> برنج </a:t>
            </a:r>
            <a:r>
              <a:rPr lang="fa-IR" sz="3200" dirty="0">
                <a:solidFill>
                  <a:srgbClr val="231F20"/>
                </a:solidFill>
                <a:latin typeface="AmuzehNewNormalPS"/>
                <a:cs typeface="B Koodak" panose="00000700000000000000" pitchFamily="2" charset="-78"/>
              </a:rPr>
              <a:t>است که غذای اصلی مردم آسیا را تشکیل </a:t>
            </a:r>
            <a:r>
              <a:rPr lang="fa-IR" sz="3200" dirty="0" smtClean="0">
                <a:solidFill>
                  <a:srgbClr val="231F20"/>
                </a:solidFill>
                <a:latin typeface="AmuzehNewNormalPS"/>
                <a:cs typeface="B Koodak" panose="00000700000000000000" pitchFamily="2" charset="-78"/>
              </a:rPr>
              <a:t>می دهد.</a:t>
            </a:r>
            <a:endParaRPr lang="en-US" dirty="0"/>
          </a:p>
        </p:txBody>
      </p:sp>
      <p:sp>
        <p:nvSpPr>
          <p:cNvPr id="9" name="Rectangle 8"/>
          <p:cNvSpPr/>
          <p:nvPr/>
        </p:nvSpPr>
        <p:spPr>
          <a:xfrm>
            <a:off x="1386112" y="4396572"/>
            <a:ext cx="9419769" cy="584775"/>
          </a:xfrm>
          <a:prstGeom prst="rect">
            <a:avLst/>
          </a:prstGeom>
        </p:spPr>
        <p:txBody>
          <a:bodyPr wrap="square">
            <a:spAutoFit/>
          </a:bodyPr>
          <a:lstStyle/>
          <a:p>
            <a:pPr algn="ctr"/>
            <a:r>
              <a:rPr lang="fa-IR" sz="3200" dirty="0">
                <a:solidFill>
                  <a:srgbClr val="0000FF"/>
                </a:solidFill>
                <a:latin typeface="AmuzehNewNormalPS"/>
                <a:cs typeface="B Koodak" panose="00000700000000000000" pitchFamily="2" charset="-78"/>
              </a:rPr>
              <a:t>90 درصد برنج جهان </a:t>
            </a:r>
            <a:r>
              <a:rPr lang="fa-IR" sz="3200" dirty="0">
                <a:solidFill>
                  <a:srgbClr val="231F20"/>
                </a:solidFill>
                <a:latin typeface="AmuzehNewNormalPS"/>
                <a:cs typeface="B Koodak" panose="00000700000000000000" pitchFamily="2" charset="-78"/>
              </a:rPr>
              <a:t>در آسیا تولید و در همین قاره مصرف </a:t>
            </a:r>
            <a:r>
              <a:rPr lang="fa-IR" sz="3200" dirty="0" smtClean="0">
                <a:solidFill>
                  <a:srgbClr val="231F20"/>
                </a:solidFill>
                <a:latin typeface="AmuzehNewNormalPS"/>
                <a:cs typeface="B Koodak" panose="00000700000000000000" pitchFamily="2" charset="-78"/>
              </a:rPr>
              <a:t>می شود</a:t>
            </a:r>
            <a:r>
              <a:rPr lang="fa-IR" sz="3200" dirty="0">
                <a:solidFill>
                  <a:srgbClr val="231F20"/>
                </a:solidFill>
                <a:latin typeface="AmuzehNewNormalPS"/>
                <a:cs typeface="B Koodak" panose="00000700000000000000" pitchFamily="2" charset="-78"/>
              </a:rPr>
              <a:t>. </a:t>
            </a:r>
            <a:endParaRPr lang="en-US" sz="3200" dirty="0">
              <a:solidFill>
                <a:srgbClr val="231F20"/>
              </a:solidFill>
              <a:latin typeface="AmuzehNewNormalPS"/>
              <a:cs typeface="B Koodak" panose="00000700000000000000" pitchFamily="2" charset="-78"/>
            </a:endParaRPr>
          </a:p>
        </p:txBody>
      </p:sp>
      <p:sp>
        <p:nvSpPr>
          <p:cNvPr id="10" name="Rectangle 9"/>
          <p:cNvSpPr/>
          <p:nvPr/>
        </p:nvSpPr>
        <p:spPr>
          <a:xfrm>
            <a:off x="5437002" y="5128111"/>
            <a:ext cx="1317990" cy="923330"/>
          </a:xfrm>
          <a:prstGeom prst="rect">
            <a:avLst/>
          </a:prstGeom>
          <a:noFill/>
        </p:spPr>
        <p:txBody>
          <a:bodyPr wrap="none" lIns="91440" tIns="45720" rIns="91440" bIns="45720">
            <a:spAutoFit/>
          </a:bodyPr>
          <a:lstStyle/>
          <a:p>
            <a:pPr algn="ctr"/>
            <a:r>
              <a:rPr lang="fa-IR"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cs typeface="B Koodak" panose="00000700000000000000" pitchFamily="2" charset="-78"/>
              </a:rPr>
              <a:t>چرا؟</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cs typeface="B Koodak" panose="00000700000000000000" pitchFamily="2" charset="-78"/>
            </a:endParaRPr>
          </a:p>
        </p:txBody>
      </p:sp>
      <p:sp>
        <p:nvSpPr>
          <p:cNvPr id="11" name="Rectangle 10"/>
          <p:cNvSpPr/>
          <p:nvPr/>
        </p:nvSpPr>
        <p:spPr>
          <a:xfrm>
            <a:off x="2168074" y="6051441"/>
            <a:ext cx="7971966" cy="584775"/>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smtClean="0">
                <a:latin typeface="AmuzehNewNormalPS"/>
                <a:cs typeface="B Koodak" panose="00000700000000000000" pitchFamily="2" charset="-78"/>
              </a:rPr>
              <a:t>زیرا این قاره پُر جمعیت ترین قارۀ جهان است.</a:t>
            </a:r>
            <a:endParaRPr lang="en-US" sz="3200" dirty="0">
              <a:latin typeface="AmuzehNewNormalPS"/>
              <a:cs typeface="B Koodak" panose="00000700000000000000" pitchFamily="2" charset="-78"/>
            </a:endParaRPr>
          </a:p>
        </p:txBody>
      </p:sp>
    </p:spTree>
    <p:extLst>
      <p:ext uri="{BB962C8B-B14F-4D97-AF65-F5344CB8AC3E}">
        <p14:creationId xmlns:p14="http://schemas.microsoft.com/office/powerpoint/2010/main" val="466094284"/>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strips(downLeft)">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strips(downLeft)">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checkerboard(across)">
                                      <p:cBhvr>
                                        <p:cTn id="2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812801" y="383792"/>
            <a:ext cx="10450284"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چین، هند، پاکستان، تایلند، اندونزی، فیلیپین، بنگلادش و ویتنام از کشورهای تولیدکننده برنج </a:t>
            </a:r>
            <a:r>
              <a:rPr lang="fa-IR" sz="3200" dirty="0" smtClean="0">
                <a:solidFill>
                  <a:srgbClr val="231F20"/>
                </a:solidFill>
                <a:latin typeface="AmuzehNewNormalPS"/>
                <a:cs typeface="B Koodak" panose="00000700000000000000" pitchFamily="2" charset="-78"/>
              </a:rPr>
              <a:t>هستند.</a:t>
            </a:r>
            <a:endParaRPr lang="en-US" sz="3200" dirty="0">
              <a:cs typeface="B Koodak" panose="00000700000000000000" pitchFamily="2" charset="-78"/>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2457" y="1461010"/>
            <a:ext cx="8128000" cy="5422900"/>
          </a:xfrm>
          <a:prstGeom prst="rect">
            <a:avLst/>
          </a:prstGeom>
        </p:spPr>
      </p:pic>
      <p:sp>
        <p:nvSpPr>
          <p:cNvPr id="7" name="Rectangle 6"/>
          <p:cNvSpPr/>
          <p:nvPr/>
        </p:nvSpPr>
        <p:spPr>
          <a:xfrm>
            <a:off x="9100457" y="3429000"/>
            <a:ext cx="3091543" cy="954107"/>
          </a:xfrm>
          <a:prstGeom prst="rect">
            <a:avLst/>
          </a:prstGeom>
        </p:spPr>
        <p:txBody>
          <a:bodyPr wrap="square">
            <a:spAutoFit/>
          </a:bodyPr>
          <a:lstStyle/>
          <a:p>
            <a:pPr algn="ctr"/>
            <a:r>
              <a:rPr lang="fa-IR" sz="2800" dirty="0" smtClean="0">
                <a:cs typeface="B Koodak" panose="00000700000000000000" pitchFamily="2" charset="-78"/>
              </a:rPr>
              <a:t>کشت پلکانی برنج در اندونزی</a:t>
            </a:r>
            <a:endParaRPr lang="en-US" sz="2800" dirty="0">
              <a:cs typeface="B Koodak" panose="00000700000000000000" pitchFamily="2" charset="-78"/>
            </a:endParaRPr>
          </a:p>
        </p:txBody>
      </p:sp>
    </p:spTree>
    <p:extLst>
      <p:ext uri="{BB962C8B-B14F-4D97-AF65-F5344CB8AC3E}">
        <p14:creationId xmlns:p14="http://schemas.microsoft.com/office/powerpoint/2010/main" val="799396006"/>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24500" y="0"/>
            <a:ext cx="6667500" cy="6868886"/>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8514" cy="6868886"/>
          </a:xfrm>
          <a:prstGeom prst="rect">
            <a:avLst/>
          </a:prstGeom>
        </p:spPr>
      </p:pic>
      <p:sp>
        <p:nvSpPr>
          <p:cNvPr id="8" name="Rectangle 7"/>
          <p:cNvSpPr/>
          <p:nvPr/>
        </p:nvSpPr>
        <p:spPr>
          <a:xfrm>
            <a:off x="9158514" y="2480336"/>
            <a:ext cx="3033486" cy="1384995"/>
          </a:xfrm>
          <a:prstGeom prst="rect">
            <a:avLst/>
          </a:prstGeom>
        </p:spPr>
        <p:txBody>
          <a:bodyPr wrap="square">
            <a:spAutoFit/>
          </a:bodyPr>
          <a:lstStyle/>
          <a:p>
            <a:pPr algn="ctr"/>
            <a:r>
              <a:rPr lang="fa-IR" sz="2800" dirty="0" smtClean="0">
                <a:cs typeface="B Koodak" panose="00000700000000000000" pitchFamily="2" charset="-78"/>
              </a:rPr>
              <a:t>کشت پلکانی برنج در مناطق کوهستانی فیلیپین</a:t>
            </a:r>
            <a:endParaRPr lang="en-US" sz="2800" dirty="0">
              <a:cs typeface="B Koodak" panose="00000700000000000000" pitchFamily="2" charset="-78"/>
            </a:endParaRPr>
          </a:p>
        </p:txBody>
      </p:sp>
    </p:spTree>
    <p:extLst>
      <p:ext uri="{BB962C8B-B14F-4D97-AF65-F5344CB8AC3E}">
        <p14:creationId xmlns:p14="http://schemas.microsoft.com/office/powerpoint/2010/main" val="90953303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68886"/>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3828" y="0"/>
            <a:ext cx="11480800" cy="6874129"/>
          </a:xfrm>
          <a:prstGeom prst="rect">
            <a:avLst/>
          </a:prstGeom>
        </p:spPr>
      </p:pic>
      <p:sp>
        <p:nvSpPr>
          <p:cNvPr id="4" name="Rectangle 3"/>
          <p:cNvSpPr/>
          <p:nvPr/>
        </p:nvSpPr>
        <p:spPr>
          <a:xfrm>
            <a:off x="333828" y="6350909"/>
            <a:ext cx="3425373" cy="523220"/>
          </a:xfrm>
          <a:prstGeom prst="rect">
            <a:avLst/>
          </a:prstGeom>
          <a:solidFill>
            <a:schemeClr val="bg1"/>
          </a:solidFill>
        </p:spPr>
        <p:txBody>
          <a:bodyPr wrap="square">
            <a:spAutoFit/>
          </a:bodyPr>
          <a:lstStyle/>
          <a:p>
            <a:pPr algn="ctr"/>
            <a:r>
              <a:rPr lang="fa-IR" sz="2800" dirty="0" smtClean="0">
                <a:cs typeface="B Koodak" panose="00000700000000000000" pitchFamily="2" charset="-78"/>
              </a:rPr>
              <a:t>کشت پلکانی برنج در چین</a:t>
            </a:r>
            <a:endParaRPr lang="en-US" sz="2800" dirty="0">
              <a:cs typeface="B Koodak" panose="00000700000000000000" pitchFamily="2" charset="-78"/>
            </a:endParaRPr>
          </a:p>
        </p:txBody>
      </p:sp>
    </p:spTree>
    <p:extLst>
      <p:ext uri="{BB962C8B-B14F-4D97-AF65-F5344CB8AC3E}">
        <p14:creationId xmlns:p14="http://schemas.microsoft.com/office/powerpoint/2010/main" val="26987459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24500" y="0"/>
            <a:ext cx="6667500" cy="6868886"/>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0276114" cy="6859306"/>
          </a:xfrm>
          <a:prstGeom prst="rect">
            <a:avLst/>
          </a:prstGeom>
        </p:spPr>
      </p:pic>
      <p:sp>
        <p:nvSpPr>
          <p:cNvPr id="4" name="Rectangle 3"/>
          <p:cNvSpPr/>
          <p:nvPr/>
        </p:nvSpPr>
        <p:spPr>
          <a:xfrm>
            <a:off x="10276114" y="2952599"/>
            <a:ext cx="1915886" cy="954107"/>
          </a:xfrm>
          <a:prstGeom prst="rect">
            <a:avLst/>
          </a:prstGeom>
        </p:spPr>
        <p:txBody>
          <a:bodyPr wrap="square">
            <a:spAutoFit/>
          </a:bodyPr>
          <a:lstStyle/>
          <a:p>
            <a:pPr algn="ctr"/>
            <a:r>
              <a:rPr lang="fa-IR" sz="2800" dirty="0" smtClean="0">
                <a:cs typeface="B Koodak" panose="00000700000000000000" pitchFamily="2" charset="-78"/>
              </a:rPr>
              <a:t>شالیزارهای پلکانی در هند</a:t>
            </a:r>
            <a:endParaRPr lang="en-US" sz="2800" dirty="0">
              <a:cs typeface="B Koodak" panose="00000700000000000000" pitchFamily="2" charset="-78"/>
            </a:endParaRPr>
          </a:p>
        </p:txBody>
      </p:sp>
    </p:spTree>
    <p:extLst>
      <p:ext uri="{BB962C8B-B14F-4D97-AF65-F5344CB8AC3E}">
        <p14:creationId xmlns:p14="http://schemas.microsoft.com/office/powerpoint/2010/main" val="3494340354"/>
      </p:ext>
    </p:extLst>
  </p:cSld>
  <p:clrMapOvr>
    <a:masterClrMapping/>
  </p:clrMapOvr>
  <p:transition spd="slow">
    <p:push dir="u"/>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0" y="6334780"/>
            <a:ext cx="3425373" cy="523220"/>
          </a:xfrm>
          <a:prstGeom prst="rect">
            <a:avLst/>
          </a:prstGeom>
          <a:solidFill>
            <a:schemeClr val="bg1"/>
          </a:solidFill>
        </p:spPr>
        <p:txBody>
          <a:bodyPr wrap="square">
            <a:spAutoFit/>
          </a:bodyPr>
          <a:lstStyle/>
          <a:p>
            <a:pPr algn="ctr"/>
            <a:r>
              <a:rPr lang="fa-IR" sz="2800" dirty="0" smtClean="0">
                <a:cs typeface="B Koodak" panose="00000700000000000000" pitchFamily="2" charset="-78"/>
              </a:rPr>
              <a:t>کشت برنج در بنگلادش</a:t>
            </a:r>
            <a:endParaRPr lang="en-US" sz="2800" dirty="0">
              <a:cs typeface="B Koodak" panose="00000700000000000000" pitchFamily="2" charset="-78"/>
            </a:endParaRPr>
          </a:p>
        </p:txBody>
      </p:sp>
    </p:spTree>
    <p:extLst>
      <p:ext uri="{BB962C8B-B14F-4D97-AF65-F5344CB8AC3E}">
        <p14:creationId xmlns:p14="http://schemas.microsoft.com/office/powerpoint/2010/main" val="187522329"/>
      </p:ext>
    </p:extLst>
  </p:cSld>
  <p:clrMapOvr>
    <a:masterClrMapping/>
  </p:clrMapOvr>
  <p:transition spd="slow">
    <p:comb/>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24500" y="0"/>
            <a:ext cx="6667500" cy="6868886"/>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869714" cy="6871788"/>
          </a:xfrm>
          <a:prstGeom prst="rect">
            <a:avLst/>
          </a:prstGeom>
        </p:spPr>
      </p:pic>
      <p:sp>
        <p:nvSpPr>
          <p:cNvPr id="4" name="Rectangle 3"/>
          <p:cNvSpPr/>
          <p:nvPr/>
        </p:nvSpPr>
        <p:spPr>
          <a:xfrm>
            <a:off x="10072914" y="2957389"/>
            <a:ext cx="1915886" cy="954107"/>
          </a:xfrm>
          <a:prstGeom prst="rect">
            <a:avLst/>
          </a:prstGeom>
        </p:spPr>
        <p:txBody>
          <a:bodyPr wrap="square">
            <a:spAutoFit/>
          </a:bodyPr>
          <a:lstStyle/>
          <a:p>
            <a:pPr algn="ctr"/>
            <a:r>
              <a:rPr lang="fa-IR" sz="2800" dirty="0" smtClean="0">
                <a:cs typeface="B Koodak" panose="00000700000000000000" pitchFamily="2" charset="-78"/>
              </a:rPr>
              <a:t>کشت برنج در ویتنام</a:t>
            </a:r>
            <a:endParaRPr lang="en-US" sz="2800" dirty="0">
              <a:cs typeface="B Koodak" panose="00000700000000000000" pitchFamily="2" charset="-78"/>
            </a:endParaRPr>
          </a:p>
        </p:txBody>
      </p:sp>
    </p:spTree>
    <p:extLst>
      <p:ext uri="{BB962C8B-B14F-4D97-AF65-F5344CB8AC3E}">
        <p14:creationId xmlns:p14="http://schemas.microsoft.com/office/powerpoint/2010/main" val="3338321413"/>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391884" y="325735"/>
            <a:ext cx="11422743" cy="1077218"/>
          </a:xfrm>
          <a:prstGeom prst="rect">
            <a:avLst/>
          </a:prstGeom>
        </p:spPr>
        <p:txBody>
          <a:bodyPr wrap="square">
            <a:spAutoFit/>
          </a:bodyPr>
          <a:lstStyle/>
          <a:p>
            <a:pPr algn="ctr"/>
            <a:r>
              <a:rPr lang="fa-IR" sz="3200" dirty="0" smtClean="0">
                <a:cs typeface="B Koodak" panose="00000700000000000000" pitchFamily="2" charset="-78"/>
              </a:rPr>
              <a:t>ژاپن، چین، هند، کره جنوبی، ایران، پاکستان، اندونزی، تایوان و مالزی از کشورهای قدرتمند آسیا در زمینه اقتصاد، صنعت و کشاورزی هستند</a:t>
            </a:r>
            <a:endParaRPr lang="en-US" sz="3200" dirty="0">
              <a:cs typeface="B Koodak" panose="00000700000000000000" pitchFamily="2" charset="-78"/>
            </a:endParaRPr>
          </a:p>
        </p:txBody>
      </p:sp>
      <p:sp>
        <p:nvSpPr>
          <p:cNvPr id="3" name="Rectangle 2"/>
          <p:cNvSpPr/>
          <p:nvPr/>
        </p:nvSpPr>
        <p:spPr>
          <a:xfrm>
            <a:off x="2576283" y="1762649"/>
            <a:ext cx="7053943" cy="584775"/>
          </a:xfrm>
          <a:prstGeom prst="rect">
            <a:avLst/>
          </a:prstGeom>
        </p:spPr>
        <p:txBody>
          <a:bodyPr wrap="square">
            <a:spAutoFit/>
          </a:bodyPr>
          <a:lstStyle/>
          <a:p>
            <a:pPr algn="ctr"/>
            <a:r>
              <a:rPr lang="fa-IR" sz="3200" dirty="0">
                <a:solidFill>
                  <a:srgbClr val="C00000"/>
                </a:solidFill>
                <a:latin typeface="AmuzehNewNormalPS"/>
                <a:cs typeface="B Koodak" panose="00000700000000000000" pitchFamily="2" charset="-78"/>
              </a:rPr>
              <a:t>ژاپن و روسیه </a:t>
            </a:r>
            <a:r>
              <a:rPr lang="fa-IR" sz="3200" dirty="0">
                <a:solidFill>
                  <a:srgbClr val="231F20"/>
                </a:solidFill>
                <a:latin typeface="AmuzehNewNormalPS"/>
                <a:cs typeface="B Koodak" panose="00000700000000000000" pitchFamily="2" charset="-78"/>
              </a:rPr>
              <a:t>عضو کشورهای </a:t>
            </a:r>
            <a:r>
              <a:rPr lang="fa-IR" sz="3200" dirty="0">
                <a:solidFill>
                  <a:srgbClr val="C00000"/>
                </a:solidFill>
                <a:latin typeface="AmuzehNewNormalPS"/>
                <a:cs typeface="B Koodak" panose="00000700000000000000" pitchFamily="2" charset="-78"/>
              </a:rPr>
              <a:t>گروه </a:t>
            </a:r>
            <a:r>
              <a:rPr lang="fa-IR" sz="3200" dirty="0" smtClean="0">
                <a:solidFill>
                  <a:srgbClr val="C00000"/>
                </a:solidFill>
                <a:latin typeface="AmuzehNewNormalPS"/>
                <a:cs typeface="B Koodak" panose="00000700000000000000" pitchFamily="2" charset="-78"/>
              </a:rPr>
              <a:t>هشت </a:t>
            </a:r>
            <a:r>
              <a:rPr lang="fa-IR" sz="3200" dirty="0" smtClean="0">
                <a:solidFill>
                  <a:srgbClr val="231F20"/>
                </a:solidFill>
                <a:latin typeface="AmuzehNewNormalPS"/>
                <a:cs typeface="B Koodak" panose="00000700000000000000" pitchFamily="2" charset="-78"/>
              </a:rPr>
              <a:t>هستند.</a:t>
            </a:r>
            <a:endParaRPr lang="en-US" sz="3200" dirty="0">
              <a:solidFill>
                <a:srgbClr val="231F20"/>
              </a:solidFill>
              <a:latin typeface="AmuzehNewNormalPS"/>
              <a:cs typeface="B Koodak" panose="00000700000000000000" pitchFamily="2" charset="-78"/>
            </a:endParaRPr>
          </a:p>
        </p:txBody>
      </p:sp>
      <p:grpSp>
        <p:nvGrpSpPr>
          <p:cNvPr id="9" name="Group 8"/>
          <p:cNvGrpSpPr/>
          <p:nvPr/>
        </p:nvGrpSpPr>
        <p:grpSpPr>
          <a:xfrm>
            <a:off x="0" y="2469243"/>
            <a:ext cx="12192000" cy="4388757"/>
            <a:chOff x="-101600" y="2469243"/>
            <a:chExt cx="12192000" cy="4388757"/>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600" y="2469243"/>
              <a:ext cx="12192000" cy="4388757"/>
            </a:xfrm>
            <a:prstGeom prst="rect">
              <a:avLst/>
            </a:prstGeom>
          </p:spPr>
        </p:pic>
        <p:sp>
          <p:nvSpPr>
            <p:cNvPr id="6" name="Rectangle 5"/>
            <p:cNvSpPr/>
            <p:nvPr/>
          </p:nvSpPr>
          <p:spPr>
            <a:xfrm>
              <a:off x="624114" y="2849406"/>
              <a:ext cx="10653486" cy="3462486"/>
            </a:xfrm>
            <a:prstGeom prst="rect">
              <a:avLst/>
            </a:prstGeom>
          </p:spPr>
          <p:txBody>
            <a:bodyPr wrap="square">
              <a:spAutoFit/>
            </a:bodyPr>
            <a:lstStyle/>
            <a:p>
              <a:pPr algn="ctr">
                <a:lnSpc>
                  <a:spcPct val="150000"/>
                </a:lnSpc>
              </a:pPr>
              <a:r>
                <a:rPr lang="fa-IR" sz="3200" dirty="0">
                  <a:solidFill>
                    <a:srgbClr val="231F20"/>
                  </a:solidFill>
                  <a:latin typeface="AmuzehNewNormalPS"/>
                  <a:cs typeface="B Koodak" panose="00000700000000000000" pitchFamily="2" charset="-78"/>
                </a:rPr>
                <a:t>کشورهای گروه هشت</a:t>
              </a:r>
              <a:r>
                <a:rPr lang="fa-IR" sz="3200" dirty="0" smtClean="0">
                  <a:solidFill>
                    <a:srgbClr val="231F20"/>
                  </a:solidFill>
                  <a:latin typeface="AmuzehNewNormalPS"/>
                  <a:cs typeface="B Koodak" panose="00000700000000000000" pitchFamily="2" charset="-78"/>
                </a:rPr>
                <a:t>:</a:t>
              </a:r>
            </a:p>
            <a:p>
              <a:pPr>
                <a:lnSpc>
                  <a:spcPct val="150000"/>
                </a:lnSpc>
              </a:pPr>
              <a:r>
                <a:rPr lang="fa-IR" sz="3200" dirty="0" smtClean="0">
                  <a:solidFill>
                    <a:srgbClr val="231F20"/>
                  </a:solidFill>
                  <a:latin typeface="AmuzehNewNormalPS"/>
                  <a:cs typeface="B Koodak" panose="00000700000000000000" pitchFamily="2" charset="-78"/>
                </a:rPr>
                <a:t>هشت </a:t>
              </a:r>
              <a:r>
                <a:rPr lang="fa-IR" sz="3200" dirty="0">
                  <a:solidFill>
                    <a:srgbClr val="231F20"/>
                  </a:solidFill>
                  <a:latin typeface="AmuzehNewNormalPS"/>
                  <a:cs typeface="B Koodak" panose="00000700000000000000" pitchFamily="2" charset="-78"/>
                </a:rPr>
                <a:t>کشور صنعتی جهان که 65درصد اقتصاد جهان را در دست دارند و هر ساله با یکدیگر جلساتی برگزار میکنند، </a:t>
              </a:r>
              <a:r>
                <a:rPr lang="fa-IR" sz="3200" dirty="0" smtClean="0">
                  <a:solidFill>
                    <a:srgbClr val="231F20"/>
                  </a:solidFill>
                  <a:latin typeface="AmuzehNewNormalPS"/>
                  <a:cs typeface="B Koodak" panose="00000700000000000000" pitchFamily="2" charset="-78"/>
                </a:rPr>
                <a:t>عبارت اند </a:t>
              </a:r>
              <a:r>
                <a:rPr lang="fa-IR" sz="3200" dirty="0">
                  <a:solidFill>
                    <a:srgbClr val="231F20"/>
                  </a:solidFill>
                  <a:latin typeface="AmuzehNewNormalPS"/>
                  <a:cs typeface="B Koodak" panose="00000700000000000000" pitchFamily="2" charset="-78"/>
                </a:rPr>
                <a:t>از</a:t>
              </a:r>
              <a:r>
                <a:rPr lang="fa-IR" sz="3200" dirty="0" smtClean="0">
                  <a:solidFill>
                    <a:srgbClr val="231F20"/>
                  </a:solidFill>
                  <a:latin typeface="AmuzehNewNormalPS"/>
                  <a:cs typeface="B Koodak" panose="00000700000000000000" pitchFamily="2" charset="-78"/>
                </a:rPr>
                <a:t>:</a:t>
              </a:r>
            </a:p>
            <a:p>
              <a:pPr algn="ctr">
                <a:lnSpc>
                  <a:spcPct val="150000"/>
                </a:lnSpc>
              </a:pPr>
              <a:r>
                <a:rPr lang="fa-IR" sz="3200" dirty="0" smtClean="0">
                  <a:solidFill>
                    <a:srgbClr val="231F20"/>
                  </a:solidFill>
                  <a:latin typeface="AmuzehNewNormalPS"/>
                  <a:cs typeface="B Koodak" panose="00000700000000000000" pitchFamily="2" charset="-78"/>
                </a:rPr>
                <a:t> </a:t>
              </a:r>
              <a:r>
                <a:rPr lang="fa-IR" sz="3200" dirty="0">
                  <a:solidFill>
                    <a:srgbClr val="231F20"/>
                  </a:solidFill>
                  <a:latin typeface="AmuzehNewNormalPS"/>
                  <a:cs typeface="B Koodak" panose="00000700000000000000" pitchFamily="2" charset="-78"/>
                </a:rPr>
                <a:t>ایالات متحده آمریکا، روسیه، ژاپن، ایتالیا، انگلستان، فرانسه، آلمان و کانادا</a:t>
              </a:r>
              <a:r>
                <a:rPr lang="fa-IR" dirty="0">
                  <a:solidFill>
                    <a:srgbClr val="231F20"/>
                  </a:solidFill>
                  <a:latin typeface="AmuzehNewNormalPS"/>
                </a:rPr>
                <a:t/>
              </a:r>
              <a:br>
                <a:rPr lang="fa-IR" dirty="0">
                  <a:solidFill>
                    <a:srgbClr val="231F20"/>
                  </a:solidFill>
                  <a:latin typeface="AmuzehNewNormalPS"/>
                </a:rPr>
              </a:br>
              <a:endParaRPr lang="en-US" dirty="0"/>
            </a:p>
          </p:txBody>
        </p:sp>
      </p:grpSp>
    </p:spTree>
    <p:extLst>
      <p:ext uri="{BB962C8B-B14F-4D97-AF65-F5344CB8AC3E}">
        <p14:creationId xmlns:p14="http://schemas.microsoft.com/office/powerpoint/2010/main" val="3171632973"/>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5225143" y="406751"/>
            <a:ext cx="1741714"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کشور چین</a:t>
            </a:r>
            <a:endParaRPr lang="en-US" sz="3200" dirty="0">
              <a:cs typeface="B Koodak" panose="00000700000000000000" pitchFamily="2" charset="-78"/>
            </a:endParaRPr>
          </a:p>
        </p:txBody>
      </p:sp>
      <p:sp>
        <p:nvSpPr>
          <p:cNvPr id="3" name="Rectangle 2"/>
          <p:cNvSpPr/>
          <p:nvPr/>
        </p:nvSpPr>
        <p:spPr>
          <a:xfrm>
            <a:off x="4383314" y="1504029"/>
            <a:ext cx="3526971"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برنامه ریزی های جدید</a:t>
            </a:r>
            <a:endParaRPr lang="en-US" sz="3200" dirty="0">
              <a:cs typeface="B Koodak" panose="00000700000000000000" pitchFamily="2" charset="-78"/>
            </a:endParaRPr>
          </a:p>
        </p:txBody>
      </p:sp>
      <p:sp>
        <p:nvSpPr>
          <p:cNvPr id="7" name="Rectangle 6"/>
          <p:cNvSpPr/>
          <p:nvPr/>
        </p:nvSpPr>
        <p:spPr>
          <a:xfrm>
            <a:off x="1970765" y="5988748"/>
            <a:ext cx="8536215" cy="584775"/>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smtClean="0">
                <a:solidFill>
                  <a:srgbClr val="231F20"/>
                </a:solidFill>
                <a:latin typeface="AmuzehNewNormalPS"/>
                <a:cs typeface="B Koodak" panose="00000700000000000000" pitchFamily="2" charset="-78"/>
              </a:rPr>
              <a:t>فروش کالاهای چینی در بازارهای اغلب کشورها</a:t>
            </a:r>
            <a:endParaRPr lang="en-US" sz="3200" dirty="0">
              <a:cs typeface="B Koodak" panose="00000700000000000000" pitchFamily="2" charset="-78"/>
            </a:endParaRPr>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V="1">
            <a:off x="5953125" y="1007347"/>
            <a:ext cx="285750" cy="571500"/>
          </a:xfrm>
          <a:prstGeom prst="rect">
            <a:avLst/>
          </a:prstGeom>
        </p:spPr>
      </p:pic>
      <p:grpSp>
        <p:nvGrpSpPr>
          <p:cNvPr id="13" name="Group 12"/>
          <p:cNvGrpSpPr/>
          <p:nvPr/>
        </p:nvGrpSpPr>
        <p:grpSpPr>
          <a:xfrm>
            <a:off x="4140200" y="2050297"/>
            <a:ext cx="3911599" cy="1305255"/>
            <a:chOff x="4140200" y="2050297"/>
            <a:chExt cx="3911599" cy="1305255"/>
          </a:xfrm>
        </p:grpSpPr>
        <p:sp>
          <p:nvSpPr>
            <p:cNvPr id="4" name="Rectangle 3"/>
            <p:cNvSpPr/>
            <p:nvPr/>
          </p:nvSpPr>
          <p:spPr>
            <a:xfrm>
              <a:off x="4140200" y="2770777"/>
              <a:ext cx="3911599"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افزایش تولیدات و صادرات</a:t>
              </a:r>
              <a:endParaRPr lang="en-US" sz="3200" dirty="0">
                <a:cs typeface="B Koodak" panose="00000700000000000000" pitchFamily="2" charset="-78"/>
              </a:endParaRP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V="1">
              <a:off x="5953125" y="2050297"/>
              <a:ext cx="285750" cy="571500"/>
            </a:xfrm>
            <a:prstGeom prst="rect">
              <a:avLst/>
            </a:prstGeom>
          </p:spPr>
        </p:pic>
      </p:grpSp>
      <p:grpSp>
        <p:nvGrpSpPr>
          <p:cNvPr id="14" name="Group 13"/>
          <p:cNvGrpSpPr/>
          <p:nvPr/>
        </p:nvGrpSpPr>
        <p:grpSpPr>
          <a:xfrm>
            <a:off x="4332513" y="3252882"/>
            <a:ext cx="3526971" cy="1305254"/>
            <a:chOff x="4332513" y="3252882"/>
            <a:chExt cx="3526971" cy="1305254"/>
          </a:xfrm>
        </p:grpSpPr>
        <p:sp>
          <p:nvSpPr>
            <p:cNvPr id="5" name="Rectangle 4"/>
            <p:cNvSpPr/>
            <p:nvPr/>
          </p:nvSpPr>
          <p:spPr>
            <a:xfrm>
              <a:off x="4332513" y="3973361"/>
              <a:ext cx="3526971"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بالا رفتن درآمد اقتصادی</a:t>
              </a:r>
              <a:endParaRPr lang="en-US" sz="3200" dirty="0">
                <a:cs typeface="B Koodak" panose="00000700000000000000" pitchFamily="2" charset="-78"/>
              </a:endParaRP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V="1">
              <a:off x="5953125" y="3252882"/>
              <a:ext cx="285750" cy="571500"/>
            </a:xfrm>
            <a:prstGeom prst="rect">
              <a:avLst/>
            </a:prstGeom>
          </p:spPr>
        </p:pic>
      </p:grpSp>
      <p:grpSp>
        <p:nvGrpSpPr>
          <p:cNvPr id="16" name="Group 15"/>
          <p:cNvGrpSpPr/>
          <p:nvPr/>
        </p:nvGrpSpPr>
        <p:grpSpPr>
          <a:xfrm>
            <a:off x="4383313" y="4451417"/>
            <a:ext cx="3526971" cy="1086595"/>
            <a:chOff x="4383313" y="4451417"/>
            <a:chExt cx="3526971" cy="1086595"/>
          </a:xfrm>
        </p:grpSpPr>
        <p:sp>
          <p:nvSpPr>
            <p:cNvPr id="6" name="Rectangle 5"/>
            <p:cNvSpPr/>
            <p:nvPr/>
          </p:nvSpPr>
          <p:spPr>
            <a:xfrm>
              <a:off x="4383313" y="4953237"/>
              <a:ext cx="3526971"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بهبود وضع زندگی مردم</a:t>
              </a:r>
              <a:endParaRPr lang="en-US" sz="3200" dirty="0">
                <a:cs typeface="B Koodak" panose="00000700000000000000" pitchFamily="2" charset="-78"/>
              </a:endParaRP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V="1">
              <a:off x="5953123" y="4451417"/>
              <a:ext cx="285750" cy="571500"/>
            </a:xfrm>
            <a:prstGeom prst="rect">
              <a:avLst/>
            </a:prstGeom>
          </p:spPr>
        </p:pic>
      </p:grpSp>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40512" y="699138"/>
            <a:ext cx="3762775" cy="2489836"/>
          </a:xfrm>
          <a:prstGeom prst="rect">
            <a:avLst/>
          </a:prstGeom>
        </p:spPr>
      </p:pic>
      <p:pic>
        <p:nvPicPr>
          <p:cNvPr id="17" name="Pictur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3476" y="3252881"/>
            <a:ext cx="3350053" cy="2223797"/>
          </a:xfrm>
          <a:prstGeom prst="rect">
            <a:avLst/>
          </a:prstGeom>
        </p:spPr>
      </p:pic>
    </p:spTree>
    <p:extLst>
      <p:ext uri="{BB962C8B-B14F-4D97-AF65-F5344CB8AC3E}">
        <p14:creationId xmlns:p14="http://schemas.microsoft.com/office/powerpoint/2010/main" val="28455920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ppt_w</p:attrName>
                                        </p:attrNameLst>
                                      </p:cBhvr>
                                      <p:tavLst>
                                        <p:tav tm="0">
                                          <p:val>
                                            <p:fltVal val="0"/>
                                          </p:val>
                                        </p:tav>
                                        <p:tav tm="100000">
                                          <p:val>
                                            <p:strVal val="#ppt_w"/>
                                          </p:val>
                                        </p:tav>
                                      </p:tavLst>
                                    </p:anim>
                                    <p:anim calcmode="lin" valueType="num">
                                      <p:cBhvr>
                                        <p:cTn id="26" dur="1000" fill="hold"/>
                                        <p:tgtEl>
                                          <p:spTgt spid="7"/>
                                        </p:tgtEl>
                                        <p:attrNameLst>
                                          <p:attrName>ppt_h</p:attrName>
                                        </p:attrNameLst>
                                      </p:cBhvr>
                                      <p:tavLst>
                                        <p:tav tm="0">
                                          <p:val>
                                            <p:fltVal val="0"/>
                                          </p:val>
                                        </p:tav>
                                        <p:tav tm="100000">
                                          <p:val>
                                            <p:strVal val="#ppt_h"/>
                                          </p:val>
                                        </p:tav>
                                      </p:tavLst>
                                    </p:anim>
                                    <p:anim calcmode="lin" valueType="num">
                                      <p:cBhvr>
                                        <p:cTn id="27" dur="1000" fill="hold"/>
                                        <p:tgtEl>
                                          <p:spTgt spid="7"/>
                                        </p:tgtEl>
                                        <p:attrNameLst>
                                          <p:attrName>style.rotation</p:attrName>
                                        </p:attrNameLst>
                                      </p:cBhvr>
                                      <p:tavLst>
                                        <p:tav tm="0">
                                          <p:val>
                                            <p:fltVal val="90"/>
                                          </p:val>
                                        </p:tav>
                                        <p:tav tm="100000">
                                          <p:val>
                                            <p:fltVal val="0"/>
                                          </p:val>
                                        </p:tav>
                                      </p:tavLst>
                                    </p:anim>
                                    <p:animEffect transition="in" filter="fade">
                                      <p:cBhvr>
                                        <p:cTn id="28"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3839028" y="309993"/>
            <a:ext cx="4513944"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در دهه های </a:t>
            </a:r>
            <a:r>
              <a:rPr lang="fa-IR" sz="3200" dirty="0">
                <a:solidFill>
                  <a:srgbClr val="231F20"/>
                </a:solidFill>
                <a:latin typeface="AmuzehNewNormalPS"/>
                <a:cs typeface="B Koodak" panose="00000700000000000000" pitchFamily="2" charset="-78"/>
              </a:rPr>
              <a:t>اخیر، چهار </a:t>
            </a:r>
            <a:r>
              <a:rPr lang="fa-IR" sz="3200" dirty="0" smtClean="0">
                <a:solidFill>
                  <a:srgbClr val="231F20"/>
                </a:solidFill>
                <a:latin typeface="AmuzehNewNormalPS"/>
                <a:cs typeface="B Koodak" panose="00000700000000000000" pitchFamily="2" charset="-78"/>
              </a:rPr>
              <a:t>کشور:</a:t>
            </a:r>
            <a:endParaRPr lang="en-US" sz="3200" dirty="0">
              <a:cs typeface="B Koodak" panose="00000700000000000000" pitchFamily="2" charset="-78"/>
            </a:endParaRPr>
          </a:p>
        </p:txBody>
      </p:sp>
      <p:sp>
        <p:nvSpPr>
          <p:cNvPr id="5" name="Wave 4"/>
          <p:cNvSpPr/>
          <p:nvPr/>
        </p:nvSpPr>
        <p:spPr>
          <a:xfrm>
            <a:off x="3403598" y="1023416"/>
            <a:ext cx="2554513" cy="1807081"/>
          </a:xfrm>
          <a:prstGeom prst="wave">
            <a:avLst/>
          </a:prstGeom>
          <a:blipFill dpi="0" rotWithShape="1">
            <a:blip r:embed="rId3">
              <a:extLst>
                <a:ext uri="{28A0092B-C50C-407E-A947-70E740481C1C}">
                  <a14:useLocalDpi xmlns:a14="http://schemas.microsoft.com/office/drawing/2010/main" val="0"/>
                </a:ext>
              </a:extLst>
            </a:blip>
            <a:srcRect/>
            <a:stretch>
              <a:fillRect/>
            </a:stretch>
          </a:blipFill>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b="1" dirty="0">
                <a:solidFill>
                  <a:srgbClr val="231F20"/>
                </a:solidFill>
                <a:latin typeface="Amuzeh-New-Bold"/>
                <a:cs typeface="B Koodak" panose="00000700000000000000" pitchFamily="2" charset="-78"/>
              </a:rPr>
              <a:t>هُنگ کُنگ</a:t>
            </a:r>
          </a:p>
          <a:p>
            <a:pPr algn="ctr"/>
            <a:r>
              <a:rPr lang="fa-IR" sz="2000" b="1" dirty="0">
                <a:solidFill>
                  <a:srgbClr val="231F20"/>
                </a:solidFill>
                <a:latin typeface="Amuzeh-New-Bold"/>
                <a:cs typeface="B Koodak" panose="00000700000000000000" pitchFamily="2" charset="-78"/>
              </a:rPr>
              <a:t>بخشی از چین امروزی</a:t>
            </a:r>
            <a:endParaRPr lang="en-US" sz="2000" b="1" dirty="0">
              <a:solidFill>
                <a:srgbClr val="231F20"/>
              </a:solidFill>
              <a:latin typeface="Amuzeh-New-Bold"/>
              <a:cs typeface="B Koodak" panose="00000700000000000000" pitchFamily="2" charset="-78"/>
            </a:endParaRPr>
          </a:p>
        </p:txBody>
      </p:sp>
      <p:sp>
        <p:nvSpPr>
          <p:cNvPr id="6" name="Wave 5"/>
          <p:cNvSpPr/>
          <p:nvPr/>
        </p:nvSpPr>
        <p:spPr>
          <a:xfrm>
            <a:off x="508000" y="1030619"/>
            <a:ext cx="2554513" cy="1807081"/>
          </a:xfrm>
          <a:prstGeom prst="wave">
            <a:avLst/>
          </a:prstGeom>
          <a:blipFill dpi="0" rotWithShape="1">
            <a:blip r:embed="rId4"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b="1" dirty="0">
                <a:solidFill>
                  <a:srgbClr val="231F20"/>
                </a:solidFill>
                <a:latin typeface="Amuzeh-New-Bold"/>
                <a:cs typeface="B Koodak" panose="00000700000000000000" pitchFamily="2" charset="-78"/>
              </a:rPr>
              <a:t>سنگاپور</a:t>
            </a:r>
            <a:endParaRPr lang="en-US" sz="3200" b="1" dirty="0">
              <a:solidFill>
                <a:srgbClr val="231F20"/>
              </a:solidFill>
              <a:latin typeface="Amuzeh-New-Bold"/>
              <a:cs typeface="B Koodak" panose="00000700000000000000" pitchFamily="2" charset="-78"/>
            </a:endParaRPr>
          </a:p>
        </p:txBody>
      </p:sp>
      <p:sp>
        <p:nvSpPr>
          <p:cNvPr id="7" name="Wave 6"/>
          <p:cNvSpPr/>
          <p:nvPr/>
        </p:nvSpPr>
        <p:spPr>
          <a:xfrm>
            <a:off x="6299196" y="1023310"/>
            <a:ext cx="2554513" cy="1807081"/>
          </a:xfrm>
          <a:prstGeom prst="wave">
            <a:avLst/>
          </a:prstGeom>
          <a:blipFill dpi="0" rotWithShape="1">
            <a:blip r:embed="rId5">
              <a:extLst>
                <a:ext uri="{28A0092B-C50C-407E-A947-70E740481C1C}">
                  <a14:useLocalDpi xmlns:a14="http://schemas.microsoft.com/office/drawing/2010/main" val="0"/>
                </a:ext>
              </a:extLst>
            </a:blip>
            <a:srcRect/>
            <a:stretch>
              <a:fillRect/>
            </a:stretch>
          </a:blipFill>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b="1" dirty="0">
                <a:solidFill>
                  <a:srgbClr val="231F20"/>
                </a:solidFill>
                <a:latin typeface="Amuzeh-New-Bold"/>
                <a:cs typeface="B Koodak" panose="00000700000000000000" pitchFamily="2" charset="-78"/>
              </a:rPr>
              <a:t> تایوان</a:t>
            </a:r>
            <a:endParaRPr lang="en-US" sz="3200" b="1" dirty="0">
              <a:solidFill>
                <a:srgbClr val="231F20"/>
              </a:solidFill>
              <a:latin typeface="Amuzeh-New-Bold"/>
              <a:cs typeface="B Koodak" panose="00000700000000000000" pitchFamily="2" charset="-78"/>
            </a:endParaRPr>
          </a:p>
        </p:txBody>
      </p:sp>
      <p:sp>
        <p:nvSpPr>
          <p:cNvPr id="8" name="Wave 7"/>
          <p:cNvSpPr/>
          <p:nvPr/>
        </p:nvSpPr>
        <p:spPr>
          <a:xfrm>
            <a:off x="9194794" y="1023309"/>
            <a:ext cx="2554513" cy="1807081"/>
          </a:xfrm>
          <a:prstGeom prst="wave">
            <a:avLst/>
          </a:prstGeom>
          <a:blipFill dpi="0" rotWithShape="1">
            <a:blip r:embed="rId6" cstate="print">
              <a:extLst>
                <a:ext uri="{28A0092B-C50C-407E-A947-70E740481C1C}">
                  <a14:useLocalDpi xmlns:a14="http://schemas.microsoft.com/office/drawing/2010/main" val="0"/>
                </a:ext>
              </a:extLst>
            </a:blip>
            <a:srcRect/>
            <a:stretch>
              <a:fillRect/>
            </a:stretch>
          </a:blipFill>
          <a:ln>
            <a:solidFill>
              <a:srgbClr val="0000FF"/>
            </a:solid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b="1" dirty="0" smtClean="0">
                <a:solidFill>
                  <a:srgbClr val="231F20"/>
                </a:solidFill>
                <a:latin typeface="Amuzeh-New-Bold"/>
                <a:cs typeface="B Koodak" panose="00000700000000000000" pitchFamily="2" charset="-78"/>
              </a:rPr>
              <a:t>کُره </a:t>
            </a:r>
            <a:r>
              <a:rPr lang="fa-IR" sz="3200" b="1" dirty="0">
                <a:solidFill>
                  <a:srgbClr val="231F20"/>
                </a:solidFill>
                <a:latin typeface="Amuzeh-New-Bold"/>
                <a:cs typeface="B Koodak" panose="00000700000000000000" pitchFamily="2" charset="-78"/>
              </a:rPr>
              <a:t>جنوبی</a:t>
            </a:r>
            <a:endParaRPr lang="en-US" sz="2000" dirty="0"/>
          </a:p>
        </p:txBody>
      </p:sp>
      <p:sp>
        <p:nvSpPr>
          <p:cNvPr id="9" name="Rectangle 8"/>
          <p:cNvSpPr/>
          <p:nvPr/>
        </p:nvSpPr>
        <p:spPr>
          <a:xfrm>
            <a:off x="0" y="3154432"/>
            <a:ext cx="12192000"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صادرات </a:t>
            </a:r>
            <a:r>
              <a:rPr lang="fa-IR" sz="3200" dirty="0">
                <a:solidFill>
                  <a:srgbClr val="231F20"/>
                </a:solidFill>
                <a:latin typeface="AmuzehNewNormalPS"/>
                <a:cs typeface="B Koodak" panose="00000700000000000000" pitchFamily="2" charset="-78"/>
              </a:rPr>
              <a:t>را هدف اقتصادی خود قرار </a:t>
            </a:r>
            <a:r>
              <a:rPr lang="fa-IR" sz="3200" dirty="0" smtClean="0">
                <a:solidFill>
                  <a:srgbClr val="231F20"/>
                </a:solidFill>
                <a:latin typeface="AmuzehNewNormalPS"/>
                <a:cs typeface="B Koodak" panose="00000700000000000000" pitchFamily="2" charset="-78"/>
              </a:rPr>
              <a:t>داده اند </a:t>
            </a:r>
            <a:r>
              <a:rPr lang="fa-IR" sz="3200" dirty="0">
                <a:solidFill>
                  <a:srgbClr val="231F20"/>
                </a:solidFill>
                <a:latin typeface="AmuzehNewNormalPS"/>
                <a:cs typeface="B Koodak" panose="00000700000000000000" pitchFamily="2" charset="-78"/>
              </a:rPr>
              <a:t>و از این راه درآمد </a:t>
            </a:r>
            <a:r>
              <a:rPr lang="fa-IR" sz="3200" dirty="0" smtClean="0">
                <a:solidFill>
                  <a:srgbClr val="231F20"/>
                </a:solidFill>
                <a:latin typeface="AmuzehNewNormalPS"/>
                <a:cs typeface="B Koodak" panose="00000700000000000000" pitchFamily="2" charset="-78"/>
              </a:rPr>
              <a:t>زیادی </a:t>
            </a:r>
            <a:r>
              <a:rPr lang="fa-IR" sz="3200" dirty="0">
                <a:solidFill>
                  <a:srgbClr val="231F20"/>
                </a:solidFill>
                <a:latin typeface="AmuzehNewNormalPS"/>
                <a:cs typeface="B Koodak" panose="00000700000000000000" pitchFamily="2" charset="-78"/>
              </a:rPr>
              <a:t>به دست </a:t>
            </a:r>
            <a:r>
              <a:rPr lang="fa-IR" sz="3200" dirty="0" smtClean="0">
                <a:solidFill>
                  <a:srgbClr val="231F20"/>
                </a:solidFill>
                <a:latin typeface="AmuzehNewNormalPS"/>
                <a:cs typeface="B Koodak" panose="00000700000000000000" pitchFamily="2" charset="-78"/>
              </a:rPr>
              <a:t>آورده اند.</a:t>
            </a:r>
            <a:endParaRPr lang="en-US" sz="3200" dirty="0">
              <a:cs typeface="B Koodak" panose="00000700000000000000" pitchFamily="2" charset="-78"/>
            </a:endParaRPr>
          </a:p>
        </p:txBody>
      </p:sp>
      <p:sp>
        <p:nvSpPr>
          <p:cNvPr id="11" name="Wave 10"/>
          <p:cNvSpPr/>
          <p:nvPr/>
        </p:nvSpPr>
        <p:spPr>
          <a:xfrm>
            <a:off x="4452254" y="4954345"/>
            <a:ext cx="3287485" cy="1807081"/>
          </a:xfrm>
          <a:prstGeom prst="wave">
            <a:avLst/>
          </a:prstGeom>
          <a:blipFill dpi="0" rotWithShape="1">
            <a:blip r:embed="rId7"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b="1" dirty="0">
                <a:solidFill>
                  <a:srgbClr val="231F20"/>
                </a:solidFill>
                <a:latin typeface="Amuzeh-New-Bold"/>
                <a:cs typeface="B Koodak" panose="00000700000000000000" pitchFamily="2" charset="-78"/>
              </a:rPr>
              <a:t>ببرهای اقتصادی آسیا</a:t>
            </a:r>
            <a:endParaRPr lang="en-US" sz="3200" b="1" dirty="0">
              <a:solidFill>
                <a:srgbClr val="231F20"/>
              </a:solidFill>
              <a:latin typeface="Amuzeh-New-Bold"/>
              <a:cs typeface="B Koodak" panose="00000700000000000000" pitchFamily="2" charset="-78"/>
            </a:endParaRPr>
          </a:p>
        </p:txBody>
      </p:sp>
      <p:grpSp>
        <p:nvGrpSpPr>
          <p:cNvPr id="3" name="Group 2"/>
          <p:cNvGrpSpPr/>
          <p:nvPr/>
        </p:nvGrpSpPr>
        <p:grpSpPr>
          <a:xfrm>
            <a:off x="1618343" y="3748169"/>
            <a:ext cx="8955313" cy="1161005"/>
            <a:chOff x="1618343" y="3748169"/>
            <a:chExt cx="8955313" cy="1161005"/>
          </a:xfrm>
        </p:grpSpPr>
        <p:sp>
          <p:nvSpPr>
            <p:cNvPr id="10" name="Rectangle 9"/>
            <p:cNvSpPr/>
            <p:nvPr/>
          </p:nvSpPr>
          <p:spPr>
            <a:xfrm>
              <a:off x="1618343" y="4324399"/>
              <a:ext cx="8955313"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تولید و صدور لوازم الکترونیکی و </a:t>
              </a:r>
              <a:r>
                <a:rPr lang="fa-IR" sz="3200" dirty="0" smtClean="0">
                  <a:solidFill>
                    <a:srgbClr val="231F20"/>
                  </a:solidFill>
                  <a:latin typeface="AmuzehNewNormalPS"/>
                  <a:cs typeface="B Koodak" panose="00000700000000000000" pitchFamily="2" charset="-78"/>
                </a:rPr>
                <a:t>رایانه ای</a:t>
              </a:r>
              <a:r>
                <a:rPr lang="fa-IR" sz="3200" dirty="0">
                  <a:solidFill>
                    <a:srgbClr val="231F20"/>
                  </a:solidFill>
                  <a:latin typeface="AmuzehNewNormalPS"/>
                  <a:cs typeface="B Koodak" panose="00000700000000000000" pitchFamily="2" charset="-78"/>
                </a:rPr>
                <a:t>، لوازم خانگی و اتومبیل </a:t>
              </a:r>
              <a:endParaRPr lang="en-US" dirty="0"/>
            </a:p>
          </p:txBody>
        </p:sp>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5400000">
              <a:off x="5781025" y="3832162"/>
              <a:ext cx="629945" cy="461960"/>
            </a:xfrm>
            <a:prstGeom prst="rect">
              <a:avLst/>
            </a:prstGeom>
          </p:spPr>
        </p:pic>
      </p:grpSp>
    </p:spTree>
    <p:extLst>
      <p:ext uri="{BB962C8B-B14F-4D97-AF65-F5344CB8AC3E}">
        <p14:creationId xmlns:p14="http://schemas.microsoft.com/office/powerpoint/2010/main" val="1075750919"/>
      </p:ext>
    </p:extLst>
  </p:cSld>
  <p:clrMapOvr>
    <a:masterClrMapping/>
  </p:clrMapOvr>
  <mc:AlternateContent xmlns:mc="http://schemas.openxmlformats.org/markup-compatibility/2006" xmlns:p14="http://schemas.microsoft.com/office/powerpoint/2010/main">
    <mc:Choice Requires="p14">
      <p:transition spd="slow" p14:dur="1600">
        <p14:prism dir="r"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righ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right)">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right)">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wipe(up)">
                                      <p:cBhvr>
                                        <p:cTn id="32" dur="500"/>
                                        <p:tgtEl>
                                          <p:spTgt spid="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2"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right)">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1"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486" y="0"/>
            <a:ext cx="11093824" cy="6858000"/>
          </a:xfrm>
          <a:prstGeom prst="rect">
            <a:avLst/>
          </a:prstGeom>
        </p:spPr>
      </p:pic>
      <p:sp>
        <p:nvSpPr>
          <p:cNvPr id="3" name="Rectangle 2"/>
          <p:cNvSpPr/>
          <p:nvPr/>
        </p:nvSpPr>
        <p:spPr>
          <a:xfrm>
            <a:off x="493486" y="6334780"/>
            <a:ext cx="4470400" cy="523220"/>
          </a:xfrm>
          <a:prstGeom prst="rect">
            <a:avLst/>
          </a:prstGeom>
          <a:solidFill>
            <a:schemeClr val="bg1"/>
          </a:solidFill>
        </p:spPr>
        <p:txBody>
          <a:bodyPr wrap="square">
            <a:spAutoFit/>
          </a:bodyPr>
          <a:lstStyle/>
          <a:p>
            <a:pPr algn="ctr"/>
            <a:r>
              <a:rPr lang="fa-IR" sz="2800" dirty="0" smtClean="0">
                <a:cs typeface="B Koodak" panose="00000700000000000000" pitchFamily="2" charset="-78"/>
              </a:rPr>
              <a:t>تولید لوازم الکترونیکی، کره جنوبی</a:t>
            </a:r>
            <a:endParaRPr lang="en-US" sz="2800" dirty="0">
              <a:cs typeface="B Koodak" panose="00000700000000000000" pitchFamily="2" charset="-78"/>
            </a:endParaRPr>
          </a:p>
        </p:txBody>
      </p:sp>
    </p:spTree>
    <p:extLst>
      <p:ext uri="{BB962C8B-B14F-4D97-AF65-F5344CB8AC3E}">
        <p14:creationId xmlns:p14="http://schemas.microsoft.com/office/powerpoint/2010/main" val="1233394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4229" y="4375471"/>
            <a:ext cx="2920887" cy="216145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16227">
            <a:off x="3452895" y="3823483"/>
            <a:ext cx="3018973" cy="2566126"/>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5583" y="2858772"/>
            <a:ext cx="3982580" cy="3033398"/>
          </a:xfrm>
          <a:prstGeom prst="rect">
            <a:avLst/>
          </a:prstGeom>
        </p:spPr>
      </p:pic>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54277" y="2518044"/>
            <a:ext cx="4437723" cy="2618257"/>
          </a:xfrm>
          <a:prstGeom prst="rect">
            <a:avLst/>
          </a:prstGeom>
        </p:spPr>
      </p:pic>
      <p:sp>
        <p:nvSpPr>
          <p:cNvPr id="6" name="Rectangle 5"/>
          <p:cNvSpPr/>
          <p:nvPr/>
        </p:nvSpPr>
        <p:spPr>
          <a:xfrm>
            <a:off x="3990413" y="1296943"/>
            <a:ext cx="4201884"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تولید </a:t>
            </a:r>
            <a:r>
              <a:rPr lang="fa-IR" sz="3200" dirty="0" smtClean="0">
                <a:solidFill>
                  <a:srgbClr val="231F20"/>
                </a:solidFill>
                <a:latin typeface="AmuzehNewNormalPS"/>
                <a:cs typeface="B Koodak" panose="00000700000000000000" pitchFamily="2" charset="-78"/>
              </a:rPr>
              <a:t>لوازم رایانه ای، تایوان</a:t>
            </a:r>
            <a:endParaRPr lang="en-US" dirty="0"/>
          </a:p>
        </p:txBody>
      </p:sp>
    </p:spTree>
    <p:extLst>
      <p:ext uri="{BB962C8B-B14F-4D97-AF65-F5344CB8AC3E}">
        <p14:creationId xmlns:p14="http://schemas.microsoft.com/office/powerpoint/2010/main" val="6181139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696685" y="557963"/>
            <a:ext cx="10798629"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مالزی نیز در دو </a:t>
            </a:r>
            <a:r>
              <a:rPr lang="fa-IR" sz="3200" dirty="0" smtClean="0">
                <a:solidFill>
                  <a:srgbClr val="231F20"/>
                </a:solidFill>
                <a:latin typeface="AmuzehNewNormalPS"/>
                <a:cs typeface="B Koodak" panose="00000700000000000000" pitchFamily="2" charset="-78"/>
              </a:rPr>
              <a:t>دهۀ </a:t>
            </a:r>
            <a:r>
              <a:rPr lang="fa-IR" sz="3200" dirty="0">
                <a:solidFill>
                  <a:srgbClr val="231F20"/>
                </a:solidFill>
                <a:latin typeface="AmuzehNewNormalPS"/>
                <a:cs typeface="B Koodak" panose="00000700000000000000" pitchFamily="2" charset="-78"/>
              </a:rPr>
              <a:t>اخیر، پیشرفت زیادی در صنعت داشته </a:t>
            </a:r>
            <a:r>
              <a:rPr lang="fa-IR" sz="3200" dirty="0" smtClean="0">
                <a:solidFill>
                  <a:srgbClr val="231F20"/>
                </a:solidFill>
                <a:latin typeface="AmuzehNewNormalPS"/>
                <a:cs typeface="B Koodak" panose="00000700000000000000" pitchFamily="2" charset="-78"/>
              </a:rPr>
              <a:t>و درآمد </a:t>
            </a:r>
            <a:r>
              <a:rPr lang="fa-IR" sz="3200" dirty="0">
                <a:solidFill>
                  <a:srgbClr val="231F20"/>
                </a:solidFill>
                <a:latin typeface="AmuzehNewNormalPS"/>
                <a:cs typeface="B Koodak" panose="00000700000000000000" pitchFamily="2" charset="-78"/>
              </a:rPr>
              <a:t>خوبی از این راه کسب کرده </a:t>
            </a:r>
            <a:r>
              <a:rPr lang="fa-IR" sz="3200" dirty="0" smtClean="0">
                <a:solidFill>
                  <a:srgbClr val="231F20"/>
                </a:solidFill>
                <a:latin typeface="AmuzehNewNormalPS"/>
                <a:cs typeface="B Koodak" panose="00000700000000000000" pitchFamily="2" charset="-78"/>
              </a:rPr>
              <a:t>است.</a:t>
            </a:r>
            <a:endParaRPr lang="en-US" sz="3200" dirty="0">
              <a:cs typeface="B Koodak" panose="00000700000000000000" pitchFamily="2" charset="-78"/>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339" y="2126744"/>
            <a:ext cx="6110062" cy="423936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03428" y="2126744"/>
            <a:ext cx="4036429" cy="4036429"/>
          </a:xfrm>
          <a:prstGeom prst="rect">
            <a:avLst/>
          </a:prstGeom>
        </p:spPr>
      </p:pic>
    </p:spTree>
    <p:extLst>
      <p:ext uri="{BB962C8B-B14F-4D97-AF65-F5344CB8AC3E}">
        <p14:creationId xmlns:p14="http://schemas.microsoft.com/office/powerpoint/2010/main" val="159868590"/>
      </p:ext>
    </p:extLst>
  </p:cSld>
  <p:clrMapOvr>
    <a:masterClrMapping/>
  </p:clrMapOvr>
  <p:transition spd="slow">
    <p:wipe dir="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sp>
        <p:nvSpPr>
          <p:cNvPr id="4" name="Rectangle 3"/>
          <p:cNvSpPr/>
          <p:nvPr/>
        </p:nvSpPr>
        <p:spPr>
          <a:xfrm>
            <a:off x="769255" y="637283"/>
            <a:ext cx="10798629"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تحولات اقتصادی در آسیا موجب شده است که </a:t>
            </a:r>
            <a:r>
              <a:rPr lang="fa-IR" sz="3200" dirty="0">
                <a:solidFill>
                  <a:srgbClr val="0033CC"/>
                </a:solidFill>
                <a:latin typeface="AmuzehNewNormalPS"/>
                <a:cs typeface="B Koodak" panose="00000700000000000000" pitchFamily="2" charset="-78"/>
              </a:rPr>
              <a:t>مهاجرت از روستا به شهرها </a:t>
            </a:r>
            <a:r>
              <a:rPr lang="fa-IR" sz="3200" dirty="0">
                <a:solidFill>
                  <a:srgbClr val="231F20"/>
                </a:solidFill>
                <a:latin typeface="AmuzehNewNormalPS"/>
                <a:cs typeface="B Koodak" panose="00000700000000000000" pitchFamily="2" charset="-78"/>
              </a:rPr>
              <a:t>در آسیا ادامه پیدا کند. </a:t>
            </a:r>
            <a:endParaRPr lang="en-US" sz="3200" dirty="0">
              <a:solidFill>
                <a:srgbClr val="231F20"/>
              </a:solidFill>
              <a:latin typeface="AmuzehNewNormalPS"/>
              <a:cs typeface="B Koodak" panose="00000700000000000000" pitchFamily="2" charset="-78"/>
            </a:endParaRPr>
          </a:p>
        </p:txBody>
      </p:sp>
      <p:sp>
        <p:nvSpPr>
          <p:cNvPr id="5" name="Rectangle 4"/>
          <p:cNvSpPr/>
          <p:nvPr/>
        </p:nvSpPr>
        <p:spPr>
          <a:xfrm>
            <a:off x="283026" y="2512177"/>
            <a:ext cx="11771086"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امروزه شهرهای با جمعیت بیش از ده میلیون نفر در آسیا بیشتر از سایر </a:t>
            </a:r>
            <a:r>
              <a:rPr lang="fa-IR" sz="3200" dirty="0" smtClean="0">
                <a:solidFill>
                  <a:srgbClr val="231F20"/>
                </a:solidFill>
                <a:latin typeface="AmuzehNewNormalPS"/>
                <a:cs typeface="B Koodak" panose="00000700000000000000" pitchFamily="2" charset="-78"/>
              </a:rPr>
              <a:t>قاره ها </a:t>
            </a:r>
            <a:r>
              <a:rPr lang="fa-IR" sz="3200" dirty="0">
                <a:solidFill>
                  <a:srgbClr val="231F20"/>
                </a:solidFill>
                <a:latin typeface="AmuzehNewNormalPS"/>
                <a:cs typeface="B Koodak" panose="00000700000000000000" pitchFamily="2" charset="-78"/>
              </a:rPr>
              <a:t>است.</a:t>
            </a:r>
            <a:endParaRPr lang="en-US" sz="3200" dirty="0">
              <a:solidFill>
                <a:srgbClr val="231F20"/>
              </a:solidFill>
              <a:latin typeface="AmuzehNewNormalPS"/>
              <a:cs typeface="B Koodak" panose="00000700000000000000" pitchFamily="2" charset="-78"/>
            </a:endParaRPr>
          </a:p>
        </p:txBody>
      </p:sp>
      <p:sp>
        <p:nvSpPr>
          <p:cNvPr id="6" name="Rectangle 5"/>
          <p:cNvSpPr/>
          <p:nvPr/>
        </p:nvSpPr>
        <p:spPr>
          <a:xfrm>
            <a:off x="1008741" y="3429000"/>
            <a:ext cx="10319656"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این </a:t>
            </a:r>
            <a:r>
              <a:rPr lang="fa-IR" sz="3200" dirty="0">
                <a:solidFill>
                  <a:srgbClr val="0033CC"/>
                </a:solidFill>
                <a:latin typeface="AmuzehNewNormalPS"/>
                <a:cs typeface="B Koodak" panose="00000700000000000000" pitchFamily="2" charset="-78"/>
              </a:rPr>
              <a:t>شهرها</a:t>
            </a:r>
            <a:r>
              <a:rPr lang="fa-IR" sz="3200" dirty="0">
                <a:solidFill>
                  <a:srgbClr val="231F20"/>
                </a:solidFill>
                <a:latin typeface="AmuzehNewNormalPS"/>
                <a:cs typeface="B Koodak" panose="00000700000000000000" pitchFamily="2" charset="-78"/>
              </a:rPr>
              <a:t> مراکز مهم </a:t>
            </a:r>
            <a:r>
              <a:rPr lang="fa-IR" sz="3200" dirty="0">
                <a:solidFill>
                  <a:srgbClr val="0033CC"/>
                </a:solidFill>
                <a:latin typeface="AmuzehNewNormalPS"/>
                <a:cs typeface="B Koodak" panose="00000700000000000000" pitchFamily="2" charset="-78"/>
              </a:rPr>
              <a:t>تجارت و بازرگانی </a:t>
            </a:r>
            <a:r>
              <a:rPr lang="fa-IR" sz="3200" dirty="0" smtClean="0">
                <a:solidFill>
                  <a:srgbClr val="231F20"/>
                </a:solidFill>
                <a:latin typeface="AmuzehNewNormalPS"/>
                <a:cs typeface="B Koodak" panose="00000700000000000000" pitchFamily="2" charset="-78"/>
              </a:rPr>
              <a:t>آسیا و </a:t>
            </a:r>
            <a:r>
              <a:rPr lang="fa-IR" sz="3200" dirty="0">
                <a:solidFill>
                  <a:srgbClr val="231F20"/>
                </a:solidFill>
                <a:latin typeface="AmuzehNewNormalPS"/>
                <a:cs typeface="B Koodak" panose="00000700000000000000" pitchFamily="2" charset="-78"/>
              </a:rPr>
              <a:t>جهان محسوب </a:t>
            </a:r>
            <a:r>
              <a:rPr lang="fa-IR" sz="3200" dirty="0" smtClean="0">
                <a:solidFill>
                  <a:srgbClr val="231F20"/>
                </a:solidFill>
                <a:latin typeface="AmuzehNewNormalPS"/>
                <a:cs typeface="B Koodak" panose="00000700000000000000" pitchFamily="2" charset="-78"/>
              </a:rPr>
              <a:t>می شوند.</a:t>
            </a:r>
            <a:endParaRPr lang="en-US" sz="3200" dirty="0">
              <a:cs typeface="B Koodak" panose="00000700000000000000" pitchFamily="2" charset="-78"/>
            </a:endParaRPr>
          </a:p>
        </p:txBody>
      </p:sp>
      <p:sp>
        <p:nvSpPr>
          <p:cNvPr id="7" name="Rectangle 6"/>
          <p:cNvSpPr/>
          <p:nvPr/>
        </p:nvSpPr>
        <p:spPr>
          <a:xfrm>
            <a:off x="696684" y="5277079"/>
            <a:ext cx="10943770" cy="1077218"/>
          </a:xfrm>
          <a:prstGeom prst="rect">
            <a:avLst/>
          </a:prstGeom>
        </p:spPr>
        <p:txBody>
          <a:bodyPr wrap="square">
            <a:spAutoFit/>
          </a:bodyPr>
          <a:lstStyle/>
          <a:p>
            <a:pPr algn="ctr"/>
            <a:r>
              <a:rPr lang="fa-IR" sz="3200" dirty="0" smtClean="0">
                <a:solidFill>
                  <a:srgbClr val="0033CC"/>
                </a:solidFill>
                <a:latin typeface="AmuzehNewNormalPS"/>
                <a:cs typeface="B Koodak" panose="00000700000000000000" pitchFamily="2" charset="-78"/>
              </a:rPr>
              <a:t>توکیو</a:t>
            </a:r>
            <a:r>
              <a:rPr lang="fa-IR" sz="3200" dirty="0" smtClean="0">
                <a:solidFill>
                  <a:srgbClr val="231F20"/>
                </a:solidFill>
                <a:latin typeface="AmuzehNewNormalPS"/>
                <a:cs typeface="B Koodak" panose="00000700000000000000" pitchFamily="2" charset="-78"/>
              </a:rPr>
              <a:t> </a:t>
            </a:r>
            <a:r>
              <a:rPr lang="fa-IR" sz="3200" dirty="0">
                <a:solidFill>
                  <a:srgbClr val="231F20"/>
                </a:solidFill>
                <a:latin typeface="AmuzehNewNormalPS"/>
                <a:cs typeface="B Koodak" panose="00000700000000000000" pitchFamily="2" charset="-78"/>
              </a:rPr>
              <a:t>پایتخت ژاپن که با منطقه شهری اطراف آن بیش از </a:t>
            </a:r>
            <a:r>
              <a:rPr lang="fa-IR" sz="3200" dirty="0">
                <a:solidFill>
                  <a:srgbClr val="0033CC"/>
                </a:solidFill>
                <a:latin typeface="AmuzehNewNormalPS"/>
                <a:cs typeface="B Koodak" panose="00000700000000000000" pitchFamily="2" charset="-78"/>
              </a:rPr>
              <a:t>سی میلیون نفر </a:t>
            </a:r>
            <a:r>
              <a:rPr lang="fa-IR" sz="3200" dirty="0">
                <a:solidFill>
                  <a:srgbClr val="231F20"/>
                </a:solidFill>
                <a:latin typeface="AmuzehNewNormalPS"/>
                <a:cs typeface="B Koodak" panose="00000700000000000000" pitchFamily="2" charset="-78"/>
              </a:rPr>
              <a:t>را در خود جای داده و </a:t>
            </a:r>
            <a:r>
              <a:rPr lang="fa-IR" sz="3200" dirty="0" smtClean="0">
                <a:solidFill>
                  <a:srgbClr val="231F20"/>
                </a:solidFill>
                <a:latin typeface="AmuzehNewNormalPS"/>
                <a:cs typeface="B Koodak" panose="00000700000000000000" pitchFamily="2" charset="-78"/>
              </a:rPr>
              <a:t>پرجمعیت ترین </a:t>
            </a:r>
            <a:r>
              <a:rPr lang="fa-IR" sz="3200" dirty="0">
                <a:solidFill>
                  <a:srgbClr val="231F20"/>
                </a:solidFill>
                <a:latin typeface="AmuzehNewNormalPS"/>
                <a:cs typeface="B Koodak" panose="00000700000000000000" pitchFamily="2" charset="-78"/>
              </a:rPr>
              <a:t>شهر آسیا </a:t>
            </a:r>
            <a:r>
              <a:rPr lang="fa-IR" sz="3200" dirty="0" smtClean="0">
                <a:solidFill>
                  <a:srgbClr val="231F20"/>
                </a:solidFill>
                <a:latin typeface="AmuzehNewNormalPS"/>
                <a:cs typeface="B Koodak" panose="00000700000000000000" pitchFamily="2" charset="-78"/>
              </a:rPr>
              <a:t>است.</a:t>
            </a:r>
            <a:endParaRPr lang="en-US" sz="3200" dirty="0">
              <a:solidFill>
                <a:srgbClr val="231F20"/>
              </a:solidFill>
              <a:latin typeface="AmuzehNewNormalPS"/>
              <a:cs typeface="B Koodak" panose="00000700000000000000" pitchFamily="2" charset="-78"/>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87319" y="1784696"/>
            <a:ext cx="4762500" cy="762000"/>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95807" y="4345823"/>
            <a:ext cx="4762500" cy="762000"/>
          </a:xfrm>
          <a:prstGeom prst="rect">
            <a:avLst/>
          </a:prstGeom>
        </p:spPr>
      </p:pic>
    </p:spTree>
    <p:extLst>
      <p:ext uri="{BB962C8B-B14F-4D97-AF65-F5344CB8AC3E}">
        <p14:creationId xmlns:p14="http://schemas.microsoft.com/office/powerpoint/2010/main" val="36049362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1"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9332685" y="2890391"/>
            <a:ext cx="2699657"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توکیو، ژاپن</a:t>
            </a:r>
            <a:endParaRPr lang="en-US" dirty="0"/>
          </a:p>
        </p:txBody>
      </p:sp>
    </p:spTree>
    <p:extLst>
      <p:ext uri="{BB962C8B-B14F-4D97-AF65-F5344CB8AC3E}">
        <p14:creationId xmlns:p14="http://schemas.microsoft.com/office/powerpoint/2010/main" val="3780165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invX="1"/>
      </p:transition>
    </mc:Choice>
    <mc:Fallback xmlns="">
      <p:transition spd="slow">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1"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458" y="0"/>
            <a:ext cx="10972800" cy="6858000"/>
          </a:xfrm>
          <a:prstGeom prst="rect">
            <a:avLst/>
          </a:prstGeom>
        </p:spPr>
      </p:pic>
      <p:sp>
        <p:nvSpPr>
          <p:cNvPr id="3" name="Rectangle 2"/>
          <p:cNvSpPr/>
          <p:nvPr/>
        </p:nvSpPr>
        <p:spPr>
          <a:xfrm>
            <a:off x="812799" y="190734"/>
            <a:ext cx="2699657" cy="584775"/>
          </a:xfrm>
          <a:prstGeom prst="rect">
            <a:avLst/>
          </a:prstGeom>
        </p:spPr>
        <p:txBody>
          <a:bodyPr wrap="square">
            <a:spAutoFit/>
          </a:bodyPr>
          <a:lstStyle/>
          <a:p>
            <a:pPr algn="ctr"/>
            <a:r>
              <a:rPr lang="fa-IR" sz="3200" dirty="0" smtClean="0">
                <a:solidFill>
                  <a:schemeClr val="bg1"/>
                </a:solidFill>
                <a:latin typeface="AmuzehNewNormalPS"/>
                <a:cs typeface="B Koodak" panose="00000700000000000000" pitchFamily="2" charset="-78"/>
              </a:rPr>
              <a:t>سئول، کره جنوبی</a:t>
            </a:r>
            <a:endParaRPr lang="en-US" dirty="0">
              <a:solidFill>
                <a:schemeClr val="bg1"/>
              </a:solidFill>
            </a:endParaRPr>
          </a:p>
        </p:txBody>
      </p:sp>
    </p:spTree>
    <p:extLst>
      <p:ext uri="{BB962C8B-B14F-4D97-AF65-F5344CB8AC3E}">
        <p14:creationId xmlns:p14="http://schemas.microsoft.com/office/powerpoint/2010/main" val="356815576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1"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2545" y="0"/>
            <a:ext cx="11121081" cy="6858000"/>
          </a:xfrm>
          <a:prstGeom prst="rect">
            <a:avLst/>
          </a:prstGeom>
        </p:spPr>
      </p:pic>
      <p:sp>
        <p:nvSpPr>
          <p:cNvPr id="3" name="Rectangle 2"/>
          <p:cNvSpPr/>
          <p:nvPr/>
        </p:nvSpPr>
        <p:spPr>
          <a:xfrm>
            <a:off x="622545" y="161705"/>
            <a:ext cx="2409370" cy="584775"/>
          </a:xfrm>
          <a:prstGeom prst="rect">
            <a:avLst/>
          </a:prstGeom>
        </p:spPr>
        <p:txBody>
          <a:bodyPr wrap="square">
            <a:spAutoFit/>
          </a:bodyPr>
          <a:lstStyle/>
          <a:p>
            <a:pPr algn="ctr"/>
            <a:r>
              <a:rPr lang="fa-IR" sz="3200" dirty="0" smtClean="0">
                <a:solidFill>
                  <a:schemeClr val="bg1"/>
                </a:solidFill>
                <a:latin typeface="AmuzehNewNormalPS"/>
                <a:cs typeface="B Koodak" panose="00000700000000000000" pitchFamily="2" charset="-78"/>
              </a:rPr>
              <a:t>شانگهای، چین</a:t>
            </a:r>
            <a:endParaRPr lang="en-US" dirty="0">
              <a:solidFill>
                <a:schemeClr val="bg1"/>
              </a:solidFill>
            </a:endParaRPr>
          </a:p>
        </p:txBody>
      </p:sp>
    </p:spTree>
    <p:extLst>
      <p:ext uri="{BB962C8B-B14F-4D97-AF65-F5344CB8AC3E}">
        <p14:creationId xmlns:p14="http://schemas.microsoft.com/office/powerpoint/2010/main" val="4139114516"/>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1"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7943" y="0"/>
            <a:ext cx="10160000" cy="6794500"/>
          </a:xfrm>
          <a:prstGeom prst="rect">
            <a:avLst/>
          </a:prstGeom>
        </p:spPr>
      </p:pic>
      <p:sp>
        <p:nvSpPr>
          <p:cNvPr id="5" name="Rectangle 4"/>
          <p:cNvSpPr/>
          <p:nvPr/>
        </p:nvSpPr>
        <p:spPr>
          <a:xfrm>
            <a:off x="1217631" y="335877"/>
            <a:ext cx="2409370" cy="584775"/>
          </a:xfrm>
          <a:prstGeom prst="rect">
            <a:avLst/>
          </a:prstGeom>
        </p:spPr>
        <p:txBody>
          <a:bodyPr wrap="square">
            <a:spAutoFit/>
          </a:bodyPr>
          <a:lstStyle/>
          <a:p>
            <a:pPr algn="ctr"/>
            <a:r>
              <a:rPr lang="fa-IR" sz="3200" dirty="0" smtClean="0">
                <a:solidFill>
                  <a:schemeClr val="bg1"/>
                </a:solidFill>
                <a:latin typeface="AmuzehNewNormalPS"/>
                <a:cs typeface="B Koodak" panose="00000700000000000000" pitchFamily="2" charset="-78"/>
              </a:rPr>
              <a:t>تهران، ایران</a:t>
            </a:r>
            <a:endParaRPr lang="en-US" dirty="0">
              <a:solidFill>
                <a:schemeClr val="bg1"/>
              </a:solidFill>
            </a:endParaRPr>
          </a:p>
        </p:txBody>
      </p:sp>
    </p:spTree>
    <p:extLst>
      <p:ext uri="{BB962C8B-B14F-4D97-AF65-F5344CB8AC3E}">
        <p14:creationId xmlns:p14="http://schemas.microsoft.com/office/powerpoint/2010/main" val="2882334393"/>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12192000" cy="6857999"/>
          </a:xfrm>
          <a:prstGeom prst="rect">
            <a:avLst/>
          </a:prstGeom>
        </p:spPr>
      </p:pic>
      <p:grpSp>
        <p:nvGrpSpPr>
          <p:cNvPr id="13" name="Group 12"/>
          <p:cNvGrpSpPr/>
          <p:nvPr/>
        </p:nvGrpSpPr>
        <p:grpSpPr>
          <a:xfrm>
            <a:off x="4118935" y="212444"/>
            <a:ext cx="3954129" cy="1473029"/>
            <a:chOff x="4333528" y="241472"/>
            <a:chExt cx="3954129" cy="1473029"/>
          </a:xfrm>
        </p:grpSpPr>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33528" y="241472"/>
              <a:ext cx="3954129" cy="1473029"/>
            </a:xfrm>
            <a:prstGeom prst="rect">
              <a:avLst/>
            </a:prstGeom>
          </p:spPr>
        </p:pic>
        <p:sp>
          <p:nvSpPr>
            <p:cNvPr id="12" name="Rectangle 11"/>
            <p:cNvSpPr/>
            <p:nvPr/>
          </p:nvSpPr>
          <p:spPr>
            <a:xfrm>
              <a:off x="4721278" y="685598"/>
              <a:ext cx="3178628"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جاذبه های گردشگری</a:t>
              </a:r>
              <a:endParaRPr lang="en-US" dirty="0"/>
            </a:p>
          </p:txBody>
        </p:sp>
      </p:grpSp>
      <p:sp>
        <p:nvSpPr>
          <p:cNvPr id="15" name="Rectangle 14"/>
          <p:cNvSpPr/>
          <p:nvPr/>
        </p:nvSpPr>
        <p:spPr>
          <a:xfrm>
            <a:off x="1066799" y="2129599"/>
            <a:ext cx="1005840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آسیا </a:t>
            </a:r>
            <a:r>
              <a:rPr lang="fa-IR" sz="3200" dirty="0" smtClean="0">
                <a:solidFill>
                  <a:srgbClr val="231F20"/>
                </a:solidFill>
                <a:latin typeface="AmuzehNewNormalPS"/>
                <a:cs typeface="B Koodak" panose="00000700000000000000" pitchFamily="2" charset="-78"/>
              </a:rPr>
              <a:t>جاذبه های </a:t>
            </a:r>
            <a:r>
              <a:rPr lang="fa-IR" sz="3200" dirty="0">
                <a:solidFill>
                  <a:srgbClr val="C00000"/>
                </a:solidFill>
                <a:latin typeface="AmuzehNewNormalPS"/>
                <a:cs typeface="B Koodak" panose="00000700000000000000" pitchFamily="2" charset="-78"/>
              </a:rPr>
              <a:t>طبیعی</a:t>
            </a:r>
            <a:r>
              <a:rPr lang="fa-IR" sz="3200" dirty="0">
                <a:solidFill>
                  <a:srgbClr val="231F20"/>
                </a:solidFill>
                <a:latin typeface="AmuzehNewNormalPS"/>
                <a:cs typeface="B Koodak" panose="00000700000000000000" pitchFamily="2" charset="-78"/>
              </a:rPr>
              <a:t> و </a:t>
            </a:r>
            <a:r>
              <a:rPr lang="fa-IR" sz="3200" dirty="0" smtClean="0">
                <a:solidFill>
                  <a:srgbClr val="231F20"/>
                </a:solidFill>
                <a:latin typeface="AmuzehNewNormalPS"/>
                <a:cs typeface="B Koodak" panose="00000700000000000000" pitchFamily="2" charset="-78"/>
              </a:rPr>
              <a:t>جاذبه های </a:t>
            </a:r>
            <a:r>
              <a:rPr lang="fa-IR" sz="3200" dirty="0">
                <a:solidFill>
                  <a:srgbClr val="C00000"/>
                </a:solidFill>
                <a:latin typeface="AmuzehNewNormalPS"/>
                <a:cs typeface="B Koodak" panose="00000700000000000000" pitchFamily="2" charset="-78"/>
              </a:rPr>
              <a:t>تاریخی</a:t>
            </a:r>
            <a:r>
              <a:rPr lang="fa-IR" sz="3200" dirty="0">
                <a:solidFill>
                  <a:srgbClr val="231F20"/>
                </a:solidFill>
                <a:latin typeface="AmuzehNewNormalPS"/>
                <a:cs typeface="B Koodak" panose="00000700000000000000" pitchFamily="2" charset="-78"/>
              </a:rPr>
              <a:t> و </a:t>
            </a:r>
            <a:r>
              <a:rPr lang="fa-IR" sz="3200" dirty="0">
                <a:solidFill>
                  <a:srgbClr val="C00000"/>
                </a:solidFill>
                <a:latin typeface="AmuzehNewNormalPS"/>
                <a:cs typeface="B Koodak" panose="00000700000000000000" pitchFamily="2" charset="-78"/>
              </a:rPr>
              <a:t>فرهنگی</a:t>
            </a:r>
            <a:r>
              <a:rPr lang="fa-IR" sz="3200" dirty="0">
                <a:solidFill>
                  <a:srgbClr val="231F20"/>
                </a:solidFill>
                <a:latin typeface="AmuzehNewNormalPS"/>
                <a:cs typeface="B Koodak" panose="00000700000000000000" pitchFamily="2" charset="-78"/>
              </a:rPr>
              <a:t> بسیار زیادی برای گردشگری وجود </a:t>
            </a:r>
            <a:r>
              <a:rPr lang="fa-IR" sz="3200" dirty="0" smtClean="0">
                <a:solidFill>
                  <a:srgbClr val="231F20"/>
                </a:solidFill>
                <a:latin typeface="AmuzehNewNormalPS"/>
                <a:cs typeface="B Koodak" panose="00000700000000000000" pitchFamily="2" charset="-78"/>
              </a:rPr>
              <a:t>دارد.</a:t>
            </a:r>
            <a:endParaRPr lang="en-US" sz="3200" dirty="0">
              <a:cs typeface="B Koodak" panose="00000700000000000000" pitchFamily="2" charset="-78"/>
            </a:endParaRPr>
          </a:p>
        </p:txBody>
      </p:sp>
      <p:sp>
        <p:nvSpPr>
          <p:cNvPr id="16" name="Rectangle 15"/>
          <p:cNvSpPr/>
          <p:nvPr/>
        </p:nvSpPr>
        <p:spPr>
          <a:xfrm>
            <a:off x="758371" y="3839349"/>
            <a:ext cx="10675256" cy="1077218"/>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همه ساله </a:t>
            </a:r>
            <a:r>
              <a:rPr lang="fa-IR" sz="3200" dirty="0">
                <a:solidFill>
                  <a:srgbClr val="231F20"/>
                </a:solidFill>
                <a:latin typeface="AmuzehNewNormalPS"/>
                <a:cs typeface="B Koodak" panose="00000700000000000000" pitchFamily="2" charset="-78"/>
              </a:rPr>
              <a:t>تعدادی از کشورهای آسیایی از راه جذب گردشگران از سراسر دنیا، درآمد خوبی به دست </a:t>
            </a:r>
            <a:r>
              <a:rPr lang="fa-IR" sz="3200" dirty="0" smtClean="0">
                <a:solidFill>
                  <a:srgbClr val="231F20"/>
                </a:solidFill>
                <a:latin typeface="AmuzehNewNormalPS"/>
                <a:cs typeface="B Koodak" panose="00000700000000000000" pitchFamily="2" charset="-78"/>
              </a:rPr>
              <a:t>می آورند.</a:t>
            </a:r>
            <a:endParaRPr lang="en-US" sz="3200" dirty="0">
              <a:solidFill>
                <a:srgbClr val="231F20"/>
              </a:solidFill>
              <a:latin typeface="AmuzehNewNormalPS"/>
              <a:cs typeface="B Koodak" panose="00000700000000000000" pitchFamily="2" charset="-78"/>
            </a:endParaRPr>
          </a:p>
        </p:txBody>
      </p:sp>
      <p:sp>
        <p:nvSpPr>
          <p:cNvPr id="17" name="Rectangle 16"/>
          <p:cNvSpPr/>
          <p:nvPr/>
        </p:nvSpPr>
        <p:spPr>
          <a:xfrm>
            <a:off x="647699" y="5549099"/>
            <a:ext cx="10896600" cy="584775"/>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smtClean="0">
                <a:solidFill>
                  <a:srgbClr val="231F20"/>
                </a:solidFill>
                <a:latin typeface="AmuzehNewNormalPS"/>
                <a:cs typeface="B Koodak" panose="00000700000000000000" pitchFamily="2" charset="-78"/>
              </a:rPr>
              <a:t>آیا نام مکان هایی را که در اسلایدهای بعدی مشاهده می کنید، می دانید؟</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21978961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in)">
                                      <p:cBhvr>
                                        <p:cTn id="7"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750" y="0"/>
            <a:ext cx="10858500" cy="6858000"/>
          </a:xfrm>
          <a:prstGeom prst="rect">
            <a:avLst/>
          </a:prstGeom>
        </p:spPr>
      </p:pic>
      <p:sp>
        <p:nvSpPr>
          <p:cNvPr id="4" name="Rectangle 3"/>
          <p:cNvSpPr/>
          <p:nvPr/>
        </p:nvSpPr>
        <p:spPr>
          <a:xfrm>
            <a:off x="1057973" y="350391"/>
            <a:ext cx="2409370" cy="584775"/>
          </a:xfrm>
          <a:prstGeom prst="rect">
            <a:avLst/>
          </a:prstGeom>
        </p:spPr>
        <p:txBody>
          <a:bodyPr wrap="square">
            <a:spAutoFit/>
          </a:bodyPr>
          <a:lstStyle/>
          <a:p>
            <a:pPr algn="ctr"/>
            <a:r>
              <a:rPr lang="fa-IR" sz="3200" dirty="0" smtClean="0">
                <a:latin typeface="AmuzehNewNormalPS"/>
                <a:cs typeface="B Koodak" panose="00000700000000000000" pitchFamily="2" charset="-78"/>
              </a:rPr>
              <a:t>تاج محل، هند</a:t>
            </a:r>
            <a:endParaRPr lang="en-US" dirty="0"/>
          </a:p>
        </p:txBody>
      </p:sp>
    </p:spTree>
    <p:extLst>
      <p:ext uri="{BB962C8B-B14F-4D97-AF65-F5344CB8AC3E}">
        <p14:creationId xmlns:p14="http://schemas.microsoft.com/office/powerpoint/2010/main" val="2809825217"/>
      </p:ext>
    </p:extLst>
  </p:cSld>
  <p:clrMapOvr>
    <a:masterClrMapping/>
  </p:clrMapOvr>
  <mc:AlternateContent xmlns:mc="http://schemas.openxmlformats.org/markup-compatibility/2006" xmlns:p14="http://schemas.microsoft.com/office/powerpoint/2010/main">
    <mc:Choice Requires="p14">
      <p:transition spd="slow" p14:dur="1200">
        <p14:prism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51428" y="0"/>
            <a:ext cx="9144000" cy="6858000"/>
          </a:xfrm>
          <a:prstGeom prst="rect">
            <a:avLst/>
          </a:prstGeom>
        </p:spPr>
      </p:pic>
      <p:sp>
        <p:nvSpPr>
          <p:cNvPr id="7" name="Rectangle 6"/>
          <p:cNvSpPr/>
          <p:nvPr/>
        </p:nvSpPr>
        <p:spPr>
          <a:xfrm>
            <a:off x="1841745" y="190733"/>
            <a:ext cx="2409370" cy="584775"/>
          </a:xfrm>
          <a:prstGeom prst="rect">
            <a:avLst/>
          </a:prstGeom>
        </p:spPr>
        <p:txBody>
          <a:bodyPr wrap="square">
            <a:spAutoFit/>
          </a:bodyPr>
          <a:lstStyle/>
          <a:p>
            <a:pPr algn="ctr"/>
            <a:r>
              <a:rPr lang="fa-IR" sz="3200" dirty="0" smtClean="0">
                <a:latin typeface="AmuzehNewNormalPS"/>
                <a:cs typeface="B Koodak" panose="00000700000000000000" pitchFamily="2" charset="-78"/>
              </a:rPr>
              <a:t>دیوار چین</a:t>
            </a:r>
            <a:endParaRPr lang="en-US" dirty="0"/>
          </a:p>
        </p:txBody>
      </p:sp>
    </p:spTree>
    <p:extLst>
      <p:ext uri="{BB962C8B-B14F-4D97-AF65-F5344CB8AC3E}">
        <p14:creationId xmlns:p14="http://schemas.microsoft.com/office/powerpoint/2010/main" val="3595784586"/>
      </p:ext>
    </p:extLst>
  </p:cSld>
  <p:clrMapOvr>
    <a:masterClrMapping/>
  </p:clrMapOvr>
  <mc:AlternateContent xmlns:mc="http://schemas.openxmlformats.org/markup-compatibility/2006" xmlns:p14="http://schemas.microsoft.com/office/powerpoint/2010/main">
    <mc:Choice Requires="p14">
      <p:transition spd="slow" p14:dur="1500">
        <p14:ripple dir="l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gtEl>
                                        <p:attrNameLst>
                                          <p:attrName>ppt_y</p:attrName>
                                        </p:attrNameLst>
                                      </p:cBhvr>
                                      <p:tavLst>
                                        <p:tav tm="0">
                                          <p:val>
                                            <p:strVal val="#ppt_y"/>
                                          </p:val>
                                        </p:tav>
                                        <p:tav tm="100000">
                                          <p:val>
                                            <p:strVal val="#ppt_y"/>
                                          </p:val>
                                        </p:tav>
                                      </p:tavLst>
                                    </p:anim>
                                    <p:anim calcmode="lin" valueType="num">
                                      <p:cBhvr>
                                        <p:cTn id="9"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0"/>
            <a:ext cx="12192001" cy="6273226"/>
          </a:xfrm>
          <a:prstGeom prst="rect">
            <a:avLst/>
          </a:prstGeom>
        </p:spPr>
      </p:pic>
      <p:sp>
        <p:nvSpPr>
          <p:cNvPr id="3" name="Rectangle 2"/>
          <p:cNvSpPr/>
          <p:nvPr/>
        </p:nvSpPr>
        <p:spPr>
          <a:xfrm>
            <a:off x="4405870" y="6273225"/>
            <a:ext cx="3380258" cy="584775"/>
          </a:xfrm>
          <a:prstGeom prst="rect">
            <a:avLst/>
          </a:prstGeom>
        </p:spPr>
        <p:txBody>
          <a:bodyPr wrap="square">
            <a:spAutoFit/>
          </a:bodyPr>
          <a:lstStyle/>
          <a:p>
            <a:pPr algn="ctr"/>
            <a:r>
              <a:rPr lang="fa-IR" sz="3200" dirty="0" smtClean="0">
                <a:latin typeface="AmuzehNewNormalPS"/>
                <a:cs typeface="B Koodak" panose="00000700000000000000" pitchFamily="2" charset="-78"/>
              </a:rPr>
              <a:t>جزیرۀ سنتوزا، سنگاپور</a:t>
            </a:r>
            <a:endParaRPr lang="en-US" dirty="0"/>
          </a:p>
        </p:txBody>
      </p:sp>
    </p:spTree>
    <p:extLst>
      <p:ext uri="{BB962C8B-B14F-4D97-AF65-F5344CB8AC3E}">
        <p14:creationId xmlns:p14="http://schemas.microsoft.com/office/powerpoint/2010/main" val="8712655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6" name="Group 5"/>
          <p:cNvGrpSpPr/>
          <p:nvPr/>
        </p:nvGrpSpPr>
        <p:grpSpPr>
          <a:xfrm>
            <a:off x="4688507" y="153534"/>
            <a:ext cx="2814986" cy="1300928"/>
            <a:chOff x="4615543" y="168049"/>
            <a:chExt cx="2814986" cy="1300928"/>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5543" y="168049"/>
              <a:ext cx="2814986" cy="1300928"/>
            </a:xfrm>
            <a:prstGeom prst="rect">
              <a:avLst/>
            </a:prstGeom>
          </p:spPr>
        </p:pic>
        <p:sp>
          <p:nvSpPr>
            <p:cNvPr id="5" name="Rectangle 4"/>
            <p:cNvSpPr/>
            <p:nvPr/>
          </p:nvSpPr>
          <p:spPr>
            <a:xfrm>
              <a:off x="4688507" y="526125"/>
              <a:ext cx="2669058" cy="584775"/>
            </a:xfrm>
            <a:prstGeom prst="rect">
              <a:avLst/>
            </a:prstGeom>
          </p:spPr>
          <p:txBody>
            <a:bodyPr wrap="square">
              <a:spAutoFit/>
            </a:bodyPr>
            <a:lstStyle/>
            <a:p>
              <a:pPr algn="ctr"/>
              <a:r>
                <a:rPr lang="fa-IR" sz="3200" dirty="0" smtClean="0">
                  <a:latin typeface="AmuzehNewNormalPS"/>
                  <a:cs typeface="B Koodak" panose="00000700000000000000" pitchFamily="2" charset="-78"/>
                </a:rPr>
                <a:t>مهارت های نقشه</a:t>
              </a:r>
              <a:endParaRPr lang="en-US" dirty="0"/>
            </a:p>
          </p:txBody>
        </p:sp>
      </p:grpSp>
      <p:sp>
        <p:nvSpPr>
          <p:cNvPr id="7" name="Rectangle 6"/>
          <p:cNvSpPr/>
          <p:nvPr/>
        </p:nvSpPr>
        <p:spPr>
          <a:xfrm>
            <a:off x="9551971" y="1677888"/>
            <a:ext cx="2640029" cy="584775"/>
          </a:xfrm>
          <a:prstGeom prst="rect">
            <a:avLst/>
          </a:prstGeom>
        </p:spPr>
        <p:txBody>
          <a:bodyPr wrap="square">
            <a:spAutoFit/>
          </a:bodyPr>
          <a:lstStyle/>
          <a:p>
            <a:pPr algn="ctr"/>
            <a:r>
              <a:rPr lang="fa-IR" sz="3200" dirty="0" smtClean="0">
                <a:latin typeface="AmuzehNewNormalPS"/>
                <a:cs typeface="B Koodak" panose="00000700000000000000" pitchFamily="2" charset="-78"/>
              </a:rPr>
              <a:t>استفاده از اطلس:</a:t>
            </a:r>
            <a:endParaRPr lang="en-US" dirty="0"/>
          </a:p>
        </p:txBody>
      </p:sp>
      <p:sp>
        <p:nvSpPr>
          <p:cNvPr id="8" name="Rectangle 7"/>
          <p:cNvSpPr/>
          <p:nvPr/>
        </p:nvSpPr>
        <p:spPr>
          <a:xfrm>
            <a:off x="239485" y="2262663"/>
            <a:ext cx="11713029" cy="584775"/>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solidFill>
                  <a:srgbClr val="231F20"/>
                </a:solidFill>
                <a:latin typeface="AmuzehNewNormalPS"/>
                <a:cs typeface="B Koodak" panose="00000700000000000000" pitchFamily="2" charset="-78"/>
              </a:rPr>
              <a:t>اطلس، کتابی است که </a:t>
            </a:r>
            <a:r>
              <a:rPr lang="fa-IR" sz="3200" dirty="0" smtClean="0">
                <a:solidFill>
                  <a:srgbClr val="231F20"/>
                </a:solidFill>
                <a:latin typeface="AmuzehNewNormalPS"/>
                <a:cs typeface="B Koodak" panose="00000700000000000000" pitchFamily="2" charset="-78"/>
              </a:rPr>
              <a:t>مجموعه ای </a:t>
            </a:r>
            <a:r>
              <a:rPr lang="fa-IR" sz="3200" dirty="0">
                <a:solidFill>
                  <a:srgbClr val="231F20"/>
                </a:solidFill>
                <a:latin typeface="AmuzehNewNormalPS"/>
                <a:cs typeface="B Koodak" panose="00000700000000000000" pitchFamily="2" charset="-78"/>
              </a:rPr>
              <a:t>از </a:t>
            </a:r>
            <a:r>
              <a:rPr lang="fa-IR" sz="3200" dirty="0" smtClean="0">
                <a:solidFill>
                  <a:srgbClr val="231F20"/>
                </a:solidFill>
                <a:latin typeface="AmuzehNewNormalPS"/>
                <a:cs typeface="B Koodak" panose="00000700000000000000" pitchFamily="2" charset="-78"/>
              </a:rPr>
              <a:t>نقشه ها </a:t>
            </a:r>
            <a:r>
              <a:rPr lang="fa-IR" sz="3200" dirty="0">
                <a:solidFill>
                  <a:srgbClr val="231F20"/>
                </a:solidFill>
                <a:latin typeface="AmuzehNewNormalPS"/>
                <a:cs typeface="B Koodak" panose="00000700000000000000" pitchFamily="2" charset="-78"/>
              </a:rPr>
              <a:t>در آن </a:t>
            </a:r>
            <a:r>
              <a:rPr lang="fa-IR" sz="3200" dirty="0" smtClean="0">
                <a:solidFill>
                  <a:srgbClr val="231F20"/>
                </a:solidFill>
                <a:latin typeface="AmuzehNewNormalPS"/>
                <a:cs typeface="B Koodak" panose="00000700000000000000" pitchFamily="2" charset="-78"/>
              </a:rPr>
              <a:t>گردآوری شده است.</a:t>
            </a:r>
            <a:endParaRPr lang="en-US" sz="3200" dirty="0">
              <a:cs typeface="B Koodak" panose="00000700000000000000" pitchFamily="2" charset="-78"/>
            </a:endParaRPr>
          </a:p>
        </p:txBody>
      </p:sp>
      <p:sp>
        <p:nvSpPr>
          <p:cNvPr id="9" name="Rectangle 8"/>
          <p:cNvSpPr/>
          <p:nvPr/>
        </p:nvSpPr>
        <p:spPr>
          <a:xfrm>
            <a:off x="1698170" y="3459743"/>
            <a:ext cx="8795657" cy="584775"/>
          </a:xfrm>
          <a:prstGeom prst="rect">
            <a:avLst/>
          </a:prstGeom>
        </p:spPr>
        <p:txBody>
          <a:bodyPr wrap="square">
            <a:spAutoFit/>
          </a:bodyPr>
          <a:lstStyle/>
          <a:p>
            <a:pPr algn="ctr"/>
            <a:r>
              <a:rPr lang="fa-IR" sz="3200" dirty="0">
                <a:latin typeface="AmuzehNewNormalPS"/>
                <a:cs typeface="B Koodak" panose="00000700000000000000" pitchFamily="2" charset="-78"/>
              </a:rPr>
              <a:t>در برخی از </a:t>
            </a:r>
            <a:r>
              <a:rPr lang="fa-IR" sz="3200" dirty="0" smtClean="0">
                <a:latin typeface="AmuzehNewNormalPS"/>
                <a:cs typeface="B Koodak" panose="00000700000000000000" pitchFamily="2" charset="-78"/>
              </a:rPr>
              <a:t>اطلس ها</a:t>
            </a:r>
            <a:r>
              <a:rPr lang="fa-IR" sz="3200" dirty="0">
                <a:latin typeface="AmuzehNewNormalPS"/>
                <a:cs typeface="B Koodak" panose="00000700000000000000" pitchFamily="2" charset="-78"/>
              </a:rPr>
              <a:t>، نمودارها و تصاویری نیز مشاهده </a:t>
            </a:r>
            <a:r>
              <a:rPr lang="fa-IR" sz="3200" dirty="0" smtClean="0">
                <a:latin typeface="AmuzehNewNormalPS"/>
                <a:cs typeface="B Koodak" panose="00000700000000000000" pitchFamily="2" charset="-78"/>
              </a:rPr>
              <a:t>می شود.</a:t>
            </a:r>
            <a:endParaRPr lang="en-US" sz="3200" dirty="0">
              <a:latin typeface="AmuzehNewNormalPS"/>
              <a:cs typeface="B Koodak" panose="00000700000000000000" pitchFamily="2" charset="-78"/>
            </a:endParaRPr>
          </a:p>
        </p:txBody>
      </p:sp>
      <p:sp>
        <p:nvSpPr>
          <p:cNvPr id="10" name="Rectangle 9"/>
          <p:cNvSpPr/>
          <p:nvPr/>
        </p:nvSpPr>
        <p:spPr>
          <a:xfrm>
            <a:off x="119741" y="4571492"/>
            <a:ext cx="11952514" cy="1077218"/>
          </a:xfrm>
          <a:prstGeom prst="rect">
            <a:avLst/>
          </a:prstGeom>
        </p:spPr>
        <p:txBody>
          <a:bodyPr wrap="square">
            <a:spAutoFit/>
          </a:bodyPr>
          <a:lstStyle/>
          <a:p>
            <a:pPr algn="ctr"/>
            <a:r>
              <a:rPr lang="fa-IR" sz="3200" dirty="0">
                <a:latin typeface="AmuzehNewNormalPS"/>
                <a:cs typeface="B Koodak" panose="00000700000000000000" pitchFamily="2" charset="-78"/>
              </a:rPr>
              <a:t>ما با استفاده از انواع </a:t>
            </a:r>
            <a:r>
              <a:rPr lang="fa-IR" sz="3200" dirty="0" smtClean="0">
                <a:latin typeface="AmuzehNewNormalPS"/>
                <a:cs typeface="B Koodak" panose="00000700000000000000" pitchFamily="2" charset="-78"/>
              </a:rPr>
              <a:t>نقشه های </a:t>
            </a:r>
            <a:r>
              <a:rPr lang="fa-IR" sz="3200" dirty="0">
                <a:latin typeface="AmuzehNewNormalPS"/>
                <a:cs typeface="B Koodak" panose="00000700000000000000" pitchFamily="2" charset="-78"/>
              </a:rPr>
              <a:t>مختلف یک اطلس </a:t>
            </a:r>
            <a:r>
              <a:rPr lang="fa-IR" sz="3200" dirty="0" smtClean="0">
                <a:latin typeface="AmuzehNewNormalPS"/>
                <a:cs typeface="B Koodak" panose="00000700000000000000" pitchFamily="2" charset="-78"/>
              </a:rPr>
              <a:t>می توانیم </a:t>
            </a:r>
            <a:r>
              <a:rPr lang="fa-IR" sz="3200" dirty="0">
                <a:latin typeface="AmuzehNewNormalPS"/>
                <a:cs typeface="B Koodak" panose="00000700000000000000" pitchFamily="2" charset="-78"/>
              </a:rPr>
              <a:t>اطلاعات بیشتر و دقیق </a:t>
            </a:r>
            <a:r>
              <a:rPr lang="fa-IR" sz="3200" dirty="0" smtClean="0">
                <a:latin typeface="AmuzehNewNormalPS"/>
                <a:cs typeface="B Koodak" panose="00000700000000000000" pitchFamily="2" charset="-78"/>
              </a:rPr>
              <a:t>تری دربارۀ </a:t>
            </a:r>
            <a:r>
              <a:rPr lang="fa-IR" sz="3200" dirty="0">
                <a:latin typeface="AmuzehNewNormalPS"/>
                <a:cs typeface="B Koodak" panose="00000700000000000000" pitchFamily="2" charset="-78"/>
              </a:rPr>
              <a:t>کشورها یا نواحی مختلف جهان </a:t>
            </a:r>
            <a:r>
              <a:rPr lang="fa-IR" sz="3200" dirty="0" smtClean="0">
                <a:latin typeface="AmuzehNewNormalPS"/>
                <a:cs typeface="B Koodak" panose="00000700000000000000" pitchFamily="2" charset="-78"/>
              </a:rPr>
              <a:t>به دست بیاوریم.</a:t>
            </a:r>
            <a:endParaRPr lang="en-US" sz="3200" dirty="0">
              <a:latin typeface="AmuzehNewNormalPS"/>
              <a:cs typeface="B Koodak" panose="00000700000000000000" pitchFamily="2" charset="-78"/>
            </a:endParaRPr>
          </a:p>
        </p:txBody>
      </p:sp>
    </p:spTree>
    <p:extLst>
      <p:ext uri="{BB962C8B-B14F-4D97-AF65-F5344CB8AC3E}">
        <p14:creationId xmlns:p14="http://schemas.microsoft.com/office/powerpoint/2010/main" val="18382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heckerboard(across)">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Rectangle 1"/>
          <p:cNvSpPr/>
          <p:nvPr/>
        </p:nvSpPr>
        <p:spPr>
          <a:xfrm>
            <a:off x="928915" y="514420"/>
            <a:ext cx="10014857"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معمولاً برای </a:t>
            </a:r>
            <a:r>
              <a:rPr lang="fa-IR" sz="3200" dirty="0">
                <a:solidFill>
                  <a:srgbClr val="231F20"/>
                </a:solidFill>
                <a:latin typeface="AmuzehNewNormalPS"/>
                <a:cs typeface="B Koodak" panose="00000700000000000000" pitchFamily="2" charset="-78"/>
              </a:rPr>
              <a:t>هر قاره یا کشور، دو نوع نقشه در اطلس </a:t>
            </a:r>
            <a:r>
              <a:rPr lang="fa-IR" sz="3200" dirty="0" smtClean="0">
                <a:solidFill>
                  <a:srgbClr val="231F20"/>
                </a:solidFill>
                <a:latin typeface="AmuzehNewNormalPS"/>
                <a:cs typeface="B Koodak" panose="00000700000000000000" pitchFamily="2" charset="-78"/>
              </a:rPr>
              <a:t>مشاهده می کنیم:</a:t>
            </a:r>
            <a:endParaRPr lang="en-US" sz="3200" dirty="0">
              <a:cs typeface="B Koodak" panose="00000700000000000000" pitchFamily="2" charset="-78"/>
            </a:endParaRPr>
          </a:p>
        </p:txBody>
      </p:sp>
      <p:grpSp>
        <p:nvGrpSpPr>
          <p:cNvPr id="16" name="Group 15"/>
          <p:cNvGrpSpPr/>
          <p:nvPr/>
        </p:nvGrpSpPr>
        <p:grpSpPr>
          <a:xfrm>
            <a:off x="8998857" y="1398588"/>
            <a:ext cx="2946399" cy="996270"/>
            <a:chOff x="8795657" y="1398588"/>
            <a:chExt cx="2946399" cy="99627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95657" y="1398588"/>
              <a:ext cx="2946399" cy="996270"/>
            </a:xfrm>
            <a:prstGeom prst="rect">
              <a:avLst/>
            </a:prstGeom>
          </p:spPr>
        </p:pic>
        <p:sp>
          <p:nvSpPr>
            <p:cNvPr id="15" name="Rectangle 14"/>
            <p:cNvSpPr/>
            <p:nvPr/>
          </p:nvSpPr>
          <p:spPr>
            <a:xfrm>
              <a:off x="8977084" y="1613615"/>
              <a:ext cx="2583543" cy="584775"/>
            </a:xfrm>
            <a:prstGeom prst="rect">
              <a:avLst/>
            </a:prstGeom>
          </p:spPr>
          <p:txBody>
            <a:bodyPr wrap="square">
              <a:spAutoFit/>
            </a:bodyPr>
            <a:lstStyle/>
            <a:p>
              <a:pPr algn="ctr"/>
              <a:r>
                <a:rPr lang="fa-IR" sz="3200" dirty="0" smtClean="0">
                  <a:latin typeface="AmuzehNewNormalPS"/>
                  <a:cs typeface="B Koodak" panose="00000700000000000000" pitchFamily="2" charset="-78"/>
                </a:rPr>
                <a:t>نقشه های طبیعی:</a:t>
              </a:r>
              <a:endParaRPr lang="en-US" dirty="0"/>
            </a:p>
          </p:txBody>
        </p:sp>
      </p:grpSp>
      <p:sp>
        <p:nvSpPr>
          <p:cNvPr id="20" name="Rectangle 19"/>
          <p:cNvSpPr/>
          <p:nvPr/>
        </p:nvSpPr>
        <p:spPr>
          <a:xfrm>
            <a:off x="1001486" y="2497783"/>
            <a:ext cx="9869713" cy="1077218"/>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بر روی این نقشه ها</a:t>
            </a:r>
            <a:r>
              <a:rPr lang="fa-IR" sz="3200" dirty="0">
                <a:solidFill>
                  <a:srgbClr val="231F20"/>
                </a:solidFill>
                <a:latin typeface="AmuzehNewNormalPS"/>
                <a:cs typeface="B Koodak" panose="00000700000000000000" pitchFamily="2" charset="-78"/>
              </a:rPr>
              <a:t>، </a:t>
            </a:r>
            <a:r>
              <a:rPr lang="fa-IR" sz="3200" dirty="0" smtClean="0">
                <a:solidFill>
                  <a:srgbClr val="231F20"/>
                </a:solidFill>
                <a:latin typeface="AmuzehNewNormalPS"/>
                <a:cs typeface="B Koodak" panose="00000700000000000000" pitchFamily="2" charset="-78"/>
              </a:rPr>
              <a:t>رشته کوه ها</a:t>
            </a:r>
            <a:r>
              <a:rPr lang="fa-IR" sz="3200" dirty="0">
                <a:solidFill>
                  <a:srgbClr val="231F20"/>
                </a:solidFill>
                <a:latin typeface="AmuzehNewNormalPS"/>
                <a:cs typeface="B Koodak" panose="00000700000000000000" pitchFamily="2" charset="-78"/>
              </a:rPr>
              <a:t>، </a:t>
            </a:r>
            <a:r>
              <a:rPr lang="fa-IR" sz="3200" dirty="0" smtClean="0">
                <a:solidFill>
                  <a:srgbClr val="231F20"/>
                </a:solidFill>
                <a:latin typeface="AmuzehNewNormalPS"/>
                <a:cs typeface="B Koodak" panose="00000700000000000000" pitchFamily="2" charset="-78"/>
              </a:rPr>
              <a:t>فلات ها، دریاها</a:t>
            </a:r>
            <a:r>
              <a:rPr lang="fa-IR" sz="3200" dirty="0">
                <a:solidFill>
                  <a:srgbClr val="231F20"/>
                </a:solidFill>
                <a:latin typeface="AmuzehNewNormalPS"/>
                <a:cs typeface="B Koodak" panose="00000700000000000000" pitchFamily="2" charset="-78"/>
              </a:rPr>
              <a:t>، </a:t>
            </a:r>
            <a:r>
              <a:rPr lang="fa-IR" sz="3200" dirty="0" smtClean="0">
                <a:solidFill>
                  <a:srgbClr val="231F20"/>
                </a:solidFill>
                <a:latin typeface="AmuzehNewNormalPS"/>
                <a:cs typeface="B Koodak" panose="00000700000000000000" pitchFamily="2" charset="-78"/>
              </a:rPr>
              <a:t>رودخانه ها </a:t>
            </a:r>
            <a:r>
              <a:rPr lang="fa-IR" sz="3200" dirty="0">
                <a:solidFill>
                  <a:srgbClr val="231F20"/>
                </a:solidFill>
                <a:latin typeface="AmuzehNewNormalPS"/>
                <a:cs typeface="B Koodak" panose="00000700000000000000" pitchFamily="2" charset="-78"/>
              </a:rPr>
              <a:t>و… نمایش داده شده و اطلاعات مربوط به شهرها </a:t>
            </a:r>
            <a:r>
              <a:rPr lang="fa-IR" sz="3200" dirty="0" smtClean="0">
                <a:solidFill>
                  <a:srgbClr val="231F20"/>
                </a:solidFill>
                <a:latin typeface="AmuzehNewNormalPS"/>
                <a:cs typeface="B Koodak" panose="00000700000000000000" pitchFamily="2" charset="-78"/>
              </a:rPr>
              <a:t>و کشورها</a:t>
            </a:r>
            <a:r>
              <a:rPr lang="fa-IR" sz="3200" dirty="0">
                <a:solidFill>
                  <a:srgbClr val="231F20"/>
                </a:solidFill>
                <a:latin typeface="AmuzehNewNormalPS"/>
                <a:cs typeface="B Koodak" panose="00000700000000000000" pitchFamily="2" charset="-78"/>
              </a:rPr>
              <a:t>، بسیار کم </a:t>
            </a:r>
            <a:r>
              <a:rPr lang="fa-IR" sz="3200" dirty="0" smtClean="0">
                <a:solidFill>
                  <a:srgbClr val="231F20"/>
                </a:solidFill>
                <a:latin typeface="AmuzehNewNormalPS"/>
                <a:cs typeface="B Koodak" panose="00000700000000000000" pitchFamily="2" charset="-78"/>
              </a:rPr>
              <a:t>است.</a:t>
            </a:r>
            <a:endParaRPr lang="en-US" sz="3200" dirty="0">
              <a:cs typeface="B Koodak" panose="00000700000000000000" pitchFamily="2" charset="-78"/>
            </a:endParaRPr>
          </a:p>
        </p:txBody>
      </p:sp>
      <p:grpSp>
        <p:nvGrpSpPr>
          <p:cNvPr id="22" name="Group 21"/>
          <p:cNvGrpSpPr/>
          <p:nvPr/>
        </p:nvGrpSpPr>
        <p:grpSpPr>
          <a:xfrm>
            <a:off x="8998857" y="4128293"/>
            <a:ext cx="2946399" cy="996270"/>
            <a:chOff x="8795657" y="1398588"/>
            <a:chExt cx="2946399" cy="996270"/>
          </a:xfrm>
        </p:grpSpPr>
        <p:pic>
          <p:nvPicPr>
            <p:cNvPr id="23" name="Picture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95657" y="1398588"/>
              <a:ext cx="2946399" cy="996270"/>
            </a:xfrm>
            <a:prstGeom prst="rect">
              <a:avLst/>
            </a:prstGeom>
          </p:spPr>
        </p:pic>
        <p:sp>
          <p:nvSpPr>
            <p:cNvPr id="24" name="Rectangle 23"/>
            <p:cNvSpPr/>
            <p:nvPr/>
          </p:nvSpPr>
          <p:spPr>
            <a:xfrm>
              <a:off x="8795658" y="1613615"/>
              <a:ext cx="2764970" cy="584775"/>
            </a:xfrm>
            <a:prstGeom prst="rect">
              <a:avLst/>
            </a:prstGeom>
          </p:spPr>
          <p:txBody>
            <a:bodyPr wrap="square">
              <a:spAutoFit/>
            </a:bodyPr>
            <a:lstStyle/>
            <a:p>
              <a:pPr algn="ctr"/>
              <a:r>
                <a:rPr lang="fa-IR" sz="3200" dirty="0" smtClean="0">
                  <a:latin typeface="AmuzehNewNormalPS"/>
                  <a:cs typeface="B Koodak" panose="00000700000000000000" pitchFamily="2" charset="-78"/>
                </a:rPr>
                <a:t>نقشه های سیاسی:</a:t>
              </a:r>
              <a:endParaRPr lang="en-US" dirty="0"/>
            </a:p>
          </p:txBody>
        </p:sp>
      </p:grpSp>
      <p:sp>
        <p:nvSpPr>
          <p:cNvPr id="25" name="Rectangle 24"/>
          <p:cNvSpPr/>
          <p:nvPr/>
        </p:nvSpPr>
        <p:spPr>
          <a:xfrm>
            <a:off x="1001486" y="5518818"/>
            <a:ext cx="9869713" cy="1077218"/>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بر روی این نقشه ها، مرز کشورها، ایالت هاو استان ها، پایتخت ها و شهرهای مهم نمایش داده شده است.</a:t>
            </a:r>
            <a:endParaRPr lang="en-US" sz="3200" dirty="0">
              <a:cs typeface="B Koodak" panose="00000700000000000000" pitchFamily="2" charset="-78"/>
            </a:endParaRPr>
          </a:p>
        </p:txBody>
      </p:sp>
    </p:spTree>
    <p:extLst>
      <p:ext uri="{BB962C8B-B14F-4D97-AF65-F5344CB8AC3E}">
        <p14:creationId xmlns:p14="http://schemas.microsoft.com/office/powerpoint/2010/main" val="41916026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barn(inVertical)">
                                      <p:cBhvr>
                                        <p:cTn id="19" dur="500"/>
                                        <p:tgtEl>
                                          <p:spTgt spid="22"/>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ppt_w</p:attrName>
                                        </p:attrNameLst>
                                      </p:cBhvr>
                                      <p:tavLst>
                                        <p:tav tm="0">
                                          <p:val>
                                            <p:fltVal val="0"/>
                                          </p:val>
                                        </p:tav>
                                        <p:tav tm="100000">
                                          <p:val>
                                            <p:strVal val="#ppt_w"/>
                                          </p:val>
                                        </p:tav>
                                      </p:tavLst>
                                    </p:anim>
                                    <p:anim calcmode="lin" valueType="num">
                                      <p:cBhvr>
                                        <p:cTn id="25" dur="500" fill="hold"/>
                                        <p:tgtEl>
                                          <p:spTgt spid="25"/>
                                        </p:tgtEl>
                                        <p:attrNameLst>
                                          <p:attrName>ppt_h</p:attrName>
                                        </p:attrNameLst>
                                      </p:cBhvr>
                                      <p:tavLst>
                                        <p:tav tm="0">
                                          <p:val>
                                            <p:fltVal val="0"/>
                                          </p:val>
                                        </p:tav>
                                        <p:tav tm="100000">
                                          <p:val>
                                            <p:strVal val="#ppt_h"/>
                                          </p:val>
                                        </p:tav>
                                      </p:tavLst>
                                    </p:anim>
                                    <p:animEffect transition="in" filter="fade">
                                      <p:cBhvr>
                                        <p:cTn id="2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5"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578295">
            <a:off x="2199976" y="843908"/>
            <a:ext cx="3352800" cy="5118100"/>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643530">
            <a:off x="6870665" y="580437"/>
            <a:ext cx="3683679" cy="5190638"/>
          </a:xfrm>
          <a:prstGeom prst="rect">
            <a:avLst/>
          </a:prstGeom>
        </p:spPr>
      </p:pic>
    </p:spTree>
    <p:extLst>
      <p:ext uri="{BB962C8B-B14F-4D97-AF65-F5344CB8AC3E}">
        <p14:creationId xmlns:p14="http://schemas.microsoft.com/office/powerpoint/2010/main" val="2467700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294468" y="133116"/>
            <a:ext cx="11608231" cy="6555641"/>
          </a:xfrm>
          <a:prstGeom prst="rect">
            <a:avLst/>
          </a:prstGeom>
        </p:spPr>
        <p:txBody>
          <a:bodyPr wrap="square">
            <a:spAutoFit/>
          </a:bodyPr>
          <a:lstStyle/>
          <a:p>
            <a:pPr algn="just">
              <a:lnSpc>
                <a:spcPct val="150000"/>
              </a:lnSpc>
            </a:pPr>
            <a:r>
              <a:rPr lang="fa-IR" sz="2800" dirty="0" smtClean="0">
                <a:solidFill>
                  <a:srgbClr val="0033CC"/>
                </a:solidFill>
                <a:cs typeface="B Koodak" panose="00000700000000000000" pitchFamily="2" charset="-78"/>
              </a:rPr>
              <a:t>بزرگترین </a:t>
            </a:r>
            <a:r>
              <a:rPr lang="fa-IR" sz="2800" dirty="0">
                <a:solidFill>
                  <a:srgbClr val="0033CC"/>
                </a:solidFill>
                <a:cs typeface="B Koodak" panose="00000700000000000000" pitchFamily="2" charset="-78"/>
              </a:rPr>
              <a:t>اطلس جهان</a:t>
            </a:r>
            <a:r>
              <a:rPr lang="fa-IR" sz="2800" dirty="0">
                <a:cs typeface="B Koodak" panose="00000700000000000000" pitchFamily="2" charset="-78"/>
              </a:rPr>
              <a:t>، در کتابخانه بریتانیایی لندن، پرده برداری شد که بسیار زیبا و با کیفیت است. این اطلس زمین شناسی پلاتنی، یکی از تنها 31 نسخه موجود، با ابعاد 1.854 متر در 1.45 متر و ضخامت 6 سانتی متر است و شش نفر از کارکنان کتابخانه کمک کردند تا وزن 200 کیلوگرمی آن را از بین درها عبور دهند</a:t>
            </a:r>
            <a:r>
              <a:rPr lang="fa-IR" sz="2800" dirty="0" smtClean="0">
                <a:cs typeface="B Koodak" panose="00000700000000000000" pitchFamily="2" charset="-78"/>
              </a:rPr>
              <a:t>.</a:t>
            </a:r>
          </a:p>
          <a:p>
            <a:pPr algn="just">
              <a:lnSpc>
                <a:spcPct val="150000"/>
              </a:lnSpc>
            </a:pPr>
            <a:r>
              <a:rPr lang="fa-IR" sz="2800" dirty="0">
                <a:cs typeface="B Koodak" panose="00000700000000000000" pitchFamily="2" charset="-78"/>
              </a:rPr>
              <a:t>اين كتاب عظيم داراي 128 صفحه است كه طول هر صفحه آن به حدود 182 سانتي متر مي </a:t>
            </a:r>
            <a:r>
              <a:rPr lang="fa-IR" sz="2800" dirty="0" smtClean="0">
                <a:cs typeface="B Koodak" panose="00000700000000000000" pitchFamily="2" charset="-78"/>
              </a:rPr>
              <a:t>رسد.اين </a:t>
            </a:r>
            <a:r>
              <a:rPr lang="fa-IR" sz="2800" dirty="0">
                <a:cs typeface="B Koodak" panose="00000700000000000000" pitchFamily="2" charset="-78"/>
              </a:rPr>
              <a:t>كتاب اطلس 150 كيلويي حاصل كار شبانه روزي و 4 ساله يك تيم 88 نفر طراح است، كه البته كارهاي پايه اي آن حدود 25 سال زمان برده است.</a:t>
            </a:r>
          </a:p>
          <a:p>
            <a:pPr algn="just">
              <a:lnSpc>
                <a:spcPct val="150000"/>
              </a:lnSpc>
            </a:pPr>
            <a:r>
              <a:rPr lang="fa-IR" sz="2800" dirty="0">
                <a:cs typeface="B Koodak" panose="00000700000000000000" pitchFamily="2" charset="-78"/>
              </a:rPr>
              <a:t>با چاپ اين كتاب ركورد رسمي بزرگترين اطلس دنيا زده مي شود، ركوردي كه از سال 1660 حفظ شده است.</a:t>
            </a:r>
          </a:p>
          <a:p>
            <a:pPr algn="just">
              <a:lnSpc>
                <a:spcPct val="150000"/>
              </a:lnSpc>
            </a:pPr>
            <a:r>
              <a:rPr lang="fa-IR" sz="2800" dirty="0">
                <a:cs typeface="B Koodak" panose="00000700000000000000" pitchFamily="2" charset="-78"/>
              </a:rPr>
              <a:t>فعلا تنها حدود 31 نسخه از اين اطلس چاپ شده و قیمت آن 100 هزار دلار </a:t>
            </a:r>
            <a:r>
              <a:rPr lang="fa-IR" sz="2800" dirty="0" smtClean="0">
                <a:cs typeface="B Koodak" panose="00000700000000000000" pitchFamily="2" charset="-78"/>
              </a:rPr>
              <a:t>است.</a:t>
            </a:r>
            <a:endParaRPr lang="fa-IR" sz="2800" dirty="0">
              <a:cs typeface="B Koodak" panose="00000700000000000000" pitchFamily="2" charset="-78"/>
            </a:endParaRPr>
          </a:p>
        </p:txBody>
      </p:sp>
    </p:spTree>
    <p:extLst>
      <p:ext uri="{BB962C8B-B14F-4D97-AF65-F5344CB8AC3E}">
        <p14:creationId xmlns:p14="http://schemas.microsoft.com/office/powerpoint/2010/main" val="96742516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8871" y="0"/>
            <a:ext cx="10434258" cy="6858000"/>
          </a:xfrm>
          <a:prstGeom prst="rect">
            <a:avLst/>
          </a:prstGeom>
        </p:spPr>
      </p:pic>
    </p:spTree>
    <p:extLst>
      <p:ext uri="{BB962C8B-B14F-4D97-AF65-F5344CB8AC3E}">
        <p14:creationId xmlns:p14="http://schemas.microsoft.com/office/powerpoint/2010/main" val="1959750305"/>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62916"/>
          </a:xfrm>
          <a:prstGeom prst="rect">
            <a:avLst/>
          </a:prstGeom>
        </p:spPr>
      </p:pic>
    </p:spTree>
    <p:extLst>
      <p:ext uri="{BB962C8B-B14F-4D97-AF65-F5344CB8AC3E}">
        <p14:creationId xmlns:p14="http://schemas.microsoft.com/office/powerpoint/2010/main" val="3547935040"/>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73766"/>
          </a:xfrm>
          <a:prstGeom prst="rect">
            <a:avLst/>
          </a:prstGeom>
        </p:spPr>
      </p:pic>
    </p:spTree>
    <p:extLst>
      <p:ext uri="{BB962C8B-B14F-4D97-AF65-F5344CB8AC3E}">
        <p14:creationId xmlns:p14="http://schemas.microsoft.com/office/powerpoint/2010/main" val="333941290"/>
      </p:ext>
    </p:extLst>
  </p:cSld>
  <p:clrMapOvr>
    <a:masterClrMapping/>
  </p:clrMapOvr>
  <p:transition spd="slow">
    <p:wipe dir="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12141" y="0"/>
            <a:ext cx="9179859"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951149" cy="6858000"/>
          </a:xfrm>
          <a:prstGeom prst="rect">
            <a:avLst/>
          </a:prstGeom>
        </p:spPr>
      </p:pic>
      <p:sp>
        <p:nvSpPr>
          <p:cNvPr id="3" name="Rectangle 2"/>
          <p:cNvSpPr/>
          <p:nvPr/>
        </p:nvSpPr>
        <p:spPr>
          <a:xfrm>
            <a:off x="9951149" y="2890391"/>
            <a:ext cx="2240851" cy="1077218"/>
          </a:xfrm>
          <a:prstGeom prst="rect">
            <a:avLst/>
          </a:prstGeom>
        </p:spPr>
        <p:txBody>
          <a:bodyPr wrap="square">
            <a:spAutoFit/>
          </a:bodyPr>
          <a:lstStyle/>
          <a:p>
            <a:pPr algn="ctr"/>
            <a:r>
              <a:rPr lang="fa-IR" sz="3200" dirty="0" smtClean="0">
                <a:latin typeface="AmuzehNewNormalPS"/>
                <a:cs typeface="B Koodak" panose="00000700000000000000" pitchFamily="2" charset="-78"/>
              </a:rPr>
              <a:t>نقشه طبیعی جهان</a:t>
            </a:r>
            <a:endParaRPr lang="en-US" dirty="0"/>
          </a:p>
        </p:txBody>
      </p:sp>
    </p:spTree>
    <p:extLst>
      <p:ext uri="{BB962C8B-B14F-4D97-AF65-F5344CB8AC3E}">
        <p14:creationId xmlns:p14="http://schemas.microsoft.com/office/powerpoint/2010/main" val="236538335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12141" y="0"/>
            <a:ext cx="9179859" cy="68580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921277" cy="6858000"/>
          </a:xfrm>
          <a:prstGeom prst="rect">
            <a:avLst/>
          </a:prstGeom>
        </p:spPr>
      </p:pic>
      <p:sp>
        <p:nvSpPr>
          <p:cNvPr id="3" name="Rectangle 2"/>
          <p:cNvSpPr/>
          <p:nvPr/>
        </p:nvSpPr>
        <p:spPr>
          <a:xfrm>
            <a:off x="9921277" y="2890391"/>
            <a:ext cx="2240851" cy="1077218"/>
          </a:xfrm>
          <a:prstGeom prst="rect">
            <a:avLst/>
          </a:prstGeom>
        </p:spPr>
        <p:txBody>
          <a:bodyPr wrap="square">
            <a:spAutoFit/>
          </a:bodyPr>
          <a:lstStyle/>
          <a:p>
            <a:pPr algn="ctr"/>
            <a:r>
              <a:rPr lang="fa-IR" sz="3200" dirty="0" smtClean="0">
                <a:latin typeface="AmuzehNewNormalPS"/>
                <a:cs typeface="B Koodak" panose="00000700000000000000" pitchFamily="2" charset="-78"/>
              </a:rPr>
              <a:t>نقشه سیاسی جهان</a:t>
            </a:r>
            <a:endParaRPr lang="en-US" dirty="0"/>
          </a:p>
        </p:txBody>
      </p:sp>
    </p:spTree>
    <p:extLst>
      <p:ext uri="{BB962C8B-B14F-4D97-AF65-F5344CB8AC3E}">
        <p14:creationId xmlns:p14="http://schemas.microsoft.com/office/powerpoint/2010/main" val="3705204297"/>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6" name="Rectangle 15"/>
          <p:cNvSpPr/>
          <p:nvPr/>
        </p:nvSpPr>
        <p:spPr>
          <a:xfrm rot="19758507">
            <a:off x="2229935" y="611854"/>
            <a:ext cx="2173993" cy="1323439"/>
          </a:xfrm>
          <a:prstGeom prst="rect">
            <a:avLst/>
          </a:prstGeom>
          <a:noFill/>
        </p:spPr>
        <p:txBody>
          <a:bodyPr wrap="none" lIns="91440" tIns="45720" rIns="91440" bIns="45720">
            <a:spAutoFit/>
          </a:bodyPr>
          <a:lstStyle/>
          <a:p>
            <a:pPr algn="ctr"/>
            <a:r>
              <a:rPr lang="fa-IR" sz="8000" dirty="0" smtClean="0">
                <a:ln w="0"/>
                <a:solidFill>
                  <a:sysClr val="windowText" lastClr="000000"/>
                </a:solidFill>
                <a:effectLst>
                  <a:outerShdw blurRad="38100" dist="19050" dir="2700000" algn="tl" rotWithShape="0">
                    <a:schemeClr val="dk1">
                      <a:alpha val="40000"/>
                    </a:schemeClr>
                  </a:outerShdw>
                </a:effectLst>
                <a:cs typeface="B Morvarid" panose="00000400000000000000" pitchFamily="2" charset="-78"/>
              </a:rPr>
              <a:t>پایان</a:t>
            </a:r>
            <a:endParaRPr lang="en-US" sz="8000" dirty="0">
              <a:ln w="0"/>
              <a:solidFill>
                <a:sysClr val="windowText" lastClr="000000"/>
              </a:solidFill>
              <a:effectLst>
                <a:outerShdw blurRad="38100" dist="19050" dir="2700000" algn="tl" rotWithShape="0">
                  <a:schemeClr val="dk1">
                    <a:alpha val="40000"/>
                  </a:schemeClr>
                </a:outerShdw>
              </a:effectLst>
              <a:cs typeface="B Morvarid" panose="00000400000000000000" pitchFamily="2" charset="-78"/>
            </a:endParaRPr>
          </a:p>
        </p:txBody>
      </p:sp>
    </p:spTree>
    <p:extLst>
      <p:ext uri="{BB962C8B-B14F-4D97-AF65-F5344CB8AC3E}">
        <p14:creationId xmlns:p14="http://schemas.microsoft.com/office/powerpoint/2010/main" val="131053443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342</TotalTime>
  <Words>2625</Words>
  <Application>Microsoft Office PowerPoint</Application>
  <PresentationFormat>Widescreen</PresentationFormat>
  <Paragraphs>191</Paragraphs>
  <Slides>90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90</vt:i4>
      </vt:variant>
    </vt:vector>
  </HeadingPairs>
  <TitlesOfParts>
    <vt:vector size="100" baseType="lpstr">
      <vt:lpstr>B Morvarid</vt:lpstr>
      <vt:lpstr>Arial</vt:lpstr>
      <vt:lpstr>Times New Roman</vt:lpstr>
      <vt:lpstr>AmuzehNewNormalPS</vt:lpstr>
      <vt:lpstr>B Koodak</vt:lpstr>
      <vt:lpstr>Calibri Light</vt:lpstr>
      <vt:lpstr>Calibri</vt:lpstr>
      <vt:lpstr>arial, helvetica, sans-serif</vt:lpstr>
      <vt:lpstr>Amuzeh-New-Bold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Personal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Maryam Sailsafoor</dc:creator>
  <cp:lastModifiedBy>AMIN</cp:lastModifiedBy>
  <cp:revision>683</cp:revision>
  <dcterms:created xsi:type="dcterms:W3CDTF">2015-07-16T10:41:40Z</dcterms:created>
  <dcterms:modified xsi:type="dcterms:W3CDTF">2021-04-02T12:13:51Z</dcterms:modified>
</cp:coreProperties>
</file>