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90" r:id="rId2"/>
    <p:sldId id="256" r:id="rId3"/>
    <p:sldId id="346" r:id="rId4"/>
    <p:sldId id="267" r:id="rId5"/>
    <p:sldId id="347" r:id="rId6"/>
    <p:sldId id="280" r:id="rId7"/>
    <p:sldId id="257" r:id="rId8"/>
    <p:sldId id="281" r:id="rId9"/>
    <p:sldId id="283" r:id="rId10"/>
    <p:sldId id="268" r:id="rId11"/>
    <p:sldId id="287" r:id="rId12"/>
    <p:sldId id="293" r:id="rId13"/>
    <p:sldId id="289" r:id="rId14"/>
    <p:sldId id="309" r:id="rId15"/>
    <p:sldId id="291" r:id="rId16"/>
    <p:sldId id="286" r:id="rId17"/>
    <p:sldId id="292" r:id="rId18"/>
    <p:sldId id="295" r:id="rId19"/>
    <p:sldId id="294" r:id="rId20"/>
    <p:sldId id="296" r:id="rId21"/>
    <p:sldId id="299" r:id="rId22"/>
    <p:sldId id="297" r:id="rId23"/>
    <p:sldId id="348" r:id="rId24"/>
    <p:sldId id="300" r:id="rId25"/>
    <p:sldId id="298" r:id="rId26"/>
    <p:sldId id="307" r:id="rId27"/>
    <p:sldId id="302" r:id="rId28"/>
    <p:sldId id="349" r:id="rId29"/>
    <p:sldId id="301" r:id="rId30"/>
    <p:sldId id="311" r:id="rId31"/>
    <p:sldId id="305" r:id="rId32"/>
    <p:sldId id="308" r:id="rId33"/>
    <p:sldId id="310" r:id="rId34"/>
    <p:sldId id="314" r:id="rId35"/>
    <p:sldId id="324" r:id="rId36"/>
    <p:sldId id="312" r:id="rId37"/>
    <p:sldId id="313" r:id="rId38"/>
    <p:sldId id="315" r:id="rId39"/>
    <p:sldId id="316" r:id="rId40"/>
    <p:sldId id="303" r:id="rId41"/>
    <p:sldId id="321" r:id="rId42"/>
    <p:sldId id="323" r:id="rId43"/>
    <p:sldId id="318" r:id="rId44"/>
    <p:sldId id="317" r:id="rId45"/>
    <p:sldId id="350" r:id="rId46"/>
    <p:sldId id="319" r:id="rId47"/>
    <p:sldId id="320" r:id="rId48"/>
    <p:sldId id="330" r:id="rId49"/>
    <p:sldId id="325" r:id="rId50"/>
    <p:sldId id="331" r:id="rId51"/>
    <p:sldId id="326" r:id="rId52"/>
    <p:sldId id="327" r:id="rId53"/>
    <p:sldId id="328" r:id="rId54"/>
    <p:sldId id="329" r:id="rId55"/>
    <p:sldId id="332" r:id="rId56"/>
    <p:sldId id="333" r:id="rId57"/>
    <p:sldId id="334" r:id="rId58"/>
    <p:sldId id="335" r:id="rId59"/>
    <p:sldId id="336" r:id="rId60"/>
    <p:sldId id="337" r:id="rId61"/>
    <p:sldId id="338" r:id="rId62"/>
    <p:sldId id="339" r:id="rId63"/>
    <p:sldId id="340" r:id="rId64"/>
    <p:sldId id="341" r:id="rId65"/>
    <p:sldId id="343" r:id="rId66"/>
    <p:sldId id="344" r:id="rId67"/>
    <p:sldId id="345" r:id="rId68"/>
    <p:sldId id="354" r:id="rId69"/>
    <p:sldId id="352" r:id="rId70"/>
    <p:sldId id="363" r:id="rId71"/>
    <p:sldId id="364" r:id="rId72"/>
    <p:sldId id="365" r:id="rId73"/>
    <p:sldId id="366" r:id="rId74"/>
    <p:sldId id="279" r:id="rId75"/>
  </p:sldIdLst>
  <p:sldSz cx="12192000" cy="6858000"/>
  <p:notesSz cx="6858000" cy="9144000"/>
  <p:embeddedFontLst>
    <p:embeddedFont>
      <p:font typeface="B Morvarid" panose="00000400000000000000" pitchFamily="2" charset="-78"/>
      <p:regular r:id="rId76"/>
    </p:embeddedFont>
    <p:embeddedFont>
      <p:font typeface="B Koodak" panose="00000700000000000000" pitchFamily="2" charset="-78"/>
      <p:bold r:id="rId77"/>
    </p:embeddedFont>
    <p:embeddedFont>
      <p:font typeface="Calibri Light" panose="020F0302020204030204" pitchFamily="34" charset="0"/>
      <p:regular r:id="rId78"/>
    </p:embeddedFont>
    <p:embeddedFont>
      <p:font typeface="Calibri" panose="020F0502020204030204" pitchFamily="34" charset="0"/>
      <p:regular r:id="rId79"/>
      <p:bold r:id="rId80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33CCFF"/>
    <a:srgbClr val="0033CC"/>
    <a:srgbClr val="0000FF"/>
    <a:srgbClr val="FF00FF"/>
    <a:srgbClr val="FF66FF"/>
    <a:srgbClr val="FFFFCC"/>
    <a:srgbClr val="FFFF66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977" autoAdjust="0"/>
    <p:restoredTop sz="93608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font" Target="fonts/font4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font" Target="fonts/font2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3.fntdata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1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4406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1172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1422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8236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488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350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502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424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79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690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02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C4581-B75F-475A-8ACC-999D0C6EDFF7}" type="datetimeFigureOut">
              <a:rPr lang="fa-IR" smtClean="0"/>
              <a:t>20/08/1442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5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8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7" Type="http://schemas.openxmlformats.org/officeDocument/2006/relationships/image" Target="../media/image60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png"/><Relationship Id="rId4" Type="http://schemas.openxmlformats.org/officeDocument/2006/relationships/image" Target="../media/image8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jpeg"/><Relationship Id="rId5" Type="http://schemas.openxmlformats.org/officeDocument/2006/relationships/image" Target="../media/image114.png"/><Relationship Id="rId4" Type="http://schemas.openxmlformats.org/officeDocument/2006/relationships/image" Target="../media/image113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png"/><Relationship Id="rId4" Type="http://schemas.openxmlformats.org/officeDocument/2006/relationships/image" Target="../media/image117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1.jpeg"/><Relationship Id="rId4" Type="http://schemas.openxmlformats.org/officeDocument/2006/relationships/image" Target="../media/image12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7" Type="http://schemas.openxmlformats.org/officeDocument/2006/relationships/image" Target="../media/image138.jpeg"/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jpg"/><Relationship Id="rId5" Type="http://schemas.openxmlformats.org/officeDocument/2006/relationships/image" Target="../media/image136.jpg"/><Relationship Id="rId4" Type="http://schemas.openxmlformats.org/officeDocument/2006/relationships/image" Target="../media/image135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g"/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g"/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g"/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g"/><Relationship Id="rId5" Type="http://schemas.openxmlformats.org/officeDocument/2006/relationships/image" Target="../media/image146.gif"/><Relationship Id="rId4" Type="http://schemas.openxmlformats.org/officeDocument/2006/relationships/image" Target="../media/image145.gi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g"/><Relationship Id="rId5" Type="http://schemas.openxmlformats.org/officeDocument/2006/relationships/image" Target="../media/image146.gif"/><Relationship Id="rId4" Type="http://schemas.openxmlformats.org/officeDocument/2006/relationships/image" Target="../media/image145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g"/><Relationship Id="rId5" Type="http://schemas.openxmlformats.org/officeDocument/2006/relationships/image" Target="../media/image146.gif"/><Relationship Id="rId4" Type="http://schemas.openxmlformats.org/officeDocument/2006/relationships/image" Target="../media/image145.gi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g"/><Relationship Id="rId7" Type="http://schemas.openxmlformats.org/officeDocument/2006/relationships/image" Target="../media/image147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46.gif"/><Relationship Id="rId5" Type="http://schemas.openxmlformats.org/officeDocument/2006/relationships/image" Target="../media/image145.gif"/><Relationship Id="rId4" Type="http://schemas.openxmlformats.org/officeDocument/2006/relationships/image" Target="../media/image112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g"/><Relationship Id="rId5" Type="http://schemas.openxmlformats.org/officeDocument/2006/relationships/image" Target="../media/image146.gif"/><Relationship Id="rId4" Type="http://schemas.openxmlformats.org/officeDocument/2006/relationships/image" Target="../media/image145.gif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080" y="790575"/>
            <a:ext cx="3440430" cy="34112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896" y="0"/>
            <a:ext cx="1975104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16736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3" y="0"/>
            <a:ext cx="109728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96" y="476250"/>
            <a:ext cx="19050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2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053464" y="270653"/>
            <a:ext cx="5455919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ویژگی های طبیعی آسیا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99" y="1403080"/>
            <a:ext cx="3924343" cy="2452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46" y="4158652"/>
            <a:ext cx="3894383" cy="24527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20" y="4168215"/>
            <a:ext cx="3924343" cy="24431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32" y="4158652"/>
            <a:ext cx="2777745" cy="24527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46" y="1403080"/>
            <a:ext cx="3909364" cy="24527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5" y="1479363"/>
            <a:ext cx="2411857" cy="243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45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15" y="0"/>
            <a:ext cx="12221715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694302" y="770460"/>
            <a:ext cx="2773679" cy="944040"/>
            <a:chOff x="914400" y="487680"/>
            <a:chExt cx="2773679" cy="944040"/>
          </a:xfrm>
        </p:grpSpPr>
        <p:sp>
          <p:nvSpPr>
            <p:cNvPr id="7" name="Rectangle 6"/>
            <p:cNvSpPr/>
            <p:nvPr/>
          </p:nvSpPr>
          <p:spPr>
            <a:xfrm>
              <a:off x="972503" y="667312"/>
              <a:ext cx="2657472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 smtClean="0">
                  <a:ln w="0"/>
                  <a:cs typeface="B Koodak" panose="00000700000000000000" pitchFamily="2" charset="-78"/>
                </a:rPr>
                <a:t>موقعیت و وسعت</a:t>
              </a:r>
              <a:endParaRPr lang="en-US" sz="3200" b="0" cap="none" spc="0" dirty="0">
                <a:ln w="0"/>
                <a:solidFill>
                  <a:schemeClr val="tx1"/>
                </a:solidFill>
                <a:cs typeface="B Koodak" panose="00000700000000000000" pitchFamily="2" charset="-78"/>
              </a:endParaRPr>
            </a:p>
          </p:txBody>
        </p:sp>
        <p:sp>
          <p:nvSpPr>
            <p:cNvPr id="9" name="Frame 8"/>
            <p:cNvSpPr/>
            <p:nvPr/>
          </p:nvSpPr>
          <p:spPr>
            <a:xfrm>
              <a:off x="914400" y="487680"/>
              <a:ext cx="2773679" cy="944040"/>
            </a:xfrm>
            <a:prstGeom prst="frame">
              <a:avLst>
                <a:gd name="adj1" fmla="val 14224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046461" y="3136612"/>
            <a:ext cx="837339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به نقشه ای که در اسلاید بعدی می بینید، با دقت توجّه کنید.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528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331"/>
            <a:ext cx="12192000" cy="69380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04980" y="211855"/>
            <a:ext cx="9583993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cs typeface="B Koodak" panose="00000700000000000000" pitchFamily="2" charset="-78"/>
              </a:rPr>
              <a:t>قاره پهناور آسیا از </a:t>
            </a:r>
            <a:r>
              <a:rPr lang="fa-IR" sz="3200" dirty="0" smtClean="0">
                <a:cs typeface="B Koodak" panose="00000700000000000000" pitchFamily="2" charset="-78"/>
              </a:rPr>
              <a:t>قطب شمال </a:t>
            </a:r>
            <a:r>
              <a:rPr lang="fa-IR" sz="3200" dirty="0">
                <a:cs typeface="B Koodak" panose="00000700000000000000" pitchFamily="2" charset="-78"/>
              </a:rPr>
              <a:t>تا جنوب مدار استوا امتداد یافته است و بخش اعظم </a:t>
            </a:r>
            <a:r>
              <a:rPr lang="fa-IR" sz="3200" dirty="0" smtClean="0">
                <a:cs typeface="B Koodak" panose="00000700000000000000" pitchFamily="2" charset="-78"/>
              </a:rPr>
              <a:t>آن در نیمکرۀ </a:t>
            </a:r>
            <a:r>
              <a:rPr lang="fa-IR" sz="3200" dirty="0">
                <a:cs typeface="B Koodak" panose="00000700000000000000" pitchFamily="2" charset="-78"/>
              </a:rPr>
              <a:t>شمالی قرار </a:t>
            </a:r>
            <a:r>
              <a:rPr lang="fa-IR" sz="3200" dirty="0" smtClean="0">
                <a:cs typeface="B Koodak" panose="00000700000000000000" pitchFamily="2" charset="-78"/>
              </a:rPr>
              <a:t>دارد.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13" y="1937467"/>
            <a:ext cx="7248526" cy="4920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38249" y="2499509"/>
            <a:ext cx="143446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مدار قطبی شمال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5839" y="3821573"/>
            <a:ext cx="166687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مدار رأس السرطان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27760" y="4978027"/>
            <a:ext cx="154495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مدار رأس الجدی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52600" y="4408412"/>
            <a:ext cx="92011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خط استوا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27761" y="6233309"/>
            <a:ext cx="154495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مدار قطبی جنوب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340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08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3399" y="663267"/>
            <a:ext cx="1095181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آیا می </a:t>
            </a:r>
            <a:r>
              <a:rPr lang="fa-IR" sz="3200" dirty="0" smtClean="0">
                <a:cs typeface="B Koodak" panose="00000700000000000000" pitchFamily="2" charset="-78"/>
              </a:rPr>
              <a:t>توانید </a:t>
            </a:r>
            <a:r>
              <a:rPr lang="fa-IR" sz="3200" dirty="0">
                <a:cs typeface="B Koodak" panose="00000700000000000000" pitchFamily="2" charset="-78"/>
              </a:rPr>
              <a:t>بگویید </a:t>
            </a:r>
            <a:r>
              <a:rPr lang="fa-IR" sz="3200" dirty="0" smtClean="0">
                <a:cs typeface="B Koodak" panose="00000700000000000000" pitchFamily="2" charset="-78"/>
              </a:rPr>
              <a:t>قارۀ </a:t>
            </a:r>
            <a:r>
              <a:rPr lang="fa-IR" sz="3200" dirty="0">
                <a:cs typeface="B Koodak" panose="00000700000000000000" pitchFamily="2" charset="-78"/>
              </a:rPr>
              <a:t>آسیا از سه طرف به </a:t>
            </a:r>
            <a:r>
              <a:rPr lang="fa-IR" sz="3200" dirty="0" smtClean="0">
                <a:cs typeface="B Koodak" panose="00000700000000000000" pitchFamily="2" charset="-78"/>
              </a:rPr>
              <a:t>کدام اقیانوس ها </a:t>
            </a:r>
            <a:r>
              <a:rPr lang="fa-IR" sz="3200" dirty="0">
                <a:cs typeface="B Koodak" panose="00000700000000000000" pitchFamily="2" charset="-78"/>
              </a:rPr>
              <a:t>محدود </a:t>
            </a:r>
            <a:r>
              <a:rPr lang="fa-IR" sz="3200" dirty="0" smtClean="0">
                <a:cs typeface="B Koodak" panose="00000700000000000000" pitchFamily="2" charset="-78"/>
              </a:rPr>
              <a:t>می شود</a:t>
            </a:r>
            <a:r>
              <a:rPr lang="fa-IR" sz="3200" dirty="0">
                <a:cs typeface="B Koodak" panose="00000700000000000000" pitchFamily="2" charset="-78"/>
              </a:rPr>
              <a:t>؟</a:t>
            </a:r>
            <a:endParaRPr lang="en-US" sz="1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0" y="1724107"/>
            <a:ext cx="7248526" cy="49205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16200000">
            <a:off x="6335034" y="3647401"/>
            <a:ext cx="1182973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اقیانوس آرام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59557" y="4530234"/>
            <a:ext cx="1163952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اقیانوس هند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1797" y="1754587"/>
            <a:ext cx="1849752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اقیانوس منجمد شمالی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03086" y="2359879"/>
            <a:ext cx="108212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شمال:</a:t>
            </a:r>
            <a:endParaRPr lang="en-US" sz="1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83685" y="5066331"/>
            <a:ext cx="12181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جنوب:</a:t>
            </a:r>
            <a:endParaRPr lang="en-US" sz="1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00359" y="3713105"/>
            <a:ext cx="9848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شرق:</a:t>
            </a:r>
            <a:endParaRPr lang="en-US" sz="1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00875" y="2359879"/>
            <a:ext cx="32184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sz="3200" dirty="0" smtClean="0">
                <a:ln w="0"/>
                <a:cs typeface="B Koodak" panose="00000700000000000000" pitchFamily="2" charset="-78"/>
              </a:rPr>
              <a:t>اقیانوس منجمد شمالی</a:t>
            </a:r>
            <a:endParaRPr lang="en-US" sz="3200" b="0" cap="none" spc="0" dirty="0">
              <a:ln w="0"/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10600" y="3713104"/>
            <a:ext cx="19277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sz="3200" dirty="0" smtClean="0">
                <a:ln w="0"/>
                <a:cs typeface="B Koodak" panose="00000700000000000000" pitchFamily="2" charset="-78"/>
              </a:rPr>
              <a:t>اقیانوس آرام</a:t>
            </a:r>
            <a:endParaRPr lang="en-US" sz="3200" b="0" cap="none" spc="0" dirty="0">
              <a:ln w="0"/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572577" y="5085525"/>
            <a:ext cx="19277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fa-IR" sz="3200" dirty="0" smtClean="0">
                <a:ln w="0"/>
                <a:cs typeface="B Koodak" panose="00000700000000000000" pitchFamily="2" charset="-78"/>
              </a:rPr>
              <a:t>اقیانوس هند</a:t>
            </a:r>
            <a:endParaRPr lang="en-US" sz="3200" b="0" cap="none" spc="0" dirty="0">
              <a:ln w="0"/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66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04003" y="211855"/>
            <a:ext cx="958399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به نقشۀ جهان توجه کنید و فاصله قاره آسیا و قاره آمریکا را ببینید.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731" y="973118"/>
            <a:ext cx="8846535" cy="588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84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349015"/>
            <a:ext cx="121919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فاصلۀ زیاد بین قارۀ آسیا و قارۀ آمریکا در منطقه ای به نام </a:t>
            </a:r>
            <a:r>
              <a:rPr lang="fa-IR" sz="3200" dirty="0" smtClean="0">
                <a:solidFill>
                  <a:srgbClr val="0000FF"/>
                </a:solidFill>
                <a:cs typeface="B Koodak" panose="00000700000000000000" pitchFamily="2" charset="-78"/>
              </a:rPr>
              <a:t>تنگۀ برینگ </a:t>
            </a:r>
            <a:r>
              <a:rPr lang="fa-IR" sz="3200" dirty="0" smtClean="0">
                <a:cs typeface="B Koodak" panose="00000700000000000000" pitchFamily="2" charset="-78"/>
              </a:rPr>
              <a:t>بسیار کم می شود. 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56901" y="1265489"/>
            <a:ext cx="8678195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قارۀ آسیا از طریق تنگۀ برینگ از آمریکای شمالی جدا می شود. 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72438" y="2025415"/>
            <a:ext cx="4676790" cy="4662175"/>
            <a:chOff x="3550918" y="2195825"/>
            <a:chExt cx="4676790" cy="466217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0918" y="2195825"/>
              <a:ext cx="4676790" cy="466217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4328160" y="2836627"/>
              <a:ext cx="526668" cy="36933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آسیا</a:t>
              </a:r>
              <a:endPara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614160" y="2651961"/>
              <a:ext cx="731520" cy="36933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آمریکا</a:t>
              </a:r>
              <a:endPara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6200000">
              <a:off x="5482984" y="2836627"/>
              <a:ext cx="1181990" cy="36933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تنگۀ برینگ</a:t>
              </a:r>
              <a:endPara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743" y="2666217"/>
            <a:ext cx="6387870" cy="350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" y="0"/>
            <a:ext cx="1190171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3371023">
            <a:off x="3444239" y="1507978"/>
            <a:ext cx="64858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Low"/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آسیا        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 rot="18603851">
            <a:off x="8290560" y="2176751"/>
            <a:ext cx="187452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آمریکای شمالی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39627" y="2981078"/>
            <a:ext cx="41148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b="0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*</a:t>
            </a:r>
            <a:endParaRPr lang="en-US" sz="32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5912281" y="3775720"/>
            <a:ext cx="146617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تنگۀ برینگ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9336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2848" y="576966"/>
            <a:ext cx="8595360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قارۀ آسیا از طریق کانال سوئز از آفریقا جدا می شود. 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514228" y="1457325"/>
            <a:ext cx="9372600" cy="5400675"/>
            <a:chOff x="1514228" y="1533525"/>
            <a:chExt cx="9372600" cy="540067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228" y="1533525"/>
              <a:ext cx="9372600" cy="540067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 rot="19373901">
              <a:off x="7619999" y="1606221"/>
              <a:ext cx="648588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justLow"/>
              <a:r>
                <a:rPr lang="fa-IR" sz="24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آسیا        </a:t>
              </a:r>
              <a:endPara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131001" y="4171744"/>
              <a:ext cx="867950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justLow"/>
              <a:r>
                <a:rPr lang="fa-IR" sz="24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آفریقا      </a:t>
              </a:r>
              <a:endPara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4292773">
              <a:off x="5220779" y="3408556"/>
              <a:ext cx="1299717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justLow"/>
              <a:r>
                <a:rPr lang="fa-IR" sz="2400" dirty="0" smtClean="0">
                  <a:ln w="0"/>
                  <a:cs typeface="B Koodak" panose="00000700000000000000" pitchFamily="2" charset="-78"/>
                </a:rPr>
                <a:t>کانال سوئز        </a:t>
              </a:r>
              <a:endParaRPr lang="en-US" sz="2400" b="0" cap="none" spc="0" dirty="0">
                <a:ln w="0"/>
                <a:solidFill>
                  <a:schemeClr val="tx1"/>
                </a:solidFill>
                <a:cs typeface="B Koodak" panose="00000700000000000000" pitchFamily="2" charset="-78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558217" y="2959014"/>
              <a:ext cx="411480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b="0" cap="none" spc="0" dirty="0" smtClean="0">
                  <a:ln w="0"/>
                  <a:solidFill>
                    <a:srgbClr val="C0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B Koodak" panose="00000700000000000000" pitchFamily="2" charset="-78"/>
                </a:rPr>
                <a:t>*</a:t>
              </a:r>
              <a:endParaRPr lang="en-US" sz="32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59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0060" y="375196"/>
            <a:ext cx="11231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بین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قاره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جهان، تنها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دو قاره آسیا و اروپا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هم چسبیده اند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همین دلیل، بعضی از جغرافیدانان این دو قاره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یک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قاره دانسته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آن را «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اوراسیا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»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نامیده اند.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10" y="1688808"/>
            <a:ext cx="10157979" cy="516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87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48738" y="182866"/>
            <a:ext cx="9494520" cy="5847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آنها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رشته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کوه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اورال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مرز بین دو قاره آسیا و اروپا درنظر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گرفته اند.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661" y="746995"/>
            <a:ext cx="7686673" cy="610412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17677641">
            <a:off x="4176761" y="2323533"/>
            <a:ext cx="1093981" cy="3810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0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34439" y="375510"/>
            <a:ext cx="9456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نمودار وسعت قاره های جهان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وسیع ترین قاره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کدام است؟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" y="1982817"/>
            <a:ext cx="11719560" cy="487518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925836" y="914881"/>
            <a:ext cx="2073627" cy="2073627"/>
            <a:chOff x="6753587" y="457440"/>
            <a:chExt cx="2073627" cy="207362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3587" y="457440"/>
              <a:ext cx="2073627" cy="2073627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391893" y="1201865"/>
              <a:ext cx="79701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آسیا</a:t>
              </a:r>
              <a:endParaRPr 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53187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4341451" y="0"/>
            <a:ext cx="3509098" cy="2325877"/>
            <a:chOff x="4389179" y="280163"/>
            <a:chExt cx="3509098" cy="232587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9179" y="280163"/>
              <a:ext cx="3509098" cy="2325877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031208" y="904492"/>
              <a:ext cx="222504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ناهمواری ها</a:t>
              </a:r>
            </a:p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( اَشکال زمین )</a:t>
              </a:r>
              <a:endParaRPr lang="en-US" sz="3200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1859280" y="2657818"/>
            <a:ext cx="84734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قارۀ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توان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سه نوع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ناهمواری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مشاهده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کرد: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8" name="Round Diagonal Corner Rectangle 7"/>
          <p:cNvSpPr/>
          <p:nvPr/>
        </p:nvSpPr>
        <p:spPr>
          <a:xfrm>
            <a:off x="6096000" y="3287196"/>
            <a:ext cx="5250180" cy="100433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فلات های بلند و کوه های مرتفع</a:t>
            </a:r>
            <a:endParaRPr lang="en-US" sz="3200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3470910" y="4481529"/>
            <a:ext cx="5250180" cy="100433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سرزمین های پست</a:t>
            </a:r>
            <a:endParaRPr lang="en-US" sz="3200" dirty="0"/>
          </a:p>
        </p:txBody>
      </p:sp>
      <p:sp>
        <p:nvSpPr>
          <p:cNvPr id="10" name="Round Diagonal Corner Rectangle 9"/>
          <p:cNvSpPr/>
          <p:nvPr/>
        </p:nvSpPr>
        <p:spPr>
          <a:xfrm>
            <a:off x="845820" y="5663666"/>
            <a:ext cx="5250180" cy="100433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مجمع الجزایر آتشفشانی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67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124" cy="6862035"/>
          </a:xfrm>
          <a:prstGeom prst="rect">
            <a:avLst/>
          </a:prstGeom>
        </p:spPr>
      </p:pic>
      <p:sp>
        <p:nvSpPr>
          <p:cNvPr id="12" name="Round Diagonal Corner Rectangle 11"/>
          <p:cNvSpPr/>
          <p:nvPr/>
        </p:nvSpPr>
        <p:spPr>
          <a:xfrm>
            <a:off x="9140122" y="1379220"/>
            <a:ext cx="3051878" cy="120396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فلات های بلند و کوه های مرتفع</a:t>
            </a:r>
            <a:endParaRPr lang="en-US" sz="2800" dirty="0"/>
          </a:p>
        </p:txBody>
      </p:sp>
      <p:sp>
        <p:nvSpPr>
          <p:cNvPr id="13" name="Round Diagonal Corner Rectangle 12"/>
          <p:cNvSpPr/>
          <p:nvPr/>
        </p:nvSpPr>
        <p:spPr>
          <a:xfrm>
            <a:off x="9140122" y="2827020"/>
            <a:ext cx="3051878" cy="120396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سرزمین های پست</a:t>
            </a:r>
            <a:endParaRPr lang="en-US" sz="2800" dirty="0"/>
          </a:p>
        </p:txBody>
      </p:sp>
      <p:sp>
        <p:nvSpPr>
          <p:cNvPr id="14" name="Round Diagonal Corner Rectangle 13"/>
          <p:cNvSpPr/>
          <p:nvPr/>
        </p:nvSpPr>
        <p:spPr>
          <a:xfrm>
            <a:off x="9140122" y="4274820"/>
            <a:ext cx="3051878" cy="120396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مجمع الجزایر آتشفشانی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878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ound Diagonal Corner Rectangle 1"/>
          <p:cNvSpPr/>
          <p:nvPr/>
        </p:nvSpPr>
        <p:spPr>
          <a:xfrm>
            <a:off x="3413760" y="406836"/>
            <a:ext cx="5250180" cy="100433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فلات های بلند و کوه های مرتفع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2781300" y="2185378"/>
            <a:ext cx="6629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چهار فلات بلند آسیا از غرب به شرق عبارتند از: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8" name="12-Point Star 7"/>
          <p:cNvSpPr/>
          <p:nvPr/>
        </p:nvSpPr>
        <p:spPr>
          <a:xfrm>
            <a:off x="9192577" y="3448580"/>
            <a:ext cx="2926080" cy="2246837"/>
          </a:xfrm>
          <a:prstGeom prst="star12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مغولستان</a:t>
            </a:r>
            <a:endParaRPr lang="en-US" sz="3200" dirty="0"/>
          </a:p>
        </p:txBody>
      </p:sp>
      <p:sp>
        <p:nvSpPr>
          <p:cNvPr id="9" name="12-Point Star 8"/>
          <p:cNvSpPr/>
          <p:nvPr/>
        </p:nvSpPr>
        <p:spPr>
          <a:xfrm>
            <a:off x="6193155" y="3448581"/>
            <a:ext cx="2926080" cy="2246837"/>
          </a:xfrm>
          <a:prstGeom prst="star12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تبت</a:t>
            </a:r>
            <a:endParaRPr lang="en-US" sz="3200" dirty="0"/>
          </a:p>
        </p:txBody>
      </p:sp>
      <p:sp>
        <p:nvSpPr>
          <p:cNvPr id="10" name="12-Point Star 9"/>
          <p:cNvSpPr/>
          <p:nvPr/>
        </p:nvSpPr>
        <p:spPr>
          <a:xfrm>
            <a:off x="3202305" y="3428999"/>
            <a:ext cx="2926080" cy="2246837"/>
          </a:xfrm>
          <a:prstGeom prst="star12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</a:t>
            </a:r>
            <a:endParaRPr lang="en-US" sz="3200" dirty="0"/>
          </a:p>
        </p:txBody>
      </p:sp>
      <p:sp>
        <p:nvSpPr>
          <p:cNvPr id="11" name="12-Point Star 10"/>
          <p:cNvSpPr/>
          <p:nvPr/>
        </p:nvSpPr>
        <p:spPr>
          <a:xfrm>
            <a:off x="158115" y="3429000"/>
            <a:ext cx="2926080" cy="2246837"/>
          </a:xfrm>
          <a:prstGeom prst="star12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آناتولی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256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" y="-4034"/>
            <a:ext cx="10500360" cy="686203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534510">
            <a:off x="1965602" y="2485268"/>
            <a:ext cx="670469" cy="3810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 rot="2534510">
            <a:off x="2980169" y="3517909"/>
            <a:ext cx="764751" cy="3810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14987" y="3872544"/>
            <a:ext cx="881013" cy="46790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21316180">
            <a:off x="6110100" y="2696247"/>
            <a:ext cx="944559" cy="3810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30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96440" y="225475"/>
            <a:ext cx="7970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حاشیه این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فلات ها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رشته کوه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مرتفعی قرار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دارند.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8640" y="894457"/>
            <a:ext cx="10866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قلّۀ اورست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( 8848متر)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در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رشته کوه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هیمالیا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بلندترین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قلّۀ جهان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 و به آن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بام دنیا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لقب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داده اند.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5" y="1971675"/>
            <a:ext cx="6153150" cy="48863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04547" y="5090160"/>
            <a:ext cx="256173" cy="17992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92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480" y="-711"/>
            <a:ext cx="9845040" cy="685871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10500" y="188938"/>
            <a:ext cx="320802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رشته کوه های هیمالیا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206722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13520" y="188938"/>
            <a:ext cx="167640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قلۀ اورست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5633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ound Diagonal Corner Rectangle 1"/>
          <p:cNvSpPr/>
          <p:nvPr/>
        </p:nvSpPr>
        <p:spPr>
          <a:xfrm>
            <a:off x="4434840" y="193840"/>
            <a:ext cx="3448050" cy="75104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سرزمین های پست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971675" y="1047264"/>
            <a:ext cx="8595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آسیا رودهای پرآب،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پهناوری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وجود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آورده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45352" y="3306714"/>
            <a:ext cx="31651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جلگۀ بزرگ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سیبری،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8" y="1734423"/>
            <a:ext cx="7034212" cy="512357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663698" y="2474613"/>
            <a:ext cx="928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مانند: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8806575" y="4353978"/>
            <a:ext cx="26427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جلگۀ گنگ و سند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35138" y="5401242"/>
            <a:ext cx="17855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جلگۀ چین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 rot="21316180">
            <a:off x="3015470" y="2913423"/>
            <a:ext cx="783708" cy="36536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316180">
            <a:off x="2557304" y="4820704"/>
            <a:ext cx="783708" cy="3006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316180">
            <a:off x="4162034" y="4638591"/>
            <a:ext cx="783708" cy="3006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5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09098" y="384409"/>
            <a:ext cx="72994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روی نقشه به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جلگۀ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سیبری در شمال آسیا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توجه کنید. </a:t>
            </a:r>
            <a:endParaRPr lang="fa-IR" sz="3200" dirty="0" smtClean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184"/>
            <a:ext cx="7415546" cy="58888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91051" y="2428732"/>
            <a:ext cx="46350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جلگه از آبرفت کدام رود پدید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آمده است؟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 rot="2237286">
            <a:off x="2811061" y="2628786"/>
            <a:ext cx="783708" cy="36536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8575499" y="3962251"/>
            <a:ext cx="2456547" cy="1219724"/>
            <a:chOff x="8575499" y="3745774"/>
            <a:chExt cx="2456547" cy="1219724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5499" y="3745774"/>
              <a:ext cx="2456547" cy="1219724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8815804" y="4063248"/>
              <a:ext cx="19759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رود ینی سئی</a:t>
              </a:r>
              <a:endParaRPr 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9036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9120" y="224135"/>
            <a:ext cx="10835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شمال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شبه جزیرۀ هند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نیز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جلگۀ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پهناور و حاصلخیز «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سِند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و گنگ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» وجود دارد.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1790"/>
            <a:ext cx="7387079" cy="58662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87078" y="1683052"/>
            <a:ext cx="48049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نام این جلگه از دو رود به همین نام گرفته شده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 rot="19229298">
            <a:off x="1963383" y="4492110"/>
            <a:ext cx="552600" cy="23703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2372920">
            <a:off x="2664422" y="4851925"/>
            <a:ext cx="552600" cy="23703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414030" y="3390213"/>
            <a:ext cx="48049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رودهای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گنگ و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سند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رشته کوه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هیمالیا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سرچشمه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گیرند.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387078" y="5171510"/>
            <a:ext cx="48049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جلگه پهناور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شمال هند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بخش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وسیعی از کشور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پاکستان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بنگلادش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را دربر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گیرد.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273" y="2943150"/>
            <a:ext cx="4810125" cy="238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972" y="4810710"/>
            <a:ext cx="4810125" cy="23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969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27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2580" y="425697"/>
            <a:ext cx="78669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گاهی رودها،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آبرفت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در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مصب</a:t>
            </a:r>
            <a:r>
              <a:rPr lang="en-US" sz="14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14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خود انباشته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کنند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2172" y="1251515"/>
            <a:ext cx="11587655" cy="107721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انباشته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شدن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آبرفت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مصب رودها،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مثلث شکلی به وجود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آید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که به آنها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دلتا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(</a:t>
            </a:r>
            <a:r>
              <a:rPr lang="fa-IR" sz="2400" dirty="0">
                <a:solidFill>
                  <a:srgbClr val="231F20"/>
                </a:solidFill>
                <a:latin typeface="SymbolMT"/>
                <a:cs typeface="B Koodak" panose="00000700000000000000" pitchFamily="2" charset="-78"/>
              </a:rPr>
              <a:t>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)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</a:t>
            </a:r>
            <a:r>
              <a:rPr lang="en-US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گویند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020" y="2569776"/>
            <a:ext cx="2144112" cy="4288224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24411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479627"/>
            <a:ext cx="1219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انباشته شدن دائمی </a:t>
            </a:r>
            <a:r>
              <a:rPr lang="en-US" sz="30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آبرفت ها</a:t>
            </a:r>
            <a:r>
              <a:rPr lang="en-US" sz="30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</a:t>
            </a:r>
            <a:r>
              <a:rPr lang="en-US" sz="30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دلتاها پیوسته توسعه </a:t>
            </a:r>
            <a:r>
              <a:rPr lang="en-US" sz="30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می یابند </a:t>
            </a:r>
            <a:r>
              <a:rPr lang="en-US" sz="30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در آب دریا پیش </a:t>
            </a:r>
            <a:r>
              <a:rPr lang="en-US" sz="30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روند.</a:t>
            </a:r>
            <a:endParaRPr lang="en-US" sz="30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292" y="1406572"/>
            <a:ext cx="5451428" cy="545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3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0" y="0"/>
            <a:ext cx="8890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976360" y="1566952"/>
            <a:ext cx="321564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طور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کلی دلتاها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زمین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مناسبی برای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 کشاورزی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بوده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جمعیت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انبوهی را در خود جای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داده اند.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763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11"/>
            <a:ext cx="12192000" cy="68784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" y="0"/>
            <a:ext cx="1028185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74420" y="5658862"/>
            <a:ext cx="1027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این حال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ساکنان این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دلتاها همواره در معرض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خطراتی چون </a:t>
            </a:r>
            <a:r>
              <a:rPr lang="fa-IR" sz="3200" dirty="0" smtClean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طوفان های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دریایی، طغیان رود و سیلاب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هستند.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995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203" y="0"/>
            <a:ext cx="8489797" cy="684993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625840" y="1199622"/>
            <a:ext cx="35661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دلتای بنگال از آبرفت کدام رودها پدید آمده است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؟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25840" y="4156858"/>
            <a:ext cx="35661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دلتا قسمت اعظم خاک کدام کشور را تشکیل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دهد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25840" cy="68499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9123" y="127540"/>
            <a:ext cx="822562" cy="99546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2372920">
            <a:off x="3137389" y="4508552"/>
            <a:ext cx="552600" cy="23703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19408385">
            <a:off x="3718476" y="4298032"/>
            <a:ext cx="552600" cy="23703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8817653" y="2845897"/>
            <a:ext cx="3182531" cy="687218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گنگ و براهماپوترا</a:t>
            </a:r>
            <a:endParaRPr lang="en-US" sz="3200" dirty="0"/>
          </a:p>
        </p:txBody>
      </p:sp>
      <p:sp>
        <p:nvSpPr>
          <p:cNvPr id="11" name="Rounded Rectangle 10"/>
          <p:cNvSpPr/>
          <p:nvPr/>
        </p:nvSpPr>
        <p:spPr>
          <a:xfrm>
            <a:off x="8817654" y="5850639"/>
            <a:ext cx="3182531" cy="68721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بنگلادش</a:t>
            </a:r>
            <a:endParaRPr lang="en-US" sz="32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5840" y="3844783"/>
            <a:ext cx="3566160" cy="17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3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  <p:bldP spid="8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20" y="0"/>
            <a:ext cx="1231392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08992" y="309033"/>
            <a:ext cx="100899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یکی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دیگر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جلگه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پهناور آسیا،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جلگه بزرگ چین در شرق آسیا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60329" y="1011531"/>
            <a:ext cx="83872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جلگه از آبرفت رود «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یانگ تسه کیانگ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» پدید آمده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850" y="1714029"/>
            <a:ext cx="7034212" cy="512357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316180">
            <a:off x="6128336" y="4618197"/>
            <a:ext cx="783708" cy="3006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46632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0520" y="768757"/>
            <a:ext cx="11521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رود یانگ تسه کیانگ،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طویل ترین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رود آسیا است. این رود که بیش از 6000کیلومتر (یعنی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سه برابر فاصله ارومیه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تا زاهدان)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طول دارد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غرب چین سرچشمه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گیرد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استان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شهرهای مختلف آن عبور می کند.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520" y="3015526"/>
            <a:ext cx="11521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 روی این رود،عظیم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ترین سدّ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جهان به نام سد ّ «سه دره» ساخته شده است که از نظر میزان تولید برق در جهان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 نظیر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 علاوه بر آن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ذخیره سازی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آب، کنترل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سیلاب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جلب گردشگران از دیگر اهداف ساختن این سد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34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141" y="0"/>
            <a:ext cx="9179859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480" cy="68720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74480" y="2651172"/>
            <a:ext cx="3017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سدّ سه دره بر روی رود یانگ تسه کیانگ ( چین)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44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" y="0"/>
            <a:ext cx="1029510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02473" y="0"/>
            <a:ext cx="6888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سدّ سه دره بر روی رود یانگ تسه کیانگ ( چین)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5054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2093" cy="61417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805" y="6141720"/>
            <a:ext cx="6888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سدّ سه دره بر روی رود یانگ تسه کیانگ ( چین)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74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16" y="0"/>
            <a:ext cx="102789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6161" y="147191"/>
            <a:ext cx="4678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نیروگاه برق آبی سدّ سه دره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7428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ound Diagonal Corner Rectangle 1"/>
          <p:cNvSpPr/>
          <p:nvPr/>
        </p:nvSpPr>
        <p:spPr>
          <a:xfrm>
            <a:off x="4053840" y="283946"/>
            <a:ext cx="4236720" cy="76761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مجمع الجزایر آتشفشانی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415812" y="1245709"/>
            <a:ext cx="1143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مشرق و جنوب شرقی آسیا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ویژه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کناره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اقیانوس آرام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مجمع الجزایری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 بیرون آورده اند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en-US" sz="3200" dirty="0">
              <a:cs typeface="B Koodak" panose="00000700000000000000" pitchFamily="2" charset="-78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334816" y="2328625"/>
            <a:ext cx="1098248" cy="1349867"/>
            <a:chOff x="7334816" y="2328625"/>
            <a:chExt cx="1098248" cy="134986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-1500000">
              <a:off x="7334816" y="2328625"/>
              <a:ext cx="238125" cy="95250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7355788" y="3093717"/>
              <a:ext cx="107727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ژاپن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442394" y="2364324"/>
            <a:ext cx="1376837" cy="1314169"/>
            <a:chOff x="5442394" y="2364324"/>
            <a:chExt cx="1376837" cy="131416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1996" y="2364324"/>
              <a:ext cx="238125" cy="9525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442394" y="3093718"/>
              <a:ext cx="137683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فیلیپین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61695" y="2276971"/>
            <a:ext cx="1365114" cy="1363907"/>
            <a:chOff x="3561695" y="2276971"/>
            <a:chExt cx="1365114" cy="136390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00000">
              <a:off x="4688684" y="2276971"/>
              <a:ext cx="238125" cy="952500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3561695" y="3056103"/>
              <a:ext cx="131206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اندونزی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563" y="3620179"/>
            <a:ext cx="6334866" cy="323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8099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977" y="-26693"/>
            <a:ext cx="6667500" cy="68846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09"/>
            <a:ext cx="8519160" cy="68499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6663655">
            <a:off x="5436883" y="2686642"/>
            <a:ext cx="1877558" cy="75638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259580" y="6378357"/>
            <a:ext cx="2306475" cy="44112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 rot="3545815">
            <a:off x="5557284" y="4722058"/>
            <a:ext cx="1138970" cy="66736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625840" y="1133819"/>
            <a:ext cx="3566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مجمع الجزایر آتشفشانی شرق آسیا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Wave 6"/>
          <p:cNvSpPr/>
          <p:nvPr/>
        </p:nvSpPr>
        <p:spPr>
          <a:xfrm>
            <a:off x="8519160" y="2455182"/>
            <a:ext cx="3672840" cy="1078037"/>
          </a:xfrm>
          <a:prstGeom prst="wav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مجمع الجزایر ژاپن</a:t>
            </a:r>
            <a:endParaRPr lang="en-US" sz="3200" dirty="0"/>
          </a:p>
        </p:txBody>
      </p:sp>
      <p:sp>
        <p:nvSpPr>
          <p:cNvPr id="8" name="Wave 7"/>
          <p:cNvSpPr/>
          <p:nvPr/>
        </p:nvSpPr>
        <p:spPr>
          <a:xfrm>
            <a:off x="8519160" y="4973932"/>
            <a:ext cx="3672840" cy="1078037"/>
          </a:xfrm>
          <a:prstGeom prst="wav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مجمع الجزایر فیلیپین</a:t>
            </a:r>
            <a:endParaRPr lang="en-US" sz="3200" dirty="0"/>
          </a:p>
        </p:txBody>
      </p:sp>
      <p:sp>
        <p:nvSpPr>
          <p:cNvPr id="9" name="Wave 8"/>
          <p:cNvSpPr/>
          <p:nvPr/>
        </p:nvSpPr>
        <p:spPr>
          <a:xfrm>
            <a:off x="8519160" y="3714557"/>
            <a:ext cx="3672840" cy="1078037"/>
          </a:xfrm>
          <a:prstGeom prst="wav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مجمع الجزایر اندونزی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378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220" y="-17101"/>
            <a:ext cx="9433560" cy="68751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3193136">
            <a:off x="2816119" y="5430648"/>
            <a:ext cx="1989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اندونزی</a:t>
            </a:r>
            <a:endParaRPr lang="en-US" sz="3200" dirty="0">
              <a:solidFill>
                <a:srgbClr val="C00000"/>
              </a:solidFill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 rot="3613213">
            <a:off x="5603999" y="3281809"/>
            <a:ext cx="1989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فیلیپین</a:t>
            </a:r>
            <a:endParaRPr lang="en-US" sz="3200" dirty="0">
              <a:solidFill>
                <a:srgbClr val="C00000"/>
              </a:solidFill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 rot="19613161">
            <a:off x="6739857" y="1146840"/>
            <a:ext cx="1989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ژاپن</a:t>
            </a:r>
            <a:endParaRPr lang="en-US" sz="3200" dirty="0">
              <a:solidFill>
                <a:srgbClr val="C00000"/>
              </a:solidFill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16118" y="979200"/>
            <a:ext cx="1989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chemeClr val="bg1"/>
                </a:solidFill>
                <a:latin typeface="AmuzehNewNormalPS"/>
                <a:cs typeface="B Koodak" panose="00000700000000000000" pitchFamily="2" charset="-78"/>
              </a:rPr>
              <a:t>آسیا</a:t>
            </a:r>
            <a:endParaRPr lang="en-US" sz="32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1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6914" y="637703"/>
            <a:ext cx="11678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آنجایی که این بخش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قارۀ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 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ناهمواری های جوان</a:t>
            </a:r>
            <a:r>
              <a:rPr lang="fa-IR" sz="14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آتشفشانی زیادی در آنها مشاهده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شود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43025" y="2968899"/>
            <a:ext cx="7505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این مناطق،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زمین لرزه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بسیاری رخ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دهد.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9048" y="5034516"/>
            <a:ext cx="111339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کشورهایی که در این منطقه واقع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شده اند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همواره در معرض بلایای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طبیعی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چون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زمین لرزه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سونامی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و فعال شدن </a:t>
            </a:r>
            <a:r>
              <a:rPr lang="fa-IR" sz="3200" dirty="0" smtClean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کوه های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آتشفشانی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هستند.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037" y="2051397"/>
            <a:ext cx="4733925" cy="5810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037" y="4058698"/>
            <a:ext cx="4733925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3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32720" cy="688848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332720" y="2413188"/>
            <a:ext cx="1859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قلۀ آتشفشانی فوجی یاما در ژاپن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332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44000" y="2151727"/>
            <a:ext cx="3048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تصویری از قله فوجی یاما می باشد که با ابرهایی روی آن گرفته شده است .</a:t>
            </a:r>
            <a:br>
              <a:rPr lang="fa-IR" sz="3200" dirty="0">
                <a:cs typeface="B Koodak" panose="00000700000000000000" pitchFamily="2" charset="-78"/>
              </a:rPr>
            </a:br>
            <a:r>
              <a:rPr lang="fa-IR" sz="3200" dirty="0" smtClean="0">
                <a:cs typeface="B Koodak" panose="00000700000000000000" pitchFamily="2" charset="-78"/>
              </a:rPr>
              <a:t>(تصویر </a:t>
            </a:r>
            <a:r>
              <a:rPr lang="fa-IR" sz="3200" dirty="0">
                <a:cs typeface="B Koodak" panose="00000700000000000000" pitchFamily="2" charset="-78"/>
              </a:rPr>
              <a:t>از </a:t>
            </a:r>
            <a:r>
              <a:rPr lang="fa-IR" sz="3200" dirty="0" smtClean="0">
                <a:cs typeface="B Koodak" panose="00000700000000000000" pitchFamily="2" charset="-78"/>
              </a:rPr>
              <a:t>فضا)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205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89" y="0"/>
            <a:ext cx="10231821" cy="6858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51123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آتشفشان مراپی در اندونزی: </a:t>
            </a:r>
          </a:p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یکی از فعال‌ترین کوه‌های آتشفشان در جهان است، در آخرین فوران این کوه در اواخر 2010 بیش از 350 نفر کشته شدند . مرگ‌بارترین فوران این کوه به سال 1930 باز می‌گردد که 1369 قربانی داشت.</a:t>
            </a:r>
            <a:endParaRPr lang="en-US" sz="2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6626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54" y="0"/>
            <a:ext cx="10200290" cy="688519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12979" y="117167"/>
            <a:ext cx="5806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dirty="0">
                <a:solidFill>
                  <a:schemeClr val="bg1"/>
                </a:solidFill>
                <a:cs typeface="B Koodak" panose="00000700000000000000" pitchFamily="2" charset="-78"/>
              </a:rPr>
              <a:t>زلزله 8.9 ریشتری ژاپن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در </a:t>
            </a:r>
            <a:r>
              <a:rPr lang="fa-IR" sz="2800" dirty="0">
                <a:solidFill>
                  <a:schemeClr val="bg1"/>
                </a:solidFill>
                <a:cs typeface="B Koodak" panose="00000700000000000000" pitchFamily="2" charset="-78"/>
              </a:rPr>
              <a:t>سال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2011</a:t>
            </a:r>
            <a:endParaRPr lang="en-US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516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410"/>
            <a:ext cx="12192000" cy="685964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486103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2800" dirty="0">
                <a:cs typeface="B Koodak" panose="00000700000000000000" pitchFamily="2" charset="-78"/>
              </a:rPr>
              <a:t>زلزله 8.9 ریشتری ژاپن </a:t>
            </a:r>
            <a:r>
              <a:rPr lang="fa-IR" sz="2800" dirty="0" smtClean="0">
                <a:cs typeface="B Koodak" panose="00000700000000000000" pitchFamily="2" charset="-78"/>
              </a:rPr>
              <a:t>در </a:t>
            </a:r>
            <a:r>
              <a:rPr lang="fa-IR" sz="2800" dirty="0">
                <a:cs typeface="B Koodak" panose="00000700000000000000" pitchFamily="2" charset="-78"/>
              </a:rPr>
              <a:t>سال </a:t>
            </a:r>
            <a:r>
              <a:rPr lang="fa-IR" sz="2800" dirty="0" smtClean="0">
                <a:cs typeface="B Koodak" panose="00000700000000000000" pitchFamily="2" charset="-78"/>
              </a:rPr>
              <a:t>2011</a:t>
            </a:r>
            <a:endParaRPr lang="en-US" sz="2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266040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93079" y="799757"/>
            <a:ext cx="65989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800" b="1" dirty="0">
                <a:cs typeface="B Koodak" panose="00000700000000000000" pitchFamily="2" charset="-78"/>
              </a:rPr>
              <a:t>آب‌تاز</a:t>
            </a:r>
            <a:r>
              <a:rPr lang="fa-IR" sz="2800" dirty="0">
                <a:cs typeface="B Koodak" panose="00000700000000000000" pitchFamily="2" charset="-78"/>
              </a:rPr>
              <a:t>، </a:t>
            </a:r>
            <a:r>
              <a:rPr lang="fa-IR" sz="2800" b="1" dirty="0">
                <a:cs typeface="B Koodak" panose="00000700000000000000" pitchFamily="2" charset="-78"/>
              </a:rPr>
              <a:t>آبلرزه</a:t>
            </a:r>
            <a:r>
              <a:rPr lang="fa-IR" sz="2800" dirty="0">
                <a:cs typeface="B Koodak" panose="00000700000000000000" pitchFamily="2" charset="-78"/>
              </a:rPr>
              <a:t> یا </a:t>
            </a:r>
            <a:r>
              <a:rPr lang="fa-IR" sz="2800" b="1" dirty="0">
                <a:cs typeface="B Koodak" panose="00000700000000000000" pitchFamily="2" charset="-78"/>
              </a:rPr>
              <a:t>سونامی</a:t>
            </a:r>
            <a:r>
              <a:rPr lang="fa-IR" sz="2800" dirty="0">
                <a:cs typeface="B Koodak" panose="00000700000000000000" pitchFamily="2" charset="-78"/>
              </a:rPr>
              <a:t> یکی از پدیده‌های </a:t>
            </a:r>
            <a:r>
              <a:rPr lang="fa-IR" sz="2800" dirty="0" smtClean="0">
                <a:cs typeface="B Koodak" panose="00000700000000000000" pitchFamily="2" charset="-78"/>
              </a:rPr>
              <a:t>جغرافیایی است که به </a:t>
            </a:r>
            <a:r>
              <a:rPr lang="fa-IR" sz="2800" dirty="0">
                <a:cs typeface="B Koodak" panose="00000700000000000000" pitchFamily="2" charset="-78"/>
              </a:rPr>
              <a:t>لرزش شدید آب دریا گفته می‌شود که در پی زمین‌لرزه‌های زیر دریا پدید می‌آید. آبی که به لرزه درآمده به‌شکل موج‌های عظیم به کرانه‌ها رسیده و ویرانی به بار می‌آورَد. سونامی موقعی شروع می‌شود که حجم عظیمی از آب به‌سرعت مرتفع می‌شود. این حرکتِ سریع می‌تواند در </a:t>
            </a:r>
            <a:r>
              <a:rPr lang="fa-IR" sz="2800" dirty="0" smtClean="0">
                <a:cs typeface="B Koodak" panose="00000700000000000000" pitchFamily="2" charset="-78"/>
              </a:rPr>
              <a:t>نتیجۀ </a:t>
            </a:r>
            <a:r>
              <a:rPr lang="fa-IR" sz="2800" dirty="0">
                <a:cs typeface="B Koodak" panose="00000700000000000000" pitchFamily="2" charset="-78"/>
              </a:rPr>
              <a:t>یک </a:t>
            </a:r>
            <a:r>
              <a:rPr lang="fa-IR" sz="2800" dirty="0" smtClean="0">
                <a:cs typeface="B Koodak" panose="00000700000000000000" pitchFamily="2" charset="-78"/>
              </a:rPr>
              <a:t>زلزلۀ </a:t>
            </a:r>
            <a:r>
              <a:rPr lang="fa-IR" sz="2800" dirty="0">
                <a:cs typeface="B Koodak" panose="00000700000000000000" pitchFamily="2" charset="-78"/>
              </a:rPr>
              <a:t>زیرآبی رخ دهد یا براثر لغزیدن صخره، یا یک انفجار آتشفشانی و یا هر </a:t>
            </a:r>
            <a:r>
              <a:rPr lang="fa-IR" sz="2800" dirty="0" smtClean="0">
                <a:cs typeface="B Koodak" panose="00000700000000000000" pitchFamily="2" charset="-78"/>
              </a:rPr>
              <a:t>حادثۀ </a:t>
            </a:r>
            <a:r>
              <a:rPr lang="fa-IR" sz="2800" dirty="0">
                <a:cs typeface="B Koodak" panose="00000700000000000000" pitchFamily="2" charset="-78"/>
              </a:rPr>
              <a:t>دیگری که انرژی زیادی دارد ایجاد شود.</a:t>
            </a:r>
            <a:endParaRPr lang="en-US" sz="2800" dirty="0"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" y="1072873"/>
            <a:ext cx="5040630" cy="46534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83480" y="244049"/>
            <a:ext cx="185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سونامی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5388" y="6062736"/>
            <a:ext cx="40832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>
                <a:cs typeface="B Koodak" panose="00000700000000000000" pitchFamily="2" charset="-78"/>
              </a:rPr>
              <a:t>زمین‌لرزه اقیانوس هند و حرکت امواج حاصل از آن</a:t>
            </a:r>
            <a:r>
              <a:rPr lang="fa-IR" dirty="0" smtClean="0">
                <a:cs typeface="B Koodak" panose="00000700000000000000" pitchFamily="2" charset="-78"/>
              </a:rPr>
              <a:t>.</a:t>
            </a:r>
          </a:p>
          <a:p>
            <a:pPr algn="ctr"/>
            <a:r>
              <a:rPr lang="fa-IR" dirty="0" smtClean="0">
                <a:cs typeface="B Koodak" panose="00000700000000000000" pitchFamily="2" charset="-78"/>
              </a:rPr>
              <a:t>سال 2004 . </a:t>
            </a:r>
            <a:endParaRPr lang="en-US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5053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82000" y="314831"/>
            <a:ext cx="304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سونامی در اندونزی</a:t>
            </a:r>
          </a:p>
          <a:p>
            <a:pPr algn="ctr"/>
            <a:r>
              <a:rPr lang="fa-IR" sz="3200" dirty="0" smtClean="0">
                <a:effectLst/>
                <a:cs typeface="B Koodak" panose="00000700000000000000" pitchFamily="2" charset="-78"/>
              </a:rPr>
              <a:t>سال 2004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021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"/>
            <a:ext cx="12192000" cy="68541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47359" y="0"/>
            <a:ext cx="6644641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تصویر ماهواره ای سواحل سریلانکا سونامی سال 2004</a:t>
            </a:r>
            <a:endParaRPr lang="en-US" sz="2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9851988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" y="0"/>
            <a:ext cx="11155680" cy="68756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18760" y="131951"/>
            <a:ext cx="6324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ساحل مارینا، جنوب هند، سونامی سال 2004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9343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132" cy="62179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8466" y="6273225"/>
            <a:ext cx="502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سونامی در ژاپن </a:t>
            </a:r>
            <a:r>
              <a:rPr lang="fa-IR" sz="3200" dirty="0" smtClean="0">
                <a:effectLst/>
                <a:cs typeface="B Koodak" panose="00000700000000000000" pitchFamily="2" charset="-78"/>
              </a:rPr>
              <a:t>سال 2011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20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" y="0"/>
            <a:ext cx="1079770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31280" y="116711"/>
            <a:ext cx="49912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طوفان دریایی و صاعقه در بنگلادش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35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50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21920" y="6108115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cs typeface="B Koodak" panose="00000700000000000000" pitchFamily="2" charset="-78"/>
              </a:rPr>
              <a:t>شماری </a:t>
            </a:r>
            <a:r>
              <a:rPr lang="fa-IR" sz="2400" dirty="0">
                <a:cs typeface="B Koodak" panose="00000700000000000000" pitchFamily="2" charset="-78"/>
              </a:rPr>
              <a:t>از روستائیان بنگلادش که در اثر طوفان روآنو در مناطق ساحلی این کشور بی خانمان شده اند. </a:t>
            </a:r>
            <a:r>
              <a:rPr lang="fa-IR" sz="2400" dirty="0" smtClean="0">
                <a:cs typeface="B Koodak" panose="00000700000000000000" pitchFamily="2" charset="-78"/>
              </a:rPr>
              <a:t>اول </a:t>
            </a:r>
            <a:r>
              <a:rPr lang="fa-IR" sz="2400" dirty="0">
                <a:cs typeface="B Koodak" panose="00000700000000000000" pitchFamily="2" charset="-78"/>
              </a:rPr>
              <a:t>خرداد </a:t>
            </a:r>
            <a:r>
              <a:rPr lang="fa-IR" sz="2400" dirty="0" smtClean="0">
                <a:cs typeface="B Koodak" panose="00000700000000000000" pitchFamily="2" charset="-78"/>
              </a:rPr>
              <a:t>1395</a:t>
            </a:r>
            <a:endParaRPr lang="en-US" sz="24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197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4904203" y="124426"/>
            <a:ext cx="2383593" cy="1140493"/>
            <a:chOff x="4880584" y="1541746"/>
            <a:chExt cx="2383593" cy="114049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880584" y="1541746"/>
              <a:ext cx="2383593" cy="1140493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5333240" y="1819604"/>
              <a:ext cx="147828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cs typeface="B Koodak" panose="00000700000000000000" pitchFamily="2" charset="-78"/>
                </a:rPr>
                <a:t>آب و هوا</a:t>
              </a:r>
              <a:endParaRPr lang="fa-IR" sz="3200" dirty="0">
                <a:effectLst/>
                <a:cs typeface="B Koodak" panose="00000700000000000000" pitchFamily="2" charset="-78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1043939" y="1542777"/>
            <a:ext cx="10104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قاره 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پهناور است که از قطب شمال تا مدار استوا امتداد یافته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54579" y="2752980"/>
            <a:ext cx="7482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بخش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مختلف این قاره دما و بارش متفاوت دارند.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72439" y="3185160"/>
            <a:ext cx="11247119" cy="2933333"/>
            <a:chOff x="792480" y="3429000"/>
            <a:chExt cx="11247119" cy="293333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480" y="3429000"/>
              <a:ext cx="11247119" cy="293333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684019" y="4235137"/>
              <a:ext cx="952499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با توجه به نقشه ای که در اسلاید بعدی می بینید، بگویید از نظر دما قارۀ آسیا به چند منطقه تقسیم می شود؟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873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82" y="0"/>
            <a:ext cx="9646418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0"/>
            <a:ext cx="6577428" cy="69128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447453" y="1438299"/>
            <a:ext cx="18973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دما در آسیا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Wave 6"/>
          <p:cNvSpPr/>
          <p:nvPr/>
        </p:nvSpPr>
        <p:spPr>
          <a:xfrm>
            <a:off x="7617556" y="2525537"/>
            <a:ext cx="3672840" cy="1078037"/>
          </a:xfrm>
          <a:prstGeom prst="wav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منطقۀ سرد</a:t>
            </a:r>
            <a:endParaRPr lang="en-US" sz="3200" dirty="0"/>
          </a:p>
        </p:txBody>
      </p:sp>
      <p:sp>
        <p:nvSpPr>
          <p:cNvPr id="8" name="Wave 7"/>
          <p:cNvSpPr/>
          <p:nvPr/>
        </p:nvSpPr>
        <p:spPr>
          <a:xfrm>
            <a:off x="7617556" y="3856842"/>
            <a:ext cx="3672840" cy="1078037"/>
          </a:xfrm>
          <a:prstGeom prst="wav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منطقۀ قاره ای</a:t>
            </a:r>
            <a:endParaRPr lang="en-US" sz="3200" dirty="0"/>
          </a:p>
        </p:txBody>
      </p:sp>
      <p:sp>
        <p:nvSpPr>
          <p:cNvPr id="9" name="Wave 8"/>
          <p:cNvSpPr/>
          <p:nvPr/>
        </p:nvSpPr>
        <p:spPr>
          <a:xfrm>
            <a:off x="7617556" y="5188147"/>
            <a:ext cx="3672840" cy="1078037"/>
          </a:xfrm>
          <a:prstGeom prst="wav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منطقۀ گرم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7394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0457" y="1270074"/>
            <a:ext cx="10988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1. در سرزمین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مجاور قطب شمال در سیبری، هوا در تمام روزهای سال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سرد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دارای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یخبندان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طولانی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74840" y="3021886"/>
            <a:ext cx="9677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2. بخش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داخلی و مرکزی آسیا، آب و هوای </a:t>
            </a:r>
            <a:r>
              <a:rPr lang="fa-IR" sz="3200" dirty="0" smtClean="0">
                <a:solidFill>
                  <a:srgbClr val="FFFF00"/>
                </a:solidFill>
                <a:latin typeface="AmuzehNewNormalPS"/>
                <a:cs typeface="B Koodak" panose="00000700000000000000" pitchFamily="2" charset="-78"/>
              </a:rPr>
              <a:t>قاره  </a:t>
            </a:r>
            <a:r>
              <a:rPr lang="fa-IR" sz="3200" dirty="0">
                <a:solidFill>
                  <a:srgbClr val="FFFF00"/>
                </a:solidFill>
                <a:latin typeface="AmuzehNewNormalPS"/>
                <a:cs typeface="B Koodak" panose="00000700000000000000" pitchFamily="2" charset="-78"/>
              </a:rPr>
              <a:t>ای یا </a:t>
            </a:r>
            <a:r>
              <a:rPr lang="fa-IR" sz="3200" dirty="0" smtClean="0">
                <a:solidFill>
                  <a:srgbClr val="FFFF00"/>
                </a:solidFill>
                <a:latin typeface="AmuzehNewNormalPS"/>
                <a:cs typeface="B Koodak" panose="00000700000000000000" pitchFamily="2" charset="-78"/>
              </a:rPr>
              <a:t>برّی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دارند.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7180" y="5494701"/>
            <a:ext cx="10332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3. سرزمین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مجاور دریاها از دریای سرخ تا جزیره تایوان در شرق چین، آب و هوای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 گرم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دارند.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840" y="2460048"/>
            <a:ext cx="4343400" cy="3619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840" y="5085352"/>
            <a:ext cx="4343400" cy="361950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415797" y="3531031"/>
            <a:ext cx="4797743" cy="1309354"/>
            <a:chOff x="1417319" y="3133250"/>
            <a:chExt cx="4797743" cy="1309354"/>
          </a:xfrm>
        </p:grpSpPr>
        <p:sp>
          <p:nvSpPr>
            <p:cNvPr id="5" name="Rectangle 4"/>
            <p:cNvSpPr/>
            <p:nvPr/>
          </p:nvSpPr>
          <p:spPr>
            <a:xfrm>
              <a:off x="1417319" y="3857829"/>
              <a:ext cx="467868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تابستان های بسیار گرم و خشک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00000">
              <a:off x="5976937" y="3133250"/>
              <a:ext cx="238125" cy="952500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6403657" y="3541146"/>
            <a:ext cx="3601403" cy="1299239"/>
            <a:chOff x="6403657" y="3143365"/>
            <a:chExt cx="3601403" cy="1299239"/>
          </a:xfrm>
        </p:grpSpPr>
        <p:sp>
          <p:nvSpPr>
            <p:cNvPr id="4" name="Rectangle 3"/>
            <p:cNvSpPr/>
            <p:nvPr/>
          </p:nvSpPr>
          <p:spPr>
            <a:xfrm>
              <a:off x="6530340" y="3857829"/>
              <a:ext cx="347472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زمستان های بسیار سرد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-1500000">
              <a:off x="6403657" y="3143365"/>
              <a:ext cx="238125" cy="9525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881909" y="144424"/>
            <a:ext cx="2565341" cy="1085501"/>
            <a:chOff x="4811805" y="184573"/>
            <a:chExt cx="2565341" cy="108550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1805" y="184573"/>
              <a:ext cx="2565341" cy="108550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145785" y="483590"/>
              <a:ext cx="189737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دما در آسیا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9156332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4773466" y="332590"/>
            <a:ext cx="2645068" cy="1114890"/>
            <a:chOff x="4754880" y="180510"/>
            <a:chExt cx="2645068" cy="11148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4880" y="180510"/>
              <a:ext cx="2645068" cy="111489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968241" y="443441"/>
              <a:ext cx="214502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 smtClean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بارش در آسیا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2849159" y="2021460"/>
            <a:ext cx="6493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 از نظر بارش به دو بخش تقسیم می شود: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1" name="Snip Diagonal Corner Rectangle 10"/>
          <p:cNvSpPr/>
          <p:nvPr/>
        </p:nvSpPr>
        <p:spPr>
          <a:xfrm>
            <a:off x="6059341" y="3180215"/>
            <a:ext cx="3672840" cy="1082040"/>
          </a:xfrm>
          <a:prstGeom prst="snip2DiagRect">
            <a:avLst>
              <a:gd name="adj1" fmla="val 0"/>
              <a:gd name="adj2" fmla="val 5000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آسیای مرطوب (سبز)</a:t>
            </a:r>
            <a:endParaRPr lang="en-US" sz="3200" dirty="0"/>
          </a:p>
        </p:txBody>
      </p:sp>
      <p:sp>
        <p:nvSpPr>
          <p:cNvPr id="12" name="Snip Diagonal Corner Rectangle 11"/>
          <p:cNvSpPr/>
          <p:nvPr/>
        </p:nvSpPr>
        <p:spPr>
          <a:xfrm>
            <a:off x="2667000" y="4086675"/>
            <a:ext cx="3672840" cy="1082040"/>
          </a:xfrm>
          <a:prstGeom prst="snip2DiagRect">
            <a:avLst>
              <a:gd name="adj1" fmla="val 0"/>
              <a:gd name="adj2" fmla="val 50000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آسیای خشک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2151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nip Diagonal Corner Rectangle 1"/>
          <p:cNvSpPr/>
          <p:nvPr/>
        </p:nvSpPr>
        <p:spPr>
          <a:xfrm>
            <a:off x="4259580" y="345575"/>
            <a:ext cx="3672840" cy="827905"/>
          </a:xfrm>
          <a:prstGeom prst="snip2DiagRect">
            <a:avLst>
              <a:gd name="adj1" fmla="val 0"/>
              <a:gd name="adj2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آسیای مرطوب (سبز)</a:t>
            </a:r>
            <a:endParaRPr 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4297681" y="1640620"/>
            <a:ext cx="36347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شرق و جنوب شرق آسیا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41297" y="2844225"/>
            <a:ext cx="67475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معرض وزش </a:t>
            </a:r>
            <a:r>
              <a:rPr lang="fa-IR" sz="3200" dirty="0" smtClean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بادهای موسمی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( مونسون)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880" y="4086933"/>
            <a:ext cx="1146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بادها که در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اواخر بهار و فصل تابستان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اقیانوس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سمت خشکی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وزند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موجب ریزش باران فراوان در این ناحیه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شوند.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410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-21338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0"/>
            <a:ext cx="6577428" cy="6912863"/>
          </a:xfrm>
          <a:prstGeom prst="rect">
            <a:avLst/>
          </a:prstGeom>
        </p:spPr>
      </p:pic>
      <p:sp>
        <p:nvSpPr>
          <p:cNvPr id="3" name="Pentagon 2"/>
          <p:cNvSpPr/>
          <p:nvPr/>
        </p:nvSpPr>
        <p:spPr>
          <a:xfrm flipH="1">
            <a:off x="7391400" y="2112262"/>
            <a:ext cx="4343400" cy="670560"/>
          </a:xfrm>
          <a:prstGeom prst="homePlate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بادهای باران آور موسمی</a:t>
            </a:r>
            <a:endParaRPr lang="en-US" sz="3200" dirty="0"/>
          </a:p>
        </p:txBody>
      </p:sp>
      <p:sp>
        <p:nvSpPr>
          <p:cNvPr id="6" name="Pentagon 5"/>
          <p:cNvSpPr/>
          <p:nvPr/>
        </p:nvSpPr>
        <p:spPr>
          <a:xfrm flipH="1">
            <a:off x="7391400" y="3121151"/>
            <a:ext cx="4343400" cy="670560"/>
          </a:xfrm>
          <a:prstGeom prst="homePlate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بادهای باران آور غربی</a:t>
            </a:r>
            <a:endParaRPr lang="en-US" sz="3200" dirty="0"/>
          </a:p>
        </p:txBody>
      </p:sp>
      <p:sp>
        <p:nvSpPr>
          <p:cNvPr id="7" name="Pentagon 6"/>
          <p:cNvSpPr/>
          <p:nvPr/>
        </p:nvSpPr>
        <p:spPr>
          <a:xfrm flipH="1">
            <a:off x="7391400" y="4130040"/>
            <a:ext cx="4343400" cy="670560"/>
          </a:xfrm>
          <a:prstGeom prst="homePlat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bg1"/>
                </a:solidFill>
                <a:latin typeface="AmuzehNewNormalPS"/>
                <a:cs typeface="B Koodak" panose="00000700000000000000" pitchFamily="2" charset="-78"/>
              </a:rPr>
              <a:t>بادهای باران آور مدیترانه ای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56646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4980" y="1053939"/>
            <a:ext cx="8702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زندگی روستایی و کشاورزی به ریزش این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باران ها بستگی دارد.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980" y="2365576"/>
            <a:ext cx="8244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صورت بارش کم یا نامنظم، کشاورزان خسارت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بینند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140" y="3677213"/>
            <a:ext cx="11475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ریزش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شدید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باران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موسمی نیز گاهی موجب طغیان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رودخانه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بروز سیل در این منطقه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شوند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76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" y="-10160"/>
            <a:ext cx="10302240" cy="68681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21880" y="146745"/>
            <a:ext cx="3840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کشاورزی موسمی، میانمار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748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6120825"/>
            <a:ext cx="355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کشاورزی موسمی، نپال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956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1874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540" y="6273225"/>
            <a:ext cx="355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کشاورزی موسمی، هند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609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9525"/>
            <a:ext cx="10957560" cy="68484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01440" y="6273225"/>
            <a:ext cx="40005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کشاورزی موسمی، بنگلادش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939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2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" y="0"/>
            <a:ext cx="10332720" cy="68712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5840" y="6136065"/>
            <a:ext cx="27051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سیلاب، بنگلادش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7120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2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436"/>
            <a:ext cx="12192000" cy="68814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43450" y="6000725"/>
            <a:ext cx="27051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سیلاب، اندونزی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95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2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6414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05840" y="6136065"/>
            <a:ext cx="1889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سیلاب، هند</a:t>
            </a:r>
            <a:endParaRPr lang="fa-IR" sz="3200" dirty="0">
              <a:effectLst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87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nip Diagonal Corner Rectangle 1"/>
          <p:cNvSpPr/>
          <p:nvPr/>
        </p:nvSpPr>
        <p:spPr>
          <a:xfrm>
            <a:off x="4602480" y="322395"/>
            <a:ext cx="2819400" cy="1094925"/>
          </a:xfrm>
          <a:prstGeom prst="snip2DiagRect">
            <a:avLst>
              <a:gd name="adj1" fmla="val 0"/>
              <a:gd name="adj2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آسیای خشک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2781300" y="1582132"/>
            <a:ext cx="6461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غربی و جنوب غربی آسیا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شامل: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ound Diagonal Corner Rectangle 5"/>
          <p:cNvSpPr/>
          <p:nvPr/>
        </p:nvSpPr>
        <p:spPr>
          <a:xfrm>
            <a:off x="7612380" y="2788919"/>
            <a:ext cx="2545080" cy="96012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عربستان</a:t>
            </a:r>
            <a:endParaRPr lang="en-US" sz="3200" dirty="0"/>
          </a:p>
        </p:txBody>
      </p:sp>
      <p:sp>
        <p:nvSpPr>
          <p:cNvPr id="7" name="Round Diagonal Corner Rectangle 6"/>
          <p:cNvSpPr/>
          <p:nvPr/>
        </p:nvSpPr>
        <p:spPr>
          <a:xfrm>
            <a:off x="2392680" y="2788919"/>
            <a:ext cx="5029200" cy="96012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داخل فلات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آناتولی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فلات ایران </a:t>
            </a:r>
            <a:endParaRPr lang="en-US" sz="3200" dirty="0"/>
          </a:p>
        </p:txBody>
      </p:sp>
      <p:sp>
        <p:nvSpPr>
          <p:cNvPr id="8" name="Round Diagonal Corner Rectangle 7"/>
          <p:cNvSpPr/>
          <p:nvPr/>
        </p:nvSpPr>
        <p:spPr>
          <a:xfrm>
            <a:off x="6697980" y="4073319"/>
            <a:ext cx="2545080" cy="96012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آسیای مرکزی</a:t>
            </a:r>
            <a:endParaRPr lang="en-US" sz="3200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3962400" y="4073319"/>
            <a:ext cx="2545080" cy="96012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گُبی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94340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274" y="0"/>
            <a:ext cx="1031945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6274" y="6093172"/>
            <a:ext cx="39233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ربع الخالی، عربستان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5223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0"/>
            <a:ext cx="10881360" cy="68632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76360" y="362932"/>
            <a:ext cx="2468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کویر لوت، ایران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832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" y="0"/>
            <a:ext cx="10317480" cy="68894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6320" y="164812"/>
            <a:ext cx="5547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گردشگران در بیابان گبی، شمال چین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163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420" y="0"/>
            <a:ext cx="9281160" cy="68583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0200" y="286732"/>
            <a:ext cx="4008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گبی، جنوب مغولستان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793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1"/>
            <a:ext cx="65774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00287" y="1792665"/>
            <a:ext cx="5591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نقشه به سوالات پاسخ دهید.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994" y="563879"/>
            <a:ext cx="982297" cy="98229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00287" y="3456431"/>
            <a:ext cx="5591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چرا هوای تبت مانند نواحی قطبی و شمال آسیا سرد است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؟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142" y="2469171"/>
            <a:ext cx="4572000" cy="714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00287" y="4806534"/>
            <a:ext cx="5591714" cy="107721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زیرا تبت بلندترین فلات دنیاست و در ارتفاعات هوا سرد است.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5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1"/>
            <a:ext cx="65774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00287" y="1792665"/>
            <a:ext cx="5591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نقشه به سوالات پاسخ دهید.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994" y="563879"/>
            <a:ext cx="982297" cy="98229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00287" y="3456431"/>
            <a:ext cx="55917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بادهای موسمی از سمت کدام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اقیانوس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مشرق و جنوب شرقی آسیا</a:t>
            </a:r>
            <a:b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</a:b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وزند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142" y="2469171"/>
            <a:ext cx="4572000" cy="714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13425" y="5403436"/>
            <a:ext cx="5591714" cy="58477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اقیانوس آرام و اقیانوس هند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813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1"/>
            <a:ext cx="65774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00287" y="1792665"/>
            <a:ext cx="5591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نقشه به سوالات پاسخ دهید.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994" y="563879"/>
            <a:ext cx="982297" cy="98229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00287" y="3456431"/>
            <a:ext cx="5591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چرا بادهای موسمی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نمی توانند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آسیای مرکزی و بیابان گُبی نفوذ کنند؟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142" y="2469171"/>
            <a:ext cx="4572000" cy="714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00287" y="4806534"/>
            <a:ext cx="5591714" cy="156966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دلیل وجود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رشته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های مرتفع هیمالیا که مانع ورود بادها به این منطقه می شوند.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992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1"/>
            <a:ext cx="65774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00287" y="1792665"/>
            <a:ext cx="5591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نقشه به سوالات پاسخ دهید.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994" y="563879"/>
            <a:ext cx="982297" cy="98229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00287" y="3456431"/>
            <a:ext cx="5591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چراسرزمین های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جنوب آسیا در بیشتر مواقع سال آب و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هوای گرم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دارند؟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142" y="2469171"/>
            <a:ext cx="4572000" cy="714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00287" y="4806534"/>
            <a:ext cx="5591714" cy="107721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دلیل نزدیکی به خط استوا و تابش عمودی خورشید به این منطقه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9856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0"/>
            <a:ext cx="66675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" y="1"/>
            <a:ext cx="65774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00287" y="1792665"/>
            <a:ext cx="5591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نقشه به سوالات پاسخ دهید.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994" y="563879"/>
            <a:ext cx="982297" cy="98229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00287" y="3456431"/>
            <a:ext cx="5591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وزش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کدام یک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بادها، کشور ما را تحت تأثیرقرار </a:t>
            </a:r>
            <a:r>
              <a:rPr lang="fa-IR" sz="3200" dirty="0" smtClean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دهد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؟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142" y="2469171"/>
            <a:ext cx="4572000" cy="714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00287" y="4806534"/>
            <a:ext cx="5591714" cy="58477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بادهای باران آور مدیترانه ای</a:t>
            </a:r>
          </a:p>
        </p:txBody>
      </p:sp>
    </p:spTree>
    <p:extLst>
      <p:ext uri="{BB962C8B-B14F-4D97-AF65-F5344CB8AC3E}">
        <p14:creationId xmlns:p14="http://schemas.microsoft.com/office/powerpoint/2010/main" val="112090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19758507">
            <a:off x="4773260" y="3256765"/>
            <a:ext cx="21739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8000" dirty="0" smtClean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Morvarid" panose="00000400000000000000" pitchFamily="2" charset="-78"/>
              </a:rPr>
              <a:t>پایان</a:t>
            </a:r>
            <a:endParaRPr lang="en-US" sz="8000" dirty="0">
              <a:ln w="0"/>
              <a:solidFill>
                <a:sysClr val="windowText" lastClr="0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053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1640</Words>
  <Application>Microsoft Office PowerPoint</Application>
  <PresentationFormat>Widescreen</PresentationFormat>
  <Paragraphs>181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3" baseType="lpstr">
      <vt:lpstr>Arial</vt:lpstr>
      <vt:lpstr>Times New Roman</vt:lpstr>
      <vt:lpstr>B Morvarid</vt:lpstr>
      <vt:lpstr>B Koodak</vt:lpstr>
      <vt:lpstr>Calibri Light</vt:lpstr>
      <vt:lpstr>AmuzehNewNormalPS</vt:lpstr>
      <vt:lpstr>Calibri</vt:lpstr>
      <vt:lpstr>SymbolMT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Sailsafoor</dc:creator>
  <cp:lastModifiedBy>AMIN</cp:lastModifiedBy>
  <cp:revision>690</cp:revision>
  <dcterms:created xsi:type="dcterms:W3CDTF">2015-07-16T10:41:40Z</dcterms:created>
  <dcterms:modified xsi:type="dcterms:W3CDTF">2021-04-02T12:15:19Z</dcterms:modified>
</cp:coreProperties>
</file>