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48" r:id="rId1"/>
  </p:sldMasterIdLst>
  <p:sldIdLst>
    <p:sldId id="290" r:id="rId2"/>
    <p:sldId id="256" r:id="rId3"/>
    <p:sldId id="267" r:id="rId4"/>
    <p:sldId id="346" r:id="rId5"/>
    <p:sldId id="347" r:id="rId6"/>
    <p:sldId id="280" r:id="rId7"/>
    <p:sldId id="257" r:id="rId8"/>
    <p:sldId id="282" r:id="rId9"/>
    <p:sldId id="281" r:id="rId10"/>
    <p:sldId id="283" r:id="rId11"/>
    <p:sldId id="268" r:id="rId12"/>
    <p:sldId id="287" r:id="rId13"/>
    <p:sldId id="293" r:id="rId14"/>
    <p:sldId id="289" r:id="rId15"/>
    <p:sldId id="309" r:id="rId16"/>
    <p:sldId id="291" r:id="rId17"/>
    <p:sldId id="286" r:id="rId18"/>
    <p:sldId id="292" r:id="rId19"/>
    <p:sldId id="295" r:id="rId20"/>
    <p:sldId id="294" r:id="rId21"/>
    <p:sldId id="296" r:id="rId22"/>
    <p:sldId id="299" r:id="rId23"/>
    <p:sldId id="297" r:id="rId24"/>
    <p:sldId id="348" r:id="rId25"/>
    <p:sldId id="300" r:id="rId26"/>
    <p:sldId id="307" r:id="rId27"/>
    <p:sldId id="298" r:id="rId28"/>
    <p:sldId id="302" r:id="rId29"/>
    <p:sldId id="349" r:id="rId30"/>
    <p:sldId id="301" r:id="rId31"/>
    <p:sldId id="311" r:id="rId32"/>
    <p:sldId id="305" r:id="rId33"/>
    <p:sldId id="308" r:id="rId34"/>
    <p:sldId id="319" r:id="rId35"/>
    <p:sldId id="330" r:id="rId36"/>
    <p:sldId id="310" r:id="rId37"/>
    <p:sldId id="350" r:id="rId38"/>
    <p:sldId id="314" r:id="rId39"/>
    <p:sldId id="324" r:id="rId40"/>
    <p:sldId id="325" r:id="rId41"/>
    <p:sldId id="312" r:id="rId42"/>
    <p:sldId id="317" r:id="rId43"/>
    <p:sldId id="313" r:id="rId44"/>
    <p:sldId id="320" r:id="rId45"/>
    <p:sldId id="318" r:id="rId46"/>
    <p:sldId id="303" r:id="rId47"/>
    <p:sldId id="321" r:id="rId48"/>
    <p:sldId id="323" r:id="rId49"/>
    <p:sldId id="331" r:id="rId50"/>
    <p:sldId id="326" r:id="rId51"/>
    <p:sldId id="328" r:id="rId52"/>
    <p:sldId id="363" r:id="rId53"/>
    <p:sldId id="364" r:id="rId54"/>
    <p:sldId id="327" r:id="rId55"/>
    <p:sldId id="329" r:id="rId56"/>
    <p:sldId id="332" r:id="rId57"/>
    <p:sldId id="333" r:id="rId58"/>
    <p:sldId id="334" r:id="rId59"/>
    <p:sldId id="335" r:id="rId60"/>
    <p:sldId id="336" r:id="rId61"/>
    <p:sldId id="337" r:id="rId62"/>
    <p:sldId id="339" r:id="rId63"/>
    <p:sldId id="341" r:id="rId64"/>
    <p:sldId id="340" r:id="rId65"/>
    <p:sldId id="338" r:id="rId66"/>
    <p:sldId id="343" r:id="rId67"/>
    <p:sldId id="344" r:id="rId68"/>
    <p:sldId id="345" r:id="rId69"/>
    <p:sldId id="351" r:id="rId70"/>
    <p:sldId id="354" r:id="rId71"/>
    <p:sldId id="352" r:id="rId72"/>
    <p:sldId id="279" r:id="rId73"/>
  </p:sldIdLst>
  <p:sldSz cx="12192000" cy="6858000"/>
  <p:notesSz cx="6858000" cy="9144000"/>
  <p:embeddedFontLst>
    <p:embeddedFont>
      <p:font typeface="B Koodak" panose="00000700000000000000" pitchFamily="2" charset="-78"/>
      <p:bold r:id="rId74"/>
    </p:embeddedFont>
    <p:embeddedFont>
      <p:font typeface="Calibri Light" panose="020F0302020204030204" pitchFamily="34" charset="0"/>
      <p:regular r:id="rId75"/>
    </p:embeddedFont>
    <p:embeddedFont>
      <p:font typeface="Calibri" panose="020F0502020204030204" pitchFamily="34" charset="0"/>
      <p:regular r:id="rId76"/>
      <p:bold r:id="rId77"/>
    </p:embeddedFont>
    <p:embeddedFont>
      <p:font typeface="B Morvarid" panose="00000400000000000000" pitchFamily="2" charset="-78"/>
      <p:regular r:id="rId78"/>
    </p:embeddedFont>
  </p:embeddedFontLst>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FF"/>
    <a:srgbClr val="FFFFCC"/>
    <a:srgbClr val="FFFF66"/>
    <a:srgbClr val="66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977" autoAdjust="0"/>
    <p:restoredTop sz="93608" autoAdjust="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font" Target="fonts/font1.fntdata"/><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font" Target="fonts/font4.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font" Target="fonts/font5.fntdata"/><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3.fntdata"/><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16/07/1442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84406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16/07/1442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11723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7C4581-B75F-475A-8ACC-999D0C6EDFF7}" type="datetimeFigureOut">
              <a:rPr lang="fa-IR" smtClean="0"/>
              <a:t>16/07/1442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1422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p>
            <a:fld id="{137C4581-B75F-475A-8ACC-999D0C6EDFF7}" type="datetimeFigureOut">
              <a:rPr lang="fa-IR" smtClean="0"/>
              <a:t>16/07/1442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76823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p>
            <a:fld id="{137C4581-B75F-475A-8ACC-999D0C6EDFF7}" type="datetimeFigureOut">
              <a:rPr lang="fa-IR" smtClean="0"/>
              <a:t>16/07/1442</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40488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p>
            <a:fld id="{137C4581-B75F-475A-8ACC-999D0C6EDFF7}" type="datetimeFigureOut">
              <a:rPr lang="fa-IR" smtClean="0"/>
              <a:t>16/07/1442</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813505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7C4581-B75F-475A-8ACC-999D0C6EDFF7}" type="datetimeFigureOut">
              <a:rPr lang="fa-IR" smtClean="0"/>
              <a:t>16/07/1442</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2915020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16/07/1442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424242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7C4581-B75F-475A-8ACC-999D0C6EDFF7}" type="datetimeFigureOut">
              <a:rPr lang="fa-IR" smtClean="0"/>
              <a:t>16/07/1442</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257931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16/07/1442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1376902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137C4581-B75F-475A-8ACC-999D0C6EDFF7}" type="datetimeFigureOut">
              <a:rPr lang="fa-IR" smtClean="0"/>
              <a:t>16/07/1442</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839491F-6F0E-4776-8BB6-67F95F1E794A}" type="slidenum">
              <a:rPr lang="fa-IR" smtClean="0"/>
              <a:t>‹#›</a:t>
            </a:fld>
            <a:endParaRPr lang="fa-IR"/>
          </a:p>
        </p:txBody>
      </p:sp>
    </p:spTree>
    <p:extLst>
      <p:ext uri="{BB962C8B-B14F-4D97-AF65-F5344CB8AC3E}">
        <p14:creationId xmlns:p14="http://schemas.microsoft.com/office/powerpoint/2010/main" val="3434026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37C4581-B75F-475A-8ACC-999D0C6EDFF7}" type="datetimeFigureOut">
              <a:rPr lang="fa-IR" smtClean="0"/>
              <a:t>16/07/1442</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839491F-6F0E-4776-8BB6-67F95F1E794A}" type="slidenum">
              <a:rPr lang="fa-IR" smtClean="0"/>
              <a:t>‹#›</a:t>
            </a:fld>
            <a:endParaRPr lang="fa-IR"/>
          </a:p>
        </p:txBody>
      </p:sp>
    </p:spTree>
    <p:extLst>
      <p:ext uri="{BB962C8B-B14F-4D97-AF65-F5344CB8AC3E}">
        <p14:creationId xmlns:p14="http://schemas.microsoft.com/office/powerpoint/2010/main" val="3425296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 Id="rId6" Type="http://schemas.openxmlformats.org/officeDocument/2006/relationships/image" Target="../media/image10.gif"/><Relationship Id="rId5" Type="http://schemas.openxmlformats.org/officeDocument/2006/relationships/image" Target="../media/image9.gif"/><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7.xml"/><Relationship Id="rId6" Type="http://schemas.openxmlformats.org/officeDocument/2006/relationships/image" Target="../media/image15.gif"/><Relationship Id="rId5" Type="http://schemas.openxmlformats.org/officeDocument/2006/relationships/image" Target="../media/image14.gif"/><Relationship Id="rId4" Type="http://schemas.openxmlformats.org/officeDocument/2006/relationships/image" Target="../media/image13.gif"/></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7.jpg"/><Relationship Id="rId1" Type="http://schemas.openxmlformats.org/officeDocument/2006/relationships/slideLayout" Target="../slideLayouts/slideLayout7.xml"/><Relationship Id="rId5" Type="http://schemas.openxmlformats.org/officeDocument/2006/relationships/image" Target="../media/image29.jpg"/><Relationship Id="rId4" Type="http://schemas.openxmlformats.org/officeDocument/2006/relationships/image" Target="../media/image28.gif"/></Relationships>
</file>

<file path=ppt/slides/_rels/slide1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7.xml"/><Relationship Id="rId4" Type="http://schemas.openxmlformats.org/officeDocument/2006/relationships/image" Target="../media/image34.jpg"/></Relationships>
</file>

<file path=ppt/slides/_rels/slide1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jpeg"/><Relationship Id="rId2" Type="http://schemas.openxmlformats.org/officeDocument/2006/relationships/image" Target="../media/image52.jpg"/><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gif"/><Relationship Id="rId4" Type="http://schemas.openxmlformats.org/officeDocument/2006/relationships/image" Target="../media/image54.jpg"/></Relationships>
</file>

<file path=ppt/slides/_rels/slide29.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7.xml"/><Relationship Id="rId4" Type="http://schemas.openxmlformats.org/officeDocument/2006/relationships/image" Target="../media/image60.jpg"/></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g"/><Relationship Id="rId1" Type="http://schemas.openxmlformats.org/officeDocument/2006/relationships/slideLayout" Target="../slideLayouts/slideLayout7.xml"/><Relationship Id="rId4" Type="http://schemas.openxmlformats.org/officeDocument/2006/relationships/image" Target="../media/image63.gif"/></Relationships>
</file>

<file path=ppt/slides/_rels/slide31.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72.jpg"/><Relationship Id="rId1" Type="http://schemas.openxmlformats.org/officeDocument/2006/relationships/slideLayout" Target="../slideLayouts/slideLayout7.xml"/><Relationship Id="rId4" Type="http://schemas.openxmlformats.org/officeDocument/2006/relationships/image" Target="../media/image78.jpg"/></Relationships>
</file>

<file path=ppt/slides/_rels/slide42.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3.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91.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g"/><Relationship Id="rId1" Type="http://schemas.openxmlformats.org/officeDocument/2006/relationships/slideLayout" Target="../slideLayouts/slideLayout7.xml"/><Relationship Id="rId4" Type="http://schemas.openxmlformats.org/officeDocument/2006/relationships/image" Target="../media/image95.gif"/></Relationships>
</file>

<file path=ppt/slides/_rels/slide56.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99.gif"/><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01.jpg"/><Relationship Id="rId2" Type="http://schemas.openxmlformats.org/officeDocument/2006/relationships/image" Target="../media/image100.jpg"/><Relationship Id="rId1" Type="http://schemas.openxmlformats.org/officeDocument/2006/relationships/slideLayout" Target="../slideLayouts/slideLayout7.xml"/><Relationship Id="rId4" Type="http://schemas.openxmlformats.org/officeDocument/2006/relationships/image" Target="../media/image102.jpg"/></Relationships>
</file>

<file path=ppt/slides/_rels/slide59.xml.rels><?xml version="1.0" encoding="UTF-8" standalone="yes"?>
<Relationships xmlns="http://schemas.openxmlformats.org/package/2006/relationships"><Relationship Id="rId2" Type="http://schemas.openxmlformats.org/officeDocument/2006/relationships/image" Target="../media/image103.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04.jpg"/><Relationship Id="rId1" Type="http://schemas.openxmlformats.org/officeDocument/2006/relationships/slideLayout" Target="../slideLayouts/slideLayout7.xml"/><Relationship Id="rId4" Type="http://schemas.openxmlformats.org/officeDocument/2006/relationships/image" Target="../media/image106.jpg"/></Relationships>
</file>

<file path=ppt/slides/_rels/slide61.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image" Target="../media/image107.jpg"/><Relationship Id="rId1" Type="http://schemas.openxmlformats.org/officeDocument/2006/relationships/slideLayout" Target="../slideLayouts/slideLayout7.xml"/><Relationship Id="rId5" Type="http://schemas.openxmlformats.org/officeDocument/2006/relationships/image" Target="../media/image110.jpg"/><Relationship Id="rId4" Type="http://schemas.openxmlformats.org/officeDocument/2006/relationships/image" Target="../media/image109.JPG"/></Relationships>
</file>

<file path=ppt/slides/_rels/slide62.xml.rels><?xml version="1.0" encoding="UTF-8" standalone="yes"?>
<Relationships xmlns="http://schemas.openxmlformats.org/package/2006/relationships"><Relationship Id="rId3" Type="http://schemas.openxmlformats.org/officeDocument/2006/relationships/image" Target="../media/image112.jpg"/><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13.jpg"/><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14.jpg"/><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16.jpg"/><Relationship Id="rId2" Type="http://schemas.openxmlformats.org/officeDocument/2006/relationships/image" Target="../media/image11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18.jpg"/><Relationship Id="rId2" Type="http://schemas.openxmlformats.org/officeDocument/2006/relationships/image" Target="../media/image117.jpg"/><Relationship Id="rId1" Type="http://schemas.openxmlformats.org/officeDocument/2006/relationships/slideLayout" Target="../slideLayouts/slideLayout7.xml"/><Relationship Id="rId4" Type="http://schemas.openxmlformats.org/officeDocument/2006/relationships/image" Target="../media/image119.jpg"/></Relationships>
</file>

<file path=ppt/slides/_rels/slide67.xml.rels><?xml version="1.0" encoding="UTF-8" standalone="yes"?>
<Relationships xmlns="http://schemas.openxmlformats.org/package/2006/relationships"><Relationship Id="rId3" Type="http://schemas.openxmlformats.org/officeDocument/2006/relationships/image" Target="../media/image120.jpg"/><Relationship Id="rId2" Type="http://schemas.openxmlformats.org/officeDocument/2006/relationships/image" Target="../media/image117.jpg"/><Relationship Id="rId1" Type="http://schemas.openxmlformats.org/officeDocument/2006/relationships/slideLayout" Target="../slideLayouts/slideLayout7.xml"/><Relationship Id="rId4" Type="http://schemas.openxmlformats.org/officeDocument/2006/relationships/image" Target="../media/image121.jpg"/></Relationships>
</file>

<file path=ppt/slides/_rels/slide68.xml.rels><?xml version="1.0" encoding="UTF-8" standalone="yes"?>
<Relationships xmlns="http://schemas.openxmlformats.org/package/2006/relationships"><Relationship Id="rId3" Type="http://schemas.openxmlformats.org/officeDocument/2006/relationships/image" Target="../media/image123.jpg"/><Relationship Id="rId2" Type="http://schemas.openxmlformats.org/officeDocument/2006/relationships/image" Target="../media/image122.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24.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26.jpg"/><Relationship Id="rId2" Type="http://schemas.openxmlformats.org/officeDocument/2006/relationships/image" Target="../media/image125.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127.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12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841"/>
            <a:ext cx="12192000" cy="685415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217" y="4601527"/>
            <a:ext cx="4048125" cy="2562225"/>
          </a:xfrm>
          <a:prstGeom prst="rect">
            <a:avLst/>
          </a:prstGeom>
        </p:spPr>
      </p:pic>
    </p:spTree>
    <p:extLst>
      <p:ext uri="{BB962C8B-B14F-4D97-AF65-F5344CB8AC3E}">
        <p14:creationId xmlns:p14="http://schemas.microsoft.com/office/powerpoint/2010/main" val="17832837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49"/>
            <a:ext cx="12192000" cy="6845901"/>
          </a:xfrm>
          <a:prstGeom prst="rect">
            <a:avLst/>
          </a:prstGeom>
        </p:spPr>
      </p:pic>
      <p:pic>
        <p:nvPicPr>
          <p:cNvPr id="2" name="Picture 1"/>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84761" y="0"/>
            <a:ext cx="11420017" cy="6863999"/>
          </a:xfrm>
          <a:prstGeom prst="rect">
            <a:avLst/>
          </a:prstGeom>
        </p:spPr>
      </p:pic>
      <p:sp>
        <p:nvSpPr>
          <p:cNvPr id="22" name="Rectangle 21"/>
          <p:cNvSpPr/>
          <p:nvPr/>
        </p:nvSpPr>
        <p:spPr>
          <a:xfrm>
            <a:off x="2128251" y="5715862"/>
            <a:ext cx="8152492" cy="769441"/>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4400" dirty="0">
                <a:ln w="0"/>
                <a:effectLst>
                  <a:outerShdw blurRad="38100" dist="19050" dir="2700000" algn="tl" rotWithShape="0">
                    <a:schemeClr val="dk1">
                      <a:alpha val="40000"/>
                    </a:schemeClr>
                  </a:outerShdw>
                </a:effectLst>
                <a:cs typeface="B Koodak" panose="00000700000000000000" pitchFamily="2" charset="-78"/>
              </a:rPr>
              <a:t>درس 16: پیروزی فرهنگ بر شمشیر</a:t>
            </a:r>
            <a:endParaRPr lang="en-US" sz="44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Tree>
    <p:extLst>
      <p:ext uri="{BB962C8B-B14F-4D97-AF65-F5344CB8AC3E}">
        <p14:creationId xmlns:p14="http://schemas.microsoft.com/office/powerpoint/2010/main" val="2044453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43"/>
            <a:ext cx="12192000" cy="6857657"/>
          </a:xfrm>
          <a:prstGeom prst="rect">
            <a:avLst/>
          </a:prstGeom>
        </p:spPr>
      </p:pic>
      <p:sp>
        <p:nvSpPr>
          <p:cNvPr id="4" name="Rectangle 3"/>
          <p:cNvSpPr/>
          <p:nvPr/>
        </p:nvSpPr>
        <p:spPr>
          <a:xfrm>
            <a:off x="1424940" y="3106005"/>
            <a:ext cx="9342120" cy="646331"/>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fa-IR" sz="3600" dirty="0">
                <a:cs typeface="B Koodak" panose="00000700000000000000" pitchFamily="2" charset="-78"/>
              </a:rPr>
              <a:t>نیاکان ما چونه بر روی ویرانه ها، شهرهای آباد ساختند؟</a:t>
            </a:r>
            <a:endParaRPr lang="en-US" sz="6600" b="0" cap="none" spc="0" dirty="0">
              <a:ln w="0"/>
              <a:solidFill>
                <a:schemeClr val="tx1"/>
              </a:solidFill>
              <a:effectLst>
                <a:outerShdw blurRad="38100" dist="19050" dir="2700000" algn="tl" rotWithShape="0">
                  <a:schemeClr val="dk1">
                    <a:alpha val="40000"/>
                  </a:schemeClr>
                </a:outerShdw>
              </a:effectLst>
              <a:cs typeface="B Koodak" panose="00000700000000000000" pitchFamily="2" charset="-78"/>
            </a:endParaRPr>
          </a:p>
        </p:txBody>
      </p:sp>
    </p:spTree>
    <p:extLst>
      <p:ext uri="{BB962C8B-B14F-4D97-AF65-F5344CB8AC3E}">
        <p14:creationId xmlns:p14="http://schemas.microsoft.com/office/powerpoint/2010/main" val="40234078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9" name="Group 8"/>
          <p:cNvGrpSpPr/>
          <p:nvPr/>
        </p:nvGrpSpPr>
        <p:grpSpPr>
          <a:xfrm>
            <a:off x="1714500" y="201242"/>
            <a:ext cx="8763000" cy="1980952"/>
            <a:chOff x="1722120" y="246962"/>
            <a:chExt cx="8763000" cy="1980952"/>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2120" y="246962"/>
              <a:ext cx="8763000" cy="1980952"/>
            </a:xfrm>
            <a:prstGeom prst="rect">
              <a:avLst/>
            </a:prstGeom>
          </p:spPr>
        </p:pic>
        <p:sp>
          <p:nvSpPr>
            <p:cNvPr id="8" name="Rectangle 7"/>
            <p:cNvSpPr/>
            <p:nvPr/>
          </p:nvSpPr>
          <p:spPr>
            <a:xfrm>
              <a:off x="3860023" y="1115518"/>
              <a:ext cx="4471954" cy="584775"/>
            </a:xfrm>
            <a:prstGeom prst="rect">
              <a:avLst/>
            </a:prstGeom>
            <a:noFill/>
          </p:spPr>
          <p:txBody>
            <a:bodyPr wrap="square" lIns="91440" tIns="45720" rIns="91440" bIns="45720">
              <a:prstTxWarp prst="textArchDown">
                <a:avLst/>
              </a:prstTxWarp>
              <a:spAutoFit/>
            </a:bodyPr>
            <a:lstStyle/>
            <a:p>
              <a:pPr algn="ctr"/>
              <a:r>
                <a:rPr lang="fa-IR" sz="3200" b="1" dirty="0">
                  <a:ln w="6600">
                    <a:solidFill>
                      <a:srgbClr val="C00000"/>
                    </a:solidFill>
                    <a:prstDash val="solid"/>
                  </a:ln>
                  <a:solidFill>
                    <a:srgbClr val="FFC000"/>
                  </a:solidFill>
                  <a:effectLst>
                    <a:outerShdw dist="38100" dir="2700000" algn="tl" rotWithShape="0">
                      <a:schemeClr val="accent2"/>
                    </a:outerShdw>
                  </a:effectLst>
                  <a:cs typeface="B Koodak" panose="00000700000000000000" pitchFamily="2" charset="-78"/>
                </a:rPr>
                <a:t>بزرگان ایرانی در دربار مغول ها</a:t>
              </a:r>
              <a:endParaRPr lang="en-US" sz="6000" b="1" dirty="0">
                <a:ln w="6600">
                  <a:solidFill>
                    <a:srgbClr val="C00000"/>
                  </a:solidFill>
                  <a:prstDash val="solid"/>
                </a:ln>
                <a:solidFill>
                  <a:srgbClr val="FFC000"/>
                </a:solidFill>
                <a:effectLst>
                  <a:outerShdw dist="38100" dir="2700000" algn="tl" rotWithShape="0">
                    <a:schemeClr val="accent2"/>
                  </a:outerShdw>
                </a:effectLst>
                <a:cs typeface="B Koodak" panose="00000700000000000000" pitchFamily="2" charset="-78"/>
              </a:endParaRPr>
            </a:p>
          </p:txBody>
        </p:sp>
      </p:grpSp>
      <p:sp>
        <p:nvSpPr>
          <p:cNvPr id="10" name="Rectangle 9"/>
          <p:cNvSpPr/>
          <p:nvPr/>
        </p:nvSpPr>
        <p:spPr>
          <a:xfrm>
            <a:off x="704850" y="2265920"/>
            <a:ext cx="10767060" cy="1569660"/>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پس از هجوم مغولان به ایران، دانشمندان و بزرگان ایرانی با به جان خریدن خطرهای زیاد به مغولان نزدیک شدند. </a:t>
            </a:r>
            <a:endParaRPr lang="en-US" sz="3200" dirty="0">
              <a:cs typeface="B Koodak" panose="00000700000000000000" pitchFamily="2" charset="-78"/>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5619750" y="4192767"/>
            <a:ext cx="952500" cy="238125"/>
          </a:xfrm>
          <a:prstGeom prst="rect">
            <a:avLst/>
          </a:prstGeom>
        </p:spPr>
      </p:pic>
      <p:grpSp>
        <p:nvGrpSpPr>
          <p:cNvPr id="2" name="Group 1"/>
          <p:cNvGrpSpPr/>
          <p:nvPr/>
        </p:nvGrpSpPr>
        <p:grpSpPr>
          <a:xfrm>
            <a:off x="1377315" y="4495691"/>
            <a:ext cx="10258425" cy="1003935"/>
            <a:chOff x="1377315" y="4495691"/>
            <a:chExt cx="10258425" cy="1003935"/>
          </a:xfrm>
        </p:grpSpPr>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31805" y="4495691"/>
              <a:ext cx="1003935" cy="1003935"/>
            </a:xfrm>
            <a:prstGeom prst="rect">
              <a:avLst/>
            </a:prstGeom>
          </p:spPr>
        </p:pic>
        <p:sp>
          <p:nvSpPr>
            <p:cNvPr id="13" name="Rectangle 12"/>
            <p:cNvSpPr/>
            <p:nvPr/>
          </p:nvSpPr>
          <p:spPr>
            <a:xfrm>
              <a:off x="1377315" y="4705272"/>
              <a:ext cx="942213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مهار کردن خوی خشن و ویرانگر مغول برای جلوگیری از خونریزی </a:t>
              </a:r>
              <a:endParaRPr lang="en-US" sz="3200" dirty="0">
                <a:cs typeface="B Koodak" panose="00000700000000000000" pitchFamily="2" charset="-78"/>
              </a:endParaRPr>
            </a:p>
          </p:txBody>
        </p:sp>
      </p:grpSp>
      <p:grpSp>
        <p:nvGrpSpPr>
          <p:cNvPr id="3" name="Group 2"/>
          <p:cNvGrpSpPr/>
          <p:nvPr/>
        </p:nvGrpSpPr>
        <p:grpSpPr>
          <a:xfrm>
            <a:off x="487680" y="5572056"/>
            <a:ext cx="11148059" cy="1003935"/>
            <a:chOff x="487680" y="5572056"/>
            <a:chExt cx="11148059" cy="1003935"/>
          </a:xfrm>
        </p:grpSpPr>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631804" y="5572056"/>
              <a:ext cx="1003935" cy="1003935"/>
            </a:xfrm>
            <a:prstGeom prst="rect">
              <a:avLst/>
            </a:prstGeom>
          </p:spPr>
        </p:pic>
        <p:sp>
          <p:nvSpPr>
            <p:cNvPr id="15" name="Rectangle 14"/>
            <p:cNvSpPr/>
            <p:nvPr/>
          </p:nvSpPr>
          <p:spPr>
            <a:xfrm>
              <a:off x="487680" y="5784543"/>
              <a:ext cx="10426065"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تلاش برای آشنایی مغولان با فرهنگ و تمدن ایرانی و راه و رسم کشورداری</a:t>
              </a:r>
              <a:endParaRPr lang="en-US" sz="3200" dirty="0">
                <a:cs typeface="B Koodak" panose="00000700000000000000" pitchFamily="2" charset="-78"/>
              </a:endParaRPr>
            </a:p>
          </p:txBody>
        </p:sp>
      </p:grpSp>
    </p:spTree>
    <p:extLst>
      <p:ext uri="{BB962C8B-B14F-4D97-AF65-F5344CB8AC3E}">
        <p14:creationId xmlns:p14="http://schemas.microsoft.com/office/powerpoint/2010/main" val="2935286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right)">
                                      <p:cBhvr>
                                        <p:cTn id="1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15" name="Group 14"/>
          <p:cNvGrpSpPr/>
          <p:nvPr/>
        </p:nvGrpSpPr>
        <p:grpSpPr>
          <a:xfrm>
            <a:off x="3226159" y="297270"/>
            <a:ext cx="5739682" cy="1447619"/>
            <a:chOff x="3226159" y="312510"/>
            <a:chExt cx="5739682" cy="1447619"/>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6159" y="312510"/>
              <a:ext cx="5739682" cy="1447619"/>
            </a:xfrm>
            <a:prstGeom prst="rect">
              <a:avLst/>
            </a:prstGeom>
          </p:spPr>
        </p:pic>
        <p:sp>
          <p:nvSpPr>
            <p:cNvPr id="14" name="Rectangle 13"/>
            <p:cNvSpPr/>
            <p:nvPr/>
          </p:nvSpPr>
          <p:spPr>
            <a:xfrm>
              <a:off x="4292917" y="743931"/>
              <a:ext cx="3606165"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خواجه نصیرالدین طوسی </a:t>
              </a:r>
              <a:endParaRPr lang="en-US" sz="3200" dirty="0">
                <a:cs typeface="B Koodak" panose="00000700000000000000" pitchFamily="2" charset="-78"/>
              </a:endParaRPr>
            </a:p>
          </p:txBody>
        </p:sp>
      </p:grpSp>
      <p:sp>
        <p:nvSpPr>
          <p:cNvPr id="16" name="Rectangle 15"/>
          <p:cNvSpPr/>
          <p:nvPr/>
        </p:nvSpPr>
        <p:spPr>
          <a:xfrm>
            <a:off x="487679" y="2042159"/>
            <a:ext cx="1121664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یکی از برجسته ترین عالمان دینی و فقیه بزرگ شیعی ایرانی بود که به عنوان </a:t>
            </a:r>
            <a:r>
              <a:rPr lang="fa-IR" sz="3200" dirty="0">
                <a:solidFill>
                  <a:srgbClr val="0000FF"/>
                </a:solidFill>
                <a:latin typeface="AmuzehNewNormalPS"/>
                <a:cs typeface="B Koodak" panose="00000700000000000000" pitchFamily="2" charset="-78"/>
              </a:rPr>
              <a:t>مشاور هلاکوخان </a:t>
            </a:r>
            <a:r>
              <a:rPr lang="fa-IR" sz="3200" dirty="0">
                <a:solidFill>
                  <a:srgbClr val="231F20"/>
                </a:solidFill>
                <a:latin typeface="AmuzehNewNormalPS"/>
                <a:cs typeface="B Koodak" panose="00000700000000000000" pitchFamily="2" charset="-78"/>
              </a:rPr>
              <a:t>احترام بسیار یافت.</a:t>
            </a:r>
            <a:endParaRPr lang="en-US" sz="3200" dirty="0">
              <a:cs typeface="B Koodak" panose="00000700000000000000" pitchFamily="2" charset="-78"/>
            </a:endParaRPr>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4048" y="3294579"/>
            <a:ext cx="727711" cy="727711"/>
          </a:xfrm>
          <a:prstGeom prst="rect">
            <a:avLst/>
          </a:prstGeom>
        </p:spPr>
      </p:pic>
      <p:grpSp>
        <p:nvGrpSpPr>
          <p:cNvPr id="2" name="Group 1"/>
          <p:cNvGrpSpPr/>
          <p:nvPr/>
        </p:nvGrpSpPr>
        <p:grpSpPr>
          <a:xfrm>
            <a:off x="1613078" y="3828074"/>
            <a:ext cx="9893121" cy="1462075"/>
            <a:chOff x="1613078" y="3828074"/>
            <a:chExt cx="9893121" cy="1462075"/>
          </a:xfrm>
        </p:grpSpPr>
        <p:sp>
          <p:nvSpPr>
            <p:cNvPr id="17" name="Rectangle 16"/>
            <p:cNvSpPr/>
            <p:nvPr/>
          </p:nvSpPr>
          <p:spPr>
            <a:xfrm>
              <a:off x="1613078" y="4212931"/>
              <a:ext cx="8965841"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تلاش برای </a:t>
              </a:r>
              <a:r>
                <a:rPr lang="fa-IR" sz="3200" dirty="0">
                  <a:solidFill>
                    <a:srgbClr val="0000FF"/>
                  </a:solidFill>
                  <a:latin typeface="AmuzehNewNormalPS"/>
                  <a:cs typeface="B Koodak" panose="00000700000000000000" pitchFamily="2" charset="-78"/>
                </a:rPr>
                <a:t>حفظ جان مردم </a:t>
              </a:r>
              <a:r>
                <a:rPr lang="fa-IR" sz="3200" dirty="0">
                  <a:solidFill>
                    <a:srgbClr val="231F20"/>
                  </a:solidFill>
                  <a:latin typeface="AmuzehNewNormalPS"/>
                  <a:cs typeface="B Koodak" panose="00000700000000000000" pitchFamily="2" charset="-78"/>
                </a:rPr>
                <a:t>و کاهش قتل و غارت های مغولان در جریان لشکرکشی های هلاکو</a:t>
              </a:r>
              <a:endParaRPr lang="en-US" sz="3200" dirty="0">
                <a:cs typeface="B Koodak" panose="00000700000000000000" pitchFamily="2" charset="-78"/>
              </a:endParaRPr>
            </a:p>
          </p:txBody>
        </p:sp>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53124" y="3828074"/>
              <a:ext cx="1153075" cy="1199821"/>
            </a:xfrm>
            <a:prstGeom prst="rect">
              <a:avLst/>
            </a:prstGeom>
          </p:spPr>
        </p:pic>
      </p:grpSp>
      <p:grpSp>
        <p:nvGrpSpPr>
          <p:cNvPr id="3" name="Group 2"/>
          <p:cNvGrpSpPr/>
          <p:nvPr/>
        </p:nvGrpSpPr>
        <p:grpSpPr>
          <a:xfrm>
            <a:off x="3345179" y="5367482"/>
            <a:ext cx="6597692" cy="1199822"/>
            <a:chOff x="3345179" y="5367482"/>
            <a:chExt cx="6597692" cy="1199822"/>
          </a:xfrm>
        </p:grpSpPr>
        <p:sp>
          <p:nvSpPr>
            <p:cNvPr id="18" name="Rectangle 17"/>
            <p:cNvSpPr/>
            <p:nvPr/>
          </p:nvSpPr>
          <p:spPr>
            <a:xfrm>
              <a:off x="3345179" y="5675006"/>
              <a:ext cx="5501638"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تشویق هلاکو به ساختن </a:t>
              </a:r>
              <a:r>
                <a:rPr lang="fa-IR" sz="3200" dirty="0">
                  <a:solidFill>
                    <a:srgbClr val="0000FF"/>
                  </a:solidFill>
                  <a:latin typeface="AmuzehNewNormalPS"/>
                  <a:cs typeface="B Koodak" panose="00000700000000000000" pitchFamily="2" charset="-78"/>
                </a:rPr>
                <a:t>رصدخانۀ مراغه </a:t>
              </a:r>
              <a:endParaRPr lang="en-US" sz="3200" dirty="0">
                <a:solidFill>
                  <a:srgbClr val="0000FF"/>
                </a:solidFill>
                <a:latin typeface="AmuzehNewNormalPS"/>
                <a:cs typeface="B Koodak" panose="00000700000000000000" pitchFamily="2" charset="-78"/>
              </a:endParaRPr>
            </a:p>
          </p:txBody>
        </p:sp>
        <p:pic>
          <p:nvPicPr>
            <p:cNvPr id="23" name="Picture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789796" y="5367482"/>
              <a:ext cx="1153075" cy="1199822"/>
            </a:xfrm>
            <a:prstGeom prst="rect">
              <a:avLst/>
            </a:prstGeom>
          </p:spPr>
        </p:pic>
      </p:grpSp>
    </p:spTree>
    <p:extLst>
      <p:ext uri="{BB962C8B-B14F-4D97-AF65-F5344CB8AC3E}">
        <p14:creationId xmlns:p14="http://schemas.microsoft.com/office/powerpoint/2010/main" val="27366095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7889"/>
            <a:ext cx="4511040" cy="687588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851081" y="-482917"/>
            <a:ext cx="6858001" cy="7823837"/>
          </a:xfrm>
          <a:prstGeom prst="rect">
            <a:avLst/>
          </a:prstGeom>
        </p:spPr>
      </p:pic>
      <p:sp>
        <p:nvSpPr>
          <p:cNvPr id="3" name="Rectangle 2"/>
          <p:cNvSpPr/>
          <p:nvPr/>
        </p:nvSpPr>
        <p:spPr>
          <a:xfrm>
            <a:off x="4368165" y="1304836"/>
            <a:ext cx="7701915" cy="1569660"/>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رصدخانۀ مراغه به همت خواجه، تبدیل به یک مرکز علمی و تحقیقاتی عظیم شد که منجمان و دانشمندان زیادی در آن فعالیت می کردند.</a:t>
            </a:r>
            <a:endParaRPr lang="en-US" sz="3200" dirty="0">
              <a:cs typeface="B Koodak" panose="00000700000000000000" pitchFamily="2" charset="-78"/>
            </a:endParaRPr>
          </a:p>
        </p:txBody>
      </p:sp>
      <p:sp>
        <p:nvSpPr>
          <p:cNvPr id="4" name="Rectangle 3"/>
          <p:cNvSpPr/>
          <p:nvPr/>
        </p:nvSpPr>
        <p:spPr>
          <a:xfrm>
            <a:off x="4368164" y="3668375"/>
            <a:ext cx="770191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رصدخانۀ مراغه به وسایل اخترشناسی و کتابخانۀ بزرگی، مجهز بود.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2288840437"/>
      </p:ext>
    </p:extLst>
  </p:cSld>
  <p:clrMapOvr>
    <a:masterClrMapping/>
  </p:clrMapOvr>
  <mc:AlternateContent xmlns:mc="http://schemas.openxmlformats.org/markup-compatibility/2006" xmlns:p14="http://schemas.microsoft.com/office/powerpoint/2010/main">
    <mc:Choice Requires="p14">
      <p:transition spd="slow" p14:dur="1500">
        <p14:ripple dir="ld"/>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393612" y="856357"/>
            <a:ext cx="11414234" cy="1384995"/>
          </a:xfrm>
          <a:prstGeom prst="rect">
            <a:avLst/>
          </a:prstGeom>
        </p:spPr>
        <p:txBody>
          <a:bodyPr wrap="square">
            <a:spAutoFit/>
          </a:bodyPr>
          <a:lstStyle/>
          <a:p>
            <a:pPr algn="just">
              <a:lnSpc>
                <a:spcPct val="150000"/>
              </a:lnSpc>
            </a:pPr>
            <a:r>
              <a:rPr lang="fa-IR" sz="2800" dirty="0">
                <a:cs typeface="B Koodak" panose="00000700000000000000" pitchFamily="2" charset="-78"/>
              </a:rPr>
              <a:t>این رصدخانه روی تپه‌ای در غرب مراغه در نزدیکی دو روستا به نام‌های </a:t>
            </a:r>
            <a:r>
              <a:rPr lang="fa-IR" sz="2800" i="1" dirty="0">
                <a:cs typeface="B Koodak" panose="00000700000000000000" pitchFamily="2" charset="-78"/>
              </a:rPr>
              <a:t>طالب‌خان</a:t>
            </a:r>
            <a:r>
              <a:rPr lang="fa-IR" sz="2800" dirty="0">
                <a:cs typeface="B Koodak" panose="00000700000000000000" pitchFamily="2" charset="-78"/>
              </a:rPr>
              <a:t> و </a:t>
            </a:r>
            <a:r>
              <a:rPr lang="fa-IR" sz="2800" i="1" dirty="0">
                <a:cs typeface="B Koodak" panose="00000700000000000000" pitchFamily="2" charset="-78"/>
              </a:rPr>
              <a:t>حاجی‌کرد</a:t>
            </a:r>
            <a:r>
              <a:rPr lang="fa-IR" sz="2800" dirty="0">
                <a:cs typeface="B Koodak" panose="00000700000000000000" pitchFamily="2" charset="-78"/>
              </a:rPr>
              <a:t> قرار داشته‌است که دریاچۀ ارومیه را می‌توان از دوردست از آنجا دید.</a:t>
            </a:r>
          </a:p>
        </p:txBody>
      </p:sp>
      <p:sp>
        <p:nvSpPr>
          <p:cNvPr id="6" name="Rectangle 5"/>
          <p:cNvSpPr/>
          <p:nvPr/>
        </p:nvSpPr>
        <p:spPr>
          <a:xfrm>
            <a:off x="393086" y="2241352"/>
            <a:ext cx="11414760" cy="4616648"/>
          </a:xfrm>
          <a:prstGeom prst="rect">
            <a:avLst/>
          </a:prstGeom>
        </p:spPr>
        <p:txBody>
          <a:bodyPr wrap="square">
            <a:spAutoFit/>
          </a:bodyPr>
          <a:lstStyle/>
          <a:p>
            <a:pPr algn="just">
              <a:lnSpc>
                <a:spcPct val="150000"/>
              </a:lnSpc>
            </a:pPr>
            <a:r>
              <a:rPr lang="fa-IR" sz="2800" dirty="0">
                <a:cs typeface="B Koodak" panose="00000700000000000000" pitchFamily="2" charset="-78"/>
              </a:rPr>
              <a:t>بنای رصدخانۀ مراغه در سه‌شنبه 4 جمادی الاول 657 قمری(16 اردیبهشت 638) برابر با شب تولد زینب دختر علی بن ابی طالب به سفارش خواجه نصیرالدین طوسی و به فرمان هولاکو آغاز شد. هولاکو برای نگهداری این سازمان پژوهشی موقوفه‌های ویژه‌ای درنظر گرفت. کتابخانه‌ای شامل ۴۰۰ هزار جلد کتاب و ابزارهای اخترشناسی، نیز فراهم شدند. در همین‌جا بود که زیج ایلخانی به‌سال ۶۷۰ هجری (۱۲۷۶ میلادی) فراهم شد.</a:t>
            </a:r>
          </a:p>
          <a:p>
            <a:pPr algn="just">
              <a:lnSpc>
                <a:spcPct val="150000"/>
              </a:lnSpc>
            </a:pPr>
            <a:r>
              <a:rPr lang="fa-IR" sz="2800" dirty="0">
                <a:cs typeface="B Koodak" panose="00000700000000000000" pitchFamily="2" charset="-78"/>
              </a:rPr>
              <a:t>رصدخانۀ مراغه فقط مخصوص رصد ستارگان نبود و یک سازمان علمی گسترده بود که بیش‌تر شاخه‌های دانش درس داده می‌شد و مشهورترین دانشمندان آن عصر در آن‌جا جمع شده بودند.</a:t>
            </a:r>
          </a:p>
        </p:txBody>
      </p:sp>
      <p:sp>
        <p:nvSpPr>
          <p:cNvPr id="8" name="Flowchart: Document 7"/>
          <p:cNvSpPr/>
          <p:nvPr/>
        </p:nvSpPr>
        <p:spPr>
          <a:xfrm>
            <a:off x="4907280" y="228600"/>
            <a:ext cx="2392680" cy="810636"/>
          </a:xfrm>
          <a:prstGeom prst="flowChartDocument">
            <a:avLst/>
          </a:prstGeom>
          <a:blipFill dpi="0" rotWithShape="1">
            <a:blip r:embed="rId3" cstate="print">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chemeClr val="tx1"/>
                </a:solidFill>
                <a:cs typeface="B Koodak" panose="00000700000000000000" pitchFamily="2" charset="-78"/>
              </a:rPr>
              <a:t>رصدخانۀ مراغه</a:t>
            </a:r>
          </a:p>
        </p:txBody>
      </p:sp>
    </p:spTree>
    <p:extLst>
      <p:ext uri="{BB962C8B-B14F-4D97-AF65-F5344CB8AC3E}">
        <p14:creationId xmlns:p14="http://schemas.microsoft.com/office/powerpoint/2010/main" val="86876911"/>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407926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500" y="0"/>
            <a:ext cx="9525000" cy="6858000"/>
          </a:xfrm>
          <a:prstGeom prst="rect">
            <a:avLst/>
          </a:prstGeom>
        </p:spPr>
      </p:pic>
    </p:spTree>
    <p:extLst>
      <p:ext uri="{BB962C8B-B14F-4D97-AF65-F5344CB8AC3E}">
        <p14:creationId xmlns:p14="http://schemas.microsoft.com/office/powerpoint/2010/main" val="69336269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6380" y="0"/>
            <a:ext cx="9159240" cy="6869430"/>
          </a:xfrm>
          <a:prstGeom prst="rect">
            <a:avLst/>
          </a:prstGeom>
        </p:spPr>
      </p:pic>
    </p:spTree>
    <p:extLst>
      <p:ext uri="{BB962C8B-B14F-4D97-AF65-F5344CB8AC3E}">
        <p14:creationId xmlns:p14="http://schemas.microsoft.com/office/powerpoint/2010/main" val="176592314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5011871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0236" y="0"/>
            <a:ext cx="9571528" cy="6858000"/>
          </a:xfrm>
          <a:prstGeom prst="rect">
            <a:avLst/>
          </a:prstGeom>
        </p:spPr>
      </p:pic>
    </p:spTree>
    <p:extLst>
      <p:ext uri="{BB962C8B-B14F-4D97-AF65-F5344CB8AC3E}">
        <p14:creationId xmlns:p14="http://schemas.microsoft.com/office/powerpoint/2010/main" val="2252076173"/>
      </p:ext>
    </p:extLst>
  </p:cSld>
  <p:clrMapOvr>
    <a:masterClrMapping/>
  </p:clrMapOvr>
  <mc:AlternateContent xmlns:mc="http://schemas.openxmlformats.org/markup-compatibility/2006" xmlns:p14="http://schemas.microsoft.com/office/powerpoint/2010/main">
    <mc:Choice Requires="p14">
      <p:transition spd="slow" p14:dur="1600">
        <p14:prism dir="d" isContent="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3" name="Group 2"/>
          <p:cNvGrpSpPr/>
          <p:nvPr/>
        </p:nvGrpSpPr>
        <p:grpSpPr>
          <a:xfrm>
            <a:off x="2062659" y="144870"/>
            <a:ext cx="8066681" cy="1508639"/>
            <a:chOff x="3226159" y="312510"/>
            <a:chExt cx="5739682" cy="1508639"/>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26159" y="312510"/>
              <a:ext cx="5739682" cy="1447619"/>
            </a:xfrm>
            <a:prstGeom prst="rect">
              <a:avLst/>
            </a:prstGeom>
          </p:spPr>
        </p:pic>
        <p:sp>
          <p:nvSpPr>
            <p:cNvPr id="5" name="Rectangle 4"/>
            <p:cNvSpPr/>
            <p:nvPr/>
          </p:nvSpPr>
          <p:spPr>
            <a:xfrm>
              <a:off x="4292917" y="743931"/>
              <a:ext cx="3606165"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خواجه رشیدالدین فضل الله همدانی</a:t>
              </a:r>
              <a:endParaRPr lang="en-US" sz="3200" dirty="0">
                <a:cs typeface="B Koodak" panose="00000700000000000000" pitchFamily="2" charset="-78"/>
              </a:endParaRPr>
            </a:p>
          </p:txBody>
        </p:sp>
      </p:grpSp>
      <p:sp>
        <p:nvSpPr>
          <p:cNvPr id="6" name="Rectangle 5"/>
          <p:cNvSpPr/>
          <p:nvPr/>
        </p:nvSpPr>
        <p:spPr>
          <a:xfrm>
            <a:off x="769618" y="1737359"/>
            <a:ext cx="1065276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او از سیاستمداران و دانشمندان نامدار ایرانی در دورۀ مغول، بود که خدمات فرهنگی و اجتماعی فراوانی انجام داد.</a:t>
            </a:r>
            <a:endParaRPr lang="en-US" sz="3200" dirty="0">
              <a:cs typeface="B Koodak" panose="00000700000000000000" pitchFamily="2" charset="-78"/>
            </a:endParaRPr>
          </a:p>
        </p:txBody>
      </p:sp>
      <p:sp>
        <p:nvSpPr>
          <p:cNvPr id="7" name="Rectangle 6"/>
          <p:cNvSpPr/>
          <p:nvPr/>
        </p:nvSpPr>
        <p:spPr>
          <a:xfrm>
            <a:off x="2943701" y="3186945"/>
            <a:ext cx="6294118"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او به عنوان </a:t>
            </a:r>
            <a:r>
              <a:rPr lang="fa-IR" sz="3200" dirty="0">
                <a:solidFill>
                  <a:srgbClr val="0000FF"/>
                </a:solidFill>
                <a:latin typeface="AmuzehNewNormalPS"/>
                <a:cs typeface="B Koodak" panose="00000700000000000000" pitchFamily="2" charset="-78"/>
              </a:rPr>
              <a:t>پزشک</a:t>
            </a:r>
            <a:r>
              <a:rPr lang="fa-IR" sz="3200" dirty="0">
                <a:solidFill>
                  <a:srgbClr val="231F20"/>
                </a:solidFill>
                <a:latin typeface="AmuzehNewNormalPS"/>
                <a:cs typeface="B Koodak" panose="00000700000000000000" pitchFamily="2" charset="-78"/>
              </a:rPr>
              <a:t> به دربار ایلخانان راه یافت.</a:t>
            </a:r>
            <a:endParaRPr lang="en-US" sz="3200" dirty="0">
              <a:solidFill>
                <a:srgbClr val="231F20"/>
              </a:solidFill>
              <a:latin typeface="AmuzehNewNormalPS"/>
              <a:cs typeface="B Koodak" panose="00000700000000000000" pitchFamily="2" charset="-78"/>
            </a:endParaRPr>
          </a:p>
        </p:txBody>
      </p:sp>
      <p:sp>
        <p:nvSpPr>
          <p:cNvPr id="8" name="Rectangle 7"/>
          <p:cNvSpPr/>
          <p:nvPr/>
        </p:nvSpPr>
        <p:spPr>
          <a:xfrm>
            <a:off x="1630679" y="4144089"/>
            <a:ext cx="8930638"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او علاقۀ بسیاری به </a:t>
            </a:r>
            <a:r>
              <a:rPr lang="fa-IR" sz="3200" dirty="0">
                <a:solidFill>
                  <a:srgbClr val="0000FF"/>
                </a:solidFill>
                <a:latin typeface="AmuzehNewNormalPS"/>
                <a:cs typeface="B Koodak" panose="00000700000000000000" pitchFamily="2" charset="-78"/>
              </a:rPr>
              <a:t>عمران و آبادی </a:t>
            </a:r>
            <a:r>
              <a:rPr lang="fa-IR" sz="3200" dirty="0">
                <a:solidFill>
                  <a:srgbClr val="231F20"/>
                </a:solidFill>
                <a:latin typeface="AmuzehNewNormalPS"/>
                <a:cs typeface="B Koodak" panose="00000700000000000000" pitchFamily="2" charset="-78"/>
              </a:rPr>
              <a:t>و انجام کارهای خیریه داشت.</a:t>
            </a:r>
            <a:endParaRPr lang="en-US" sz="3200" dirty="0">
              <a:solidFill>
                <a:srgbClr val="231F20"/>
              </a:solidFill>
              <a:latin typeface="AmuzehNewNormalPS"/>
              <a:cs typeface="B Koodak" panose="00000700000000000000" pitchFamily="2" charset="-78"/>
            </a:endParaRPr>
          </a:p>
        </p:txBody>
      </p:sp>
      <p:grpSp>
        <p:nvGrpSpPr>
          <p:cNvPr id="9" name="Group 8"/>
          <p:cNvGrpSpPr/>
          <p:nvPr/>
        </p:nvGrpSpPr>
        <p:grpSpPr>
          <a:xfrm>
            <a:off x="3789894" y="4774120"/>
            <a:ext cx="4601732" cy="1576643"/>
            <a:chOff x="3789894" y="4774120"/>
            <a:chExt cx="4601732" cy="1576643"/>
          </a:xfrm>
        </p:grpSpPr>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5664172" y="4962108"/>
              <a:ext cx="853176" cy="477200"/>
            </a:xfrm>
            <a:prstGeom prst="rect">
              <a:avLst/>
            </a:prstGeom>
          </p:spPr>
        </p:pic>
        <p:sp>
          <p:nvSpPr>
            <p:cNvPr id="11" name="Rectangle 10"/>
            <p:cNvSpPr/>
            <p:nvPr/>
          </p:nvSpPr>
          <p:spPr>
            <a:xfrm>
              <a:off x="3789894" y="5765988"/>
              <a:ext cx="4601732" cy="584775"/>
            </a:xfrm>
            <a:prstGeom prst="rect">
              <a:avLst/>
            </a:prstGeom>
            <a:blipFill dpi="0" rotWithShape="1">
              <a:blip r:embed="rId5">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بنای ربع رشیدی در تبریز</a:t>
              </a:r>
              <a:endParaRPr lang="en-US" sz="3200" dirty="0">
                <a:solidFill>
                  <a:srgbClr val="231F20"/>
                </a:solidFill>
                <a:latin typeface="AmuzehNewNormalPS"/>
                <a:cs typeface="B Koodak" panose="00000700000000000000" pitchFamily="2" charset="-78"/>
              </a:endParaRPr>
            </a:p>
          </p:txBody>
        </p:sp>
      </p:grpSp>
    </p:spTree>
    <p:extLst>
      <p:ext uri="{BB962C8B-B14F-4D97-AF65-F5344CB8AC3E}">
        <p14:creationId xmlns:p14="http://schemas.microsoft.com/office/powerpoint/2010/main" val="5318755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Rectangle 1"/>
          <p:cNvSpPr/>
          <p:nvPr/>
        </p:nvSpPr>
        <p:spPr>
          <a:xfrm>
            <a:off x="0" y="619036"/>
            <a:ext cx="12192000" cy="569387"/>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100" dirty="0">
                <a:solidFill>
                  <a:srgbClr val="231F20"/>
                </a:solidFill>
                <a:latin typeface="AmuzehNewNormalPS"/>
                <a:cs typeface="B Koodak" panose="00000700000000000000" pitchFamily="2" charset="-78"/>
              </a:rPr>
              <a:t>ربع رشیدی شامل مؤسسات مختلف مانند مسجد، مدرسه، بیمارستان، خانقاه و کتابخانه می شد. </a:t>
            </a:r>
            <a:endParaRPr lang="en-US" sz="3100" dirty="0">
              <a:cs typeface="B Koodak" panose="00000700000000000000" pitchFamily="2" charset="-78"/>
            </a:endParaRPr>
          </a:p>
        </p:txBody>
      </p:sp>
      <p:sp>
        <p:nvSpPr>
          <p:cNvPr id="3" name="Rectangle 2"/>
          <p:cNvSpPr/>
          <p:nvPr/>
        </p:nvSpPr>
        <p:spPr>
          <a:xfrm>
            <a:off x="251460" y="1656695"/>
            <a:ext cx="11689080" cy="569387"/>
          </a:xfrm>
          <a:prstGeom prst="rect">
            <a:avLst/>
          </a:prstGeom>
        </p:spPr>
        <p:txBody>
          <a:bodyPr wrap="square">
            <a:spAutoFit/>
          </a:bodyPr>
          <a:lstStyle/>
          <a:p>
            <a:pPr algn="ctr"/>
            <a:r>
              <a:rPr lang="fa-IR" sz="3100" dirty="0">
                <a:solidFill>
                  <a:srgbClr val="231F20"/>
                </a:solidFill>
                <a:latin typeface="AmuzehNewNormalPS"/>
                <a:cs typeface="B Koodak" panose="00000700000000000000" pitchFamily="2" charset="-78"/>
              </a:rPr>
              <a:t>او این بنای عظیم را که تعداد زیادی از عالمان و پزشکان در آن اشتغال داشتند، وقف کرد.</a:t>
            </a:r>
            <a:endParaRPr lang="en-US" sz="3100" dirty="0">
              <a:solidFill>
                <a:srgbClr val="231F20"/>
              </a:solidFill>
              <a:latin typeface="AmuzehNewNormalPS"/>
              <a:cs typeface="B Koodak" panose="00000700000000000000" pitchFamily="2" charset="-78"/>
            </a:endParaRPr>
          </a:p>
        </p:txBody>
      </p:sp>
      <p:sp>
        <p:nvSpPr>
          <p:cNvPr id="4" name="Rectangle 3"/>
          <p:cNvSpPr/>
          <p:nvPr/>
        </p:nvSpPr>
        <p:spPr>
          <a:xfrm>
            <a:off x="541020" y="2830175"/>
            <a:ext cx="1110996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رشیدالدین چندین کتاب در رشته های مختلف علمی نوشت که معروف ترین آنها </a:t>
            </a:r>
            <a:r>
              <a:rPr lang="fa-IR" sz="3200" dirty="0">
                <a:solidFill>
                  <a:srgbClr val="0000FF"/>
                </a:solidFill>
                <a:latin typeface="AmuzehNewNormalPS"/>
                <a:cs typeface="B Koodak" panose="00000700000000000000" pitchFamily="2" charset="-78"/>
              </a:rPr>
              <a:t>جامع التواریخ رشیدی </a:t>
            </a:r>
            <a:r>
              <a:rPr lang="fa-IR" sz="3200" dirty="0">
                <a:solidFill>
                  <a:srgbClr val="231F20"/>
                </a:solidFill>
                <a:latin typeface="AmuzehNewNormalPS"/>
                <a:cs typeface="B Koodak" panose="00000700000000000000" pitchFamily="2" charset="-78"/>
              </a:rPr>
              <a:t>است. </a:t>
            </a:r>
            <a:endParaRPr lang="en-US" sz="3200" dirty="0">
              <a:solidFill>
                <a:srgbClr val="231F20"/>
              </a:solidFill>
              <a:latin typeface="AmuzehNewNormalPS"/>
              <a:cs typeface="B Koodak" panose="00000700000000000000" pitchFamily="2" charset="-78"/>
            </a:endParaRPr>
          </a:p>
        </p:txBody>
      </p:sp>
      <p:sp>
        <p:nvSpPr>
          <p:cNvPr id="5" name="Rectangle 4"/>
          <p:cNvSpPr/>
          <p:nvPr/>
        </p:nvSpPr>
        <p:spPr>
          <a:xfrm>
            <a:off x="1981200" y="4511486"/>
            <a:ext cx="82296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این وزیر دانشمند نیز به دستور ایلخان مغول به قتل رسید.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333671270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0.70"/>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8086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57" y="56303"/>
            <a:ext cx="5079365" cy="6768254"/>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1239" y="316230"/>
            <a:ext cx="3931443" cy="5818536"/>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168785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4500" y="0"/>
            <a:ext cx="6667500" cy="687296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829800" cy="6872963"/>
          </a:xfrm>
          <a:prstGeom prst="rect">
            <a:avLst/>
          </a:prstGeom>
        </p:spPr>
      </p:pic>
      <p:sp>
        <p:nvSpPr>
          <p:cNvPr id="3" name="Rectangle 2"/>
          <p:cNvSpPr/>
          <p:nvPr/>
        </p:nvSpPr>
        <p:spPr>
          <a:xfrm>
            <a:off x="9936480" y="2651651"/>
            <a:ext cx="2255520" cy="1569660"/>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تصویر جنگ بدر در کتاب جامع التواریخ</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825615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57375"/>
            <a:ext cx="12211661" cy="500062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211665" cy="6172200"/>
          </a:xfrm>
          <a:prstGeom prst="rect">
            <a:avLst/>
          </a:prstGeom>
        </p:spPr>
      </p:pic>
      <p:sp>
        <p:nvSpPr>
          <p:cNvPr id="4" name="Rectangle 3"/>
          <p:cNvSpPr/>
          <p:nvPr/>
        </p:nvSpPr>
        <p:spPr>
          <a:xfrm>
            <a:off x="1549071" y="6172200"/>
            <a:ext cx="9113519"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تصویر گذاشتن حجر الاسود توسط پیامبر در کتاب جامع التواریخ</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1772302810"/>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388620" y="474345"/>
            <a:ext cx="11414760" cy="5909310"/>
          </a:xfrm>
          <a:prstGeom prst="rect">
            <a:avLst/>
          </a:prstGeom>
        </p:spPr>
        <p:txBody>
          <a:bodyPr wrap="square">
            <a:spAutoFit/>
          </a:bodyPr>
          <a:lstStyle/>
          <a:p>
            <a:pPr algn="just">
              <a:lnSpc>
                <a:spcPct val="150000"/>
              </a:lnSpc>
            </a:pPr>
            <a:r>
              <a:rPr lang="fa-IR" sz="2800" b="1" dirty="0">
                <a:cs typeface="B Koodak" panose="00000700000000000000" pitchFamily="2" charset="-78"/>
              </a:rPr>
              <a:t>رَبع رشیدی</a:t>
            </a:r>
            <a:r>
              <a:rPr lang="fa-IR" sz="2800" dirty="0">
                <a:cs typeface="B Koodak" panose="00000700000000000000" pitchFamily="2" charset="-78"/>
              </a:rPr>
              <a:t> یکی از بناهای تاریخی و ارزشمند شهر تبریز واقع در باغمیشه است. حدود ۷۰۰ سال پیش در تبریز، دانشگاهی به‌نام رشیدالدین فضل الله همدانی ایجاد شد. در آن زمان این دانشگاه شامل چهار دانشکده بود که در چهارطرف آن قرار داشت و اربع یا چهار عربی را به خود اختصاص داد و این مکان به ‌نام ربع رشیدی شهرت یافت.</a:t>
            </a:r>
          </a:p>
          <a:p>
            <a:pPr algn="just">
              <a:lnSpc>
                <a:spcPct val="150000"/>
              </a:lnSpc>
            </a:pPr>
            <a:r>
              <a:rPr lang="fa-IR" sz="2800" dirty="0">
                <a:cs typeface="B Koodak" panose="00000700000000000000" pitchFamily="2" charset="-78"/>
              </a:rPr>
              <a:t>این مجموعه که در دامنۀ کوه سرخاب در محلی باصفا و بلند جای گرفته است، در اوایل قرن هشتم و یا اواخر قرن هفتم هجری بنا شد. برابر با نوشتۀ تاریخ‌نگاران و جهانگردان بزرگ دارای پهناوری بسیار و ساختمان‌های گوناگون همچون مسجد و مدرسه و بیمارستان (دارالشفا) و کتابخانه و گنبدی برای آرامگاه خواجه رشیدالدین بوده است. این بنا مانند بیشتر شهرهای کهن دارای حصار و بارویی بزرگ بوده است. </a:t>
            </a:r>
          </a:p>
        </p:txBody>
      </p:sp>
    </p:spTree>
    <p:extLst>
      <p:ext uri="{BB962C8B-B14F-4D97-AF65-F5344CB8AC3E}">
        <p14:creationId xmlns:p14="http://schemas.microsoft.com/office/powerpoint/2010/main" val="130392839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74320" y="566619"/>
            <a:ext cx="11445240" cy="4562788"/>
          </a:xfrm>
          <a:prstGeom prst="rect">
            <a:avLst/>
          </a:prstGeom>
        </p:spPr>
        <p:txBody>
          <a:bodyPr wrap="square">
            <a:spAutoFit/>
          </a:bodyPr>
          <a:lstStyle/>
          <a:p>
            <a:pPr algn="justLow">
              <a:lnSpc>
                <a:spcPct val="150000"/>
              </a:lnSpc>
            </a:pPr>
            <a:r>
              <a:rPr lang="fa-IR" sz="2800" dirty="0">
                <a:cs typeface="B Koodak" panose="00000700000000000000" pitchFamily="2" charset="-78"/>
              </a:rPr>
              <a:t>از مضمون نامه‌ای که خود خواجه رشیدالدین فضل‌الله به دو پسرش درباره ساختمان این بنا نوشته چنین برداشت می‌شود که در آن زمان ربع رشیدی در جایگاه دانشگاهی بوده که از هر دانشی در آنجا شعبه‌ای راه‌اندازی شده بود و شش هزار تن دانشجو در آن تحصیل می‌کرده‌اند و خواجه اوقافی برای تکمیل کتابخانه و مدرسه و نشر کتب و تأمین هزینۀ زندگی و تحصیل طلاب علوم مختلف اختصاص داده بود و دانشمندان بزرگ از هر گوشه گرد آورده و بکار تألیف و تدریس گماشته و مقرری آبرومندی برای آنان تعیین کرده بوده است و از آن میان پنجاه پزشک و چندین جراح از هند و مصر و چین و شام در آنجا مشغول به کار بوده‌اند.</a:t>
            </a:r>
            <a:endParaRPr lang="en-US" sz="2800" dirty="0">
              <a:cs typeface="B Koodak" panose="00000700000000000000" pitchFamily="2" charset="-78"/>
            </a:endParaRPr>
          </a:p>
        </p:txBody>
      </p:sp>
    </p:spTree>
    <p:extLst>
      <p:ext uri="{BB962C8B-B14F-4D97-AF65-F5344CB8AC3E}">
        <p14:creationId xmlns:p14="http://schemas.microsoft.com/office/powerpoint/2010/main" val="2702067228"/>
      </p:ext>
    </p:extLst>
  </p:cSld>
  <p:clrMapOvr>
    <a:masterClrMapping/>
  </p:clrMapOvr>
  <p:transition spd="slow">
    <p:wheel spokes="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066598"/>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180" y="0"/>
            <a:ext cx="10835640" cy="7066598"/>
          </a:xfrm>
          <a:prstGeom prst="rect">
            <a:avLst/>
          </a:prstGeom>
        </p:spPr>
      </p:pic>
    </p:spTree>
    <p:extLst>
      <p:ext uri="{BB962C8B-B14F-4D97-AF65-F5344CB8AC3E}">
        <p14:creationId xmlns:p14="http://schemas.microsoft.com/office/powerpoint/2010/main" val="115633863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7066598"/>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8280" y="0"/>
            <a:ext cx="9144000" cy="7066598"/>
          </a:xfrm>
          <a:prstGeom prst="rect">
            <a:avLst/>
          </a:prstGeom>
        </p:spPr>
      </p:pic>
    </p:spTree>
    <p:extLst>
      <p:ext uri="{BB962C8B-B14F-4D97-AF65-F5344CB8AC3E}">
        <p14:creationId xmlns:p14="http://schemas.microsoft.com/office/powerpoint/2010/main" val="2981577949"/>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90366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invX="1"/>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259080" y="58006"/>
            <a:ext cx="11650980" cy="2031325"/>
          </a:xfrm>
          <a:prstGeom prst="rect">
            <a:avLst/>
          </a:prstGeom>
        </p:spPr>
        <p:txBody>
          <a:bodyPr wrap="square">
            <a:spAutoFit/>
          </a:bodyPr>
          <a:lstStyle/>
          <a:p>
            <a:pPr algn="just">
              <a:lnSpc>
                <a:spcPct val="150000"/>
              </a:lnSpc>
            </a:pPr>
            <a:r>
              <a:rPr lang="fa-IR" sz="2800" b="1" dirty="0">
                <a:solidFill>
                  <a:srgbClr val="0000FF"/>
                </a:solidFill>
                <a:cs typeface="B Koodak" panose="00000700000000000000" pitchFamily="2" charset="-78"/>
              </a:rPr>
              <a:t>وقف‌نامه ربع‌رشیدی</a:t>
            </a:r>
            <a:r>
              <a:rPr lang="fa-IR" sz="2800" dirty="0">
                <a:solidFill>
                  <a:srgbClr val="0000FF"/>
                </a:solidFill>
                <a:cs typeface="B Koodak" panose="00000700000000000000" pitchFamily="2" charset="-78"/>
              </a:rPr>
              <a:t> </a:t>
            </a:r>
            <a:r>
              <a:rPr lang="fa-IR" sz="2800" dirty="0">
                <a:cs typeface="B Koodak" panose="00000700000000000000" pitchFamily="2" charset="-78"/>
              </a:rPr>
              <a:t>کتابی است به خط رشیدالدین فضل الله همدانی که در آن به شرح و توضیح املاک وقف شده برای شهرک علمی ربع رشیدی در تبریز و شرح وضعیت و چگونگی اداره آن پرداخته‌است.</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81175"/>
            <a:ext cx="6065520" cy="5076825"/>
          </a:xfrm>
          <a:prstGeom prst="rect">
            <a:avLst/>
          </a:prstGeom>
        </p:spPr>
      </p:pic>
      <p:sp>
        <p:nvSpPr>
          <p:cNvPr id="5" name="Rectangle 4"/>
          <p:cNvSpPr/>
          <p:nvPr/>
        </p:nvSpPr>
        <p:spPr>
          <a:xfrm>
            <a:off x="6187440" y="2089331"/>
            <a:ext cx="5715000" cy="4562788"/>
          </a:xfrm>
          <a:prstGeom prst="rect">
            <a:avLst/>
          </a:prstGeom>
        </p:spPr>
        <p:txBody>
          <a:bodyPr wrap="square">
            <a:spAutoFit/>
          </a:bodyPr>
          <a:lstStyle/>
          <a:p>
            <a:pPr algn="just">
              <a:lnSpc>
                <a:spcPct val="150000"/>
              </a:lnSpc>
            </a:pPr>
            <a:r>
              <a:rPr lang="fa-IR" sz="2800" dirty="0">
                <a:cs typeface="B Koodak" panose="00000700000000000000" pitchFamily="2" charset="-78"/>
              </a:rPr>
              <a:t>تنها یک نسخه از این اثر موجود است که در سال 1348 از بازماندگان حاجی ذکاء‌الدوله سراجمیر توسط انجمن آثار ملی ایران خریداری و به کتابخانه تبریز اهدا شد. این اثر توسط کتابخانه ملی ایران در سال ۱۳۸۶ به سازمان یونسکو معرفی و بعنوان اولین اثر ایرانی در حافظه جهانی یونسکو ثبت شد.</a:t>
            </a:r>
            <a:endParaRPr lang="en-US" sz="2800" dirty="0">
              <a:cs typeface="B Koodak" panose="00000700000000000000" pitchFamily="2" charset="-78"/>
            </a:endParaRPr>
          </a:p>
        </p:txBody>
      </p:sp>
    </p:spTree>
    <p:extLst>
      <p:ext uri="{BB962C8B-B14F-4D97-AF65-F5344CB8AC3E}">
        <p14:creationId xmlns:p14="http://schemas.microsoft.com/office/powerpoint/2010/main" val="415279690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9144000" y="3136612"/>
            <a:ext cx="2959465" cy="584775"/>
          </a:xfrm>
          <a:prstGeom prst="rect">
            <a:avLst/>
          </a:prstGeom>
        </p:spPr>
        <p:txBody>
          <a:bodyPr wrap="square">
            <a:spAutoFit/>
          </a:bodyPr>
          <a:lstStyle/>
          <a:p>
            <a:pPr algn="ctr"/>
            <a:r>
              <a:rPr lang="fa-IR" sz="3200" b="1" dirty="0">
                <a:cs typeface="B Koodak" panose="00000700000000000000" pitchFamily="2" charset="-78"/>
              </a:rPr>
              <a:t>وقف‌نامه ربع‌رشیدی</a:t>
            </a:r>
            <a:r>
              <a:rPr lang="fa-IR" sz="3200" dirty="0">
                <a:cs typeface="B Koodak" panose="00000700000000000000" pitchFamily="2" charset="-78"/>
              </a:rPr>
              <a:t> </a:t>
            </a:r>
            <a:endParaRPr lang="en-US" sz="3200" dirty="0"/>
          </a:p>
        </p:txBody>
      </p:sp>
    </p:spTree>
    <p:extLst>
      <p:ext uri="{BB962C8B-B14F-4D97-AF65-F5344CB8AC3E}">
        <p14:creationId xmlns:p14="http://schemas.microsoft.com/office/powerpoint/2010/main" val="1224411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invX="1"/>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9240" cy="6869430"/>
          </a:xfrm>
          <a:prstGeom prst="rect">
            <a:avLst/>
          </a:prstGeom>
        </p:spPr>
      </p:pic>
      <p:sp>
        <p:nvSpPr>
          <p:cNvPr id="4" name="Rectangle 3"/>
          <p:cNvSpPr/>
          <p:nvPr/>
        </p:nvSpPr>
        <p:spPr>
          <a:xfrm>
            <a:off x="9144000" y="3136612"/>
            <a:ext cx="2959465" cy="584775"/>
          </a:xfrm>
          <a:prstGeom prst="rect">
            <a:avLst/>
          </a:prstGeom>
        </p:spPr>
        <p:txBody>
          <a:bodyPr wrap="square">
            <a:spAutoFit/>
          </a:bodyPr>
          <a:lstStyle/>
          <a:p>
            <a:pPr algn="ctr"/>
            <a:r>
              <a:rPr lang="fa-IR" sz="3200" b="1" dirty="0">
                <a:cs typeface="B Koodak" panose="00000700000000000000" pitchFamily="2" charset="-78"/>
              </a:rPr>
              <a:t>وقف‌نامه ربع‌رشیدی</a:t>
            </a:r>
            <a:r>
              <a:rPr lang="fa-IR" sz="3200" dirty="0">
                <a:cs typeface="B Koodak" panose="00000700000000000000" pitchFamily="2" charset="-78"/>
              </a:rPr>
              <a:t> </a:t>
            </a:r>
            <a:endParaRPr lang="en-US" sz="3200" dirty="0"/>
          </a:p>
        </p:txBody>
      </p:sp>
    </p:spTree>
    <p:extLst>
      <p:ext uri="{BB962C8B-B14F-4D97-AF65-F5344CB8AC3E}">
        <p14:creationId xmlns:p14="http://schemas.microsoft.com/office/powerpoint/2010/main" val="391343095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9240" cy="6869430"/>
          </a:xfrm>
          <a:prstGeom prst="rect">
            <a:avLst/>
          </a:prstGeom>
        </p:spPr>
      </p:pic>
      <p:sp>
        <p:nvSpPr>
          <p:cNvPr id="4" name="Rectangle 3"/>
          <p:cNvSpPr/>
          <p:nvPr/>
        </p:nvSpPr>
        <p:spPr>
          <a:xfrm>
            <a:off x="9144000" y="3136612"/>
            <a:ext cx="2959465" cy="584775"/>
          </a:xfrm>
          <a:prstGeom prst="rect">
            <a:avLst/>
          </a:prstGeom>
        </p:spPr>
        <p:txBody>
          <a:bodyPr wrap="square">
            <a:spAutoFit/>
          </a:bodyPr>
          <a:lstStyle/>
          <a:p>
            <a:pPr algn="ctr"/>
            <a:r>
              <a:rPr lang="fa-IR" sz="3200" b="1" dirty="0">
                <a:cs typeface="B Koodak" panose="00000700000000000000" pitchFamily="2" charset="-78"/>
              </a:rPr>
              <a:t>وقف‌نامه ربع‌رشیدی</a:t>
            </a:r>
            <a:r>
              <a:rPr lang="fa-IR" sz="3200" dirty="0">
                <a:cs typeface="B Koodak" panose="00000700000000000000" pitchFamily="2" charset="-78"/>
              </a:rPr>
              <a:t> </a:t>
            </a:r>
            <a:endParaRPr lang="en-US" sz="3200" dirty="0"/>
          </a:p>
        </p:txBody>
      </p:sp>
    </p:spTree>
    <p:extLst>
      <p:ext uri="{BB962C8B-B14F-4D97-AF65-F5344CB8AC3E}">
        <p14:creationId xmlns:p14="http://schemas.microsoft.com/office/powerpoint/2010/main" val="176995879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0"/>
            <a:ext cx="8890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9144000" y="3136612"/>
            <a:ext cx="2959465" cy="584775"/>
          </a:xfrm>
          <a:prstGeom prst="rect">
            <a:avLst/>
          </a:prstGeom>
        </p:spPr>
        <p:txBody>
          <a:bodyPr wrap="square">
            <a:spAutoFit/>
          </a:bodyPr>
          <a:lstStyle/>
          <a:p>
            <a:pPr algn="ctr"/>
            <a:r>
              <a:rPr lang="fa-IR" sz="3200" b="1" dirty="0">
                <a:cs typeface="B Koodak" panose="00000700000000000000" pitchFamily="2" charset="-78"/>
              </a:rPr>
              <a:t>وقف‌نامه ربع‌رشیدی</a:t>
            </a:r>
            <a:r>
              <a:rPr lang="fa-IR" sz="3200" dirty="0">
                <a:cs typeface="B Koodak" panose="00000700000000000000" pitchFamily="2" charset="-78"/>
              </a:rPr>
              <a:t> </a:t>
            </a:r>
            <a:endParaRPr lang="en-US" sz="3200" dirty="0"/>
          </a:p>
        </p:txBody>
      </p:sp>
    </p:spTree>
    <p:extLst>
      <p:ext uri="{BB962C8B-B14F-4D97-AF65-F5344CB8AC3E}">
        <p14:creationId xmlns:p14="http://schemas.microsoft.com/office/powerpoint/2010/main" val="4153309808"/>
      </p:ext>
    </p:extLst>
  </p:cSld>
  <p:clrMapOvr>
    <a:masterClrMapping/>
  </p:clrMapOvr>
  <mc:AlternateContent xmlns:mc="http://schemas.openxmlformats.org/markup-compatibility/2006" xmlns:p14="http://schemas.microsoft.com/office/powerpoint/2010/main">
    <mc:Choice Requires="p14">
      <p:transition spd="slow" p14:dur="15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grpSp>
        <p:nvGrpSpPr>
          <p:cNvPr id="15" name="Group 14"/>
          <p:cNvGrpSpPr/>
          <p:nvPr/>
        </p:nvGrpSpPr>
        <p:grpSpPr>
          <a:xfrm>
            <a:off x="3494639" y="191383"/>
            <a:ext cx="5202722" cy="1952125"/>
            <a:chOff x="3494639" y="191383"/>
            <a:chExt cx="5202722" cy="1952125"/>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4639" y="191383"/>
              <a:ext cx="5202722" cy="1952125"/>
            </a:xfrm>
            <a:prstGeom prst="rect">
              <a:avLst/>
            </a:prstGeom>
          </p:spPr>
        </p:pic>
        <p:sp>
          <p:nvSpPr>
            <p:cNvPr id="14" name="Rectangle 13"/>
            <p:cNvSpPr/>
            <p:nvPr/>
          </p:nvSpPr>
          <p:spPr>
            <a:xfrm>
              <a:off x="4527356" y="875057"/>
              <a:ext cx="3137288" cy="584775"/>
            </a:xfrm>
            <a:prstGeom prst="rect">
              <a:avLst/>
            </a:prstGeom>
            <a:noFill/>
          </p:spPr>
          <p:txBody>
            <a:bodyPr wrap="square" lIns="91440" tIns="45720" rIns="91440" bIns="45720">
              <a:spAutoFit/>
            </a:bodyPr>
            <a:lstStyle/>
            <a:p>
              <a:pPr algn="ctr"/>
              <a:r>
                <a:rPr lang="fa-IR" sz="3200" b="1" dirty="0">
                  <a:ln>
                    <a:solidFill>
                      <a:srgbClr val="0000FF"/>
                    </a:solidFill>
                  </a:ln>
                  <a:solidFill>
                    <a:srgbClr val="0070C0"/>
                  </a:solidFill>
                  <a:effectLst>
                    <a:outerShdw blurRad="38100" dist="19050" dir="2700000" algn="tl" rotWithShape="0">
                      <a:schemeClr val="dk1">
                        <a:lumMod val="50000"/>
                        <a:alpha val="40000"/>
                      </a:schemeClr>
                    </a:outerShdw>
                  </a:effectLst>
                  <a:cs typeface="B Koodak" panose="00000700000000000000" pitchFamily="2" charset="-78"/>
                </a:rPr>
                <a:t>مسلمان شدن ایلخانان</a:t>
              </a:r>
              <a:endParaRPr lang="en-US" sz="6000" b="1" dirty="0">
                <a:ln>
                  <a:solidFill>
                    <a:srgbClr val="0000FF"/>
                  </a:solidFill>
                </a:ln>
                <a:solidFill>
                  <a:srgbClr val="0070C0"/>
                </a:solidFill>
                <a:effectLst>
                  <a:outerShdw blurRad="38100" dist="19050" dir="2700000" algn="tl" rotWithShape="0">
                    <a:schemeClr val="dk1">
                      <a:lumMod val="50000"/>
                      <a:alpha val="40000"/>
                    </a:schemeClr>
                  </a:outerShdw>
                </a:effectLst>
                <a:cs typeface="B Koodak" panose="00000700000000000000" pitchFamily="2" charset="-78"/>
              </a:endParaRPr>
            </a:p>
          </p:txBody>
        </p:sp>
      </p:grpSp>
      <p:sp>
        <p:nvSpPr>
          <p:cNvPr id="16" name="Rectangle 15"/>
          <p:cNvSpPr/>
          <p:nvPr/>
        </p:nvSpPr>
        <p:spPr>
          <a:xfrm>
            <a:off x="1765500" y="2242407"/>
            <a:ext cx="86610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مغولان هنگامی که به ایران هجوم آوردند دین واحدی نداشتند.</a:t>
            </a:r>
            <a:endParaRPr lang="en-US" sz="3200" dirty="0">
              <a:cs typeface="B Koodak" panose="00000700000000000000" pitchFamily="2" charset="-78"/>
            </a:endParaRPr>
          </a:p>
        </p:txBody>
      </p:sp>
      <p:sp>
        <p:nvSpPr>
          <p:cNvPr id="26" name="Rectangle 25"/>
          <p:cNvSpPr/>
          <p:nvPr/>
        </p:nvSpPr>
        <p:spPr>
          <a:xfrm>
            <a:off x="381000" y="4705095"/>
            <a:ext cx="1141476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دوران ایلخانان، مُبلغان بودایی و مسیحی کوشش زیادی برای ترویج و گسترش آیین خود در ایران کردند، اما موفقیت چندانی کسب نکردند.</a:t>
            </a:r>
            <a:endParaRPr lang="en-US" sz="3200" dirty="0">
              <a:solidFill>
                <a:srgbClr val="231F20"/>
              </a:solidFill>
              <a:latin typeface="AmuzehNewNormalPS"/>
              <a:cs typeface="B Koodak" panose="00000700000000000000" pitchFamily="2" charset="-78"/>
            </a:endParaRPr>
          </a:p>
        </p:txBody>
      </p:sp>
      <p:sp>
        <p:nvSpPr>
          <p:cNvPr id="27" name="Rectangle 26"/>
          <p:cNvSpPr/>
          <p:nvPr/>
        </p:nvSpPr>
        <p:spPr>
          <a:xfrm>
            <a:off x="2521050" y="6150112"/>
            <a:ext cx="71346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زیرا مردم ایران اعتقاد محکمی به اسلام داشتند.</a:t>
            </a:r>
            <a:endParaRPr lang="en-US" sz="3200" dirty="0">
              <a:solidFill>
                <a:srgbClr val="231F20"/>
              </a:solidFill>
              <a:latin typeface="AmuzehNewNormalPS"/>
              <a:cs typeface="B Koodak" panose="00000700000000000000" pitchFamily="2" charset="-78"/>
            </a:endParaRPr>
          </a:p>
        </p:txBody>
      </p:sp>
      <p:grpSp>
        <p:nvGrpSpPr>
          <p:cNvPr id="32" name="Group 31"/>
          <p:cNvGrpSpPr/>
          <p:nvPr/>
        </p:nvGrpSpPr>
        <p:grpSpPr>
          <a:xfrm>
            <a:off x="7055555" y="2832651"/>
            <a:ext cx="2410518" cy="1355269"/>
            <a:chOff x="7055555" y="2832651"/>
            <a:chExt cx="2410518" cy="1355269"/>
          </a:xfrm>
        </p:grpSpPr>
        <p:sp>
          <p:nvSpPr>
            <p:cNvPr id="20" name="Rectangle 19"/>
            <p:cNvSpPr/>
            <p:nvPr/>
          </p:nvSpPr>
          <p:spPr>
            <a:xfrm>
              <a:off x="7200142" y="3603145"/>
              <a:ext cx="2265931" cy="584775"/>
            </a:xfrm>
            <a:prstGeom prst="rect">
              <a:avLst/>
            </a:prstGeom>
            <a:blipFill dpi="0" rotWithShape="1">
              <a:blip r:embed="rId4">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آیین گذشتگان</a:t>
              </a:r>
              <a:endParaRPr lang="en-US" sz="3200" dirty="0">
                <a:cs typeface="B Koodak" panose="00000700000000000000" pitchFamily="2" charset="-78"/>
              </a:endParaRPr>
            </a:p>
          </p:txBody>
        </p:sp>
        <p:pic>
          <p:nvPicPr>
            <p:cNvPr id="28" name="Picture 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500000">
              <a:off x="7055555" y="2832651"/>
              <a:ext cx="228600" cy="914400"/>
            </a:xfrm>
            <a:prstGeom prst="rect">
              <a:avLst/>
            </a:prstGeom>
          </p:spPr>
        </p:pic>
      </p:grpSp>
      <p:grpSp>
        <p:nvGrpSpPr>
          <p:cNvPr id="3" name="Group 2"/>
          <p:cNvGrpSpPr/>
          <p:nvPr/>
        </p:nvGrpSpPr>
        <p:grpSpPr>
          <a:xfrm>
            <a:off x="5166250" y="2827182"/>
            <a:ext cx="1859497" cy="1360738"/>
            <a:chOff x="5166250" y="2827182"/>
            <a:chExt cx="1859497" cy="1360738"/>
          </a:xfrm>
        </p:grpSpPr>
        <p:sp>
          <p:nvSpPr>
            <p:cNvPr id="21" name="Rectangle 20"/>
            <p:cNvSpPr/>
            <p:nvPr/>
          </p:nvSpPr>
          <p:spPr>
            <a:xfrm>
              <a:off x="5166250" y="3603145"/>
              <a:ext cx="1859497" cy="584775"/>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آیین بودایی</a:t>
              </a:r>
              <a:endParaRPr lang="en-US" sz="3200" dirty="0">
                <a:cs typeface="B Koodak" panose="00000700000000000000" pitchFamily="2" charset="-78"/>
              </a:endParaRPr>
            </a:p>
          </p:txBody>
        </p:sp>
        <p:pic>
          <p:nvPicPr>
            <p:cNvPr id="29" name="Picture 2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76937" y="2827182"/>
              <a:ext cx="238125" cy="952500"/>
            </a:xfrm>
            <a:prstGeom prst="rect">
              <a:avLst/>
            </a:prstGeom>
          </p:spPr>
        </p:pic>
      </p:grpSp>
      <p:grpSp>
        <p:nvGrpSpPr>
          <p:cNvPr id="31" name="Group 30"/>
          <p:cNvGrpSpPr/>
          <p:nvPr/>
        </p:nvGrpSpPr>
        <p:grpSpPr>
          <a:xfrm>
            <a:off x="2855495" y="2827181"/>
            <a:ext cx="2273344" cy="1360739"/>
            <a:chOff x="2855495" y="2827181"/>
            <a:chExt cx="2273344" cy="1360739"/>
          </a:xfrm>
        </p:grpSpPr>
        <p:sp>
          <p:nvSpPr>
            <p:cNvPr id="22" name="Rectangle 21"/>
            <p:cNvSpPr/>
            <p:nvPr/>
          </p:nvSpPr>
          <p:spPr>
            <a:xfrm>
              <a:off x="2855495" y="3603145"/>
              <a:ext cx="2136360" cy="584775"/>
            </a:xfrm>
            <a:prstGeom prst="rect">
              <a:avLst/>
            </a:prstGeom>
            <a:blipFill dpi="0" rotWithShape="1">
              <a:blip r:embed="rId7" cstate="print">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دین مسیحیت</a:t>
              </a:r>
              <a:endParaRPr lang="en-US" sz="3200" dirty="0">
                <a:cs typeface="B Koodak" panose="00000700000000000000" pitchFamily="2" charset="-78"/>
              </a:endParaRPr>
            </a:p>
          </p:txBody>
        </p:sp>
        <p:pic>
          <p:nvPicPr>
            <p:cNvPr id="30" name="Picture 2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500000">
              <a:off x="4890714" y="2827181"/>
              <a:ext cx="238125" cy="952500"/>
            </a:xfrm>
            <a:prstGeom prst="rect">
              <a:avLst/>
            </a:prstGeom>
          </p:spPr>
        </p:pic>
      </p:grpSp>
    </p:spTree>
    <p:extLst>
      <p:ext uri="{BB962C8B-B14F-4D97-AF65-F5344CB8AC3E}">
        <p14:creationId xmlns:p14="http://schemas.microsoft.com/office/powerpoint/2010/main" val="1914839050"/>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p:cTn id="21" dur="500" fill="hold"/>
                                        <p:tgtEl>
                                          <p:spTgt spid="31"/>
                                        </p:tgtEl>
                                        <p:attrNameLst>
                                          <p:attrName>ppt_w</p:attrName>
                                        </p:attrNameLst>
                                      </p:cBhvr>
                                      <p:tavLst>
                                        <p:tav tm="0">
                                          <p:val>
                                            <p:fltVal val="0"/>
                                          </p:val>
                                        </p:tav>
                                        <p:tav tm="100000">
                                          <p:val>
                                            <p:strVal val="#ppt_w"/>
                                          </p:val>
                                        </p:tav>
                                      </p:tavLst>
                                    </p:anim>
                                    <p:anim calcmode="lin" valueType="num">
                                      <p:cBhvr>
                                        <p:cTn id="22" dur="500" fill="hold"/>
                                        <p:tgtEl>
                                          <p:spTgt spid="31"/>
                                        </p:tgtEl>
                                        <p:attrNameLst>
                                          <p:attrName>ppt_h</p:attrName>
                                        </p:attrNameLst>
                                      </p:cBhvr>
                                      <p:tavLst>
                                        <p:tav tm="0">
                                          <p:val>
                                            <p:fltVal val="0"/>
                                          </p:val>
                                        </p:tav>
                                        <p:tav tm="100000">
                                          <p:val>
                                            <p:strVal val="#ppt_h"/>
                                          </p:val>
                                        </p:tav>
                                      </p:tavLst>
                                    </p:anim>
                                    <p:animEffect transition="in" filter="fade">
                                      <p:cBhvr>
                                        <p:cTn id="23" dur="500"/>
                                        <p:tgtEl>
                                          <p:spTgt spid="31"/>
                                        </p:tgtEl>
                                      </p:cBhvr>
                                    </p:animEffect>
                                  </p:childTnLst>
                                </p:cTn>
                              </p:par>
                            </p:childTnLst>
                          </p:cTn>
                        </p:par>
                      </p:childTnLst>
                    </p:cTn>
                  </p:par>
                  <p:par>
                    <p:cTn id="24" fill="hold">
                      <p:stCondLst>
                        <p:cond delay="indefinite"/>
                      </p:stCondLst>
                      <p:childTnLst>
                        <p:par>
                          <p:cTn id="25" fill="hold">
                            <p:stCondLst>
                              <p:cond delay="0"/>
                            </p:stCondLst>
                            <p:childTnLst>
                              <p:par>
                                <p:cTn id="26" presetID="17" presetClass="entr" presetSubtype="10"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strVal val="#ppt_h"/>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17" presetClass="entr" presetSubtype="10" fill="hold" grpId="0" nodeType="click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fltVal val="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769620" y="210830"/>
            <a:ext cx="1065276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سرانجام بر اثر کوشش عالمان و وزیران ایرانی، ایلخانان به دین اسلام درآمدند و </a:t>
            </a:r>
            <a:r>
              <a:rPr lang="fa-IR" sz="3200">
                <a:solidFill>
                  <a:srgbClr val="231F20"/>
                </a:solidFill>
                <a:latin typeface="AmuzehNewNormalPS"/>
                <a:cs typeface="B Koodak" panose="00000700000000000000" pitchFamily="2" charset="-78"/>
              </a:rPr>
              <a:t>مسلمان شدند.</a:t>
            </a:r>
            <a:endParaRPr lang="en-US" sz="3200" dirty="0">
              <a:cs typeface="B Koodak" panose="00000700000000000000" pitchFamily="2" charset="-78"/>
            </a:endParaRPr>
          </a:p>
        </p:txBody>
      </p:sp>
      <p:sp>
        <p:nvSpPr>
          <p:cNvPr id="5" name="Rectangle 4"/>
          <p:cNvSpPr/>
          <p:nvPr/>
        </p:nvSpPr>
        <p:spPr>
          <a:xfrm>
            <a:off x="449580" y="6369506"/>
            <a:ext cx="3977640" cy="400110"/>
          </a:xfrm>
          <a:prstGeom prst="rect">
            <a:avLst/>
          </a:prstGeom>
        </p:spPr>
        <p:txBody>
          <a:bodyPr wrap="square">
            <a:spAutoFit/>
          </a:bodyPr>
          <a:lstStyle/>
          <a:p>
            <a:pPr algn="ctr"/>
            <a:r>
              <a:rPr lang="fa-IR" sz="2000" b="1" dirty="0">
                <a:solidFill>
                  <a:srgbClr val="231F20"/>
                </a:solidFill>
                <a:latin typeface="Amuzeh-New-Bold"/>
                <a:cs typeface="B Koodak" panose="00000700000000000000" pitchFamily="2" charset="-78"/>
              </a:rPr>
              <a:t>تابلوی نقاشی غازان خان هنگام تلاوت قرآن</a:t>
            </a:r>
            <a:endParaRPr lang="en-US" sz="2000" dirty="0">
              <a:cs typeface="B Koodak" panose="00000700000000000000" pitchFamily="2" charset="-78"/>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9200" y="2086348"/>
            <a:ext cx="6393180" cy="3456313"/>
          </a:xfrm>
          <a:prstGeom prst="rect">
            <a:avLst/>
          </a:prstGeom>
        </p:spPr>
      </p:pic>
      <p:sp>
        <p:nvSpPr>
          <p:cNvPr id="8" name="Rectangle 7"/>
          <p:cNvSpPr/>
          <p:nvPr/>
        </p:nvSpPr>
        <p:spPr>
          <a:xfrm>
            <a:off x="6867525" y="5900124"/>
            <a:ext cx="2716530" cy="400110"/>
          </a:xfrm>
          <a:prstGeom prst="rect">
            <a:avLst/>
          </a:prstGeom>
        </p:spPr>
        <p:txBody>
          <a:bodyPr wrap="square">
            <a:spAutoFit/>
          </a:bodyPr>
          <a:lstStyle/>
          <a:p>
            <a:pPr algn="ctr"/>
            <a:r>
              <a:rPr lang="fa-IR" sz="2000" b="1" dirty="0">
                <a:solidFill>
                  <a:srgbClr val="231F20"/>
                </a:solidFill>
                <a:latin typeface="Amuzeh-New-Bold"/>
                <a:cs typeface="B Koodak" panose="00000700000000000000" pitchFamily="2" charset="-78"/>
              </a:rPr>
              <a:t>سکه های دوران غازان خان</a:t>
            </a:r>
            <a:endParaRPr lang="en-US" sz="2000" dirty="0">
              <a:cs typeface="B Koodak" panose="00000700000000000000" pitchFamily="2" charset="-78"/>
            </a:endParaRP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883106"/>
            <a:ext cx="4928616" cy="5486400"/>
          </a:xfrm>
          <a:prstGeom prst="rect">
            <a:avLst/>
          </a:prstGeom>
        </p:spPr>
      </p:pic>
    </p:spTree>
    <p:extLst>
      <p:ext uri="{BB962C8B-B14F-4D97-AF65-F5344CB8AC3E}">
        <p14:creationId xmlns:p14="http://schemas.microsoft.com/office/powerpoint/2010/main" val="4293466325"/>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3162300" y="502920"/>
            <a:ext cx="5867400" cy="1726984"/>
            <a:chOff x="3398520" y="10107"/>
            <a:chExt cx="5867400" cy="1726984"/>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8520" y="10107"/>
              <a:ext cx="5867400" cy="1726984"/>
            </a:xfrm>
            <a:prstGeom prst="rect">
              <a:avLst/>
            </a:prstGeom>
          </p:spPr>
        </p:pic>
        <p:sp>
          <p:nvSpPr>
            <p:cNvPr id="9" name="Rectangle 8"/>
            <p:cNvSpPr/>
            <p:nvPr/>
          </p:nvSpPr>
          <p:spPr>
            <a:xfrm>
              <a:off x="4145818" y="293743"/>
              <a:ext cx="4372804" cy="584775"/>
            </a:xfrm>
            <a:prstGeom prst="rect">
              <a:avLst/>
            </a:prstGeom>
            <a:noFill/>
          </p:spPr>
          <p:txBody>
            <a:bodyPr wrap="square" lIns="91440" tIns="45720" rIns="91440" bIns="45720">
              <a:spAutoFit/>
            </a:bodyPr>
            <a:lstStyle/>
            <a:p>
              <a:pPr algn="ctr"/>
              <a:r>
                <a:rPr lang="fa-IR" sz="3200" b="1" dirty="0">
                  <a:ln w="6600">
                    <a:solidFill>
                      <a:srgbClr val="002060"/>
                    </a:solidFill>
                    <a:prstDash val="solid"/>
                  </a:ln>
                  <a:solidFill>
                    <a:srgbClr val="0033CC"/>
                  </a:solidFill>
                  <a:effectLst>
                    <a:outerShdw dist="38100" dir="2700000" algn="tl" rotWithShape="0">
                      <a:schemeClr val="accent2"/>
                    </a:outerShdw>
                  </a:effectLst>
                  <a:cs typeface="B Koodak" panose="00000700000000000000" pitchFamily="2" charset="-78"/>
                </a:rPr>
                <a:t>توجه ایلخانان به معماری و هنر</a:t>
              </a:r>
              <a:endParaRPr lang="en-US" sz="6000" b="1" dirty="0">
                <a:ln w="6600">
                  <a:solidFill>
                    <a:srgbClr val="002060"/>
                  </a:solidFill>
                  <a:prstDash val="solid"/>
                </a:ln>
                <a:solidFill>
                  <a:srgbClr val="0033CC"/>
                </a:solidFill>
                <a:effectLst>
                  <a:outerShdw dist="38100" dir="2700000" algn="tl" rotWithShape="0">
                    <a:schemeClr val="accent2"/>
                  </a:outerShdw>
                </a:effectLst>
                <a:cs typeface="B Koodak" panose="00000700000000000000" pitchFamily="2" charset="-78"/>
              </a:endParaRPr>
            </a:p>
          </p:txBody>
        </p:sp>
      </p:grpSp>
      <p:sp>
        <p:nvSpPr>
          <p:cNvPr id="11" name="Rectangle 10"/>
          <p:cNvSpPr/>
          <p:nvPr/>
        </p:nvSpPr>
        <p:spPr>
          <a:xfrm>
            <a:off x="381000" y="2345900"/>
            <a:ext cx="11430000" cy="1508105"/>
          </a:xfrm>
          <a:prstGeom prst="rect">
            <a:avLst/>
          </a:prstGeom>
        </p:spPr>
        <p:txBody>
          <a:bodyPr wrap="square">
            <a:spAutoFit/>
          </a:bodyPr>
          <a:lstStyle/>
          <a:p>
            <a:pPr algn="ctr">
              <a:lnSpc>
                <a:spcPct val="150000"/>
              </a:lnSpc>
            </a:pPr>
            <a:r>
              <a:rPr lang="fa-IR" sz="3200" dirty="0">
                <a:solidFill>
                  <a:srgbClr val="231F20"/>
                </a:solidFill>
                <a:latin typeface="AmuzehNewNormalPS"/>
                <a:cs typeface="B Koodak" panose="00000700000000000000" pitchFamily="2" charset="-78"/>
              </a:rPr>
              <a:t>بر اثر تلاش های بزرگان و عالمان ایرانی، سرانجام پس از چند دهه ایلخانان مغول به فرهنگ و تمدن ایران، علاقه مند شدند و برای عمران و آبادانی تلاش کردند.</a:t>
            </a:r>
            <a:endParaRPr lang="en-US" sz="3200" dirty="0">
              <a:cs typeface="B Koodak" panose="00000700000000000000" pitchFamily="2" charset="-78"/>
            </a:endParaRPr>
          </a:p>
        </p:txBody>
      </p:sp>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2875" y="4293576"/>
            <a:ext cx="4286250" cy="1905000"/>
          </a:xfrm>
          <a:prstGeom prst="rect">
            <a:avLst/>
          </a:prstGeom>
        </p:spPr>
      </p:pic>
    </p:spTree>
    <p:extLst>
      <p:ext uri="{BB962C8B-B14F-4D97-AF65-F5344CB8AC3E}">
        <p14:creationId xmlns:p14="http://schemas.microsoft.com/office/powerpoint/2010/main" val="2973429309"/>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236220" y="374152"/>
            <a:ext cx="11719560" cy="584775"/>
          </a:xfrm>
          <a:prstGeom prst="rect">
            <a:avLst/>
          </a:prstGeom>
        </p:spPr>
        <p:txBody>
          <a:bodyPr wrap="square">
            <a:spAutoFit/>
          </a:bodyPr>
          <a:lstStyle/>
          <a:p>
            <a:pPr algn="ctr"/>
            <a:r>
              <a:rPr lang="fa-IR" sz="3200" dirty="0">
                <a:solidFill>
                  <a:srgbClr val="0033CC"/>
                </a:solidFill>
                <a:latin typeface="AmuzehNewNormalPS"/>
                <a:cs typeface="B Koodak" panose="00000700000000000000" pitchFamily="2" charset="-78"/>
              </a:rPr>
              <a:t>اقدامات غازان خان </a:t>
            </a:r>
            <a:r>
              <a:rPr lang="fa-IR" sz="3200" dirty="0">
                <a:solidFill>
                  <a:srgbClr val="231F20"/>
                </a:solidFill>
                <a:latin typeface="AmuzehNewNormalPS"/>
                <a:cs typeface="B Koodak" panose="00000700000000000000" pitchFamily="2" charset="-78"/>
              </a:rPr>
              <a:t>با تشویق و راهنمایی وزیر خود خواجه رشیدالدین فضل الله همدانی:</a:t>
            </a:r>
            <a:endParaRPr lang="en-US" sz="3200" dirty="0">
              <a:solidFill>
                <a:srgbClr val="231F20"/>
              </a:solidFill>
              <a:latin typeface="AmuzehNewNormalPS"/>
              <a:cs typeface="B Koodak" panose="00000700000000000000" pitchFamily="2" charset="-78"/>
            </a:endParaRPr>
          </a:p>
        </p:txBody>
      </p:sp>
      <p:sp>
        <p:nvSpPr>
          <p:cNvPr id="8" name="Bevel 7"/>
          <p:cNvSpPr/>
          <p:nvPr/>
        </p:nvSpPr>
        <p:spPr>
          <a:xfrm>
            <a:off x="731520" y="1386243"/>
            <a:ext cx="10728960" cy="5044440"/>
          </a:xfrm>
          <a:prstGeom prst="bevel">
            <a:avLst>
              <a:gd name="adj" fmla="val 3134"/>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1. اصلاح امور اداری، مالی و قضایی</a:t>
            </a:r>
          </a:p>
          <a:p>
            <a:pPr algn="ctr"/>
            <a:endParaRPr lang="fa-IR" sz="3200" dirty="0">
              <a:solidFill>
                <a:srgbClr val="231F20"/>
              </a:solidFill>
              <a:latin typeface="AmuzehNewNormalPS"/>
              <a:cs typeface="B Koodak" panose="00000700000000000000" pitchFamily="2" charset="-78"/>
            </a:endParaRPr>
          </a:p>
          <a:p>
            <a:pPr algn="ctr"/>
            <a:r>
              <a:rPr lang="fa-IR" sz="3200" dirty="0">
                <a:solidFill>
                  <a:srgbClr val="231F20"/>
                </a:solidFill>
                <a:latin typeface="AmuzehNewNormalPS"/>
                <a:cs typeface="B Koodak" panose="00000700000000000000" pitchFamily="2" charset="-78"/>
              </a:rPr>
              <a:t>2. تلاش برای عمران و آبادی تبریز</a:t>
            </a:r>
          </a:p>
          <a:p>
            <a:pPr algn="ctr"/>
            <a:endParaRPr lang="fa-IR" sz="3200" dirty="0">
              <a:solidFill>
                <a:srgbClr val="231F20"/>
              </a:solidFill>
              <a:latin typeface="AmuzehNewNormalPS"/>
              <a:cs typeface="B Koodak" panose="00000700000000000000" pitchFamily="2" charset="-78"/>
            </a:endParaRPr>
          </a:p>
          <a:p>
            <a:pPr algn="ctr"/>
            <a:r>
              <a:rPr lang="fa-IR" sz="3200" dirty="0">
                <a:solidFill>
                  <a:srgbClr val="231F20"/>
                </a:solidFill>
                <a:latin typeface="AmuzehNewNormalPS"/>
                <a:cs typeface="B Koodak" panose="00000700000000000000" pitchFamily="2" charset="-78"/>
              </a:rPr>
              <a:t>3. بنای شَنْب (گنبد) غازان در تبریز با دوازده بنای مهم مانند بیمارستان، مسجد، کاخ، مدرسه، کتابخانه و ... </a:t>
            </a:r>
          </a:p>
          <a:p>
            <a:pPr algn="ctr"/>
            <a:endParaRPr lang="fa-IR" sz="3200" dirty="0">
              <a:solidFill>
                <a:srgbClr val="231F20"/>
              </a:solidFill>
              <a:latin typeface="AmuzehNewNormalPS"/>
              <a:cs typeface="B Koodak" panose="00000700000000000000" pitchFamily="2" charset="-78"/>
            </a:endParaRPr>
          </a:p>
          <a:p>
            <a:pPr algn="ctr"/>
            <a:r>
              <a:rPr lang="fa-IR" sz="3200" dirty="0">
                <a:solidFill>
                  <a:srgbClr val="231F20"/>
                </a:solidFill>
                <a:latin typeface="AmuzehNewNormalPS"/>
                <a:cs typeface="B Koodak" panose="00000700000000000000" pitchFamily="2" charset="-78"/>
              </a:rPr>
              <a:t>4. همزمان در بسیاری از شهرها مسجدی بزرگ و در کنار آن گرمابه ای برای تأمین هزینه نگاهداری مسجد ساختند.</a:t>
            </a:r>
            <a:endParaRPr lang="en-US" dirty="0"/>
          </a:p>
        </p:txBody>
      </p:sp>
    </p:spTree>
    <p:extLst>
      <p:ext uri="{BB962C8B-B14F-4D97-AF65-F5344CB8AC3E}">
        <p14:creationId xmlns:p14="http://schemas.microsoft.com/office/powerpoint/2010/main" val="1674410707"/>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xEl>
                                              <p:pRg st="2" end="2"/>
                                            </p:txEl>
                                          </p:spTgt>
                                        </p:tgtEl>
                                        <p:attrNameLst>
                                          <p:attrName>style.visibility</p:attrName>
                                        </p:attrNameLst>
                                      </p:cBhvr>
                                      <p:to>
                                        <p:strVal val="visible"/>
                                      </p:to>
                                    </p:set>
                                    <p:anim calcmode="lin" valueType="num">
                                      <p:cBhvr>
                                        <p:cTn id="14" dur="500" fill="hold"/>
                                        <p:tgtEl>
                                          <p:spTgt spid="8">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8">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xEl>
                                              <p:pRg st="4" end="4"/>
                                            </p:txEl>
                                          </p:spTgt>
                                        </p:tgtEl>
                                        <p:attrNameLst>
                                          <p:attrName>style.visibility</p:attrName>
                                        </p:attrNameLst>
                                      </p:cBhvr>
                                      <p:to>
                                        <p:strVal val="visible"/>
                                      </p:to>
                                    </p:set>
                                    <p:anim calcmode="lin" valueType="num">
                                      <p:cBhvr>
                                        <p:cTn id="21" dur="500" fill="hold"/>
                                        <p:tgtEl>
                                          <p:spTgt spid="8">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8">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8">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 calcmode="lin" valueType="num">
                                      <p:cBhvr>
                                        <p:cTn id="28" dur="500" fill="hold"/>
                                        <p:tgtEl>
                                          <p:spTgt spid="8">
                                            <p:txEl>
                                              <p:pRg st="6" end="6"/>
                                            </p:txEl>
                                          </p:spTgt>
                                        </p:tgtEl>
                                        <p:attrNameLst>
                                          <p:attrName>ppt_w</p:attrName>
                                        </p:attrNameLst>
                                      </p:cBhvr>
                                      <p:tavLst>
                                        <p:tav tm="0">
                                          <p:val>
                                            <p:fltVal val="0"/>
                                          </p:val>
                                        </p:tav>
                                        <p:tav tm="100000">
                                          <p:val>
                                            <p:strVal val="#ppt_w"/>
                                          </p:val>
                                        </p:tav>
                                      </p:tavLst>
                                    </p:anim>
                                    <p:anim calcmode="lin" valueType="num">
                                      <p:cBhvr>
                                        <p:cTn id="29" dur="500" fill="hold"/>
                                        <p:tgtEl>
                                          <p:spTgt spid="8">
                                            <p:txEl>
                                              <p:pRg st="6" end="6"/>
                                            </p:txEl>
                                          </p:spTgt>
                                        </p:tgtEl>
                                        <p:attrNameLst>
                                          <p:attrName>ppt_h</p:attrName>
                                        </p:attrNameLst>
                                      </p:cBhvr>
                                      <p:tavLst>
                                        <p:tav tm="0">
                                          <p:val>
                                            <p:fltVal val="0"/>
                                          </p:val>
                                        </p:tav>
                                        <p:tav tm="100000">
                                          <p:val>
                                            <p:strVal val="#ppt_h"/>
                                          </p:val>
                                        </p:tav>
                                      </p:tavLst>
                                    </p:anim>
                                    <p:animEffect transition="in" filter="fade">
                                      <p:cBhvr>
                                        <p:cTn id="30"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6960" y="0"/>
            <a:ext cx="9845040" cy="685800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601200" cy="6858000"/>
          </a:xfrm>
          <a:prstGeom prst="rect">
            <a:avLst/>
          </a:prstGeom>
        </p:spPr>
      </p:pic>
      <p:sp>
        <p:nvSpPr>
          <p:cNvPr id="12" name="Rectangle 11"/>
          <p:cNvSpPr/>
          <p:nvPr/>
        </p:nvSpPr>
        <p:spPr>
          <a:xfrm>
            <a:off x="9768840" y="2644170"/>
            <a:ext cx="2270760" cy="1569660"/>
          </a:xfrm>
          <a:prstGeom prst="rect">
            <a:avLst/>
          </a:prstGeom>
        </p:spPr>
        <p:txBody>
          <a:bodyPr wrap="square">
            <a:spAutoFit/>
          </a:bodyPr>
          <a:lstStyle/>
          <a:p>
            <a:pPr algn="ctr"/>
            <a:r>
              <a:rPr lang="fa-IR" sz="3200" b="1" dirty="0">
                <a:solidFill>
                  <a:srgbClr val="231F20"/>
                </a:solidFill>
                <a:latin typeface="Amuzeh-New-Bold"/>
                <a:cs typeface="B Koodak" panose="00000700000000000000" pitchFamily="2" charset="-78"/>
              </a:rPr>
              <a:t>تصویر شنْب غازان در کتاب جامع التواریخ </a:t>
            </a:r>
            <a:endParaRPr lang="en-US" sz="3200" dirty="0">
              <a:cs typeface="B Koodak" panose="00000700000000000000" pitchFamily="2" charset="-78"/>
            </a:endParaRPr>
          </a:p>
        </p:txBody>
      </p:sp>
    </p:spTree>
    <p:extLst>
      <p:ext uri="{BB962C8B-B14F-4D97-AF65-F5344CB8AC3E}">
        <p14:creationId xmlns:p14="http://schemas.microsoft.com/office/powerpoint/2010/main" val="272505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66573"/>
          </a:xfrm>
          <a:prstGeom prst="rect">
            <a:avLst/>
          </a:prstGeom>
        </p:spPr>
      </p:pic>
      <p:sp>
        <p:nvSpPr>
          <p:cNvPr id="4" name="Rectangle 3"/>
          <p:cNvSpPr/>
          <p:nvPr/>
        </p:nvSpPr>
        <p:spPr>
          <a:xfrm>
            <a:off x="1771650" y="397875"/>
            <a:ext cx="8648700" cy="584775"/>
          </a:xfrm>
          <a:prstGeom prst="rect">
            <a:avLst/>
          </a:prstGeom>
        </p:spPr>
        <p:txBody>
          <a:bodyPr wrap="square">
            <a:spAutoFit/>
          </a:bodyPr>
          <a:lstStyle/>
          <a:p>
            <a:pPr algn="ctr"/>
            <a:r>
              <a:rPr lang="fa-IR" sz="3200" dirty="0">
                <a:solidFill>
                  <a:srgbClr val="0033CC"/>
                </a:solidFill>
                <a:latin typeface="AmuzehNewNormalPS"/>
                <a:cs typeface="B Koodak" panose="00000700000000000000" pitchFamily="2" charset="-78"/>
              </a:rPr>
              <a:t>اقدامات سلطان محمد خدابنده ( اولجایتو) </a:t>
            </a:r>
            <a:r>
              <a:rPr lang="fa-IR" sz="3200" dirty="0">
                <a:solidFill>
                  <a:srgbClr val="231F20"/>
                </a:solidFill>
                <a:latin typeface="AmuzehNewNormalPS"/>
                <a:cs typeface="B Koodak" panose="00000700000000000000" pitchFamily="2" charset="-78"/>
              </a:rPr>
              <a:t>جانشین غازان خان:</a:t>
            </a:r>
            <a:endParaRPr lang="en-US" sz="3200" dirty="0">
              <a:solidFill>
                <a:srgbClr val="231F20"/>
              </a:solidFill>
              <a:latin typeface="AmuzehNewNormalPS"/>
              <a:cs typeface="B Koodak" panose="00000700000000000000" pitchFamily="2" charset="-78"/>
            </a:endParaRPr>
          </a:p>
        </p:txBody>
      </p:sp>
      <p:sp>
        <p:nvSpPr>
          <p:cNvPr id="5" name="Bevel 4"/>
          <p:cNvSpPr/>
          <p:nvPr/>
        </p:nvSpPr>
        <p:spPr>
          <a:xfrm>
            <a:off x="731520" y="1321950"/>
            <a:ext cx="10728960" cy="5044440"/>
          </a:xfrm>
          <a:prstGeom prst="bevel">
            <a:avLst>
              <a:gd name="adj" fmla="val 3134"/>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a:solidFill>
                  <a:srgbClr val="231F20"/>
                </a:solidFill>
                <a:latin typeface="AmuzehNewNormalPS"/>
                <a:cs typeface="B Koodak" panose="00000700000000000000" pitchFamily="2" charset="-78"/>
              </a:rPr>
              <a:t>1. او به پیشنهاد وزیرش خواجه رشیدالدین فضل اللّه، پایتخت را به سلطانیه منتقل کرد و موجب آبادی آنجا شد.</a:t>
            </a:r>
          </a:p>
          <a:p>
            <a:pPr algn="ctr"/>
            <a:endParaRPr lang="fa-IR" dirty="0"/>
          </a:p>
          <a:p>
            <a:pPr algn="ctr"/>
            <a:r>
              <a:rPr lang="fa-IR" dirty="0"/>
              <a:t/>
            </a:r>
            <a:br>
              <a:rPr lang="fa-IR" dirty="0"/>
            </a:br>
            <a:r>
              <a:rPr lang="fa-IR" sz="3200" dirty="0">
                <a:solidFill>
                  <a:srgbClr val="231F20"/>
                </a:solidFill>
                <a:latin typeface="AmuzehNewNormalPS"/>
                <a:cs typeface="B Koodak" panose="00000700000000000000" pitchFamily="2" charset="-78"/>
              </a:rPr>
              <a:t>2. اولجایتو در آن شهر آرامگاهی برای خود بنا کرد که به </a:t>
            </a:r>
            <a:r>
              <a:rPr lang="fa-IR" sz="3200" dirty="0">
                <a:solidFill>
                  <a:srgbClr val="0033CC"/>
                </a:solidFill>
                <a:latin typeface="AmuzehNewNormalPS"/>
                <a:cs typeface="B Koodak" panose="00000700000000000000" pitchFamily="2" charset="-78"/>
              </a:rPr>
              <a:t>گنبد سلطانیه </a:t>
            </a:r>
            <a:r>
              <a:rPr lang="fa-IR" sz="3200" dirty="0">
                <a:solidFill>
                  <a:srgbClr val="231F20"/>
                </a:solidFill>
                <a:latin typeface="AmuzehNewNormalPS"/>
                <a:cs typeface="B Koodak" panose="00000700000000000000" pitchFamily="2" charset="-78"/>
              </a:rPr>
              <a:t>معروف است و یکی از شاهکارهای معماری در جهان اسلام به شمار می آید.</a:t>
            </a:r>
          </a:p>
          <a:p>
            <a:pPr algn="ctr"/>
            <a:endParaRPr lang="fa-IR"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3407478996"/>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 calcmode="lin" valueType="num">
                                      <p:cBhvr>
                                        <p:cTn id="14"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angle 3"/>
          <p:cNvSpPr/>
          <p:nvPr/>
        </p:nvSpPr>
        <p:spPr>
          <a:xfrm>
            <a:off x="396240" y="450056"/>
            <a:ext cx="11414760" cy="5693866"/>
          </a:xfrm>
          <a:prstGeom prst="rect">
            <a:avLst/>
          </a:prstGeom>
        </p:spPr>
        <p:txBody>
          <a:bodyPr wrap="square">
            <a:spAutoFit/>
          </a:bodyPr>
          <a:lstStyle/>
          <a:p>
            <a:pPr algn="just"/>
            <a:r>
              <a:rPr lang="fa-IR" sz="2800" dirty="0">
                <a:cs typeface="B Koodak" panose="00000700000000000000" pitchFamily="2" charset="-78"/>
              </a:rPr>
              <a:t>سلطان محمد خدابنده این بنا را طی سال های  703 تا 713 هجری قمری می سازد. هدف از ساخت بنا این بوده که قبر علی ع را از نجف به این مکان منتقل نماید. از آنجا که نبش قبر در اسلام حرام است این عمل با مخالفت علمای نجف روبرو شد و منتفی گردید. سپس این مکان آرامگاهی برای خود سلطان محمد خدابنده گردید. گنبد سلطانیه 110 پله دارد که در حروف ابجد مترادف با نام علی ع است. ارتفاع گنبد  48 متر و نیم است. قطر دهانه ی مرکزی گنبد نیز 25 متر و نیم است.</a:t>
            </a:r>
          </a:p>
          <a:p>
            <a:pPr algn="just"/>
            <a:r>
              <a:rPr lang="fa-IR" sz="2800" dirty="0">
                <a:cs typeface="B Koodak" panose="00000700000000000000" pitchFamily="2" charset="-78"/>
              </a:rPr>
              <a:t>با الهام گرفتن از هشت در بهشت، این بنا را هشت ضلعی ساخته اند و طول هر ضلع 17 متر است. ساختمان هشت در، هشت ایوان و هشت مناره دارد و دارای سه بخش گنبدخانه، تربت خانه و سرداب است.</a:t>
            </a:r>
          </a:p>
          <a:p>
            <a:pPr algn="just"/>
            <a:r>
              <a:rPr lang="fa-IR" sz="2800" dirty="0">
                <a:cs typeface="B Koodak" panose="00000700000000000000" pitchFamily="2" charset="-78"/>
              </a:rPr>
              <a:t>تربت خانه در ضلع جنوبی واقع شده است. به این دلیل به آن تربت خانه گفته می شود که روی دیوارهای محراب روبروی در با دو خط ثلث و کوفی با استفاده از تربت امام حسین ع سوره الملک نوشته شده است. طول تربت خانه حدود 17 متر، عرض آن حدود 8 متر و ارتفاع آن 16 متر است.</a:t>
            </a:r>
          </a:p>
        </p:txBody>
      </p:sp>
    </p:spTree>
    <p:extLst>
      <p:ext uri="{BB962C8B-B14F-4D97-AF65-F5344CB8AC3E}">
        <p14:creationId xmlns:p14="http://schemas.microsoft.com/office/powerpoint/2010/main" val="2709343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89560" y="338019"/>
            <a:ext cx="11597640" cy="6555641"/>
          </a:xfrm>
          <a:prstGeom prst="rect">
            <a:avLst/>
          </a:prstGeom>
        </p:spPr>
        <p:txBody>
          <a:bodyPr wrap="square">
            <a:spAutoFit/>
          </a:bodyPr>
          <a:lstStyle/>
          <a:p>
            <a:pPr algn="just"/>
            <a:r>
              <a:rPr lang="fa-IR" sz="2800" dirty="0">
                <a:cs typeface="B Koodak" panose="00000700000000000000" pitchFamily="2" charset="-78"/>
              </a:rPr>
              <a:t>کلیه دیوارهای گنبد سلطانیه کتیبه است. دور تا دور طبقه ی هم کف سوره ی فتح نوشته شده است. در شرقی، در اصلی ورودی به آرامگاه است که در بالای آن آیت الکرسی نوشته شده است. داخل ایوان طبقه ی اول سوره اخلاص ( توحید ) نوشته شده است. شش بار سبحان الله، پنج بار نام محمد ص، پنج بار نام علی ع، محمد رسول الله، سلطان ظل الله، کتیبه علی، کتیبه محمد و ... به چشم می خورد. سوره های الانبیاء، المومنون و الملک سوره هایی هستند که روی بدنه ها نوشته شده اند. کلیه دیوارهای طبقه ی اول و دوم با کتیبه هایی با نام محمد و علی و یک لوگویی به نام اتحاد پوشیده شده است.</a:t>
            </a:r>
          </a:p>
          <a:p>
            <a:pPr algn="just"/>
            <a:r>
              <a:rPr lang="fa-IR" sz="2800" dirty="0">
                <a:cs typeface="B Koodak" panose="00000700000000000000" pitchFamily="2" charset="-78"/>
              </a:rPr>
              <a:t>مقید بودن مسلمانان به تشخیص دقیق زمان برای انجام مراسم مذهبی را می توان سبب ایجاد ساعت آفتابی در اسکلت این بنا دانست ، باین طریق اگر نور از سوراخ گنبد اصلی بتابد زمان اذان ظهر است ، نوری که از پنجره های بزرگ می تابد مبین ساعت و نور پنجره های کوچک حدود دقیقه را مشخص می ساخت ، به احتمالی طرح هشت ضلعی بنا نیز به خاطر ایجاد چنین ساعتی بوده است . بدون شک کشف و پیاده سازی علمی این مطلب بسیار قابل اهمیت است که متاسفانه تا کنون توجهی بدان نشده است . در شب هم به یاری بعضی از ستاره ها که از این پنجره ها دیده می شدند زمان را مشخص می کردند.</a:t>
            </a:r>
          </a:p>
          <a:p>
            <a:endParaRPr lang="en-US" sz="2800" dirty="0">
              <a:cs typeface="B Koodak" panose="00000700000000000000" pitchFamily="2" charset="-78"/>
            </a:endParaRPr>
          </a:p>
        </p:txBody>
      </p:sp>
    </p:spTree>
    <p:extLst>
      <p:ext uri="{BB962C8B-B14F-4D97-AF65-F5344CB8AC3E}">
        <p14:creationId xmlns:p14="http://schemas.microsoft.com/office/powerpoint/2010/main" val="421358500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1" y="0"/>
            <a:ext cx="12188457" cy="6858000"/>
          </a:xfrm>
          <a:prstGeom prst="rect">
            <a:avLst/>
          </a:prstGeom>
        </p:spPr>
      </p:pic>
      <p:sp>
        <p:nvSpPr>
          <p:cNvPr id="3" name="Rectangle 2"/>
          <p:cNvSpPr/>
          <p:nvPr/>
        </p:nvSpPr>
        <p:spPr>
          <a:xfrm>
            <a:off x="9142228" y="205770"/>
            <a:ext cx="3048000" cy="584775"/>
          </a:xfrm>
          <a:prstGeom prst="rect">
            <a:avLst/>
          </a:prstGeom>
          <a:solidFill>
            <a:schemeClr val="bg1"/>
          </a:solidFill>
        </p:spPr>
        <p:txBody>
          <a:bodyPr wrap="square">
            <a:spAutoFit/>
          </a:bodyPr>
          <a:lstStyle/>
          <a:p>
            <a:pPr algn="ctr"/>
            <a:r>
              <a:rPr lang="fa-IR" sz="3200" b="1" dirty="0">
                <a:solidFill>
                  <a:srgbClr val="231F20"/>
                </a:solidFill>
                <a:latin typeface="Amuzeh-New-Bold"/>
                <a:cs typeface="B Koodak" panose="00000700000000000000" pitchFamily="2" charset="-78"/>
              </a:rPr>
              <a:t>گنبد سلطانیه، زنجان</a:t>
            </a:r>
            <a:endParaRPr lang="en-US" sz="3200" dirty="0">
              <a:cs typeface="B Koodak" panose="00000700000000000000" pitchFamily="2" charset="-78"/>
            </a:endParaRPr>
          </a:p>
        </p:txBody>
      </p:sp>
    </p:spTree>
    <p:extLst>
      <p:ext uri="{BB962C8B-B14F-4D97-AF65-F5344CB8AC3E}">
        <p14:creationId xmlns:p14="http://schemas.microsoft.com/office/powerpoint/2010/main" val="657428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220" y="0"/>
            <a:ext cx="11019559" cy="6858000"/>
          </a:xfrm>
          <a:prstGeom prst="rect">
            <a:avLst/>
          </a:prstGeom>
        </p:spPr>
      </p:pic>
    </p:spTree>
    <p:extLst>
      <p:ext uri="{BB962C8B-B14F-4D97-AF65-F5344CB8AC3E}">
        <p14:creationId xmlns:p14="http://schemas.microsoft.com/office/powerpoint/2010/main" val="2498519888"/>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2980" y="0"/>
            <a:ext cx="10226040" cy="6889703"/>
          </a:xfrm>
          <a:prstGeom prst="rect">
            <a:avLst/>
          </a:prstGeom>
        </p:spPr>
      </p:pic>
    </p:spTree>
    <p:extLst>
      <p:ext uri="{BB962C8B-B14F-4D97-AF65-F5344CB8AC3E}">
        <p14:creationId xmlns:p14="http://schemas.microsoft.com/office/powerpoint/2010/main" val="2510480993"/>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Tree>
    <p:extLst>
      <p:ext uri="{BB962C8B-B14F-4D97-AF65-F5344CB8AC3E}">
        <p14:creationId xmlns:p14="http://schemas.microsoft.com/office/powerpoint/2010/main" val="1037889315"/>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884" y="0"/>
            <a:ext cx="10304231" cy="6858000"/>
          </a:xfrm>
          <a:prstGeom prst="rect">
            <a:avLst/>
          </a:prstGeom>
        </p:spPr>
      </p:pic>
    </p:spTree>
    <p:extLst>
      <p:ext uri="{BB962C8B-B14F-4D97-AF65-F5344CB8AC3E}">
        <p14:creationId xmlns:p14="http://schemas.microsoft.com/office/powerpoint/2010/main" val="1761979147"/>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11040" cy="6873966"/>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1600" y="792843"/>
            <a:ext cx="7010400" cy="5288280"/>
          </a:xfrm>
          <a:prstGeom prst="rect">
            <a:avLst/>
          </a:prstGeom>
        </p:spPr>
      </p:pic>
    </p:spTree>
    <p:extLst>
      <p:ext uri="{BB962C8B-B14F-4D97-AF65-F5344CB8AC3E}">
        <p14:creationId xmlns:p14="http://schemas.microsoft.com/office/powerpoint/2010/main" val="21214726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Tree>
    <p:extLst>
      <p:ext uri="{BB962C8B-B14F-4D97-AF65-F5344CB8AC3E}">
        <p14:creationId xmlns:p14="http://schemas.microsoft.com/office/powerpoint/2010/main" val="4050213410"/>
      </p:ext>
    </p:extLst>
  </p:cSld>
  <p:clrMapOvr>
    <a:masterClrMapping/>
  </p:clrMapOvr>
  <mc:AlternateContent xmlns:mc="http://schemas.openxmlformats.org/markup-compatibility/2006" xmlns:p14="http://schemas.microsoft.com/office/powerpoint/2010/main">
    <mc:Choice Requires="p14">
      <p:transition spd="slow" p14:dur="1200">
        <p14:prism dir="u"/>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Tree>
    <p:extLst>
      <p:ext uri="{BB962C8B-B14F-4D97-AF65-F5344CB8AC3E}">
        <p14:creationId xmlns:p14="http://schemas.microsoft.com/office/powerpoint/2010/main" val="24686379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Tree>
    <p:extLst>
      <p:ext uri="{BB962C8B-B14F-4D97-AF65-F5344CB8AC3E}">
        <p14:creationId xmlns:p14="http://schemas.microsoft.com/office/powerpoint/2010/main" val="1422056455"/>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580" y="0"/>
            <a:ext cx="9768840" cy="6880054"/>
          </a:xfrm>
          <a:prstGeom prst="rect">
            <a:avLst/>
          </a:prstGeom>
        </p:spPr>
      </p:pic>
    </p:spTree>
    <p:extLst>
      <p:ext uri="{BB962C8B-B14F-4D97-AF65-F5344CB8AC3E}">
        <p14:creationId xmlns:p14="http://schemas.microsoft.com/office/powerpoint/2010/main" val="425053890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Tree>
    <p:extLst>
      <p:ext uri="{BB962C8B-B14F-4D97-AF65-F5344CB8AC3E}">
        <p14:creationId xmlns:p14="http://schemas.microsoft.com/office/powerpoint/2010/main" val="3226626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1582" y="0"/>
            <a:ext cx="11668835" cy="6858000"/>
          </a:xfrm>
          <a:prstGeom prst="rect">
            <a:avLst/>
          </a:prstGeom>
        </p:spPr>
      </p:pic>
    </p:spTree>
    <p:extLst>
      <p:ext uri="{BB962C8B-B14F-4D97-AF65-F5344CB8AC3E}">
        <p14:creationId xmlns:p14="http://schemas.microsoft.com/office/powerpoint/2010/main" val="388516938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440" y="0"/>
            <a:ext cx="10652760" cy="6871030"/>
          </a:xfrm>
          <a:prstGeom prst="rect">
            <a:avLst/>
          </a:prstGeom>
        </p:spPr>
      </p:pic>
    </p:spTree>
    <p:extLst>
      <p:ext uri="{BB962C8B-B14F-4D97-AF65-F5344CB8AC3E}">
        <p14:creationId xmlns:p14="http://schemas.microsoft.com/office/powerpoint/2010/main" val="3122660405"/>
      </p:ext>
    </p:extLst>
  </p:cSld>
  <p:clrMapOvr>
    <a:masterClrMapping/>
  </p:clrMapOvr>
  <p:transition spd="slow">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097280" y="1129725"/>
            <a:ext cx="999744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دوران </a:t>
            </a:r>
            <a:r>
              <a:rPr lang="fa-IR" sz="3200" dirty="0">
                <a:solidFill>
                  <a:srgbClr val="0033CC"/>
                </a:solidFill>
                <a:latin typeface="AmuzehNewNormalPS"/>
                <a:cs typeface="B Koodak" panose="00000700000000000000" pitchFamily="2" charset="-78"/>
              </a:rPr>
              <a:t>ابوسعید آخرین ایلخان </a:t>
            </a:r>
            <a:r>
              <a:rPr lang="fa-IR" sz="3200" dirty="0">
                <a:solidFill>
                  <a:srgbClr val="231F20"/>
                </a:solidFill>
                <a:latin typeface="AmuzehNewNormalPS"/>
                <a:cs typeface="B Koodak" panose="00000700000000000000" pitchFamily="2" charset="-78"/>
              </a:rPr>
              <a:t>مغول نیز بناهای باشکوهی ساخته شد.</a:t>
            </a:r>
            <a:endParaRPr lang="en-US" sz="3200" dirty="0">
              <a:cs typeface="B Koodak" panose="00000700000000000000" pitchFamily="2" charset="-78"/>
            </a:endParaRPr>
          </a:p>
        </p:txBody>
      </p:sp>
      <p:sp>
        <p:nvSpPr>
          <p:cNvPr id="3" name="Rectangle 2"/>
          <p:cNvSpPr/>
          <p:nvPr/>
        </p:nvSpPr>
        <p:spPr>
          <a:xfrm>
            <a:off x="1371600" y="2844225"/>
            <a:ext cx="944880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این بناها از نظر عظمت و </a:t>
            </a:r>
            <a:r>
              <a:rPr lang="fa-IR" sz="3200" dirty="0">
                <a:solidFill>
                  <a:srgbClr val="C00000"/>
                </a:solidFill>
                <a:latin typeface="AmuzehNewNormalPS"/>
                <a:cs typeface="B Koodak" panose="00000700000000000000" pitchFamily="2" charset="-78"/>
              </a:rPr>
              <a:t>بلندی گنبدها و ایوان ها </a:t>
            </a:r>
            <a:r>
              <a:rPr lang="fa-IR" sz="3200" dirty="0">
                <a:solidFill>
                  <a:srgbClr val="231F20"/>
                </a:solidFill>
                <a:latin typeface="AmuzehNewNormalPS"/>
                <a:cs typeface="B Koodak" panose="00000700000000000000" pitchFamily="2" charset="-78"/>
              </a:rPr>
              <a:t>کم نظیر هستند.</a:t>
            </a:r>
          </a:p>
        </p:txBody>
      </p:sp>
      <p:sp>
        <p:nvSpPr>
          <p:cNvPr id="4" name="Rectangle 3"/>
          <p:cNvSpPr/>
          <p:nvPr/>
        </p:nvSpPr>
        <p:spPr>
          <a:xfrm>
            <a:off x="1007745" y="4340274"/>
            <a:ext cx="10176510" cy="1077218"/>
          </a:xfrm>
          <a:prstGeom prst="rect">
            <a:avLst/>
          </a:prstGeom>
        </p:spPr>
        <p:txBody>
          <a:bodyPr wrap="square">
            <a:spAutoFit/>
          </a:bodyPr>
          <a:lstStyle/>
          <a:p>
            <a:pPr algn="ctr"/>
            <a:r>
              <a:rPr lang="fa-IR" sz="3200" dirty="0">
                <a:solidFill>
                  <a:srgbClr val="C00000"/>
                </a:solidFill>
                <a:latin typeface="AmuzehNewNormalPS"/>
                <a:cs typeface="B Koodak" panose="00000700000000000000" pitchFamily="2" charset="-78"/>
              </a:rPr>
              <a:t>گچبری و کاشی کاری </a:t>
            </a:r>
            <a:r>
              <a:rPr lang="fa-IR" sz="3200" dirty="0">
                <a:solidFill>
                  <a:srgbClr val="231F20"/>
                </a:solidFill>
                <a:latin typeface="AmuzehNewNormalPS"/>
                <a:cs typeface="B Koodak" panose="00000700000000000000" pitchFamily="2" charset="-78"/>
              </a:rPr>
              <a:t>های زیبا و اعجاب انگیز بناهای مذکور، حکایت از ذوق و نبوغ معماران ایرانی در آن زمان دارد.</a:t>
            </a:r>
            <a:endParaRPr lang="en-US" sz="3200" dirty="0">
              <a:cs typeface="B Koodak" panose="00000700000000000000" pitchFamily="2" charset="-78"/>
            </a:endParaRPr>
          </a:p>
        </p:txBody>
      </p:sp>
    </p:spTree>
    <p:extLst>
      <p:ext uri="{BB962C8B-B14F-4D97-AF65-F5344CB8AC3E}">
        <p14:creationId xmlns:p14="http://schemas.microsoft.com/office/powerpoint/2010/main" val="10187392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858" y="0"/>
            <a:ext cx="11138283" cy="6858000"/>
          </a:xfrm>
          <a:prstGeom prst="rect">
            <a:avLst/>
          </a:prstGeom>
        </p:spPr>
      </p:pic>
      <p:sp>
        <p:nvSpPr>
          <p:cNvPr id="5" name="Rectangle 4"/>
          <p:cNvSpPr/>
          <p:nvPr/>
        </p:nvSpPr>
        <p:spPr>
          <a:xfrm>
            <a:off x="526858" y="6273225"/>
            <a:ext cx="3048000" cy="584775"/>
          </a:xfrm>
          <a:prstGeom prst="rect">
            <a:avLst/>
          </a:prstGeom>
          <a:solidFill>
            <a:schemeClr val="bg1"/>
          </a:solidFill>
        </p:spPr>
        <p:txBody>
          <a:bodyPr wrap="square">
            <a:spAutoFit/>
          </a:bodyPr>
          <a:lstStyle/>
          <a:p>
            <a:pPr algn="ctr"/>
            <a:r>
              <a:rPr lang="fa-IR" sz="3200" b="1" dirty="0">
                <a:solidFill>
                  <a:srgbClr val="231F20"/>
                </a:solidFill>
                <a:latin typeface="Amuzeh-New-Bold"/>
                <a:cs typeface="B Koodak" panose="00000700000000000000" pitchFamily="2" charset="-78"/>
              </a:rPr>
              <a:t>مسجد جامع ورامین</a:t>
            </a:r>
            <a:endParaRPr lang="en-US" sz="3200" dirty="0">
              <a:cs typeface="B Koodak" panose="00000700000000000000" pitchFamily="2" charset="-78"/>
            </a:endParaRPr>
          </a:p>
        </p:txBody>
      </p:sp>
    </p:spTree>
    <p:extLst>
      <p:ext uri="{BB962C8B-B14F-4D97-AF65-F5344CB8AC3E}">
        <p14:creationId xmlns:p14="http://schemas.microsoft.com/office/powerpoint/2010/main" val="287394353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858" y="0"/>
            <a:ext cx="11138283" cy="6858000"/>
          </a:xfrm>
          <a:prstGeom prst="rect">
            <a:avLst/>
          </a:prstGeom>
        </p:spPr>
      </p:pic>
      <p:sp>
        <p:nvSpPr>
          <p:cNvPr id="4" name="Rectangle 3"/>
          <p:cNvSpPr/>
          <p:nvPr/>
        </p:nvSpPr>
        <p:spPr>
          <a:xfrm>
            <a:off x="526858" y="6273225"/>
            <a:ext cx="3048000" cy="584775"/>
          </a:xfrm>
          <a:prstGeom prst="rect">
            <a:avLst/>
          </a:prstGeom>
          <a:solidFill>
            <a:schemeClr val="bg1"/>
          </a:solidFill>
        </p:spPr>
        <p:txBody>
          <a:bodyPr wrap="square">
            <a:spAutoFit/>
          </a:bodyPr>
          <a:lstStyle/>
          <a:p>
            <a:pPr algn="ctr"/>
            <a:r>
              <a:rPr lang="fa-IR" sz="3200" b="1" dirty="0">
                <a:solidFill>
                  <a:srgbClr val="231F20"/>
                </a:solidFill>
                <a:latin typeface="Amuzeh-New-Bold"/>
                <a:cs typeface="B Koodak" panose="00000700000000000000" pitchFamily="2" charset="-78"/>
              </a:rPr>
              <a:t>مسجد جامع ورامین</a:t>
            </a:r>
            <a:endParaRPr lang="en-US" sz="3200" dirty="0">
              <a:cs typeface="B Koodak" panose="00000700000000000000" pitchFamily="2" charset="-78"/>
            </a:endParaRPr>
          </a:p>
        </p:txBody>
      </p:sp>
    </p:spTree>
    <p:extLst>
      <p:ext uri="{BB962C8B-B14F-4D97-AF65-F5344CB8AC3E}">
        <p14:creationId xmlns:p14="http://schemas.microsoft.com/office/powerpoint/2010/main" val="342151975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6858" y="0"/>
            <a:ext cx="11138283" cy="6858000"/>
          </a:xfrm>
          <a:prstGeom prst="rect">
            <a:avLst/>
          </a:prstGeom>
        </p:spPr>
      </p:pic>
      <p:sp>
        <p:nvSpPr>
          <p:cNvPr id="4" name="Rectangle 3"/>
          <p:cNvSpPr/>
          <p:nvPr/>
        </p:nvSpPr>
        <p:spPr>
          <a:xfrm>
            <a:off x="526858" y="6273225"/>
            <a:ext cx="3048000" cy="584775"/>
          </a:xfrm>
          <a:prstGeom prst="rect">
            <a:avLst/>
          </a:prstGeom>
          <a:solidFill>
            <a:schemeClr val="bg1"/>
          </a:solidFill>
        </p:spPr>
        <p:txBody>
          <a:bodyPr wrap="square">
            <a:spAutoFit/>
          </a:bodyPr>
          <a:lstStyle/>
          <a:p>
            <a:pPr algn="ctr"/>
            <a:r>
              <a:rPr lang="fa-IR" sz="3200" b="1" dirty="0">
                <a:solidFill>
                  <a:srgbClr val="231F20"/>
                </a:solidFill>
                <a:latin typeface="Amuzeh-New-Bold"/>
                <a:cs typeface="B Koodak" panose="00000700000000000000" pitchFamily="2" charset="-78"/>
              </a:rPr>
              <a:t>مسجد جامع ورامین</a:t>
            </a:r>
            <a:endParaRPr lang="en-US" sz="3200" dirty="0">
              <a:cs typeface="B Koodak" panose="00000700000000000000" pitchFamily="2" charset="-78"/>
            </a:endParaRPr>
          </a:p>
        </p:txBody>
      </p:sp>
    </p:spTree>
    <p:extLst>
      <p:ext uri="{BB962C8B-B14F-4D97-AF65-F5344CB8AC3E}">
        <p14:creationId xmlns:p14="http://schemas.microsoft.com/office/powerpoint/2010/main" val="29287550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822" y="0"/>
            <a:ext cx="11216355" cy="6858000"/>
          </a:xfrm>
          <a:prstGeom prst="rect">
            <a:avLst/>
          </a:prstGeom>
        </p:spPr>
      </p:pic>
      <p:sp>
        <p:nvSpPr>
          <p:cNvPr id="5" name="Rectangle 4"/>
          <p:cNvSpPr/>
          <p:nvPr/>
        </p:nvSpPr>
        <p:spPr>
          <a:xfrm>
            <a:off x="526858" y="6273225"/>
            <a:ext cx="3048000" cy="584775"/>
          </a:xfrm>
          <a:prstGeom prst="rect">
            <a:avLst/>
          </a:prstGeom>
          <a:solidFill>
            <a:schemeClr val="bg1"/>
          </a:solidFill>
        </p:spPr>
        <p:txBody>
          <a:bodyPr wrap="square">
            <a:spAutoFit/>
          </a:bodyPr>
          <a:lstStyle/>
          <a:p>
            <a:pPr algn="ctr"/>
            <a:r>
              <a:rPr lang="fa-IR" sz="3200" b="1" dirty="0">
                <a:solidFill>
                  <a:srgbClr val="231F20"/>
                </a:solidFill>
                <a:latin typeface="Amuzeh-New-Bold"/>
                <a:cs typeface="B Koodak" panose="00000700000000000000" pitchFamily="2" charset="-78"/>
              </a:rPr>
              <a:t>مسجد جامع ورامین</a:t>
            </a:r>
            <a:endParaRPr lang="en-US" sz="3200" dirty="0">
              <a:cs typeface="B Koodak" panose="00000700000000000000" pitchFamily="2" charset="-78"/>
            </a:endParaRPr>
          </a:p>
        </p:txBody>
      </p:sp>
    </p:spTree>
    <p:extLst>
      <p:ext uri="{BB962C8B-B14F-4D97-AF65-F5344CB8AC3E}">
        <p14:creationId xmlns:p14="http://schemas.microsoft.com/office/powerpoint/2010/main" val="39619437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5" name="Rectangle 4"/>
          <p:cNvSpPr/>
          <p:nvPr/>
        </p:nvSpPr>
        <p:spPr>
          <a:xfrm>
            <a:off x="7620000" y="0"/>
            <a:ext cx="3048000" cy="584775"/>
          </a:xfrm>
          <a:prstGeom prst="rect">
            <a:avLst/>
          </a:prstGeom>
        </p:spPr>
        <p:txBody>
          <a:bodyPr wrap="square">
            <a:spAutoFit/>
          </a:bodyPr>
          <a:lstStyle/>
          <a:p>
            <a:pPr algn="ctr"/>
            <a:r>
              <a:rPr lang="fa-IR" sz="3200" b="1" dirty="0">
                <a:solidFill>
                  <a:srgbClr val="231F20"/>
                </a:solidFill>
                <a:latin typeface="Amuzeh-New-Bold"/>
                <a:cs typeface="B Koodak" panose="00000700000000000000" pitchFamily="2" charset="-78"/>
              </a:rPr>
              <a:t>ارگ علیشاه تبریز</a:t>
            </a:r>
            <a:endParaRPr lang="en-US" sz="3200" dirty="0">
              <a:cs typeface="B Koodak" panose="00000700000000000000" pitchFamily="2" charset="-78"/>
            </a:endParaRPr>
          </a:p>
        </p:txBody>
      </p:sp>
    </p:spTree>
    <p:extLst>
      <p:ext uri="{BB962C8B-B14F-4D97-AF65-F5344CB8AC3E}">
        <p14:creationId xmlns:p14="http://schemas.microsoft.com/office/powerpoint/2010/main" val="679156332"/>
      </p:ext>
    </p:extLst>
  </p:cSld>
  <p:clrMapOvr>
    <a:masterClrMapping/>
  </p:clrMapOvr>
  <p:transition spd="slow">
    <p:comb dir="ver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882140" y="2304293"/>
            <a:ext cx="8427720" cy="255454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تصویر گنبد سلطانیه، مسجد جامع ورامین و ارگ علیشاه تبریز دقت کنید. شباهتهای آنها چیست؟</a:t>
            </a:r>
          </a:p>
          <a:p>
            <a:pPr algn="ctr"/>
            <a:r>
              <a:rPr lang="fa-IR" sz="3200" dirty="0">
                <a:solidFill>
                  <a:srgbClr val="231F20"/>
                </a:solidFill>
                <a:latin typeface="AmuzehNewNormalPS"/>
                <a:cs typeface="B Koodak" panose="00000700000000000000" pitchFamily="2" charset="-78"/>
              </a:rPr>
              <a:t/>
            </a:r>
            <a:br>
              <a:rPr lang="fa-IR" sz="3200" dirty="0">
                <a:solidFill>
                  <a:srgbClr val="231F20"/>
                </a:solidFill>
                <a:latin typeface="AmuzehNewNormalPS"/>
                <a:cs typeface="B Koodak" panose="00000700000000000000" pitchFamily="2" charset="-78"/>
              </a:rPr>
            </a:br>
            <a:r>
              <a:rPr lang="fa-IR" sz="3200" dirty="0">
                <a:solidFill>
                  <a:srgbClr val="231F20"/>
                </a:solidFill>
                <a:latin typeface="AmuzehNewNormalPS"/>
                <a:cs typeface="B Koodak" panose="00000700000000000000" pitchFamily="2" charset="-78"/>
              </a:rPr>
              <a:t>از کدام فنون معماری و هنرها، به منظور ساختن و زیباسازی آنها استفاده شده است؟</a:t>
            </a:r>
            <a:endParaRPr lang="en-US" sz="3200" dirty="0">
              <a:cs typeface="B Koodak" panose="00000700000000000000" pitchFamily="2" charset="-78"/>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4260" y="198120"/>
            <a:ext cx="3048006" cy="2304293"/>
          </a:xfrm>
          <a:prstGeom prst="rect">
            <a:avLst/>
          </a:prstGeom>
        </p:spPr>
      </p:pic>
      <p:pic>
        <p:nvPicPr>
          <p:cNvPr id="5" name="Picture 4">
            <a:extLst>
              <a:ext uri="{FF2B5EF4-FFF2-40B4-BE49-F238E27FC236}">
                <a16:creationId xmlns:a16="http://schemas.microsoft.com/office/drawing/2014/main" id="{1F9C7F86-F839-4449-B9F0-8DC18AE3C1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2093" y="305131"/>
            <a:ext cx="4410075" cy="1104900"/>
          </a:xfrm>
          <a:prstGeom prst="rect">
            <a:avLst/>
          </a:prstGeom>
        </p:spPr>
      </p:pic>
    </p:spTree>
    <p:extLst>
      <p:ext uri="{BB962C8B-B14F-4D97-AF65-F5344CB8AC3E}">
        <p14:creationId xmlns:p14="http://schemas.microsoft.com/office/powerpoint/2010/main" val="273410765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2" name="Group 11"/>
          <p:cNvGrpSpPr/>
          <p:nvPr/>
        </p:nvGrpSpPr>
        <p:grpSpPr>
          <a:xfrm>
            <a:off x="2426640" y="449881"/>
            <a:ext cx="7277757" cy="1508760"/>
            <a:chOff x="2594281" y="2453640"/>
            <a:chExt cx="7277757" cy="1508760"/>
          </a:xfrm>
        </p:grpSpPr>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4281" y="2453640"/>
              <a:ext cx="7277757" cy="1508760"/>
            </a:xfrm>
            <a:prstGeom prst="rect">
              <a:avLst/>
            </a:prstGeom>
          </p:spPr>
        </p:pic>
        <p:sp>
          <p:nvSpPr>
            <p:cNvPr id="11" name="Rectangle 10"/>
            <p:cNvSpPr/>
            <p:nvPr/>
          </p:nvSpPr>
          <p:spPr>
            <a:xfrm>
              <a:off x="3158758" y="2915632"/>
              <a:ext cx="6148802" cy="584775"/>
            </a:xfrm>
            <a:prstGeom prst="rect">
              <a:avLst/>
            </a:prstGeom>
            <a:noFill/>
          </p:spPr>
          <p:txBody>
            <a:bodyPr wrap="square" lIns="91440" tIns="45720" rIns="91440" bIns="45720">
              <a:spAutoFit/>
            </a:bodyPr>
            <a:lstStyle/>
            <a:p>
              <a:pPr algn="ctr"/>
              <a:r>
                <a:rPr lang="fa-IR" sz="3200" b="1" dirty="0">
                  <a:ln w="6600">
                    <a:solidFill>
                      <a:srgbClr val="C00000"/>
                    </a:solidFill>
                    <a:prstDash val="solid"/>
                  </a:ln>
                  <a:solidFill>
                    <a:schemeClr val="accent4">
                      <a:lumMod val="75000"/>
                    </a:schemeClr>
                  </a:solidFill>
                  <a:effectLst>
                    <a:outerShdw dist="38100" dir="2700000" algn="tl" rotWithShape="0">
                      <a:schemeClr val="accent2"/>
                    </a:outerShdw>
                  </a:effectLst>
                  <a:cs typeface="B Koodak" panose="00000700000000000000" pitchFamily="2" charset="-78"/>
                </a:rPr>
                <a:t>علاقه مندی جانشینان تیمور به معماری و هنر</a:t>
              </a:r>
              <a:endParaRPr lang="en-US" sz="6000" b="1" dirty="0">
                <a:ln w="6600">
                  <a:solidFill>
                    <a:srgbClr val="C00000"/>
                  </a:solidFill>
                  <a:prstDash val="solid"/>
                </a:ln>
                <a:solidFill>
                  <a:schemeClr val="accent4">
                    <a:lumMod val="75000"/>
                  </a:schemeClr>
                </a:solidFill>
                <a:effectLst>
                  <a:outerShdw dist="38100" dir="2700000" algn="tl" rotWithShape="0">
                    <a:schemeClr val="accent2"/>
                  </a:outerShdw>
                </a:effectLst>
                <a:cs typeface="B Koodak" panose="00000700000000000000" pitchFamily="2" charset="-78"/>
              </a:endParaRPr>
            </a:p>
          </p:txBody>
        </p:sp>
      </p:grpSp>
      <p:sp>
        <p:nvSpPr>
          <p:cNvPr id="13" name="Rectangle 12"/>
          <p:cNvSpPr/>
          <p:nvPr/>
        </p:nvSpPr>
        <p:spPr>
          <a:xfrm>
            <a:off x="731519" y="2408522"/>
            <a:ext cx="1072896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زمان جانشینان تیمور نیز هنر و ادبیات و معماری رشد چشمگیری یافت. </a:t>
            </a:r>
            <a:endParaRPr lang="en-US" sz="3200" dirty="0">
              <a:cs typeface="B Koodak" panose="00000700000000000000" pitchFamily="2" charset="-78"/>
            </a:endParaRPr>
          </a:p>
        </p:txBody>
      </p:sp>
      <p:sp>
        <p:nvSpPr>
          <p:cNvPr id="14" name="Rectangle 13"/>
          <p:cNvSpPr/>
          <p:nvPr/>
        </p:nvSpPr>
        <p:spPr>
          <a:xfrm>
            <a:off x="731519" y="3531242"/>
            <a:ext cx="10789919" cy="1077218"/>
          </a:xfrm>
          <a:prstGeom prst="rect">
            <a:avLst/>
          </a:prstGeom>
        </p:spPr>
        <p:txBody>
          <a:bodyPr wrap="square">
            <a:spAutoFit/>
          </a:bodyPr>
          <a:lstStyle/>
          <a:p>
            <a:pPr algn="ctr"/>
            <a:r>
              <a:rPr lang="fa-IR" sz="3200" dirty="0">
                <a:solidFill>
                  <a:srgbClr val="0033CC"/>
                </a:solidFill>
                <a:latin typeface="AmuzehNewNormalPS"/>
                <a:cs typeface="B Koodak" panose="00000700000000000000" pitchFamily="2" charset="-78"/>
              </a:rPr>
              <a:t>شاهرخ پسر تیمور </a:t>
            </a:r>
            <a:r>
              <a:rPr lang="fa-IR" sz="3200" dirty="0">
                <a:solidFill>
                  <a:srgbClr val="231F20"/>
                </a:solidFill>
                <a:latin typeface="AmuzehNewNormalPS"/>
                <a:cs typeface="B Koodak" panose="00000700000000000000" pitchFamily="2" charset="-78"/>
              </a:rPr>
              <a:t>که تحت تأثیر فرهنگ و تمدن ایران قرار داشت، راه پدر را در جنگ و خونریزی ادامه نداد. </a:t>
            </a:r>
            <a:endParaRPr lang="en-US" sz="3200" dirty="0">
              <a:solidFill>
                <a:srgbClr val="231F20"/>
              </a:solidFill>
              <a:latin typeface="AmuzehNewNormalPS"/>
              <a:cs typeface="B Koodak" panose="00000700000000000000" pitchFamily="2" charset="-78"/>
            </a:endParaRPr>
          </a:p>
        </p:txBody>
      </p:sp>
      <p:sp>
        <p:nvSpPr>
          <p:cNvPr id="15" name="Rectangle 14"/>
          <p:cNvSpPr/>
          <p:nvPr/>
        </p:nvSpPr>
        <p:spPr>
          <a:xfrm>
            <a:off x="396239" y="5027890"/>
            <a:ext cx="11460478"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در زمان او </a:t>
            </a:r>
            <a:r>
              <a:rPr lang="fa-IR" sz="3200" dirty="0">
                <a:solidFill>
                  <a:srgbClr val="0033CC"/>
                </a:solidFill>
                <a:latin typeface="AmuzehNewNormalPS"/>
                <a:cs typeface="B Koodak" panose="00000700000000000000" pitchFamily="2" charset="-78"/>
              </a:rPr>
              <a:t>هرات به پایتختی تیموریان </a:t>
            </a:r>
            <a:r>
              <a:rPr lang="fa-IR" sz="3200" dirty="0">
                <a:solidFill>
                  <a:srgbClr val="231F20"/>
                </a:solidFill>
                <a:latin typeface="AmuzehNewNormalPS"/>
                <a:cs typeface="B Koodak" panose="00000700000000000000" pitchFamily="2" charset="-78"/>
              </a:rPr>
              <a:t>انتخاب و به یکی از بزرگترین و باشکوه ترین شهرهای ایران تبدیل شد.</a:t>
            </a:r>
            <a:endParaRPr lang="en-US" sz="3200" dirty="0">
              <a:cs typeface="B Koodak" panose="00000700000000000000" pitchFamily="2" charset="-78"/>
            </a:endParaRPr>
          </a:p>
        </p:txBody>
      </p:sp>
    </p:spTree>
    <p:extLst>
      <p:ext uri="{BB962C8B-B14F-4D97-AF65-F5344CB8AC3E}">
        <p14:creationId xmlns:p14="http://schemas.microsoft.com/office/powerpoint/2010/main" val="1217566463"/>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p:cTn id="15" dur="1000" fill="hold"/>
                                        <p:tgtEl>
                                          <p:spTgt spid="15"/>
                                        </p:tgtEl>
                                        <p:attrNameLst>
                                          <p:attrName>ppt_w</p:attrName>
                                        </p:attrNameLst>
                                      </p:cBhvr>
                                      <p:tavLst>
                                        <p:tav tm="0">
                                          <p:val>
                                            <p:fltVal val="0"/>
                                          </p:val>
                                        </p:tav>
                                        <p:tav tm="100000">
                                          <p:val>
                                            <p:strVal val="#ppt_w"/>
                                          </p:val>
                                        </p:tav>
                                      </p:tavLst>
                                    </p:anim>
                                    <p:anim calcmode="lin" valueType="num">
                                      <p:cBhvr>
                                        <p:cTn id="16" dur="1000" fill="hold"/>
                                        <p:tgtEl>
                                          <p:spTgt spid="15"/>
                                        </p:tgtEl>
                                        <p:attrNameLst>
                                          <p:attrName>ppt_h</p:attrName>
                                        </p:attrNameLst>
                                      </p:cBhvr>
                                      <p:tavLst>
                                        <p:tav tm="0">
                                          <p:val>
                                            <p:fltVal val="0"/>
                                          </p:val>
                                        </p:tav>
                                        <p:tav tm="100000">
                                          <p:val>
                                            <p:strVal val="#ppt_h"/>
                                          </p:val>
                                        </p:tav>
                                      </p:tavLst>
                                    </p:anim>
                                    <p:anim calcmode="lin" valueType="num">
                                      <p:cBhvr>
                                        <p:cTn id="17"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5" name="Rectangle 4"/>
          <p:cNvSpPr/>
          <p:nvPr/>
        </p:nvSpPr>
        <p:spPr>
          <a:xfrm>
            <a:off x="0" y="481876"/>
            <a:ext cx="121920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به سبب توجه و علاقه شاهرخ به ادب و هنر، تعداد زیادی از شاعران، هنرمندان و معماران نامدار به این شهر آمدند. </a:t>
            </a:r>
            <a:endParaRPr lang="en-US" sz="3200" dirty="0">
              <a:cs typeface="B Koodak" panose="00000700000000000000" pitchFamily="2" charset="-78"/>
            </a:endParaRPr>
          </a:p>
        </p:txBody>
      </p:sp>
      <p:sp>
        <p:nvSpPr>
          <p:cNvPr id="6" name="Rectangle 5"/>
          <p:cNvSpPr/>
          <p:nvPr/>
        </p:nvSpPr>
        <p:spPr>
          <a:xfrm>
            <a:off x="266700" y="2040970"/>
            <a:ext cx="116586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همچنین مدارس و کتابخانه های متعددی به فرمان او در هرات ساخته شد و جویندگان علم و دانش را از گوشه و کنار ایران به خود جذب کرد.</a:t>
            </a:r>
            <a:endParaRPr lang="en-US" sz="3200" dirty="0">
              <a:solidFill>
                <a:srgbClr val="231F20"/>
              </a:solidFill>
              <a:latin typeface="AmuzehNewNormalPS"/>
              <a:cs typeface="B Koodak" panose="00000700000000000000" pitchFamily="2" charset="-78"/>
            </a:endParaRPr>
          </a:p>
        </p:txBody>
      </p:sp>
      <p:sp>
        <p:nvSpPr>
          <p:cNvPr id="7" name="Rectangle 6"/>
          <p:cNvSpPr/>
          <p:nvPr/>
        </p:nvSpPr>
        <p:spPr>
          <a:xfrm>
            <a:off x="441960" y="3916159"/>
            <a:ext cx="1130808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گوهرشاد، همسر شاهرخ از زنان نیکوکار بود که به عمران و آبادی توجه داشت.</a:t>
            </a:r>
            <a:endParaRPr lang="en-US" sz="3200" dirty="0">
              <a:solidFill>
                <a:srgbClr val="231F20"/>
              </a:solidFill>
              <a:latin typeface="AmuzehNewNormalPS"/>
              <a:cs typeface="B Koodak" panose="00000700000000000000" pitchFamily="2" charset="-78"/>
            </a:endParaRPr>
          </a:p>
        </p:txBody>
      </p:sp>
      <p:sp>
        <p:nvSpPr>
          <p:cNvPr id="8" name="Rectangle 7"/>
          <p:cNvSpPr/>
          <p:nvPr/>
        </p:nvSpPr>
        <p:spPr>
          <a:xfrm>
            <a:off x="441960" y="5291448"/>
            <a:ext cx="1148334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او بناهای متعددی در هرات و مشهد ساخت که مسجد گوهرشاد در جوار حرم حضرت امام رضا (ع) یکی از آنهاست.</a:t>
            </a:r>
            <a:endParaRPr lang="en-US" sz="3200" dirty="0">
              <a:solidFill>
                <a:srgbClr val="231F20"/>
              </a:solidFill>
              <a:latin typeface="AmuzehNewNormalPS"/>
              <a:cs typeface="B Koodak" panose="00000700000000000000" pitchFamily="2" charset="-78"/>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1930" y="1596129"/>
            <a:ext cx="4343400" cy="361950"/>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1930" y="3389277"/>
            <a:ext cx="4343400" cy="36195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1930" y="4679780"/>
            <a:ext cx="4343400" cy="361950"/>
          </a:xfrm>
          <a:prstGeom prst="rect">
            <a:avLst/>
          </a:prstGeom>
        </p:spPr>
      </p:pic>
    </p:spTree>
    <p:extLst>
      <p:ext uri="{BB962C8B-B14F-4D97-AF65-F5344CB8AC3E}">
        <p14:creationId xmlns:p14="http://schemas.microsoft.com/office/powerpoint/2010/main" val="1077658197"/>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9634" y="640380"/>
            <a:ext cx="3307081" cy="5225188"/>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1632" y="640380"/>
            <a:ext cx="3334941" cy="5225188"/>
          </a:xfrm>
          <a:prstGeom prst="rect">
            <a:avLst/>
          </a:prstGeom>
        </p:spPr>
      </p:pic>
      <p:sp>
        <p:nvSpPr>
          <p:cNvPr id="6" name="Rectangle 5"/>
          <p:cNvSpPr/>
          <p:nvPr/>
        </p:nvSpPr>
        <p:spPr>
          <a:xfrm>
            <a:off x="2285377" y="5955529"/>
            <a:ext cx="3895593" cy="584775"/>
          </a:xfrm>
          <a:prstGeom prst="rect">
            <a:avLst/>
          </a:prstGeom>
        </p:spPr>
        <p:txBody>
          <a:bodyPr wrap="square">
            <a:spAutoFit/>
          </a:bodyPr>
          <a:lstStyle/>
          <a:p>
            <a:pPr algn="ctr"/>
            <a:r>
              <a:rPr lang="fa-IR" sz="3200" b="1" dirty="0">
                <a:solidFill>
                  <a:srgbClr val="231F20"/>
                </a:solidFill>
                <a:latin typeface="Amuzeh-New-Bold"/>
                <a:cs typeface="B Koodak" panose="00000700000000000000" pitchFamily="2" charset="-78"/>
              </a:rPr>
              <a:t>سردیس شاهرخ پسر تیمور</a:t>
            </a:r>
            <a:endParaRPr lang="en-US" sz="3200" dirty="0">
              <a:cs typeface="B Koodak" panose="00000700000000000000" pitchFamily="2" charset="-78"/>
            </a:endParaRPr>
          </a:p>
        </p:txBody>
      </p:sp>
      <p:sp>
        <p:nvSpPr>
          <p:cNvPr id="7" name="Rectangle 6"/>
          <p:cNvSpPr/>
          <p:nvPr/>
        </p:nvSpPr>
        <p:spPr>
          <a:xfrm>
            <a:off x="6678115" y="5955529"/>
            <a:ext cx="4161973" cy="584775"/>
          </a:xfrm>
          <a:prstGeom prst="rect">
            <a:avLst/>
          </a:prstGeom>
        </p:spPr>
        <p:txBody>
          <a:bodyPr wrap="square">
            <a:spAutoFit/>
          </a:bodyPr>
          <a:lstStyle/>
          <a:p>
            <a:pPr algn="ctr"/>
            <a:r>
              <a:rPr lang="fa-IR" sz="3200" b="1" dirty="0">
                <a:solidFill>
                  <a:srgbClr val="231F20"/>
                </a:solidFill>
                <a:latin typeface="Amuzeh-New-Bold"/>
                <a:cs typeface="B Koodak" panose="00000700000000000000" pitchFamily="2" charset="-78"/>
              </a:rPr>
              <a:t>گوهرشاد بیگم همسر شاهرخ</a:t>
            </a:r>
            <a:endParaRPr lang="en-US" sz="3200" dirty="0">
              <a:cs typeface="B Koodak" panose="00000700000000000000" pitchFamily="2" charset="-78"/>
            </a:endParaRPr>
          </a:p>
        </p:txBody>
      </p:sp>
    </p:spTree>
    <p:extLst>
      <p:ext uri="{BB962C8B-B14F-4D97-AF65-F5344CB8AC3E}">
        <p14:creationId xmlns:p14="http://schemas.microsoft.com/office/powerpoint/2010/main" val="31074897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8610600" y="210049"/>
            <a:ext cx="3398520" cy="584775"/>
          </a:xfrm>
          <a:prstGeom prst="rect">
            <a:avLst/>
          </a:prstGeom>
        </p:spPr>
        <p:txBody>
          <a:bodyPr wrap="square">
            <a:spAutoFit/>
          </a:bodyPr>
          <a:lstStyle/>
          <a:p>
            <a:pPr algn="ctr"/>
            <a:r>
              <a:rPr lang="fa-IR" sz="3200" b="1" dirty="0">
                <a:solidFill>
                  <a:srgbClr val="231F20"/>
                </a:solidFill>
                <a:latin typeface="Amuzeh-New-Bold"/>
                <a:cs typeface="B Koodak" panose="00000700000000000000" pitchFamily="2" charset="-78"/>
              </a:rPr>
              <a:t>مسجد گوهرشاد، مشهد</a:t>
            </a:r>
            <a:endParaRPr lang="en-US" sz="3200" dirty="0">
              <a:cs typeface="B Koodak" panose="00000700000000000000" pitchFamily="2" charset="-78"/>
            </a:endParaRPr>
          </a:p>
        </p:txBody>
      </p:sp>
    </p:spTree>
    <p:extLst>
      <p:ext uri="{BB962C8B-B14F-4D97-AF65-F5344CB8AC3E}">
        <p14:creationId xmlns:p14="http://schemas.microsoft.com/office/powerpoint/2010/main" val="2479568573"/>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2791" y="0"/>
            <a:ext cx="9646418"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080000" cy="685800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34117" y="0"/>
            <a:ext cx="6757883" cy="6979920"/>
          </a:xfrm>
          <a:prstGeom prst="rect">
            <a:avLst/>
          </a:prstGeom>
        </p:spPr>
      </p:pic>
    </p:spTree>
    <p:extLst>
      <p:ext uri="{BB962C8B-B14F-4D97-AF65-F5344CB8AC3E}">
        <p14:creationId xmlns:p14="http://schemas.microsoft.com/office/powerpoint/2010/main" val="466094284"/>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396240" y="452735"/>
            <a:ext cx="11201400" cy="1077218"/>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پسران شاهرخ نیز به علم و ادب و هنر علاقه و توجه بسیار داشتند و به پیشرفت زبان و ادب فارسی خدمت شایانی کردند</a:t>
            </a:r>
            <a:endParaRPr lang="en-US" sz="3200" dirty="0">
              <a:cs typeface="B Koodak" panose="00000700000000000000"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69346">
            <a:off x="844868" y="2225040"/>
            <a:ext cx="3008046" cy="413004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806537">
            <a:off x="4735866" y="2214448"/>
            <a:ext cx="3008045" cy="4130040"/>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780112">
            <a:off x="8449628" y="2072640"/>
            <a:ext cx="3008046" cy="4130040"/>
          </a:xfrm>
          <a:prstGeom prst="rect">
            <a:avLst/>
          </a:prstGeom>
        </p:spPr>
      </p:pic>
    </p:spTree>
    <p:extLst>
      <p:ext uri="{BB962C8B-B14F-4D97-AF65-F5344CB8AC3E}">
        <p14:creationId xmlns:p14="http://schemas.microsoft.com/office/powerpoint/2010/main" val="799396006"/>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8" name="Rectangle 7"/>
          <p:cNvSpPr/>
          <p:nvPr/>
        </p:nvSpPr>
        <p:spPr>
          <a:xfrm>
            <a:off x="1950720" y="179569"/>
            <a:ext cx="8290560" cy="523220"/>
          </a:xfrm>
          <a:prstGeom prst="rect">
            <a:avLst/>
          </a:prstGeom>
          <a:solidFill>
            <a:schemeClr val="bg1"/>
          </a:solidFill>
        </p:spPr>
        <p:txBody>
          <a:bodyPr wrap="square">
            <a:spAutoFit/>
          </a:bodyPr>
          <a:lstStyle/>
          <a:p>
            <a:pPr algn="ctr"/>
            <a:r>
              <a:rPr lang="fa-IR" sz="2800" b="1" dirty="0">
                <a:cs typeface="B Koodak" panose="00000700000000000000" pitchFamily="2" charset="-78"/>
              </a:rPr>
              <a:t>رصدخانۀ سمرقند که توسط میرزا الغ بیک، پسر شاهرخ ساخته شد.</a:t>
            </a:r>
            <a:endParaRPr lang="en-US" sz="4400" dirty="0">
              <a:cs typeface="B Koodak" panose="00000700000000000000" pitchFamily="2" charset="-78"/>
            </a:endParaRPr>
          </a:p>
        </p:txBody>
      </p:sp>
    </p:spTree>
    <p:extLst>
      <p:ext uri="{BB962C8B-B14F-4D97-AF65-F5344CB8AC3E}">
        <p14:creationId xmlns:p14="http://schemas.microsoft.com/office/powerpoint/2010/main" val="90953303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329" y="0"/>
            <a:ext cx="10327341" cy="6858000"/>
          </a:xfrm>
          <a:prstGeom prst="rect">
            <a:avLst/>
          </a:prstGeom>
        </p:spPr>
      </p:pic>
      <p:sp>
        <p:nvSpPr>
          <p:cNvPr id="4" name="Rectangle 3"/>
          <p:cNvSpPr/>
          <p:nvPr/>
        </p:nvSpPr>
        <p:spPr>
          <a:xfrm>
            <a:off x="8763000" y="118609"/>
            <a:ext cx="2286000" cy="523220"/>
          </a:xfrm>
          <a:prstGeom prst="rect">
            <a:avLst/>
          </a:prstGeom>
        </p:spPr>
        <p:txBody>
          <a:bodyPr wrap="square">
            <a:spAutoFit/>
          </a:bodyPr>
          <a:lstStyle/>
          <a:p>
            <a:pPr algn="ctr"/>
            <a:r>
              <a:rPr lang="fa-IR" sz="2800" b="1" dirty="0">
                <a:cs typeface="B Koodak" panose="00000700000000000000" pitchFamily="2" charset="-78"/>
              </a:rPr>
              <a:t>رصدخانۀ سمرقند</a:t>
            </a:r>
            <a:endParaRPr lang="en-US" sz="4400" dirty="0">
              <a:cs typeface="B Koodak" panose="00000700000000000000" pitchFamily="2" charset="-78"/>
            </a:endParaRPr>
          </a:p>
        </p:txBody>
      </p:sp>
    </p:spTree>
    <p:extLst>
      <p:ext uri="{BB962C8B-B14F-4D97-AF65-F5344CB8AC3E}">
        <p14:creationId xmlns:p14="http://schemas.microsoft.com/office/powerpoint/2010/main" val="3494340354"/>
      </p:ext>
    </p:extLst>
  </p:cSld>
  <p:clrMapOvr>
    <a:masterClrMapping/>
  </p:clrMapOvr>
  <p:transition spd="slow">
    <p:push dir="u"/>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447" y="0"/>
            <a:ext cx="10295106" cy="6858000"/>
          </a:xfrm>
          <a:prstGeom prst="rect">
            <a:avLst/>
          </a:prstGeom>
        </p:spPr>
      </p:pic>
      <p:sp>
        <p:nvSpPr>
          <p:cNvPr id="6" name="Rectangle 5"/>
          <p:cNvSpPr/>
          <p:nvPr/>
        </p:nvSpPr>
        <p:spPr>
          <a:xfrm>
            <a:off x="8881353" y="194809"/>
            <a:ext cx="2362200" cy="523220"/>
          </a:xfrm>
          <a:prstGeom prst="rect">
            <a:avLst/>
          </a:prstGeom>
        </p:spPr>
        <p:txBody>
          <a:bodyPr wrap="square">
            <a:spAutoFit/>
          </a:bodyPr>
          <a:lstStyle/>
          <a:p>
            <a:pPr algn="ctr"/>
            <a:r>
              <a:rPr lang="fa-IR" sz="2800" b="1" dirty="0">
                <a:cs typeface="B Koodak" panose="00000700000000000000" pitchFamily="2" charset="-78"/>
              </a:rPr>
              <a:t>رصدخانۀ سمرقند</a:t>
            </a:r>
            <a:endParaRPr lang="en-US" sz="4400" dirty="0">
              <a:cs typeface="B Koodak" panose="00000700000000000000" pitchFamily="2" charset="-78"/>
            </a:endParaRPr>
          </a:p>
        </p:txBody>
      </p:sp>
    </p:spTree>
    <p:extLst>
      <p:ext uri="{BB962C8B-B14F-4D97-AF65-F5344CB8AC3E}">
        <p14:creationId xmlns:p14="http://schemas.microsoft.com/office/powerpoint/2010/main" val="26987459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876300" y="1024755"/>
            <a:ext cx="10439400" cy="584775"/>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txBody>
          <a:bodyPr wrap="square">
            <a:spAutoFit/>
          </a:bodyPr>
          <a:lstStyle/>
          <a:p>
            <a:pPr algn="ctr"/>
            <a:r>
              <a:rPr lang="fa-IR" sz="3200" dirty="0">
                <a:solidFill>
                  <a:srgbClr val="231F20"/>
                </a:solidFill>
                <a:latin typeface="AmuzehNewNormalPS"/>
                <a:cs typeface="B Koodak" panose="00000700000000000000" pitchFamily="2" charset="-78"/>
              </a:rPr>
              <a:t>در دورۀ تیموریان، هنر نگارگری (نقاشی) و خوشنویسی شکوفا شد.</a:t>
            </a:r>
            <a:endParaRPr lang="en-US" sz="3200" dirty="0">
              <a:cs typeface="B Koodak" panose="00000700000000000000" pitchFamily="2" charset="-78"/>
            </a:endParaRPr>
          </a:p>
        </p:txBody>
      </p:sp>
      <p:sp>
        <p:nvSpPr>
          <p:cNvPr id="4" name="Rectangle 3"/>
          <p:cNvSpPr/>
          <p:nvPr/>
        </p:nvSpPr>
        <p:spPr>
          <a:xfrm>
            <a:off x="563880" y="2375613"/>
            <a:ext cx="11064240" cy="1077218"/>
          </a:xfrm>
          <a:prstGeom prst="rect">
            <a:avLst/>
          </a:prstGeom>
        </p:spPr>
        <p:txBody>
          <a:bodyPr wrap="square">
            <a:spAutoFit/>
          </a:bodyPr>
          <a:lstStyle/>
          <a:p>
            <a:pPr algn="ctr"/>
            <a:r>
              <a:rPr lang="fa-IR" sz="3200" dirty="0">
                <a:solidFill>
                  <a:srgbClr val="0033CC"/>
                </a:solidFill>
                <a:latin typeface="AmuzehNewNormalPS"/>
                <a:cs typeface="B Koodak" panose="00000700000000000000" pitchFamily="2" charset="-78"/>
              </a:rPr>
              <a:t>شاهنامه بایْسُنْقُری </a:t>
            </a:r>
            <a:r>
              <a:rPr lang="fa-IR" sz="3200" dirty="0">
                <a:solidFill>
                  <a:srgbClr val="231F20"/>
                </a:solidFill>
                <a:latin typeface="AmuzehNewNormalPS"/>
                <a:cs typeface="B Koodak" panose="00000700000000000000" pitchFamily="2" charset="-78"/>
              </a:rPr>
              <a:t>یکی از نفیس ترین نسخه های کهن شاهنامه است که به سفارش بایْسُنْقُرمیرزا، شاهزادۀ تیموری نگارگری و تذهیب شد. </a:t>
            </a:r>
            <a:endParaRPr lang="en-US" sz="3200" dirty="0">
              <a:solidFill>
                <a:srgbClr val="231F20"/>
              </a:solidFill>
              <a:latin typeface="AmuzehNewNormalPS"/>
              <a:cs typeface="B Koodak" panose="00000700000000000000" pitchFamily="2" charset="-78"/>
            </a:endParaRPr>
          </a:p>
        </p:txBody>
      </p:sp>
      <p:sp>
        <p:nvSpPr>
          <p:cNvPr id="5" name="Rectangle 4"/>
          <p:cNvSpPr/>
          <p:nvPr/>
        </p:nvSpPr>
        <p:spPr>
          <a:xfrm>
            <a:off x="1805940" y="4218914"/>
            <a:ext cx="858012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این اثر از نظر </a:t>
            </a:r>
            <a:r>
              <a:rPr lang="fa-IR" sz="3200" dirty="0">
                <a:solidFill>
                  <a:srgbClr val="0033CC"/>
                </a:solidFill>
                <a:latin typeface="AmuzehNewNormalPS"/>
                <a:cs typeface="B Koodak" panose="00000700000000000000" pitchFamily="2" charset="-78"/>
              </a:rPr>
              <a:t>کتاب آرایی و ارزش هنری</a:t>
            </a:r>
            <a:r>
              <a:rPr lang="fa-IR" sz="3200" dirty="0">
                <a:solidFill>
                  <a:srgbClr val="231F20"/>
                </a:solidFill>
                <a:latin typeface="AmuzehNewNormalPS"/>
                <a:cs typeface="B Koodak" panose="00000700000000000000" pitchFamily="2" charset="-78"/>
              </a:rPr>
              <a:t>، اهمیت فراوانی دارد.</a:t>
            </a:r>
            <a:endParaRPr lang="en-US" sz="3200" dirty="0">
              <a:solidFill>
                <a:srgbClr val="231F20"/>
              </a:solidFill>
              <a:latin typeface="AmuzehNewNormalPS"/>
              <a:cs typeface="B Koodak" panose="00000700000000000000" pitchFamily="2" charset="-78"/>
            </a:endParaRPr>
          </a:p>
        </p:txBody>
      </p:sp>
    </p:spTree>
    <p:extLst>
      <p:ext uri="{BB962C8B-B14F-4D97-AF65-F5344CB8AC3E}">
        <p14:creationId xmlns:p14="http://schemas.microsoft.com/office/powerpoint/2010/main" val="627120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3"/>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9890" y="0"/>
            <a:ext cx="6667500" cy="68580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906"/>
            <a:ext cx="4389120" cy="687590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09522" y="0"/>
            <a:ext cx="4582478" cy="6890944"/>
          </a:xfrm>
          <a:prstGeom prst="rect">
            <a:avLst/>
          </a:prstGeom>
        </p:spPr>
      </p:pic>
      <p:sp>
        <p:nvSpPr>
          <p:cNvPr id="7" name="Rectangle 6"/>
          <p:cNvSpPr/>
          <p:nvPr/>
        </p:nvSpPr>
        <p:spPr>
          <a:xfrm>
            <a:off x="4818221" y="3029449"/>
            <a:ext cx="2362200" cy="523220"/>
          </a:xfrm>
          <a:prstGeom prst="rect">
            <a:avLst/>
          </a:prstGeom>
        </p:spPr>
        <p:txBody>
          <a:bodyPr wrap="square">
            <a:spAutoFit/>
          </a:bodyPr>
          <a:lstStyle/>
          <a:p>
            <a:pPr algn="ctr"/>
            <a:r>
              <a:rPr lang="fa-IR" sz="2800" b="1" dirty="0">
                <a:cs typeface="B Koodak" panose="00000700000000000000" pitchFamily="2" charset="-78"/>
              </a:rPr>
              <a:t>شاهنامۀ بایسنقری</a:t>
            </a:r>
            <a:endParaRPr lang="en-US" sz="4400" dirty="0">
              <a:cs typeface="B Koodak" panose="00000700000000000000" pitchFamily="2" charset="-78"/>
            </a:endParaRPr>
          </a:p>
        </p:txBody>
      </p:sp>
    </p:spTree>
    <p:extLst>
      <p:ext uri="{BB962C8B-B14F-4D97-AF65-F5344CB8AC3E}">
        <p14:creationId xmlns:p14="http://schemas.microsoft.com/office/powerpoint/2010/main" val="187522329"/>
      </p:ext>
    </p:extLst>
  </p:cSld>
  <p:clrMapOvr>
    <a:masterClrMapping/>
  </p:clrMapOvr>
  <p:transition spd="slow">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9890" y="0"/>
            <a:ext cx="6667500" cy="685800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26280" cy="685800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43800" y="-1"/>
            <a:ext cx="4648200" cy="6869261"/>
          </a:xfrm>
          <a:prstGeom prst="rect">
            <a:avLst/>
          </a:prstGeom>
        </p:spPr>
      </p:pic>
      <p:sp>
        <p:nvSpPr>
          <p:cNvPr id="4" name="Rectangle 3"/>
          <p:cNvSpPr/>
          <p:nvPr/>
        </p:nvSpPr>
        <p:spPr>
          <a:xfrm>
            <a:off x="4853940" y="3167390"/>
            <a:ext cx="2362200" cy="523220"/>
          </a:xfrm>
          <a:prstGeom prst="rect">
            <a:avLst/>
          </a:prstGeom>
        </p:spPr>
        <p:txBody>
          <a:bodyPr wrap="square">
            <a:spAutoFit/>
          </a:bodyPr>
          <a:lstStyle/>
          <a:p>
            <a:pPr algn="ctr"/>
            <a:r>
              <a:rPr lang="fa-IR" sz="2800" b="1" dirty="0">
                <a:cs typeface="B Koodak" panose="00000700000000000000" pitchFamily="2" charset="-78"/>
              </a:rPr>
              <a:t>شاهنامۀ بایسنقری</a:t>
            </a:r>
            <a:endParaRPr lang="en-US" sz="4400" dirty="0">
              <a:cs typeface="B Koodak" panose="00000700000000000000" pitchFamily="2" charset="-78"/>
            </a:endParaRPr>
          </a:p>
        </p:txBody>
      </p:sp>
    </p:spTree>
    <p:extLst>
      <p:ext uri="{BB962C8B-B14F-4D97-AF65-F5344CB8AC3E}">
        <p14:creationId xmlns:p14="http://schemas.microsoft.com/office/powerpoint/2010/main" val="3338321413"/>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2000" y="-2"/>
            <a:ext cx="8890000" cy="6858001"/>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5257800" cy="6872941"/>
          </a:xfrm>
          <a:prstGeom prst="rect">
            <a:avLst/>
          </a:prstGeom>
        </p:spPr>
      </p:pic>
      <p:sp>
        <p:nvSpPr>
          <p:cNvPr id="3" name="Rectangle 2"/>
          <p:cNvSpPr/>
          <p:nvPr/>
        </p:nvSpPr>
        <p:spPr>
          <a:xfrm>
            <a:off x="5516880" y="2890390"/>
            <a:ext cx="6416040" cy="1077218"/>
          </a:xfrm>
          <a:prstGeom prst="rect">
            <a:avLst/>
          </a:prstGeom>
        </p:spPr>
        <p:txBody>
          <a:bodyPr wrap="square">
            <a:spAutoFit/>
          </a:bodyPr>
          <a:lstStyle/>
          <a:p>
            <a:pPr algn="ctr"/>
            <a:r>
              <a:rPr lang="fa-IR" sz="3200" dirty="0">
                <a:solidFill>
                  <a:srgbClr val="231F20"/>
                </a:solidFill>
                <a:latin typeface="Amuzeh-New-Bold"/>
                <a:cs typeface="B Koodak" panose="00000700000000000000" pitchFamily="2" charset="-78"/>
              </a:rPr>
              <a:t>نقاشی  کاخ خُوَرْنَقْ ، اثر کمال الدین بهزاد، نقاش مشهور ایرانی در دوران تیموری و صفوی</a:t>
            </a:r>
            <a:endParaRPr lang="en-US" sz="3200" dirty="0">
              <a:cs typeface="B Koodak" panose="00000700000000000000" pitchFamily="2" charset="-78"/>
            </a:endParaRPr>
          </a:p>
        </p:txBody>
      </p:sp>
    </p:spTree>
    <p:extLst>
      <p:ext uri="{BB962C8B-B14F-4D97-AF65-F5344CB8AC3E}">
        <p14:creationId xmlns:p14="http://schemas.microsoft.com/office/powerpoint/2010/main" val="3171632973"/>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2" name="Rectangle 1"/>
          <p:cNvSpPr/>
          <p:nvPr/>
        </p:nvSpPr>
        <p:spPr>
          <a:xfrm>
            <a:off x="243840" y="2399437"/>
            <a:ext cx="11521440" cy="2308324"/>
          </a:xfrm>
          <a:prstGeom prst="rect">
            <a:avLst/>
          </a:prstGeom>
        </p:spPr>
        <p:txBody>
          <a:bodyPr wrap="square">
            <a:spAutoFit/>
          </a:bodyPr>
          <a:lstStyle/>
          <a:p>
            <a:pPr algn="ctr">
              <a:lnSpc>
                <a:spcPct val="150000"/>
              </a:lnSpc>
            </a:pPr>
            <a:r>
              <a:rPr lang="fa-IR" sz="3200" b="1" dirty="0">
                <a:solidFill>
                  <a:srgbClr val="231F20"/>
                </a:solidFill>
                <a:latin typeface="Amuzeh-New-Bold"/>
                <a:cs typeface="B Koodak" panose="00000700000000000000" pitchFamily="2" charset="-78"/>
              </a:rPr>
              <a:t>امیرجلال الدین چخماق که از جانب شاهرخ بر یزد حکومت می کرد با همکاری همسر خود فاطمه خاتون، مجموعه ای از بناهای باشکوه را در آن شهر ساخت. </a:t>
            </a:r>
          </a:p>
          <a:p>
            <a:pPr algn="ctr">
              <a:lnSpc>
                <a:spcPct val="150000"/>
              </a:lnSpc>
            </a:pPr>
            <a:r>
              <a:rPr lang="fa-IR" sz="3200" b="1" dirty="0">
                <a:solidFill>
                  <a:srgbClr val="231F20"/>
                </a:solidFill>
                <a:latin typeface="Amuzeh-New-Bold"/>
                <a:cs typeface="B Koodak" panose="00000700000000000000" pitchFamily="2" charset="-78"/>
              </a:rPr>
              <a:t>این مجموعه شامل تکیه، میدان، بازار، کاروانسرا، حمام، آب انبار، خانقاه</a:t>
            </a:r>
            <a:r>
              <a:rPr lang="fa-IR" sz="1100" dirty="0">
                <a:solidFill>
                  <a:srgbClr val="231F20"/>
                </a:solidFill>
                <a:latin typeface="AmuzehNewNormalPS"/>
                <a:cs typeface="B Koodak" panose="00000700000000000000" pitchFamily="2" charset="-78"/>
              </a:rPr>
              <a:t>٭ </a:t>
            </a:r>
            <a:r>
              <a:rPr lang="fa-IR" sz="3200" b="1" dirty="0">
                <a:solidFill>
                  <a:srgbClr val="231F20"/>
                </a:solidFill>
                <a:latin typeface="Amuzeh-New-Bold"/>
                <a:cs typeface="B Koodak" panose="00000700000000000000" pitchFamily="2" charset="-78"/>
              </a:rPr>
              <a:t>و مسجد است</a:t>
            </a:r>
            <a:endParaRPr lang="en-US" sz="3200" dirty="0">
              <a:cs typeface="B Koodak" panose="00000700000000000000" pitchFamily="2" charset="-78"/>
            </a:endParaRPr>
          </a:p>
        </p:txBody>
      </p:sp>
      <p:sp>
        <p:nvSpPr>
          <p:cNvPr id="3" name="Rectangle 2"/>
          <p:cNvSpPr/>
          <p:nvPr/>
        </p:nvSpPr>
        <p:spPr>
          <a:xfrm>
            <a:off x="891540" y="1095549"/>
            <a:ext cx="10469880" cy="584775"/>
          </a:xfrm>
          <a:prstGeom prst="rect">
            <a:avLst/>
          </a:prstGeom>
        </p:spPr>
        <p:txBody>
          <a:bodyPr wrap="square">
            <a:spAutoFit/>
          </a:bodyPr>
          <a:lstStyle/>
          <a:p>
            <a:pPr algn="ctr"/>
            <a:r>
              <a:rPr lang="fa-IR" sz="3200" dirty="0">
                <a:solidFill>
                  <a:srgbClr val="231F20"/>
                </a:solidFill>
                <a:latin typeface="AmuzehNewNormalPS"/>
                <a:cs typeface="B Koodak" panose="00000700000000000000" pitchFamily="2" charset="-78"/>
              </a:rPr>
              <a:t>برخی سرداران حکومت تیموری نیز به عمران و آبادانی توجه و علاقه داشتند.</a:t>
            </a:r>
            <a:endParaRPr lang="en-US" sz="3200" dirty="0">
              <a:cs typeface="B Koodak" panose="00000700000000000000" pitchFamily="2" charset="-78"/>
            </a:endParaRPr>
          </a:p>
        </p:txBody>
      </p:sp>
    </p:spTree>
    <p:extLst>
      <p:ext uri="{BB962C8B-B14F-4D97-AF65-F5344CB8AC3E}">
        <p14:creationId xmlns:p14="http://schemas.microsoft.com/office/powerpoint/2010/main" val="2064933640"/>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8480" y="0"/>
            <a:ext cx="9113520" cy="685799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0323756" cy="6857999"/>
          </a:xfrm>
          <a:prstGeom prst="rect">
            <a:avLst/>
          </a:prstGeom>
        </p:spPr>
      </p:pic>
      <p:sp>
        <p:nvSpPr>
          <p:cNvPr id="6" name="Rectangle 5"/>
          <p:cNvSpPr/>
          <p:nvPr/>
        </p:nvSpPr>
        <p:spPr>
          <a:xfrm>
            <a:off x="10323756" y="2951944"/>
            <a:ext cx="1868244" cy="954107"/>
          </a:xfrm>
          <a:prstGeom prst="rect">
            <a:avLst/>
          </a:prstGeom>
        </p:spPr>
        <p:txBody>
          <a:bodyPr wrap="square">
            <a:spAutoFit/>
          </a:bodyPr>
          <a:lstStyle/>
          <a:p>
            <a:pPr algn="ctr"/>
            <a:r>
              <a:rPr lang="fa-IR" sz="2800" b="1" dirty="0">
                <a:cs typeface="B Koodak" panose="00000700000000000000" pitchFamily="2" charset="-78"/>
              </a:rPr>
              <a:t>مجموعۀ امیر چخماق، یزد</a:t>
            </a:r>
            <a:endParaRPr lang="en-US" sz="4400" dirty="0">
              <a:cs typeface="B Koodak" panose="00000700000000000000" pitchFamily="2" charset="-78"/>
            </a:endParaRPr>
          </a:p>
        </p:txBody>
      </p:sp>
    </p:spTree>
    <p:extLst>
      <p:ext uri="{BB962C8B-B14F-4D97-AF65-F5344CB8AC3E}">
        <p14:creationId xmlns:p14="http://schemas.microsoft.com/office/powerpoint/2010/main" val="2879353277"/>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8" y="0"/>
            <a:ext cx="12189264" cy="6858000"/>
          </a:xfrm>
          <a:prstGeom prst="rect">
            <a:avLst/>
          </a:prstGeom>
        </p:spPr>
      </p:pic>
      <p:sp>
        <p:nvSpPr>
          <p:cNvPr id="5" name="Rectangle 4"/>
          <p:cNvSpPr/>
          <p:nvPr/>
        </p:nvSpPr>
        <p:spPr>
          <a:xfrm>
            <a:off x="152400" y="163024"/>
            <a:ext cx="3246120" cy="523220"/>
          </a:xfrm>
          <a:prstGeom prst="rect">
            <a:avLst/>
          </a:prstGeom>
        </p:spPr>
        <p:txBody>
          <a:bodyPr wrap="square">
            <a:spAutoFit/>
          </a:bodyPr>
          <a:lstStyle/>
          <a:p>
            <a:pPr algn="ctr"/>
            <a:r>
              <a:rPr lang="fa-IR" sz="2800" b="1" dirty="0">
                <a:cs typeface="B Koodak" panose="00000700000000000000" pitchFamily="2" charset="-78"/>
              </a:rPr>
              <a:t>مجموعۀ امیر چخماق، یزد</a:t>
            </a:r>
            <a:endParaRPr lang="en-US" sz="4400" dirty="0">
              <a:cs typeface="B Koodak" panose="00000700000000000000" pitchFamily="2" charset="-78"/>
            </a:endParaRPr>
          </a:p>
        </p:txBody>
      </p:sp>
    </p:spTree>
    <p:extLst>
      <p:ext uri="{BB962C8B-B14F-4D97-AF65-F5344CB8AC3E}">
        <p14:creationId xmlns:p14="http://schemas.microsoft.com/office/powerpoint/2010/main" val="28455920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ectangle 15"/>
          <p:cNvSpPr/>
          <p:nvPr/>
        </p:nvSpPr>
        <p:spPr>
          <a:xfrm rot="19758507">
            <a:off x="8260069" y="462132"/>
            <a:ext cx="2173993" cy="1323439"/>
          </a:xfrm>
          <a:prstGeom prst="rect">
            <a:avLst/>
          </a:prstGeom>
          <a:noFill/>
        </p:spPr>
        <p:txBody>
          <a:bodyPr wrap="none" lIns="91440" tIns="45720" rIns="91440" bIns="45720">
            <a:spAutoFit/>
          </a:bodyPr>
          <a:lstStyle/>
          <a:p>
            <a:pPr algn="ctr"/>
            <a:r>
              <a:rPr lang="fa-IR" sz="8000" dirty="0">
                <a:ln w="0"/>
                <a:solidFill>
                  <a:sysClr val="windowText" lastClr="000000"/>
                </a:solidFill>
                <a:effectLst>
                  <a:glow rad="101600">
                    <a:schemeClr val="accent6">
                      <a:satMod val="175000"/>
                      <a:alpha val="40000"/>
                    </a:schemeClr>
                  </a:glow>
                  <a:outerShdw blurRad="38100" dist="19050" dir="2700000" algn="tl" rotWithShape="0">
                    <a:schemeClr val="dk1">
                      <a:alpha val="40000"/>
                    </a:schemeClr>
                  </a:outerShdw>
                </a:effectLst>
                <a:cs typeface="B Morvarid" panose="00000400000000000000" pitchFamily="2" charset="-78"/>
              </a:rPr>
              <a:t>پایان</a:t>
            </a:r>
            <a:endParaRPr lang="en-US" sz="8000" dirty="0">
              <a:ln w="0"/>
              <a:solidFill>
                <a:sysClr val="windowText" lastClr="000000"/>
              </a:solidFill>
              <a:effectLst>
                <a:glow rad="101600">
                  <a:schemeClr val="accent6">
                    <a:satMod val="175000"/>
                    <a:alpha val="40000"/>
                  </a:schemeClr>
                </a:glow>
                <a:outerShdw blurRad="38100" dist="19050" dir="2700000" algn="tl" rotWithShape="0">
                  <a:schemeClr val="dk1">
                    <a:alpha val="40000"/>
                  </a:schemeClr>
                </a:outerShdw>
              </a:effectLst>
              <a:cs typeface="B Morvarid" panose="00000400000000000000" pitchFamily="2" charset="-78"/>
            </a:endParaRPr>
          </a:p>
        </p:txBody>
      </p:sp>
    </p:spTree>
    <p:extLst>
      <p:ext uri="{BB962C8B-B14F-4D97-AF65-F5344CB8AC3E}">
        <p14:creationId xmlns:p14="http://schemas.microsoft.com/office/powerpoint/2010/main" val="131053443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405</TotalTime>
  <Words>1751</Words>
  <Application>Microsoft Office PowerPoint</Application>
  <PresentationFormat>Widescreen</PresentationFormat>
  <Paragraphs>104</Paragraphs>
  <Slides>72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72</vt:i4>
      </vt:variant>
    </vt:vector>
  </HeadingPairs>
  <TitlesOfParts>
    <vt:vector size="81" baseType="lpstr">
      <vt:lpstr>Arial</vt:lpstr>
      <vt:lpstr>Times New Roman</vt:lpstr>
      <vt:lpstr>AmuzehNewNormalPS</vt:lpstr>
      <vt:lpstr>B Koodak</vt:lpstr>
      <vt:lpstr>Calibri Light</vt:lpstr>
      <vt:lpstr>Calibri</vt:lpstr>
      <vt:lpstr>B Morvarid</vt:lpstr>
      <vt:lpstr>Amuzeh-New-Bold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Personal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Maryam Sailsafoor</dc:creator>
  <cp:lastModifiedBy>AMIN</cp:lastModifiedBy>
  <cp:revision>664</cp:revision>
  <dcterms:created xsi:type="dcterms:W3CDTF">2015-07-16T10:41:40Z</dcterms:created>
  <dcterms:modified xsi:type="dcterms:W3CDTF">2021-02-27T13:06:07Z</dcterms:modified>
</cp:coreProperties>
</file>