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embedTrueTypeFonts="1" saveSubsetFonts="1">
  <p:sldMasterIdLst>
    <p:sldMasterId id="2147483648" r:id="rId1"/>
  </p:sldMasterIdLst>
  <p:sldIdLst>
    <p:sldId id="290" r:id="rId2"/>
    <p:sldId id="256" r:id="rId3"/>
    <p:sldId id="267" r:id="rId4"/>
    <p:sldId id="363" r:id="rId5"/>
    <p:sldId id="347" r:id="rId6"/>
    <p:sldId id="364" r:id="rId7"/>
    <p:sldId id="280" r:id="rId8"/>
    <p:sldId id="257" r:id="rId9"/>
    <p:sldId id="281" r:id="rId10"/>
    <p:sldId id="282" r:id="rId11"/>
    <p:sldId id="283" r:id="rId12"/>
    <p:sldId id="268" r:id="rId13"/>
    <p:sldId id="293" r:id="rId14"/>
    <p:sldId id="289" r:id="rId15"/>
    <p:sldId id="309" r:id="rId16"/>
    <p:sldId id="291" r:id="rId17"/>
    <p:sldId id="286" r:id="rId18"/>
    <p:sldId id="292" r:id="rId19"/>
    <p:sldId id="294" r:id="rId20"/>
    <p:sldId id="296" r:id="rId21"/>
    <p:sldId id="299" r:id="rId22"/>
    <p:sldId id="348" r:id="rId23"/>
    <p:sldId id="297" r:id="rId24"/>
    <p:sldId id="300" r:id="rId25"/>
    <p:sldId id="298" r:id="rId26"/>
    <p:sldId id="307" r:id="rId27"/>
    <p:sldId id="302" r:id="rId28"/>
    <p:sldId id="349" r:id="rId29"/>
    <p:sldId id="301" r:id="rId30"/>
    <p:sldId id="311" r:id="rId31"/>
    <p:sldId id="305" r:id="rId32"/>
    <p:sldId id="308" r:id="rId33"/>
    <p:sldId id="310" r:id="rId34"/>
    <p:sldId id="314" r:id="rId35"/>
    <p:sldId id="324" r:id="rId36"/>
    <p:sldId id="312" r:id="rId37"/>
    <p:sldId id="315" r:id="rId38"/>
    <p:sldId id="320" r:id="rId39"/>
    <p:sldId id="317" r:id="rId40"/>
    <p:sldId id="318" r:id="rId41"/>
    <p:sldId id="279" r:id="rId42"/>
  </p:sldIdLst>
  <p:sldSz cx="12192000" cy="6858000"/>
  <p:notesSz cx="6858000" cy="9144000"/>
  <p:embeddedFontLst>
    <p:embeddedFont>
      <p:font typeface="IranNastaliq" panose="02000503000000020003" pitchFamily="2" charset="0"/>
      <p:regular r:id="rId43"/>
    </p:embeddedFont>
    <p:embeddedFont>
      <p:font typeface="Calibri Light" panose="020F0302020204030204" pitchFamily="34" charset="0"/>
      <p:regular r:id="rId44"/>
    </p:embeddedFont>
    <p:embeddedFont>
      <p:font typeface="Calibri" panose="020F0502020204030204" pitchFamily="34" charset="0"/>
      <p:regular r:id="rId45"/>
      <p:bold r:id="rId46"/>
    </p:embeddedFont>
    <p:embeddedFont>
      <p:font typeface="Tahoma" panose="020B0604030504040204" pitchFamily="34" charset="0"/>
      <p:regular r:id="rId47"/>
      <p:bold r:id="rId48"/>
    </p:embeddedFont>
    <p:embeddedFont>
      <p:font typeface="B Morvarid" panose="00000400000000000000" pitchFamily="2" charset="-78"/>
      <p:regular r:id="rId49"/>
    </p:embeddedFont>
    <p:embeddedFont>
      <p:font typeface="B Koodak" panose="00000700000000000000" pitchFamily="2" charset="-78"/>
      <p:bold r:id="rId50"/>
    </p:embeddedFont>
  </p:embeddedFontLst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900"/>
    <a:srgbClr val="00FF00"/>
    <a:srgbClr val="A50021"/>
    <a:srgbClr val="33CC33"/>
    <a:srgbClr val="EFEADB"/>
    <a:srgbClr val="FFFFCC"/>
    <a:srgbClr val="0033CC"/>
    <a:srgbClr val="FFFF66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77" autoAdjust="0"/>
    <p:restoredTop sz="93608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4406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11723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14226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68236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0488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350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15020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424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793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7690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34026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C4581-B75F-475A-8ACC-999D0C6EDFF7}" type="datetimeFigureOut">
              <a:rPr lang="fa-IR" smtClean="0"/>
              <a:t>10/07/1442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9491F-6F0E-4776-8BB6-67F95F1E794A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25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3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jpg"/><Relationship Id="rId4" Type="http://schemas.openxmlformats.org/officeDocument/2006/relationships/image" Target="../media/image4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gif"/><Relationship Id="rId4" Type="http://schemas.openxmlformats.org/officeDocument/2006/relationships/image" Target="../media/image87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77" y="465739"/>
            <a:ext cx="4305957" cy="174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2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6464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7604760" y="286341"/>
            <a:ext cx="4414870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fa-IR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درس 15:</a:t>
            </a:r>
          </a:p>
          <a:p>
            <a:pPr algn="ctr"/>
            <a:r>
              <a:rPr lang="fa-IR" sz="5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rPr>
              <a:t>حملۀ چنگیز و تیمور به ایران</a:t>
            </a:r>
            <a:endParaRPr lang="en-US" sz="5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4453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2227541" y="228438"/>
            <a:ext cx="7736909" cy="1653979"/>
            <a:chOff x="3589016" y="205301"/>
            <a:chExt cx="5463543" cy="165397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9016" y="205301"/>
              <a:ext cx="5463543" cy="1653979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5037310" y="739902"/>
              <a:ext cx="2566953" cy="107721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مغولان چه کسانی بودند؟</a:t>
              </a:r>
              <a:endPara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930163" y="1973141"/>
            <a:ext cx="1033166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مغولان، اقوام بیابانگردی بودند که در سرزمین مغولستان واقع در شمال چین و جنوب سیبری می زیستند.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307" y="3141083"/>
            <a:ext cx="6225379" cy="3716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0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3" name="Rectangle 2"/>
          <p:cNvSpPr/>
          <p:nvPr/>
        </p:nvSpPr>
        <p:spPr>
          <a:xfrm>
            <a:off x="1087820" y="454234"/>
            <a:ext cx="100163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آب و هوای سرد و خشک منطقه، موجب شده بود که آنها شیوۀ زندگی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کوچ نشینی و دامداری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برگزینند.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812" y="2053082"/>
            <a:ext cx="95223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قبایل مغول تا پیش از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چنگیزخان پراکنده بودند و حکومتی نداشتند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9191296" y="3443307"/>
            <a:ext cx="2464675" cy="1003692"/>
          </a:xfrm>
          <a:prstGeom prst="flowChartAlternateProcess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افزایش جمعیت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9191296" y="5015668"/>
            <a:ext cx="2464675" cy="1003692"/>
          </a:xfrm>
          <a:prstGeom prst="flowChartAlternateProcess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کمبود مراتع</a:t>
            </a:r>
            <a:endParaRPr lang="en-US" sz="3200" dirty="0"/>
          </a:p>
        </p:txBody>
      </p:sp>
      <p:sp>
        <p:nvSpPr>
          <p:cNvPr id="9" name="Bevel 8"/>
          <p:cNvSpPr/>
          <p:nvPr/>
        </p:nvSpPr>
        <p:spPr>
          <a:xfrm>
            <a:off x="3431624" y="4087806"/>
            <a:ext cx="4146332" cy="1320243"/>
          </a:xfrm>
          <a:prstGeom prst="bevel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غارت یکدیگر و همسایگان</a:t>
            </a:r>
            <a:endParaRPr lang="en-US" sz="3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1094">
            <a:off x="7339489" y="4049722"/>
            <a:ext cx="2090272" cy="52256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8906" flipV="1">
            <a:off x="7339490" y="5115219"/>
            <a:ext cx="2090272" cy="52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3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840480"/>
            <a:ext cx="4080295" cy="30175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7179" y="452735"/>
            <a:ext cx="115976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چنگیز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رئیس یکی از قبایل مغول بود که قبیله های مغول را زیر فرمان خود درآورد و حکومتی نیرومند تشکیل داد.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1478" y="1808945"/>
            <a:ext cx="1136904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او برای ادارۀ آن کشور، مجموعه قوانینی را با عنوان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یاسای چنگیزی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تدوین کرد و به اجرا گذاشت.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825240" y="3748697"/>
            <a:ext cx="80695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یکی از اصول مهم «یاسا» آن بود که کسانی که خود را تسلیم سپاه مغول می کردند، از قتل و غارت در امان بودند، اما آنان که مقاومت می کردند، باید قتل عام و غارت می شدند.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521" y="3367697"/>
            <a:ext cx="6413018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0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0" y="735330"/>
            <a:ext cx="2019300" cy="59055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17520" y="735330"/>
            <a:ext cx="8945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ستون سنگی یادبود و  نمونه نادراز  فرهنگ مغول می باشد و سنگ چنگیز نامیده می شود.(موزه سن پترزبورگ)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49880" y="2094637"/>
            <a:ext cx="91135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8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یاسا مانند بسیاری از قوانین قرون گذشته از اصل تناسب میان جرم و مجازات پیروی نمی‌کرد. اصل شخصی بودن مجازات‌ها نیز اعمال نمی‌شد و در بعضی موارد فرزندان مجرم به جای او مجازات می‌شدند یا حتی به عنوان غرامت تحویل محکوم له می‌شدند. از رایج‌ترین مجازات‌ها در میان مغولان، مجازات اعدام بود و در متن یاسا برای بسیاری از اعمال کم اهمیت کیفر اعدام در نظر گرفته شده بود.</a:t>
            </a:r>
            <a:r>
              <a:rPr lang="fa-IR" sz="1600" dirty="0">
                <a:latin typeface="tahoma, verdana, arial, helvetica, sans-serif"/>
              </a:rPr>
              <a:t> 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934864030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8220" y="410558"/>
            <a:ext cx="101955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چنگیز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در فنون رزمی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مهارت کامل داشت و در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حیله های جنگی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استاد بود.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284720" y="2615476"/>
            <a:ext cx="448056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وی، مردی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بی رحم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بود و سربازان، سرداران و حتی فرزندانش باید بدون چون و چرا فرمانش را اطاعت می کردند.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5890"/>
            <a:ext cx="7025640" cy="526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84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6280" y="528935"/>
            <a:ext cx="11049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مغولان پس از آنکه متحد و قدرتمند شدند، به فکر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حمله به سرزمین های آباد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تصاحب ثروت آنها افتادند.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0580" y="2135088"/>
            <a:ext cx="1053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آنها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نخست به چین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حمله و شهر ثروتمند پکن را تسخیر و غارت کردند.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5280" y="3354914"/>
            <a:ext cx="1181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مغولان سپس با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فتح سرزمین هایی در غرب مغولستان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به مرزهای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ایران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نزدیک شدند.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87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609552" y="169039"/>
            <a:ext cx="4972895" cy="1512279"/>
            <a:chOff x="3609552" y="245239"/>
            <a:chExt cx="4972895" cy="1512279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9552" y="245239"/>
              <a:ext cx="4972895" cy="1512279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4509381" y="708990"/>
              <a:ext cx="3173235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هجوم مغولان به ایران</a:t>
              </a:r>
              <a:endPara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6" name="Rectangle 5"/>
          <p:cNvSpPr/>
          <p:nvPr/>
        </p:nvSpPr>
        <p:spPr>
          <a:xfrm>
            <a:off x="2202178" y="2145069"/>
            <a:ext cx="7787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مغولان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در زمان خوارزمشاهیان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ایران هجوم آوردند.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" y="3193595"/>
            <a:ext cx="12192000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1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زمان </a:t>
            </a:r>
            <a:r>
              <a:rPr lang="fa-IR" sz="31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سلطان محمد خوارزمشاه </a:t>
            </a:r>
            <a:r>
              <a:rPr lang="fa-IR" sz="31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وقتی اعضای یک کاروان تجاری مغول به یکی از شهرهای ایران آمده بودند، به دستور حاکم آن شهر به جرم جاسوسی دستگیر و کشته شدند.</a:t>
            </a:r>
            <a:endParaRPr lang="en-US" sz="31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8178" y="4582525"/>
            <a:ext cx="10835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چنگیزخان این موضوع را بهانه قرار داد و با لشکری عظیم به ایران هجوم آورد.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9336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034E586-E847-4058-AA69-CF91408F4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1" cy="691815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77A2709-EE52-45B9-B914-91A28E8099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58" y="-30588"/>
            <a:ext cx="9274881" cy="691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92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87"/>
            <a:ext cx="1219962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97230" y="627995"/>
            <a:ext cx="10805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سلطان محمد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به مقابله شتافت، اما در همان برخورد اول با سپاه مغول، چنان دچار بیم و هراس شد که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فرار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کرد.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51760" y="2136756"/>
            <a:ext cx="7056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فرار او، روحیه سپاهیان و مردم را ضعیف کرد.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1020" y="3419713"/>
            <a:ext cx="112776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لشکریان مغول به چند گروه تقسیم شدند و به تعداد زیادی از شهرها و آبادی های ایران یورش بردند.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867574"/>
            <a:ext cx="121996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هر جا که مقاومتی صورت می گرفت، ساکنان آنجا به طرز بی رحمانه ای قتل عام می شدند.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592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87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99159" y="2205335"/>
            <a:ext cx="103936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عطاملک جوینی در تاریخ جهانگشا، هجوم مغولان به شهر بخارا را از زبان یکی از اهالی آن شهر این گونه روایت می کند: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47999" y="386994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a-IR" sz="6600" dirty="0">
                <a:solidFill>
                  <a:srgbClr val="231F2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«آمدند و کندند و سوختند و کشتند و بردند و رفتند</a:t>
            </a:r>
            <a:r>
              <a:rPr lang="fa-IR" sz="7200" dirty="0">
                <a:solidFill>
                  <a:srgbClr val="231F2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»</a:t>
            </a:r>
            <a:endParaRPr lang="en-US" sz="66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87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32560" y="1671935"/>
            <a:ext cx="9326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کمال الدین اصفهانی، شاعر ایرانی که به دست مغول ها کشته شد، حملۀ مغولان را به شهر اصفهان، چنین به نظم کشیده بود: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32560" y="3429000"/>
            <a:ext cx="93268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6600" dirty="0">
                <a:solidFill>
                  <a:srgbClr val="231F20"/>
                </a:solidFill>
                <a:latin typeface="IranNastaliq" panose="02020505000000020003" pitchFamily="18" charset="0"/>
                <a:cs typeface="IranNastaliq" panose="02020505000000020003" pitchFamily="18" charset="0"/>
              </a:rPr>
              <a:t>دی بر سر مرده ای دو صد شیون بود                                  امروز یکی نیست که بر صد گرید</a:t>
            </a:r>
            <a:endParaRPr lang="en-US" sz="6600" dirty="0">
              <a:solidFill>
                <a:srgbClr val="231F20"/>
              </a:solidFill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7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32016" y="1566951"/>
            <a:ext cx="380852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سلطان جلال الدین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پسر و جانشین سلطان محمد خوارزمشاه، شهامتی از خود نشان داد و در یک جنگ بر مغولان پیروز شد.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132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17320" y="513695"/>
            <a:ext cx="89001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اما به دلیل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اختلافات و درگیری های داخلی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کاری از پیش نبرد.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3860" y="1314519"/>
            <a:ext cx="11384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آن شرایط حساس، برخی از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سرداران و حاکمان محلی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نیز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خلیفه عباسی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نه تنها جلال الدین را یاری نکردند، بلکه با وی وارد جنگ شدند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237" y="2554535"/>
            <a:ext cx="9167526" cy="414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18360" y="438121"/>
            <a:ext cx="79248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هجوم هولناک چنگیز، یکی از فجایع تاریخ ایران بود.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9550" y="1623812"/>
            <a:ext cx="117576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بسیاری از ایرانیان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جان باختند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تعداد زیادی به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اسارت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درآمدند یا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آواره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شدند.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3900" y="2631740"/>
            <a:ext cx="107137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ترس و وحشت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سراسر ایران را فراگرفت و مردم دچار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سرخوردگی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شدند.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5000" y="3704821"/>
            <a:ext cx="8366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میل به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گوشه گیری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دوری از اجتماع در جامعه، رواج یافت.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5240" y="4736559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سپاهیان چنگیز در جریان هجوم به ایران،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شهرها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و آبادیهای زیادی را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ویران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کردند و آسیب فراوانی به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مزارع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کشاورزی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قنات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وارد آوردند.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7180" y="6260740"/>
            <a:ext cx="1158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مغولان همچنین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مساجد، مدارس و کتابخانه ها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خراب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کردند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کتابها را سوزاندند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130" y="1143630"/>
            <a:ext cx="3223260" cy="2686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2246670"/>
            <a:ext cx="3223260" cy="26860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3335719"/>
            <a:ext cx="3223260" cy="26860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130" y="4370354"/>
            <a:ext cx="3223260" cy="26860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0" y="5918451"/>
            <a:ext cx="3223260" cy="26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30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840" y="0"/>
            <a:ext cx="7665720" cy="686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92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Content="1" isInverted="1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800259" y="140422"/>
            <a:ext cx="3178715" cy="2261487"/>
            <a:chOff x="4506642" y="207392"/>
            <a:chExt cx="3178715" cy="226148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6642" y="207392"/>
              <a:ext cx="3178715" cy="2261487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4930139" y="951926"/>
              <a:ext cx="2331720" cy="107721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حکومت مغولان بر ایران </a:t>
              </a:r>
              <a:endPara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9" name="Rectangle 8"/>
          <p:cNvSpPr/>
          <p:nvPr/>
        </p:nvSpPr>
        <p:spPr>
          <a:xfrm>
            <a:off x="4587239" y="2673443"/>
            <a:ext cx="760475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پس از مرگ چنگیز، حملات پراکندۀ مغولان به ایران ادامه داشت.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87237" y="4022195"/>
            <a:ext cx="760476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هلاکوخان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نوه چنگیز، مأمور شد فتوحات مغول را در ایران و دیگر بخش های جهان اسلام، کامل کند.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844"/>
            <a:ext cx="4587242" cy="6857927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994910" y="5960595"/>
            <a:ext cx="5955026" cy="461665"/>
            <a:chOff x="4994910" y="5960595"/>
            <a:chExt cx="5955026" cy="461665"/>
          </a:xfrm>
        </p:grpSpPr>
        <p:sp>
          <p:nvSpPr>
            <p:cNvPr id="13" name="Rectangle 12"/>
            <p:cNvSpPr/>
            <p:nvPr/>
          </p:nvSpPr>
          <p:spPr>
            <a:xfrm>
              <a:off x="5829301" y="5960595"/>
              <a:ext cx="512063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24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نقاشی هلاکوخان اثر رشیدالدین فضل الله همدانی</a:t>
              </a:r>
              <a:endParaRPr lang="en-US" sz="2400" dirty="0">
                <a:cs typeface="B Koodak" panose="000007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4910" y="6109501"/>
              <a:ext cx="952500" cy="238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5633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3817620" y="0"/>
            <a:ext cx="4556760" cy="2167697"/>
            <a:chOff x="4053840" y="227591"/>
            <a:chExt cx="4556760" cy="216769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3840" y="227591"/>
              <a:ext cx="4556760" cy="2167697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998722" y="1019051"/>
              <a:ext cx="2666996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اقدامات هلاکوخان</a:t>
              </a:r>
              <a:endPara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11" name="Wave 10"/>
          <p:cNvSpPr/>
          <p:nvPr/>
        </p:nvSpPr>
        <p:spPr>
          <a:xfrm>
            <a:off x="1417320" y="2138005"/>
            <a:ext cx="9357360" cy="1642303"/>
          </a:xfrm>
          <a:prstGeom prst="wav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ysClr val="windowText" lastClr="000000"/>
                </a:solidFill>
                <a:cs typeface="B Koodak" panose="00000700000000000000" pitchFamily="2" charset="-78"/>
              </a:rPr>
              <a:t>اسماعیلیان ایران را از بین برد و قلعه های آنان را ویران کرد.</a:t>
            </a:r>
            <a:endParaRPr lang="en-US" sz="3200" dirty="0">
              <a:solidFill>
                <a:sysClr val="windowText" lastClr="000000"/>
              </a:solidFill>
            </a:endParaRPr>
          </a:p>
        </p:txBody>
      </p:sp>
      <p:sp>
        <p:nvSpPr>
          <p:cNvPr id="14" name="Wave 13"/>
          <p:cNvSpPr/>
          <p:nvPr/>
        </p:nvSpPr>
        <p:spPr>
          <a:xfrm>
            <a:off x="1417320" y="3647274"/>
            <a:ext cx="9357360" cy="1642303"/>
          </a:xfrm>
          <a:prstGeom prst="wav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ysClr val="windowText" lastClr="000000"/>
                </a:solidFill>
                <a:cs typeface="B Koodak" panose="00000700000000000000" pitchFamily="2" charset="-78"/>
              </a:rPr>
              <a:t>با تسخیر بغداد و کشتن خلیفه (656ق،) خلافت عباسی را برانداخت.</a:t>
            </a:r>
            <a:endParaRPr lang="en-US" sz="3200" dirty="0">
              <a:solidFill>
                <a:sysClr val="windowText" lastClr="000000"/>
              </a:solidFill>
              <a:cs typeface="B Koodak" panose="00000700000000000000" pitchFamily="2" charset="-78"/>
            </a:endParaRPr>
          </a:p>
        </p:txBody>
      </p:sp>
      <p:sp>
        <p:nvSpPr>
          <p:cNvPr id="15" name="Wave 14"/>
          <p:cNvSpPr/>
          <p:nvPr/>
        </p:nvSpPr>
        <p:spPr>
          <a:xfrm>
            <a:off x="1417320" y="5126851"/>
            <a:ext cx="9357360" cy="1642303"/>
          </a:xfrm>
          <a:prstGeom prst="wav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ysClr val="windowText" lastClr="000000"/>
                </a:solidFill>
                <a:cs typeface="B Koodak" panose="00000700000000000000" pitchFamily="2" charset="-78"/>
              </a:rPr>
              <a:t>پس از نابودی خلافت عباسی، حکومت ایلخانان را تأسیس کرد.</a:t>
            </a:r>
            <a:endParaRPr lang="en-US" sz="3200" dirty="0">
              <a:solidFill>
                <a:sysClr val="windowText" lastClr="000000"/>
              </a:solidFill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8157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81000" y="513695"/>
            <a:ext cx="11155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هلاکوخان به همراه فرزندان و نوادگانش، حدود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هشتاد سال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بر ایران فرمان راندند.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42710" y="1353470"/>
            <a:ext cx="54254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دوران فرمانروایی سلسله ایلخانان: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14441" y="2844224"/>
            <a:ext cx="5763116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 از نظر سیاسی یکپارچه و متحد شد. 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509647" y="3782524"/>
            <a:ext cx="9172704" cy="5847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حکام و سرداران محلی تحت حاکمیت و سلطۀ مغولان، قرار گرفتند.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7679" y="4694141"/>
            <a:ext cx="11216640" cy="58477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ارتباط حکومت ایلخانان با سایر حکومت های مغولی در آسیا و دولت های اروپایی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605758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اروپاییان هم پس از جنگ های صلیبی، بیش از گذشته علاقه مند بودند که با کشورهای مسلمان و آسیایی، رابطۀ سیاسی و بازرگانی داشته باشند.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79229" y="1903245"/>
            <a:ext cx="433539" cy="867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660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 invX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251" y="-25881"/>
            <a:ext cx="9333498" cy="6883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411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 invX="1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5800" y="454075"/>
            <a:ext cx="10820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پس از مرگ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آخرین ایلخان مغول (ابوسعید)،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حکومت ایلخانان فرو پاشید.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9559" y="2728686"/>
            <a:ext cx="11612880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 بار دیگر گرفتار هرج و مرج، آشوب، جنگ و قتل و غارت های بی حساب شد.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14599" y="3655500"/>
            <a:ext cx="7162800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یکپارچگی و اتحاد سیاسی کشور ما از بین رفت.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7679" y="4582314"/>
            <a:ext cx="11216640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حاکمان محلی و سرداران مغول و غیرمغول، هر کدام بر بخشی از آن مسلط شدند.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48292" y="5720157"/>
            <a:ext cx="5495414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با یکدیگر به رقابت و ستیز برخاستند.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9" name="Flowchart: Document 8"/>
          <p:cNvSpPr/>
          <p:nvPr/>
        </p:nvSpPr>
        <p:spPr>
          <a:xfrm>
            <a:off x="3900313" y="1275676"/>
            <a:ext cx="4391373" cy="1127760"/>
          </a:xfrm>
          <a:prstGeom prst="flowChartDocumen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ایران بعد از فروپاشی ایلخانان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279690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1"/>
            <a:ext cx="12192000" cy="689229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4302939" y="313786"/>
            <a:ext cx="3586121" cy="1332134"/>
            <a:chOff x="4302939" y="283306"/>
            <a:chExt cx="3586121" cy="1332134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02939" y="283306"/>
              <a:ext cx="3586121" cy="133213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5044441" y="611265"/>
              <a:ext cx="2103116" cy="58477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pPr algn="ctr"/>
              <a:r>
                <a:rPr lang="fa-IR" sz="3200" dirty="0">
                  <a:cs typeface="B Koodak" panose="00000700000000000000" pitchFamily="2" charset="-78"/>
                </a:rPr>
                <a:t>قیام سربداران</a:t>
              </a:r>
              <a:endParaRPr lang="en-US" sz="6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Koodak" panose="00000700000000000000" pitchFamily="2" charset="-78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4196366" y="1818717"/>
            <a:ext cx="3799265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فروپاشی حکومت ایلخانان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348291" y="2403492"/>
            <a:ext cx="5495414" cy="945563"/>
            <a:chOff x="3348291" y="2403492"/>
            <a:chExt cx="5495414" cy="945563"/>
          </a:xfrm>
        </p:grpSpPr>
        <p:sp>
          <p:nvSpPr>
            <p:cNvPr id="11" name="Rectangle 10"/>
            <p:cNvSpPr/>
            <p:nvPr/>
          </p:nvSpPr>
          <p:spPr>
            <a:xfrm>
              <a:off x="3348291" y="2764280"/>
              <a:ext cx="5495414" cy="584775"/>
            </a:xfrm>
            <a:prstGeom prst="rect">
              <a:avLst/>
            </a:prstGeom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بی عدالتی و ستمگری حاکمان محلی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688" y="2403492"/>
              <a:ext cx="171450" cy="428625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2116105" y="3359293"/>
            <a:ext cx="7959786" cy="935325"/>
            <a:chOff x="2116105" y="3359293"/>
            <a:chExt cx="7959786" cy="935325"/>
          </a:xfrm>
        </p:grpSpPr>
        <p:sp>
          <p:nvSpPr>
            <p:cNvPr id="12" name="Rectangle 11"/>
            <p:cNvSpPr/>
            <p:nvPr/>
          </p:nvSpPr>
          <p:spPr>
            <a:xfrm>
              <a:off x="2116105" y="3709843"/>
              <a:ext cx="7959786" cy="584775"/>
            </a:xfrm>
            <a:prstGeom prst="rect">
              <a:avLst/>
            </a:prstGeom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خشم و نارضایتی مردم و قیام هایی در گوشه و کنار کشور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688" y="3359293"/>
              <a:ext cx="171450" cy="428625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5151121" y="4304856"/>
            <a:ext cx="2168585" cy="935325"/>
            <a:chOff x="5151121" y="4304856"/>
            <a:chExt cx="2168585" cy="935325"/>
          </a:xfrm>
        </p:grpSpPr>
        <p:sp>
          <p:nvSpPr>
            <p:cNvPr id="13" name="Rectangle 12"/>
            <p:cNvSpPr/>
            <p:nvPr/>
          </p:nvSpPr>
          <p:spPr>
            <a:xfrm>
              <a:off x="5151121" y="4655406"/>
              <a:ext cx="2168585" cy="584775"/>
            </a:xfrm>
            <a:prstGeom prst="rect">
              <a:avLst/>
            </a:prstGeom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قیام سربداران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688" y="4304856"/>
              <a:ext cx="171450" cy="428625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3487706" y="5246215"/>
            <a:ext cx="5495414" cy="939529"/>
            <a:chOff x="3487706" y="5246215"/>
            <a:chExt cx="5495414" cy="939529"/>
          </a:xfrm>
        </p:grpSpPr>
        <p:sp>
          <p:nvSpPr>
            <p:cNvPr id="14" name="Rectangle 13"/>
            <p:cNvSpPr/>
            <p:nvPr/>
          </p:nvSpPr>
          <p:spPr>
            <a:xfrm>
              <a:off x="3487706" y="5600969"/>
              <a:ext cx="5495414" cy="584775"/>
            </a:xfrm>
            <a:prstGeom prst="rect">
              <a:avLst/>
            </a:prstGeom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روستای باشتین در سبزوار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9688" y="5246215"/>
              <a:ext cx="171450" cy="428625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" y="4446701"/>
            <a:ext cx="2543482" cy="245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430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0140" y="407015"/>
            <a:ext cx="995172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مردم سبزوار بر اثر تعلیمات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شیخ خلیفه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شیخ حسن جوری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آمادۀ مقابله با ظلم و ظالمان شده بودند.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322135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ساکنان روستای باشتین که از زیاده خواهی و گستاخی مأموران حاکم مغولی خراسان به ستوه آمده بودند، به پا خاستند و مأموران مغول را مجازات کردند.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0250" y="3652480"/>
            <a:ext cx="8191500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شعار «سر به دار می دهیم، تن به ذلّت نمی دهیم»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18410" y="4670464"/>
            <a:ext cx="71551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آنها سپاه حاکم مغول را در آن ولایت شکست دادند.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270635" y="5756134"/>
            <a:ext cx="9650729" cy="630227"/>
            <a:chOff x="486728" y="5588520"/>
            <a:chExt cx="9650729" cy="630227"/>
          </a:xfrm>
        </p:grpSpPr>
        <p:sp>
          <p:nvSpPr>
            <p:cNvPr id="7" name="Rectangle 6"/>
            <p:cNvSpPr/>
            <p:nvPr/>
          </p:nvSpPr>
          <p:spPr>
            <a:xfrm>
              <a:off x="8038147" y="5633972"/>
              <a:ext cx="209931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گسترش قیام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924425" y="5588520"/>
              <a:ext cx="234315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تصرف سبزوار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86728" y="5588520"/>
              <a:ext cx="372999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تأسیس حکومت سربداران</a:t>
              </a:r>
              <a:endParaRPr lang="en-US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0415" y="5740623"/>
              <a:ext cx="952500" cy="371475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6718" y="5740623"/>
              <a:ext cx="952500" cy="371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330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3360" y="420916"/>
            <a:ext cx="11765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آنان با پیروزی بر سرداران و حاکمان مغول در خراسان، قلمرو خود را به مناطق همجوار گسترش دادند.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12670" y="2194300"/>
            <a:ext cx="7566660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حکومت سربداران، پشتیبان مذهب شیعه بود.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0240" y="3475242"/>
            <a:ext cx="8351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حکومت محلّی پس از یورش تیمور به ایران از بین رفت.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995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264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3046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916511" y="2890391"/>
            <a:ext cx="2144110" cy="1077218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قلعه سربداران در سبزوار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1483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 dir="r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264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69" y="0"/>
            <a:ext cx="10647461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04137" y="257550"/>
            <a:ext cx="3783724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قلعه سربداران در سبزوار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24485" y="1099874"/>
            <a:ext cx="6143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قلعه بنایی تمام از گل و خشت خام است.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9346632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868" y="0"/>
            <a:ext cx="8890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710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147102" y="2890391"/>
            <a:ext cx="2913519" cy="1077218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آرامگاه </a:t>
            </a:r>
          </a:p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شیخ حسن جوری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342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1520" y="650855"/>
            <a:ext cx="10287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a-IR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آرامگاه شیخ حسن جوری </a:t>
            </a:r>
            <a:r>
              <a:rPr lang="ar-SA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در 150 کيلومتري </a:t>
            </a:r>
            <a:r>
              <a:rPr lang="fa-IR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شهر</a:t>
            </a:r>
            <a:r>
              <a:rPr lang="ar-SA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 شاهرود و 85 کیلومتری شهر میامی، و بر روی تپه‌ای در 2 کیلومتری روستای کلاته میرعلم فیروزآباد حوالی روستای فرومد (فریومد) واقع گردیده.</a:t>
            </a:r>
            <a:r>
              <a:rPr lang="fa-IR" dirty="0"/>
              <a:t> </a:t>
            </a:r>
            <a:r>
              <a:rPr lang="ar-SA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آرامگاه شیخ حسن جوری، در دوران معاصر، با پخش سریال تلویزیونی «</a:t>
            </a:r>
            <a:r>
              <a:rPr lang="fa-IR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سربداران</a:t>
            </a:r>
            <a:r>
              <a:rPr lang="ar-SA" sz="2800" dirty="0">
                <a:solidFill>
                  <a:srgbClr val="1C1C1C"/>
                </a:solidFill>
                <a:latin typeface="Tahoma" panose="020B0604030504040204" pitchFamily="34" charset="0"/>
                <a:cs typeface="B Koodak" panose="00000700000000000000" pitchFamily="2" charset="-78"/>
              </a:rPr>
              <a:t>» در سال 1363، مورد توجه قرار گرفت و در سال 1388 توسط سازمان میراث فرهنگی و گردشگری، بنای کنونی بر آرامگاه شیخ حسن جوری ساخته شد. پیش از مرمت و بازسازی این آرامگاه، بقعه متشكل از یک اتاق سه‌درب در حال تخریب، که از مصالح خشت خام و گل و عاری از هر گونه پیرایه و تشریفات ظاهری بنا شده بود و قدمت آن به دوره تیموری می‌رسید.</a:t>
            </a:r>
            <a:endParaRPr lang="en-US" sz="2800" dirty="0">
              <a:solidFill>
                <a:srgbClr val="1C1C1C"/>
              </a:solidFill>
              <a:latin typeface="Tahoma" panose="020B0604030504040204" pitchFamily="34" charset="0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441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r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25040"/>
            <a:ext cx="6035546" cy="46329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546" y="0"/>
            <a:ext cx="6156454" cy="405384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57013" y="4355812"/>
            <a:ext cx="2913519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بنای قدیمی آرامگاه </a:t>
            </a:r>
          </a:p>
        </p:txBody>
      </p:sp>
      <p:sp>
        <p:nvSpPr>
          <p:cNvPr id="7" name="Rectangle 6"/>
          <p:cNvSpPr/>
          <p:nvPr/>
        </p:nvSpPr>
        <p:spPr>
          <a:xfrm>
            <a:off x="1561014" y="1307812"/>
            <a:ext cx="2913519" cy="584775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بنای جدید آرامگاه </a:t>
            </a:r>
          </a:p>
        </p:txBody>
      </p:sp>
    </p:spTree>
    <p:extLst>
      <p:ext uri="{BB962C8B-B14F-4D97-AF65-F5344CB8AC3E}">
        <p14:creationId xmlns:p14="http://schemas.microsoft.com/office/powerpoint/2010/main" val="2725054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20" y="0"/>
            <a:ext cx="9494520" cy="687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7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18320" cy="68797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525000" y="2655064"/>
            <a:ext cx="2545080" cy="156966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سنگ قبر قدیم و جدید شیخ حسن جوری</a:t>
            </a:r>
          </a:p>
        </p:txBody>
      </p:sp>
    </p:spTree>
    <p:extLst>
      <p:ext uri="{BB962C8B-B14F-4D97-AF65-F5344CB8AC3E}">
        <p14:creationId xmlns:p14="http://schemas.microsoft.com/office/powerpoint/2010/main" val="6574285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4347209" y="274320"/>
            <a:ext cx="3497581" cy="1241922"/>
            <a:chOff x="4396739" y="259080"/>
            <a:chExt cx="3497581" cy="124192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6739" y="259080"/>
              <a:ext cx="3497581" cy="1241922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594063" y="587653"/>
              <a:ext cx="3102932" cy="584775"/>
            </a:xfrm>
            <a:prstGeom prst="rect">
              <a:avLst/>
            </a:prstGeom>
            <a:ln w="3810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fa-IR" sz="3200" dirty="0">
                  <a:solidFill>
                    <a:srgbClr val="231F20"/>
                  </a:solidFill>
                  <a:latin typeface="AmuzehNewNormalPS"/>
                  <a:cs typeface="B Koodak" panose="00000700000000000000" pitchFamily="2" charset="-78"/>
                </a:rPr>
                <a:t>هجوم تیمور به ایران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952499" y="1804017"/>
            <a:ext cx="10287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اواخر قرن هشتم هجری، بار دیگر سرزمین ما با یورش های وحشتناک اقوام بیابان گرد،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از سمت شمال شرق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رو به رو شد. 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18358" y="3136612"/>
            <a:ext cx="7955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این یورش ها را شخصی به نام تیمور، فرماندهی می کرد.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0969">
            <a:off x="236015" y="3876973"/>
            <a:ext cx="2088284" cy="2777418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659465" y="4151411"/>
            <a:ext cx="88730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تیمور گورکانی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یکی از فاتحان مشهور در تاریخ است که بخش وسیعی از آسیا را فتح کرد و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امپراتوری تیموری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را بنیان گذاشت.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98519" y="5658653"/>
            <a:ext cx="53949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او خود را از خاندان چنگیز می دانست.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1048099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467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33997" y="810146"/>
            <a:ext cx="685800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تیمور در بی رحمی و خونریزی دست کمی از چنگیزخان مغول نداشت.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33998" y="2697509"/>
            <a:ext cx="6858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او به هنر، علاقه نشان می داد و هر شهر و ولایتی را که می گشود، هنرمندان و صنعتگرانش را به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پایتخت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خود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سمرقند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(امروزی) می فرستاد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00" y="5077314"/>
            <a:ext cx="6858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تیمور حرص و طمع بسیاری به کشورگشایی داشت و در اندیشه فتح چین بود که مرگ، امانش نداد.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333999" cy="69646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47" y="1955941"/>
            <a:ext cx="4762500" cy="76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47" y="4386705"/>
            <a:ext cx="47625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88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68" y="0"/>
            <a:ext cx="1048066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55668" y="241012"/>
            <a:ext cx="4280212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28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آرامگاه تیمور، سمرقند( ازبکستان)</a:t>
            </a:r>
          </a:p>
        </p:txBody>
      </p:sp>
    </p:spTree>
    <p:extLst>
      <p:ext uri="{BB962C8B-B14F-4D97-AF65-F5344CB8AC3E}">
        <p14:creationId xmlns:p14="http://schemas.microsoft.com/office/powerpoint/2010/main" val="2121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3400" y="390436"/>
            <a:ext cx="11216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a-IR" sz="2800" dirty="0">
                <a:cs typeface="B Koodak" panose="00000700000000000000" pitchFamily="2" charset="-78"/>
              </a:rPr>
              <a:t>تیمور در مقبره‌ای به سال ۱۴۰۵ میلادی دفن شد که خودش قبلاً دستور داده بود به صورت بنایی مجلل بسازند و مادر او بی بی خانم در آن دفن شده بود و بعداً عدۀ دیگری از خاندان تیموری نیز در آن دفن شدند. وقتی تیمور در آن مدفون شد، این مکان به گور امیر معروف شد. </a:t>
            </a:r>
            <a:endParaRPr lang="en-US" sz="2800" dirty="0">
              <a:cs typeface="B Koodak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484" y="1775431"/>
            <a:ext cx="7654471" cy="508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32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975539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تیمور پس از تسلط بر ماوراءالنهر، با سوء استفاده از اوضاع پریشان و آشفتۀ ایران که بر هر گوشۀ آن خانی و سرداری حکومت می کرد، چندین مرتبه به کشور ما یورش آورد.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3420" y="2649988"/>
            <a:ext cx="10805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یورش های تیمور نیز همچون هجوم چنگیز، آسیب و صدمات فراوانی به مردم ایران وارد کرد.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1940" y="4324438"/>
            <a:ext cx="116281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در جریان این یورش ها، عدۀ زیادی کشته شدند و اموال و دارایی مردم غارت گردید.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1455" y="5591219"/>
            <a:ext cx="11769090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تیمور امپراتوری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پهناوری را بنیان گذاشت که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از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 </a:t>
            </a:r>
            <a:r>
              <a:rPr lang="fa-IR" sz="3200" dirty="0">
                <a:solidFill>
                  <a:srgbClr val="0000FF"/>
                </a:solidFill>
                <a:latin typeface="AmuzehNewNormalPS"/>
                <a:cs typeface="B Koodak" panose="00000700000000000000" pitchFamily="2" charset="-78"/>
              </a:rPr>
              <a:t>مرزهای چین تا شام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گسترش یافته بود.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205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29799" cy="690820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829799" y="3167389"/>
            <a:ext cx="2362200" cy="52322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fa-IR" sz="28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قلمرو تیموریان</a:t>
            </a:r>
          </a:p>
        </p:txBody>
      </p:sp>
    </p:spTree>
    <p:extLst>
      <p:ext uri="{BB962C8B-B14F-4D97-AF65-F5344CB8AC3E}">
        <p14:creationId xmlns:p14="http://schemas.microsoft.com/office/powerpoint/2010/main" val="405021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5280" y="664756"/>
            <a:ext cx="11551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پس از مرگ وی، فرزندان و نوادگانش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هر کدام به بخشی از امپراتوری او مسلط شدند و با یکدیگر به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دشمنی و ستیز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پرداختند.</a:t>
            </a:r>
            <a:endParaRPr lang="en-US" sz="3200" dirty="0">
              <a:cs typeface="B Koodak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7975" y="3306931"/>
            <a:ext cx="90373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شاهرخ پسر تیمور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، بر رقیبان خود </a:t>
            </a:r>
            <a:r>
              <a:rPr lang="fa-IR" sz="3200" dirty="0">
                <a:solidFill>
                  <a:srgbClr val="C00000"/>
                </a:solidFill>
                <a:latin typeface="AmuzehNewNormalPS"/>
                <a:cs typeface="B Koodak" panose="00000700000000000000" pitchFamily="2" charset="-78"/>
              </a:rPr>
              <a:t>برتری یافت </a:t>
            </a:r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و موفق شد بخش وسیعی از ایران را تحت تسلط خود درآورد. 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8660" y="5949106"/>
            <a:ext cx="11178540" cy="58477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algn="ctr"/>
            <a:r>
              <a:rPr lang="fa-IR" sz="3200" dirty="0">
                <a:solidFill>
                  <a:srgbClr val="231F20"/>
                </a:solidFill>
                <a:latin typeface="AmuzehNewNormalPS"/>
                <a:cs typeface="B Koodak" panose="00000700000000000000" pitchFamily="2" charset="-78"/>
              </a:rPr>
              <a:t>حکومت تیموریان سرانجام با ظهور حکومت صفویان در ایران از میان رفت.</a:t>
            </a:r>
            <a:endParaRPr lang="en-US" sz="3200" dirty="0">
              <a:solidFill>
                <a:srgbClr val="231F20"/>
              </a:solidFill>
              <a:latin typeface="AmuzehNewNormalPS"/>
              <a:cs typeface="B Koodak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" y="1385409"/>
            <a:ext cx="2849880" cy="43919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510" y="2152843"/>
            <a:ext cx="4286250" cy="571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510" y="4680987"/>
            <a:ext cx="428625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538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19758507">
            <a:off x="1615427" y="1954008"/>
            <a:ext cx="21739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8000" dirty="0">
                <a:ln w="0"/>
                <a:solidFill>
                  <a:sysClr val="windowText" lastClr="000000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B Morvarid" panose="00000400000000000000" pitchFamily="2" charset="-78"/>
              </a:rPr>
              <a:t>پایان</a:t>
            </a:r>
            <a:endParaRPr lang="en-US" sz="8000" dirty="0">
              <a:ln w="0"/>
              <a:solidFill>
                <a:sysClr val="windowText" lastClr="00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1053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1631</Words>
  <Application>Microsoft Office PowerPoint</Application>
  <PresentationFormat>Widescreen</PresentationFormat>
  <Paragraphs>104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Arial</vt:lpstr>
      <vt:lpstr>Times New Roman</vt:lpstr>
      <vt:lpstr>IranNastaliq</vt:lpstr>
      <vt:lpstr>AmuzehNewNormalPS</vt:lpstr>
      <vt:lpstr>Calibri Light</vt:lpstr>
      <vt:lpstr>Calibri</vt:lpstr>
      <vt:lpstr>Tahoma</vt:lpstr>
      <vt:lpstr>B Morvarid</vt:lpstr>
      <vt:lpstr>B Koodak</vt:lpstr>
      <vt:lpstr>tahoma, verdana, arial, helvetica, sans-serif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Personal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Maryam Sailsafoor</dc:creator>
  <cp:lastModifiedBy>AMIN</cp:lastModifiedBy>
  <cp:revision>662</cp:revision>
  <dcterms:created xsi:type="dcterms:W3CDTF">2015-07-16T10:41:40Z</dcterms:created>
  <dcterms:modified xsi:type="dcterms:W3CDTF">2021-02-21T04:42:19Z</dcterms:modified>
</cp:coreProperties>
</file>