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48" r:id="rId1"/>
  </p:sldMasterIdLst>
  <p:sldIdLst>
    <p:sldId id="290" r:id="rId2"/>
    <p:sldId id="256" r:id="rId3"/>
    <p:sldId id="267" r:id="rId4"/>
    <p:sldId id="347" r:id="rId5"/>
    <p:sldId id="346" r:id="rId6"/>
    <p:sldId id="280" r:id="rId7"/>
    <p:sldId id="257" r:id="rId8"/>
    <p:sldId id="282" r:id="rId9"/>
    <p:sldId id="281" r:id="rId10"/>
    <p:sldId id="283" r:id="rId11"/>
    <p:sldId id="268" r:id="rId12"/>
    <p:sldId id="287" r:id="rId13"/>
    <p:sldId id="293" r:id="rId14"/>
    <p:sldId id="289" r:id="rId15"/>
    <p:sldId id="309" r:id="rId16"/>
    <p:sldId id="291" r:id="rId17"/>
    <p:sldId id="286" r:id="rId18"/>
    <p:sldId id="292" r:id="rId19"/>
    <p:sldId id="295" r:id="rId20"/>
    <p:sldId id="294" r:id="rId21"/>
    <p:sldId id="299" r:id="rId22"/>
    <p:sldId id="296" r:id="rId23"/>
    <p:sldId id="298" r:id="rId24"/>
    <p:sldId id="297" r:id="rId25"/>
    <p:sldId id="307" r:id="rId26"/>
    <p:sldId id="302" r:id="rId27"/>
    <p:sldId id="308" r:id="rId28"/>
    <p:sldId id="348" r:id="rId29"/>
    <p:sldId id="301" r:id="rId30"/>
    <p:sldId id="311" r:id="rId31"/>
    <p:sldId id="300" r:id="rId32"/>
    <p:sldId id="305" r:id="rId33"/>
    <p:sldId id="310" r:id="rId34"/>
    <p:sldId id="324" r:id="rId35"/>
    <p:sldId id="314" r:id="rId36"/>
    <p:sldId id="312" r:id="rId37"/>
    <p:sldId id="313" r:id="rId38"/>
    <p:sldId id="315" r:id="rId39"/>
    <p:sldId id="279" r:id="rId40"/>
  </p:sldIdLst>
  <p:sldSz cx="12192000" cy="6858000"/>
  <p:notesSz cx="6858000" cy="9144000"/>
  <p:embeddedFontLst>
    <p:embeddedFont>
      <p:font typeface="B Koodak" panose="00000700000000000000" pitchFamily="2" charset="-78"/>
      <p:bold r:id="rId41"/>
    </p:embeddedFont>
    <p:embeddedFont>
      <p:font typeface="B Morvarid" panose="00000400000000000000" pitchFamily="2" charset="-78"/>
      <p:regular r:id="rId42"/>
    </p:embeddedFont>
    <p:embeddedFont>
      <p:font typeface="B Nikoo" panose="00000400000000000000" pitchFamily="2" charset="-78"/>
      <p:regular r:id="rId43"/>
      <p:italic r:id="rId44"/>
    </p:embeddedFont>
    <p:embeddedFont>
      <p:font typeface="Calibri Light" panose="020F0302020204030204" pitchFamily="34" charset="0"/>
      <p:regular r:id="rId45"/>
    </p:embeddedFont>
    <p:embeddedFont>
      <p:font typeface="Calibri" panose="020F0502020204030204" pitchFamily="34" charset="0"/>
      <p:regular r:id="rId46"/>
      <p:bold r:id="rId47"/>
    </p:embeddedFont>
  </p:embeddedFontLst>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CC"/>
    <a:srgbClr val="0033CC"/>
    <a:srgbClr val="FFFF66"/>
    <a:srgbClr val="66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977" autoAdjust="0"/>
    <p:restoredTop sz="93608" autoAdjust="0"/>
  </p:normalViewPr>
  <p:slideViewPr>
    <p:cSldViewPr snapToGrid="0">
      <p:cViewPr varScale="1">
        <p:scale>
          <a:sx n="88" d="100"/>
          <a:sy n="88" d="100"/>
        </p:scale>
        <p:origin x="49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05/07/1442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844061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05/07/1442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11723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7C4581-B75F-475A-8ACC-999D0C6EDFF7}" type="datetimeFigureOut">
              <a:rPr lang="fa-IR" smtClean="0"/>
              <a:t>05/07/1442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1422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p>
            <a:fld id="{137C4581-B75F-475A-8ACC-999D0C6EDFF7}" type="datetimeFigureOut">
              <a:rPr lang="fa-IR" smtClean="0"/>
              <a:t>05/07/1442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768236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p>
            <a:fld id="{137C4581-B75F-475A-8ACC-999D0C6EDFF7}" type="datetimeFigureOut">
              <a:rPr lang="fa-IR" smtClean="0"/>
              <a:t>05/07/1442</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04886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p>
            <a:fld id="{137C4581-B75F-475A-8ACC-999D0C6EDFF7}" type="datetimeFigureOut">
              <a:rPr lang="fa-IR" smtClean="0"/>
              <a:t>05/07/1442</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813505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7C4581-B75F-475A-8ACC-999D0C6EDFF7}" type="datetimeFigureOut">
              <a:rPr lang="fa-IR" smtClean="0"/>
              <a:t>05/07/1442</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915020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05/07/1442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4242421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05/07/1442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257931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05/07/1442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76902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05/07/1442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343402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37C4581-B75F-475A-8ACC-999D0C6EDFF7}" type="datetimeFigureOut">
              <a:rPr lang="fa-IR" smtClean="0"/>
              <a:t>05/07/1442</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839491F-6F0E-4776-8BB6-67F95F1E794A}" type="slidenum">
              <a:rPr lang="fa-IR" smtClean="0"/>
              <a:t>‹#›</a:t>
            </a:fld>
            <a:endParaRPr lang="fa-IR"/>
          </a:p>
        </p:txBody>
      </p:sp>
    </p:spTree>
    <p:extLst>
      <p:ext uri="{BB962C8B-B14F-4D97-AF65-F5344CB8AC3E}">
        <p14:creationId xmlns:p14="http://schemas.microsoft.com/office/powerpoint/2010/main" val="3425296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9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microsoft.com/office/2007/relationships/hdphoto" Target="../media/hdphoto2.wdp"/><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5.png"/><Relationship Id="rId9" Type="http://schemas.microsoft.com/office/2007/relationships/hdphoto" Target="../media/hdphoto3.wdp"/></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gif"/></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7.xml"/><Relationship Id="rId5" Type="http://schemas.openxmlformats.org/officeDocument/2006/relationships/image" Target="../media/image16.jpg"/><Relationship Id="rId4" Type="http://schemas.openxmlformats.org/officeDocument/2006/relationships/image" Target="../media/image15.gif"/></Relationships>
</file>

<file path=ppt/slides/_rels/slide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21.gif"/></Relationships>
</file>

<file path=ppt/slides/_rels/slide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 Id="rId6" Type="http://schemas.openxmlformats.org/officeDocument/2006/relationships/image" Target="../media/image26.gif"/><Relationship Id="rId5" Type="http://schemas.openxmlformats.org/officeDocument/2006/relationships/image" Target="../media/image25.jpg"/><Relationship Id="rId4" Type="http://schemas.openxmlformats.org/officeDocument/2006/relationships/image" Target="../media/image24.gif"/></Relationships>
</file>

<file path=ppt/slides/_rels/slide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29.jpg"/></Relationships>
</file>

<file path=ppt/slides/_rels/slide1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31.jpg"/></Relationships>
</file>

<file path=ppt/slides/_rels/slide1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7.xml"/><Relationship Id="rId6" Type="http://schemas.openxmlformats.org/officeDocument/2006/relationships/image" Target="../media/image36.png"/><Relationship Id="rId5" Type="http://schemas.microsoft.com/office/2007/relationships/hdphoto" Target="../media/hdphoto4.wdp"/><Relationship Id="rId4" Type="http://schemas.openxmlformats.org/officeDocument/2006/relationships/image" Target="../media/image35.png"/></Relationships>
</file>

<file path=ppt/slides/_rels/slide13.xml.rels><?xml version="1.0" encoding="UTF-8" standalone="yes"?>
<Relationships xmlns="http://schemas.openxmlformats.org/package/2006/relationships"><Relationship Id="rId3" Type="http://schemas.openxmlformats.org/officeDocument/2006/relationships/image" Target="../media/image38.jpg"/><Relationship Id="rId7" Type="http://schemas.openxmlformats.org/officeDocument/2006/relationships/image" Target="../media/image36.png"/><Relationship Id="rId2" Type="http://schemas.openxmlformats.org/officeDocument/2006/relationships/image" Target="../media/image37.jpg"/><Relationship Id="rId1" Type="http://schemas.openxmlformats.org/officeDocument/2006/relationships/slideLayout" Target="../slideLayouts/slideLayout7.xml"/><Relationship Id="rId6" Type="http://schemas.openxmlformats.org/officeDocument/2006/relationships/image" Target="../media/image41.jpg"/><Relationship Id="rId5" Type="http://schemas.openxmlformats.org/officeDocument/2006/relationships/image" Target="../media/image40.jpg"/><Relationship Id="rId4" Type="http://schemas.openxmlformats.org/officeDocument/2006/relationships/image" Target="../media/image39.jpg"/></Relationships>
</file>

<file path=ppt/slides/_rels/slide14.xml.rels><?xml version="1.0" encoding="UTF-8" standalone="yes"?>
<Relationships xmlns="http://schemas.openxmlformats.org/package/2006/relationships"><Relationship Id="rId8" Type="http://schemas.openxmlformats.org/officeDocument/2006/relationships/image" Target="../media/image47.jpg"/><Relationship Id="rId3" Type="http://schemas.openxmlformats.org/officeDocument/2006/relationships/image" Target="../media/image43.png"/><Relationship Id="rId7" Type="http://schemas.openxmlformats.org/officeDocument/2006/relationships/image" Target="../media/image46.jpe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image" Target="../media/image45.jpeg"/><Relationship Id="rId5" Type="http://schemas.openxmlformats.org/officeDocument/2006/relationships/image" Target="../media/image44.jpg"/><Relationship Id="rId10" Type="http://schemas.openxmlformats.org/officeDocument/2006/relationships/image" Target="../media/image49.gif"/><Relationship Id="rId4" Type="http://schemas.openxmlformats.org/officeDocument/2006/relationships/image" Target="../media/image19.jpg"/><Relationship Id="rId9" Type="http://schemas.openxmlformats.org/officeDocument/2006/relationships/image" Target="../media/image48.gif"/></Relationships>
</file>

<file path=ppt/slides/_rels/slide1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g"/><Relationship Id="rId1" Type="http://schemas.openxmlformats.org/officeDocument/2006/relationships/slideLayout" Target="../slideLayouts/slideLayout7.xml"/><Relationship Id="rId5" Type="http://schemas.openxmlformats.org/officeDocument/2006/relationships/image" Target="../media/image53.gif"/><Relationship Id="rId4" Type="http://schemas.openxmlformats.org/officeDocument/2006/relationships/image" Target="../media/image52.png"/></Relationships>
</file>

<file path=ppt/slides/_rels/slide1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g"/><Relationship Id="rId1" Type="http://schemas.openxmlformats.org/officeDocument/2006/relationships/slideLayout" Target="../slideLayouts/slideLayout7.xml"/><Relationship Id="rId4" Type="http://schemas.openxmlformats.org/officeDocument/2006/relationships/image" Target="../media/image56.JPG"/></Relationships>
</file>

<file path=ppt/slides/_rels/slide1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64.pn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22.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8.jpg"/><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image" Target="../media/image81.jpg"/><Relationship Id="rId1" Type="http://schemas.openxmlformats.org/officeDocument/2006/relationships/slideLayout" Target="../slideLayouts/slideLayout7.xml"/><Relationship Id="rId4" Type="http://schemas.openxmlformats.org/officeDocument/2006/relationships/image" Target="../media/image83.jpg"/></Relationships>
</file>

<file path=ppt/slides/_rels/slide31.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84.jpg"/><Relationship Id="rId1" Type="http://schemas.openxmlformats.org/officeDocument/2006/relationships/slideLayout" Target="../slideLayouts/slideLayout7.xml"/><Relationship Id="rId4" Type="http://schemas.openxmlformats.org/officeDocument/2006/relationships/image" Target="../media/image86.jpg"/></Relationships>
</file>

<file path=ppt/slides/_rels/slide32.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image" Target="../media/image88.jpg"/><Relationship Id="rId1" Type="http://schemas.openxmlformats.org/officeDocument/2006/relationships/slideLayout" Target="../slideLayouts/slideLayout7.xml"/><Relationship Id="rId4" Type="http://schemas.openxmlformats.org/officeDocument/2006/relationships/image" Target="../media/image90.jpg"/></Relationships>
</file>

<file path=ppt/slides/_rels/slide34.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4.jpg"/><Relationship Id="rId2" Type="http://schemas.openxmlformats.org/officeDocument/2006/relationships/image" Target="../media/image93.jpg"/><Relationship Id="rId1" Type="http://schemas.openxmlformats.org/officeDocument/2006/relationships/slideLayout" Target="../slideLayouts/slideLayout7.xml"/><Relationship Id="rId5" Type="http://schemas.openxmlformats.org/officeDocument/2006/relationships/image" Target="../media/image96.jpg"/><Relationship Id="rId4" Type="http://schemas.openxmlformats.org/officeDocument/2006/relationships/image" Target="../media/image95.jpg"/></Relationships>
</file>

<file path=ppt/slides/_rels/slide36.xml.rels><?xml version="1.0" encoding="UTF-8" standalone="yes"?>
<Relationships xmlns="http://schemas.openxmlformats.org/package/2006/relationships"><Relationship Id="rId3" Type="http://schemas.openxmlformats.org/officeDocument/2006/relationships/image" Target="../media/image98.jpg"/><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9.jpg"/><Relationship Id="rId2" Type="http://schemas.openxmlformats.org/officeDocument/2006/relationships/image" Target="../media/image59.jpg"/><Relationship Id="rId1" Type="http://schemas.openxmlformats.org/officeDocument/2006/relationships/slideLayout" Target="../slideLayouts/slideLayout7.xml"/><Relationship Id="rId4" Type="http://schemas.openxmlformats.org/officeDocument/2006/relationships/image" Target="../media/image100.jpg"/></Relationships>
</file>

<file path=ppt/slides/_rels/slide38.xml.rels><?xml version="1.0" encoding="UTF-8" standalone="yes"?>
<Relationships xmlns="http://schemas.openxmlformats.org/package/2006/relationships"><Relationship Id="rId3" Type="http://schemas.openxmlformats.org/officeDocument/2006/relationships/image" Target="../media/image102.gif"/><Relationship Id="rId2" Type="http://schemas.openxmlformats.org/officeDocument/2006/relationships/image" Target="../media/image101.jpg"/><Relationship Id="rId1" Type="http://schemas.openxmlformats.org/officeDocument/2006/relationships/slideLayout" Target="../slideLayouts/slideLayout7.xml"/><Relationship Id="rId4" Type="http://schemas.openxmlformats.org/officeDocument/2006/relationships/image" Target="../media/image103.jpg"/></Relationships>
</file>

<file path=ppt/slides/_rels/slide39.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00" y="243840"/>
            <a:ext cx="4876800" cy="1950720"/>
          </a:xfrm>
          <a:prstGeom prst="rect">
            <a:avLst/>
          </a:prstGeom>
        </p:spPr>
      </p:pic>
    </p:spTree>
    <p:extLst>
      <p:ext uri="{BB962C8B-B14F-4D97-AF65-F5344CB8AC3E}">
        <p14:creationId xmlns:p14="http://schemas.microsoft.com/office/powerpoint/2010/main" val="17832837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2" name="Rectangle 21"/>
          <p:cNvSpPr/>
          <p:nvPr/>
        </p:nvSpPr>
        <p:spPr>
          <a:xfrm>
            <a:off x="1396646" y="1100052"/>
            <a:ext cx="9398707" cy="769441"/>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4400" dirty="0">
                <a:ln w="0"/>
                <a:effectLst>
                  <a:outerShdw blurRad="38100" dist="19050" dir="2700000" algn="tl" rotWithShape="0">
                    <a:schemeClr val="dk1">
                      <a:alpha val="40000"/>
                    </a:schemeClr>
                  </a:outerShdw>
                </a:effectLst>
                <a:cs typeface="B Koodak" panose="00000700000000000000" pitchFamily="2" charset="-78"/>
              </a:rPr>
              <a:t>درس 14: میراث فرهنگی ایران در عصر سلجوقی</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710" y="2409663"/>
            <a:ext cx="4762500" cy="3752850"/>
          </a:xfrm>
          <a:prstGeom prst="rect">
            <a:avLst/>
          </a:prstGeom>
        </p:spPr>
      </p:pic>
      <p:pic>
        <p:nvPicPr>
          <p:cNvPr id="4" name="Picture 3"/>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a:off x="5909310" y="2409663"/>
            <a:ext cx="1714500" cy="2000250"/>
          </a:xfrm>
          <a:prstGeom prst="rect">
            <a:avLst/>
          </a:prstGeom>
        </p:spPr>
      </p:pic>
      <p:pic>
        <p:nvPicPr>
          <p:cNvPr id="5" name="Picture 4"/>
          <p:cNvPicPr>
            <a:picLocks noChangeAspect="1"/>
          </p:cNvPicPr>
          <p:nvPr/>
        </p:nvPicPr>
        <p:blipFill>
          <a:blip r:embed="rId6">
            <a:extLst>
              <a:ext uri="{BEBA8EAE-BF5A-486C-A8C5-ECC9F3942E4B}">
                <a14:imgProps xmlns:a14="http://schemas.microsoft.com/office/drawing/2010/main">
                  <a14:imgLayer r:embed="rId7">
                    <a14:imgEffect>
                      <a14:sharpenSoften amount="50000"/>
                    </a14:imgEffect>
                  </a14:imgLayer>
                </a14:imgProps>
              </a:ext>
              <a:ext uri="{28A0092B-C50C-407E-A947-70E740481C1C}">
                <a14:useLocalDpi xmlns:a14="http://schemas.microsoft.com/office/drawing/2010/main" val="0"/>
              </a:ext>
            </a:extLst>
          </a:blip>
          <a:stretch>
            <a:fillRect/>
          </a:stretch>
        </p:blipFill>
        <p:spPr>
          <a:xfrm>
            <a:off x="7814310" y="4081544"/>
            <a:ext cx="1714500" cy="2000250"/>
          </a:xfrm>
          <a:prstGeom prst="rect">
            <a:avLst/>
          </a:prstGeom>
        </p:spPr>
      </p:pic>
      <p:pic>
        <p:nvPicPr>
          <p:cNvPr id="6" name="Picture 5"/>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tretch>
            <a:fillRect/>
          </a:stretch>
        </p:blipFill>
        <p:spPr>
          <a:xfrm>
            <a:off x="9688830" y="2409663"/>
            <a:ext cx="1714500" cy="2000250"/>
          </a:xfrm>
          <a:prstGeom prst="rect">
            <a:avLst/>
          </a:prstGeom>
        </p:spPr>
      </p:pic>
    </p:spTree>
    <p:extLst>
      <p:ext uri="{BB962C8B-B14F-4D97-AF65-F5344CB8AC3E}">
        <p14:creationId xmlns:p14="http://schemas.microsoft.com/office/powerpoint/2010/main" val="20444532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curtains"/>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640080" y="745255"/>
            <a:ext cx="11216639" cy="156966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lnSpc>
                <a:spcPct val="150000"/>
              </a:lnSpc>
            </a:pPr>
            <a:r>
              <a:rPr lang="fa-IR" sz="3200" dirty="0">
                <a:cs typeface="B Koodak" panose="00000700000000000000" pitchFamily="2" charset="-78"/>
              </a:rPr>
              <a:t>از میان سه سلسلۀ ترک تبار که بر ایران حکومت کردند، </a:t>
            </a:r>
            <a:r>
              <a:rPr lang="fa-IR" sz="3200" dirty="0">
                <a:solidFill>
                  <a:srgbClr val="0000FF"/>
                </a:solidFill>
                <a:cs typeface="B Koodak" panose="00000700000000000000" pitchFamily="2" charset="-78"/>
              </a:rPr>
              <a:t>سلجوقیان</a:t>
            </a:r>
            <a:r>
              <a:rPr lang="fa-IR" sz="3200" dirty="0">
                <a:cs typeface="B Koodak" panose="00000700000000000000" pitchFamily="2" charset="-78"/>
              </a:rPr>
              <a:t> اهمیت بیشتری داشتند.  زیرا:</a:t>
            </a:r>
          </a:p>
        </p:txBody>
      </p:sp>
      <p:grpSp>
        <p:nvGrpSpPr>
          <p:cNvPr id="2" name="Group 1"/>
          <p:cNvGrpSpPr/>
          <p:nvPr/>
        </p:nvGrpSpPr>
        <p:grpSpPr>
          <a:xfrm>
            <a:off x="730703" y="2535724"/>
            <a:ext cx="11126016" cy="1262361"/>
            <a:chOff x="730703" y="2535724"/>
            <a:chExt cx="11126016" cy="1262361"/>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9436" y="2535724"/>
              <a:ext cx="1097283" cy="1262361"/>
            </a:xfrm>
            <a:prstGeom prst="rect">
              <a:avLst/>
            </a:prstGeom>
          </p:spPr>
        </p:pic>
        <p:sp>
          <p:nvSpPr>
            <p:cNvPr id="5" name="Rectangle 4"/>
            <p:cNvSpPr/>
            <p:nvPr/>
          </p:nvSpPr>
          <p:spPr>
            <a:xfrm>
              <a:off x="730703" y="2990357"/>
              <a:ext cx="10025501" cy="584775"/>
            </a:xfrm>
            <a:prstGeom prst="rect">
              <a:avLst/>
            </a:prstGeom>
          </p:spPr>
          <p:txBody>
            <a:bodyPr wrap="none">
              <a:spAutoFit/>
            </a:bodyPr>
            <a:lstStyle/>
            <a:p>
              <a:r>
                <a:rPr lang="fa-IR" sz="3200" dirty="0">
                  <a:cs typeface="B Koodak" panose="00000700000000000000" pitchFamily="2" charset="-78"/>
                </a:rPr>
                <a:t>به سبب تأثیری که در تحولات ایران و سایر سرزمین های اسلامی داشتند. </a:t>
              </a:r>
              <a:endParaRPr lang="en-US" sz="3200" dirty="0"/>
            </a:p>
          </p:txBody>
        </p:sp>
      </p:grpSp>
      <p:grpSp>
        <p:nvGrpSpPr>
          <p:cNvPr id="8" name="Group 7"/>
          <p:cNvGrpSpPr/>
          <p:nvPr/>
        </p:nvGrpSpPr>
        <p:grpSpPr>
          <a:xfrm>
            <a:off x="7094624" y="4029765"/>
            <a:ext cx="4758863" cy="1262361"/>
            <a:chOff x="7094624" y="4029765"/>
            <a:chExt cx="4758863" cy="1262361"/>
          </a:xfrm>
        </p:grpSpPr>
        <p:sp>
          <p:nvSpPr>
            <p:cNvPr id="6" name="Rectangle 5"/>
            <p:cNvSpPr/>
            <p:nvPr/>
          </p:nvSpPr>
          <p:spPr>
            <a:xfrm>
              <a:off x="7094624" y="4473527"/>
              <a:ext cx="3661580" cy="769441"/>
            </a:xfrm>
            <a:prstGeom prst="rect">
              <a:avLst/>
            </a:prstGeom>
          </p:spPr>
          <p:txBody>
            <a:bodyPr wrap="none">
              <a:spAutoFit/>
            </a:bodyPr>
            <a:lstStyle/>
            <a:p>
              <a:pPr algn="ctr">
                <a:lnSpc>
                  <a:spcPct val="150000"/>
                </a:lnSpc>
              </a:pPr>
              <a:r>
                <a:rPr lang="fa-IR" sz="3200" dirty="0">
                  <a:cs typeface="B Koodak" panose="00000700000000000000" pitchFamily="2" charset="-78"/>
                </a:rPr>
                <a:t>به سبب وسعت قلمروشان</a:t>
              </a:r>
              <a:endParaRPr lang="en-US" sz="6000" dirty="0">
                <a:ln w="0"/>
                <a:effectLst>
                  <a:outerShdw blurRad="38100" dist="19050" dir="2700000" algn="tl" rotWithShape="0">
                    <a:schemeClr val="dk1">
                      <a:alpha val="40000"/>
                    </a:schemeClr>
                  </a:outerShdw>
                </a:effectLst>
                <a:cs typeface="B Koodak" panose="00000700000000000000" pitchFamily="2" charset="-78"/>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6204" y="4029765"/>
              <a:ext cx="1097283" cy="1262361"/>
            </a:xfrm>
            <a:prstGeom prst="rect">
              <a:avLst/>
            </a:prstGeom>
          </p:spPr>
        </p:pic>
      </p:grpSp>
    </p:spTree>
    <p:extLst>
      <p:ext uri="{BB962C8B-B14F-4D97-AF65-F5344CB8AC3E}">
        <p14:creationId xmlns:p14="http://schemas.microsoft.com/office/powerpoint/2010/main" val="4023407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7" name="Group 16"/>
          <p:cNvGrpSpPr/>
          <p:nvPr/>
        </p:nvGrpSpPr>
        <p:grpSpPr>
          <a:xfrm>
            <a:off x="3639337" y="466781"/>
            <a:ext cx="4913322" cy="2223123"/>
            <a:chOff x="3639337" y="-1"/>
            <a:chExt cx="4913322" cy="2223123"/>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337" y="-1"/>
              <a:ext cx="4913322" cy="2223123"/>
            </a:xfrm>
            <a:prstGeom prst="rect">
              <a:avLst/>
            </a:prstGeom>
          </p:spPr>
        </p:pic>
        <p:sp>
          <p:nvSpPr>
            <p:cNvPr id="16" name="Rectangle 15"/>
            <p:cNvSpPr/>
            <p:nvPr/>
          </p:nvSpPr>
          <p:spPr>
            <a:xfrm>
              <a:off x="4787789" y="526786"/>
              <a:ext cx="2616422" cy="584775"/>
            </a:xfrm>
            <a:prstGeom prst="rect">
              <a:avLst/>
            </a:prstGeom>
          </p:spPr>
          <p:txBody>
            <a:bodyPr wrap="none">
              <a:spAutoFit/>
            </a:bodyPr>
            <a:lstStyle/>
            <a:p>
              <a:pPr algn="ctr"/>
              <a:r>
                <a:rPr lang="fa-IR" sz="3200" dirty="0">
                  <a:cs typeface="B Koodak" panose="00000700000000000000" pitchFamily="2" charset="-78"/>
                </a:rPr>
                <a:t>تشکیلات حکومت</a:t>
              </a:r>
              <a:endParaRPr lang="en-US" sz="6000" dirty="0">
                <a:ln w="0"/>
                <a:effectLst>
                  <a:outerShdw blurRad="38100" dist="19050" dir="2700000" algn="tl" rotWithShape="0">
                    <a:schemeClr val="dk1">
                      <a:alpha val="40000"/>
                    </a:schemeClr>
                  </a:outerShdw>
                </a:effectLst>
                <a:cs typeface="B Koodak" panose="00000700000000000000" pitchFamily="2" charset="-78"/>
              </a:endParaRPr>
            </a:p>
          </p:txBody>
        </p:sp>
      </p:grpSp>
      <p:sp>
        <p:nvSpPr>
          <p:cNvPr id="18" name="Rectangle 17"/>
          <p:cNvSpPr/>
          <p:nvPr/>
        </p:nvSpPr>
        <p:spPr>
          <a:xfrm>
            <a:off x="2203745" y="3136612"/>
            <a:ext cx="7784503" cy="584775"/>
          </a:xfrm>
          <a:prstGeom prst="rect">
            <a:avLst/>
          </a:prstGeom>
        </p:spPr>
        <p:txBody>
          <a:bodyPr wrap="none">
            <a:spAutoFit/>
          </a:bodyPr>
          <a:lstStyle/>
          <a:p>
            <a:r>
              <a:rPr lang="fa-IR" sz="3200" dirty="0">
                <a:cs typeface="B Koodak" panose="00000700000000000000" pitchFamily="2" charset="-78"/>
              </a:rPr>
              <a:t>برگرفته از تشکیلات به جای مانده از سامانیان و غزنویان</a:t>
            </a:r>
            <a:endParaRPr lang="en-US" sz="3200" dirty="0"/>
          </a:p>
        </p:txBody>
      </p:sp>
      <p:sp>
        <p:nvSpPr>
          <p:cNvPr id="19" name="Rectangle 18"/>
          <p:cNvSpPr/>
          <p:nvPr/>
        </p:nvSpPr>
        <p:spPr>
          <a:xfrm>
            <a:off x="2920285" y="4714955"/>
            <a:ext cx="6351419" cy="584775"/>
          </a:xfrm>
          <a:prstGeom prst="rect">
            <a:avLst/>
          </a:prstGeom>
        </p:spPr>
        <p:txBody>
          <a:bodyPr wrap="none">
            <a:spAutoFit/>
          </a:bodyPr>
          <a:lstStyle/>
          <a:p>
            <a:r>
              <a:rPr lang="fa-IR" sz="3200" dirty="0">
                <a:cs typeface="B Koodak" panose="00000700000000000000" pitchFamily="2" charset="-78"/>
              </a:rPr>
              <a:t>برگرفته از نظام اداری و حکومتی ایران باستان</a:t>
            </a:r>
            <a:endParaRPr lang="en-US" sz="3200" dirty="0"/>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76933" y="3729191"/>
            <a:ext cx="238125" cy="952500"/>
          </a:xfrm>
          <a:prstGeom prst="rect">
            <a:avLst/>
          </a:prstGeom>
        </p:spPr>
      </p:pic>
    </p:spTree>
    <p:extLst>
      <p:ext uri="{BB962C8B-B14F-4D97-AF65-F5344CB8AC3E}">
        <p14:creationId xmlns:p14="http://schemas.microsoft.com/office/powerpoint/2010/main" val="273660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8050" y="136842"/>
            <a:ext cx="4482617" cy="1584960"/>
          </a:xfrm>
          <a:prstGeom prst="rect">
            <a:avLst/>
          </a:prstGeom>
        </p:spPr>
      </p:pic>
      <p:sp>
        <p:nvSpPr>
          <p:cNvPr id="12" name="Rectangle 11"/>
          <p:cNvSpPr/>
          <p:nvPr/>
        </p:nvSpPr>
        <p:spPr>
          <a:xfrm>
            <a:off x="5219446" y="840588"/>
            <a:ext cx="2179823" cy="584775"/>
          </a:xfrm>
          <a:prstGeom prst="rect">
            <a:avLst/>
          </a:prstGeom>
        </p:spPr>
        <p:txBody>
          <a:bodyPr wrap="none">
            <a:prstTxWarp prst="textWave2">
              <a:avLst/>
            </a:prstTxWarp>
            <a:spAutoFit/>
            <a:scene3d>
              <a:camera prst="perspectiveAbove"/>
              <a:lightRig rig="threePt" dir="t"/>
            </a:scene3d>
          </a:bodyPr>
          <a:lstStyle/>
          <a:p>
            <a:pPr algn="ctr"/>
            <a:r>
              <a:rPr lang="fa-IR" sz="3200" dirty="0">
                <a:effectLst>
                  <a:glow rad="101600">
                    <a:schemeClr val="accent2">
                      <a:satMod val="175000"/>
                      <a:alpha val="40000"/>
                    </a:schemeClr>
                  </a:glow>
                </a:effectLst>
                <a:cs typeface="B Koodak" panose="00000700000000000000" pitchFamily="2" charset="-78"/>
              </a:rPr>
              <a:t>سلاطین</a:t>
            </a:r>
            <a:endParaRPr lang="en-US" sz="6000" dirty="0">
              <a:ln w="0"/>
              <a:effectLst>
                <a:glow rad="101600">
                  <a:schemeClr val="accent2">
                    <a:satMod val="175000"/>
                    <a:alpha val="40000"/>
                  </a:schemeClr>
                </a:glow>
              </a:effectLst>
              <a:cs typeface="B Koodak" panose="00000700000000000000" pitchFamily="2" charset="-78"/>
            </a:endParaRPr>
          </a:p>
        </p:txBody>
      </p:sp>
      <p:sp>
        <p:nvSpPr>
          <p:cNvPr id="13" name="Rectangle 12"/>
          <p:cNvSpPr/>
          <p:nvPr/>
        </p:nvSpPr>
        <p:spPr>
          <a:xfrm>
            <a:off x="2727085" y="1962835"/>
            <a:ext cx="70866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رأس حکومت سلجوقی، سلطان قرار داشت.</a:t>
            </a:r>
            <a:endParaRPr lang="en-US" sz="3200" dirty="0">
              <a:cs typeface="B Koodak" panose="00000700000000000000" pitchFamily="2" charset="-78"/>
            </a:endParaRPr>
          </a:p>
        </p:txBody>
      </p:sp>
      <p:sp>
        <p:nvSpPr>
          <p:cNvPr id="15" name="Rectangle 14"/>
          <p:cNvSpPr/>
          <p:nvPr/>
        </p:nvSpPr>
        <p:spPr>
          <a:xfrm>
            <a:off x="8397020" y="2864970"/>
            <a:ext cx="1142125"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خلیفه</a:t>
            </a:r>
            <a:endParaRPr lang="en-US" sz="3200" dirty="0">
              <a:cs typeface="B Koodak" panose="00000700000000000000" pitchFamily="2" charset="-78"/>
            </a:endParaRPr>
          </a:p>
        </p:txBody>
      </p:sp>
      <p:sp>
        <p:nvSpPr>
          <p:cNvPr id="16" name="Rectangle 15"/>
          <p:cNvSpPr/>
          <p:nvPr/>
        </p:nvSpPr>
        <p:spPr>
          <a:xfrm>
            <a:off x="3040127" y="2815680"/>
            <a:ext cx="4060837"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بیشتر ریاست معنوی و دینی</a:t>
            </a:r>
            <a:endParaRPr lang="en-US" sz="3200" dirty="0">
              <a:cs typeface="B Koodak" panose="00000700000000000000" pitchFamily="2" charset="-78"/>
            </a:endParaRPr>
          </a:p>
        </p:txBody>
      </p:sp>
      <p:sp>
        <p:nvSpPr>
          <p:cNvPr id="17" name="Rectangle 16"/>
          <p:cNvSpPr/>
          <p:nvPr/>
        </p:nvSpPr>
        <p:spPr>
          <a:xfrm>
            <a:off x="8259423" y="3757466"/>
            <a:ext cx="141732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سلاطین</a:t>
            </a:r>
            <a:endParaRPr lang="en-US" sz="3200" dirty="0">
              <a:cs typeface="B Koodak" panose="00000700000000000000" pitchFamily="2" charset="-78"/>
            </a:endParaRPr>
          </a:p>
        </p:txBody>
      </p:sp>
      <p:sp>
        <p:nvSpPr>
          <p:cNvPr id="18" name="Rectangle 17"/>
          <p:cNvSpPr/>
          <p:nvPr/>
        </p:nvSpPr>
        <p:spPr>
          <a:xfrm>
            <a:off x="3466847" y="3757466"/>
            <a:ext cx="4060837"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قدرت سیاسی و نظامی</a:t>
            </a:r>
            <a:endParaRPr lang="en-US" sz="3200" dirty="0">
              <a:cs typeface="B Koodak" panose="00000700000000000000" pitchFamily="2" charset="-78"/>
            </a:endParaRPr>
          </a:p>
        </p:txBody>
      </p:sp>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90936" y="2678233"/>
            <a:ext cx="1266825" cy="838200"/>
          </a:xfrm>
          <a:prstGeom prst="rect">
            <a:avLst/>
          </a:prstGeom>
        </p:spPr>
      </p:pic>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30196" y="3630754"/>
            <a:ext cx="1266825" cy="838200"/>
          </a:xfrm>
          <a:prstGeom prst="rect">
            <a:avLst/>
          </a:prstGeom>
        </p:spPr>
      </p:pic>
      <p:sp>
        <p:nvSpPr>
          <p:cNvPr id="21" name="Rectangle 20"/>
          <p:cNvSpPr/>
          <p:nvPr/>
        </p:nvSpPr>
        <p:spPr>
          <a:xfrm>
            <a:off x="381000" y="4846068"/>
            <a:ext cx="11430000" cy="1508105"/>
          </a:xfrm>
          <a:prstGeom prst="rect">
            <a:avLst/>
          </a:prstGeom>
          <a:blipFill dpi="0" rotWithShape="1">
            <a:blip r:embed="rId5">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angle"/>
          </a:sp3d>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سلاطین سعی می کردند برای مشروعیت بخشیدن به حکومت خود و جلب نظر مردم، خود را مطیع و پشتیبان دستگاه خلافت نشان دهند.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2935286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by="(-#ppt_w*2)" calcmode="lin" valueType="num">
                                      <p:cBhvr rctx="PPT">
                                        <p:cTn id="7" dur="500" autoRev="1" fill="hold">
                                          <p:stCondLst>
                                            <p:cond delay="0"/>
                                          </p:stCondLst>
                                        </p:cTn>
                                        <p:tgtEl>
                                          <p:spTgt spid="16"/>
                                        </p:tgtEl>
                                        <p:attrNameLst>
                                          <p:attrName>ppt_w</p:attrName>
                                        </p:attrNameLst>
                                      </p:cBhvr>
                                    </p:anim>
                                    <p:anim by="(#ppt_w*0.50)" calcmode="lin" valueType="num">
                                      <p:cBhvr>
                                        <p:cTn id="8" dur="500" decel="50000" autoRev="1" fill="hold">
                                          <p:stCondLst>
                                            <p:cond delay="0"/>
                                          </p:stCondLst>
                                        </p:cTn>
                                        <p:tgtEl>
                                          <p:spTgt spid="16"/>
                                        </p:tgtEl>
                                        <p:attrNameLst>
                                          <p:attrName>ppt_x</p:attrName>
                                        </p:attrNameLst>
                                      </p:cBhvr>
                                    </p:anim>
                                    <p:anim from="(-#ppt_h/2)" to="(#ppt_y)" calcmode="lin" valueType="num">
                                      <p:cBhvr>
                                        <p:cTn id="9" dur="1000" fill="hold">
                                          <p:stCondLst>
                                            <p:cond delay="0"/>
                                          </p:stCondLst>
                                        </p:cTn>
                                        <p:tgtEl>
                                          <p:spTgt spid="16"/>
                                        </p:tgtEl>
                                        <p:attrNameLst>
                                          <p:attrName>ppt_y</p:attrName>
                                        </p:attrNameLst>
                                      </p:cBhvr>
                                    </p:anim>
                                    <p:animRot by="21600000">
                                      <p:cBhvr>
                                        <p:cTn id="10" dur="1000" fill="hold">
                                          <p:stCondLst>
                                            <p:cond delay="0"/>
                                          </p:stCondLst>
                                        </p:cTn>
                                        <p:tgtEl>
                                          <p:spTgt spid="16"/>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18"/>
                                        </p:tgtEl>
                                        <p:attrNameLst>
                                          <p:attrName>style.visibility</p:attrName>
                                        </p:attrNameLst>
                                      </p:cBhvr>
                                      <p:to>
                                        <p:strVal val="visible"/>
                                      </p:to>
                                    </p:set>
                                    <p:anim by="(-#ppt_w*2)" calcmode="lin" valueType="num">
                                      <p:cBhvr rctx="PPT">
                                        <p:cTn id="15" dur="500" autoRev="1" fill="hold">
                                          <p:stCondLst>
                                            <p:cond delay="0"/>
                                          </p:stCondLst>
                                        </p:cTn>
                                        <p:tgtEl>
                                          <p:spTgt spid="18"/>
                                        </p:tgtEl>
                                        <p:attrNameLst>
                                          <p:attrName>ppt_w</p:attrName>
                                        </p:attrNameLst>
                                      </p:cBhvr>
                                    </p:anim>
                                    <p:anim by="(#ppt_w*0.50)" calcmode="lin" valueType="num">
                                      <p:cBhvr>
                                        <p:cTn id="16" dur="500" decel="50000" autoRev="1" fill="hold">
                                          <p:stCondLst>
                                            <p:cond delay="0"/>
                                          </p:stCondLst>
                                        </p:cTn>
                                        <p:tgtEl>
                                          <p:spTgt spid="18"/>
                                        </p:tgtEl>
                                        <p:attrNameLst>
                                          <p:attrName>ppt_x</p:attrName>
                                        </p:attrNameLst>
                                      </p:cBhvr>
                                    </p:anim>
                                    <p:anim from="(-#ppt_h/2)" to="(#ppt_y)" calcmode="lin" valueType="num">
                                      <p:cBhvr>
                                        <p:cTn id="17" dur="1000" fill="hold">
                                          <p:stCondLst>
                                            <p:cond delay="0"/>
                                          </p:stCondLst>
                                        </p:cTn>
                                        <p:tgtEl>
                                          <p:spTgt spid="18"/>
                                        </p:tgtEl>
                                        <p:attrNameLst>
                                          <p:attrName>ppt_y</p:attrName>
                                        </p:attrNameLst>
                                      </p:cBhvr>
                                    </p:anim>
                                    <p:animRot by="21600000">
                                      <p:cBhvr>
                                        <p:cTn id="18" dur="1000" fill="hold">
                                          <p:stCondLst>
                                            <p:cond delay="0"/>
                                          </p:stCondLst>
                                        </p:cTn>
                                        <p:tgtEl>
                                          <p:spTgt spid="18"/>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arn(inVertical)">
                                      <p:cBhvr>
                                        <p:cTn id="2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0" y="4264501"/>
            <a:ext cx="12192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اگرچه شاهان در امور مختلف با وزرا مشورت می کردند اما رأی و نظر آنها مافوق همه بود.</a:t>
            </a:r>
            <a:endParaRPr lang="en-US" sz="3200" dirty="0">
              <a:cs typeface="B Koodak" panose="00000700000000000000" pitchFamily="2" charset="-78"/>
            </a:endParaRPr>
          </a:p>
        </p:txBody>
      </p:sp>
      <p:sp>
        <p:nvSpPr>
          <p:cNvPr id="3" name="Rectangle 2"/>
          <p:cNvSpPr/>
          <p:nvPr/>
        </p:nvSpPr>
        <p:spPr>
          <a:xfrm>
            <a:off x="925498" y="6010833"/>
            <a:ext cx="999744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سلاطین زندگی پرتجملی داشتند و صاحب املاک و ثروت زیادی بودند.</a:t>
            </a:r>
            <a:endParaRPr lang="en-US" sz="3200" dirty="0">
              <a:solidFill>
                <a:srgbClr val="231F20"/>
              </a:solidFill>
              <a:latin typeface="AmuzehNewNormalPS"/>
              <a:cs typeface="B Koodak"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049" y="120338"/>
            <a:ext cx="2705983" cy="3935976"/>
          </a:xfrm>
          <a:prstGeom prst="rect">
            <a:avLst/>
          </a:prstGeom>
        </p:spPr>
      </p:pic>
      <p:sp>
        <p:nvSpPr>
          <p:cNvPr id="8" name="Rectangle 7"/>
          <p:cNvSpPr/>
          <p:nvPr/>
        </p:nvSpPr>
        <p:spPr>
          <a:xfrm>
            <a:off x="4627249" y="2020147"/>
            <a:ext cx="3203536" cy="523220"/>
          </a:xfrm>
          <a:prstGeom prst="rect">
            <a:avLst/>
          </a:prstGeom>
        </p:spPr>
        <p:txBody>
          <a:bodyPr wrap="square">
            <a:spAutoFit/>
          </a:bodyPr>
          <a:lstStyle/>
          <a:p>
            <a:pPr algn="ctr"/>
            <a:r>
              <a:rPr lang="fa-IR" sz="2800" dirty="0">
                <a:solidFill>
                  <a:srgbClr val="231F20"/>
                </a:solidFill>
                <a:latin typeface="AmuzehNewNormalPS"/>
                <a:cs typeface="B Nikoo" panose="00000400000000000000" pitchFamily="2" charset="-78"/>
              </a:rPr>
              <a:t>سردیس شاهزادۀ سلجوقی</a:t>
            </a:r>
            <a:endParaRPr lang="en-US" sz="2800" dirty="0">
              <a:cs typeface="B Nikoo" panose="00000400000000000000" pitchFamily="2" charset="-78"/>
            </a:endParaRPr>
          </a:p>
        </p:txBody>
      </p:sp>
      <p:sp>
        <p:nvSpPr>
          <p:cNvPr id="4" name="Rectangle 3">
            <a:extLst>
              <a:ext uri="{FF2B5EF4-FFF2-40B4-BE49-F238E27FC236}">
                <a16:creationId xmlns:a16="http://schemas.microsoft.com/office/drawing/2014/main" id="{674A7F72-B3C9-41F7-BECD-41ACD74FCDA7}"/>
              </a:ext>
            </a:extLst>
          </p:cNvPr>
          <p:cNvSpPr/>
          <p:nvPr/>
        </p:nvSpPr>
        <p:spPr>
          <a:xfrm>
            <a:off x="0" y="5137667"/>
            <a:ext cx="12192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ظلم و خودکامگی سلاطین در حکومت و مجازات سخت منتقدان و مخالفان خود</a:t>
            </a:r>
            <a:endParaRPr lang="en-US" sz="3200" dirty="0">
              <a:cs typeface="B Koodak" panose="00000700000000000000" pitchFamily="2" charset="-78"/>
            </a:endParaRPr>
          </a:p>
        </p:txBody>
      </p:sp>
    </p:spTree>
    <p:extLst>
      <p:ext uri="{BB962C8B-B14F-4D97-AF65-F5344CB8AC3E}">
        <p14:creationId xmlns:p14="http://schemas.microsoft.com/office/powerpoint/2010/main" val="2288840437"/>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8" name="Group 7"/>
          <p:cNvGrpSpPr/>
          <p:nvPr/>
        </p:nvGrpSpPr>
        <p:grpSpPr>
          <a:xfrm>
            <a:off x="4295936" y="0"/>
            <a:ext cx="3600123" cy="1805696"/>
            <a:chOff x="4295938" y="137160"/>
            <a:chExt cx="3600123" cy="1805696"/>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5938" y="137160"/>
              <a:ext cx="3600123" cy="1805696"/>
            </a:xfrm>
            <a:prstGeom prst="rect">
              <a:avLst/>
            </a:prstGeom>
          </p:spPr>
        </p:pic>
        <p:sp>
          <p:nvSpPr>
            <p:cNvPr id="7" name="Rectangle 6"/>
            <p:cNvSpPr/>
            <p:nvPr/>
          </p:nvSpPr>
          <p:spPr>
            <a:xfrm rot="559726">
              <a:off x="5521963" y="747620"/>
              <a:ext cx="1148071" cy="584775"/>
            </a:xfrm>
            <a:prstGeom prst="rect">
              <a:avLst/>
            </a:prstGeom>
          </p:spPr>
          <p:txBody>
            <a:bodyPr wrap="none">
              <a:prstTxWarp prst="textInflateTop">
                <a:avLst/>
              </a:prstTxWarp>
              <a:spAutoFit/>
              <a:scene3d>
                <a:camera prst="perspectiveAbove"/>
                <a:lightRig rig="threePt" dir="t"/>
              </a:scene3d>
            </a:bodyPr>
            <a:lstStyle/>
            <a:p>
              <a:pPr algn="ctr"/>
              <a:r>
                <a:rPr lang="fa-IR" sz="3200" dirty="0">
                  <a:effectLst>
                    <a:glow rad="101600">
                      <a:schemeClr val="accent4">
                        <a:satMod val="175000"/>
                        <a:alpha val="40000"/>
                      </a:schemeClr>
                    </a:glow>
                  </a:effectLst>
                  <a:cs typeface="B Koodak" panose="00000700000000000000" pitchFamily="2" charset="-78"/>
                </a:rPr>
                <a:t>وزیران</a:t>
              </a:r>
              <a:endParaRPr lang="en-US" sz="6000" dirty="0">
                <a:ln w="0"/>
                <a:effectLst>
                  <a:glow rad="101600">
                    <a:schemeClr val="accent4">
                      <a:satMod val="175000"/>
                      <a:alpha val="40000"/>
                    </a:schemeClr>
                  </a:glow>
                </a:effectLst>
                <a:cs typeface="B Koodak" panose="00000700000000000000" pitchFamily="2" charset="-78"/>
              </a:endParaRPr>
            </a:p>
          </p:txBody>
        </p:sp>
      </p:grpSp>
      <p:sp>
        <p:nvSpPr>
          <p:cNvPr id="12" name="Rectangle 11"/>
          <p:cNvSpPr/>
          <p:nvPr/>
        </p:nvSpPr>
        <p:spPr>
          <a:xfrm>
            <a:off x="3658314" y="2027901"/>
            <a:ext cx="4875364"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از مهمترین مقام های عهد سلجوقی</a:t>
            </a:r>
            <a:endParaRPr lang="en-US" sz="3200" dirty="0">
              <a:solidFill>
                <a:srgbClr val="231F20"/>
              </a:solidFill>
              <a:latin typeface="AmuzehNewNormalPS"/>
              <a:cs typeface="B Koodak" panose="00000700000000000000" pitchFamily="2" charset="-78"/>
            </a:endParaRPr>
          </a:p>
        </p:txBody>
      </p:sp>
      <p:sp>
        <p:nvSpPr>
          <p:cNvPr id="13" name="Rectangle 12"/>
          <p:cNvSpPr/>
          <p:nvPr/>
        </p:nvSpPr>
        <p:spPr>
          <a:xfrm>
            <a:off x="1013456" y="3281739"/>
            <a:ext cx="10165078"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حکومت سلجوقی قدرت و عظمت خود را با سیاست و کفایت </a:t>
            </a:r>
            <a:r>
              <a:rPr lang="fa-IR" sz="3200" dirty="0">
                <a:solidFill>
                  <a:srgbClr val="0000FF"/>
                </a:solidFill>
                <a:latin typeface="AmuzehNewNormalPS"/>
                <a:cs typeface="B Koodak" panose="00000700000000000000" pitchFamily="2" charset="-78"/>
              </a:rPr>
              <a:t>وزیران ایرانی </a:t>
            </a:r>
            <a:r>
              <a:rPr lang="fa-IR" sz="3200" dirty="0">
                <a:solidFill>
                  <a:srgbClr val="231F20"/>
                </a:solidFill>
                <a:latin typeface="AmuzehNewNormalPS"/>
                <a:cs typeface="B Koodak" panose="00000700000000000000" pitchFamily="2" charset="-78"/>
              </a:rPr>
              <a:t>به دست آورده بود.</a:t>
            </a:r>
            <a:endParaRPr lang="en-US" sz="3200" dirty="0">
              <a:cs typeface="B Koodak" panose="00000700000000000000" pitchFamily="2" charset="-78"/>
            </a:endParaRPr>
          </a:p>
        </p:txBody>
      </p:sp>
      <p:sp>
        <p:nvSpPr>
          <p:cNvPr id="14" name="Rectangle 13"/>
          <p:cNvSpPr/>
          <p:nvPr/>
        </p:nvSpPr>
        <p:spPr>
          <a:xfrm>
            <a:off x="708656" y="4548826"/>
            <a:ext cx="10774678"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سلجوقیان، مردمانی گله دار و بیابان گرد بودند که با زور شمشیر، امور سیاسی و نظامی را در اختیار گرفتند. آنها از شهرنشینی و کشورداری بی خبر بودند.</a:t>
            </a:r>
            <a:endParaRPr lang="en-US" sz="3200" dirty="0">
              <a:solidFill>
                <a:srgbClr val="231F20"/>
              </a:solidFill>
              <a:latin typeface="AmuzehNewNormalPS"/>
              <a:cs typeface="B Koodak" panose="00000700000000000000" pitchFamily="2" charset="-78"/>
            </a:endParaRPr>
          </a:p>
        </p:txBody>
      </p:sp>
      <p:sp>
        <p:nvSpPr>
          <p:cNvPr id="15" name="Rectangle 14"/>
          <p:cNvSpPr/>
          <p:nvPr/>
        </p:nvSpPr>
        <p:spPr>
          <a:xfrm>
            <a:off x="906777" y="5877187"/>
            <a:ext cx="10378438" cy="584775"/>
          </a:xfrm>
          <a:prstGeom prst="rect">
            <a:avLst/>
          </a:prstGeom>
        </p:spPr>
        <p:txBody>
          <a:bodyPr wrap="square">
            <a:spAutoFit/>
          </a:bodyPr>
          <a:lstStyle/>
          <a:p>
            <a:pPr algn="ctr"/>
            <a:r>
              <a:rPr lang="en-US" sz="3200" dirty="0">
                <a:solidFill>
                  <a:srgbClr val="231F20"/>
                </a:solidFill>
                <a:latin typeface="AmuzehNewNormalPS"/>
                <a:cs typeface="B Koodak" panose="00000700000000000000" pitchFamily="2" charset="-78"/>
              </a:rPr>
              <a:t>برای ادار</a:t>
            </a:r>
            <a:r>
              <a:rPr lang="fa-IR" sz="3200" dirty="0">
                <a:solidFill>
                  <a:srgbClr val="231F20"/>
                </a:solidFill>
                <a:latin typeface="AmuzehNewNormalPS"/>
                <a:cs typeface="B Koodak" panose="00000700000000000000" pitchFamily="2" charset="-78"/>
              </a:rPr>
              <a:t>ۀ</a:t>
            </a:r>
            <a:r>
              <a:rPr lang="en-US" sz="3200" dirty="0">
                <a:solidFill>
                  <a:srgbClr val="231F20"/>
                </a:solidFill>
                <a:latin typeface="AmuzehNewNormalPS"/>
                <a:cs typeface="B Koodak" panose="00000700000000000000" pitchFamily="2" charset="-78"/>
              </a:rPr>
              <a:t> قلمرو</a:t>
            </a:r>
            <a:r>
              <a:rPr lang="fa-IR" sz="3200" dirty="0">
                <a:solidFill>
                  <a:srgbClr val="231F20"/>
                </a:solidFill>
                <a:latin typeface="AmuzehNewNormalPS"/>
                <a:cs typeface="B Koodak" panose="00000700000000000000" pitchFamily="2" charset="-78"/>
              </a:rPr>
              <a:t> </a:t>
            </a:r>
            <a:r>
              <a:rPr lang="en-US" sz="3200" dirty="0">
                <a:solidFill>
                  <a:srgbClr val="231F20"/>
                </a:solidFill>
                <a:latin typeface="AmuzehNewNormalPS"/>
                <a:cs typeface="B Koodak" panose="00000700000000000000" pitchFamily="2" charset="-78"/>
              </a:rPr>
              <a:t>پهناور خود ناگزیر شدند از وزیران ایرانی استفاده کنند</a:t>
            </a:r>
            <a:r>
              <a:rPr lang="fa-IR" sz="3200" dirty="0">
                <a:solidFill>
                  <a:srgbClr val="231F20"/>
                </a:solidFill>
                <a:latin typeface="AmuzehNewNormalPS"/>
                <a:cs typeface="B Koodak" panose="00000700000000000000" pitchFamily="2" charset="-78"/>
              </a:rPr>
              <a:t>.</a:t>
            </a:r>
            <a:endParaRPr lang="en-US" sz="3200" dirty="0">
              <a:solidFill>
                <a:srgbClr val="231F20"/>
              </a:solidFill>
              <a:latin typeface="AmuzehNewNormalPS"/>
              <a:cs typeface="B Koodak" panose="00000700000000000000" pitchFamily="2" charset="-78"/>
            </a:endParaRPr>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76933" y="2471810"/>
            <a:ext cx="238125" cy="952500"/>
          </a:xfrm>
          <a:prstGeom prst="rect">
            <a:avLst/>
          </a:prstGeom>
        </p:spPr>
      </p:pic>
    </p:spTree>
    <p:extLst>
      <p:ext uri="{BB962C8B-B14F-4D97-AF65-F5344CB8AC3E}">
        <p14:creationId xmlns:p14="http://schemas.microsoft.com/office/powerpoint/2010/main" val="86876911"/>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8" cy="6858000"/>
          </a:xfrm>
          <a:prstGeom prst="rect">
            <a:avLst/>
          </a:prstGeom>
        </p:spPr>
      </p:pic>
      <p:sp>
        <p:nvSpPr>
          <p:cNvPr id="3" name="Rectangle 2"/>
          <p:cNvSpPr/>
          <p:nvPr/>
        </p:nvSpPr>
        <p:spPr>
          <a:xfrm>
            <a:off x="167640" y="544175"/>
            <a:ext cx="12024360" cy="584775"/>
          </a:xfrm>
          <a:prstGeom prst="rect">
            <a:avLst/>
          </a:prstGeom>
        </p:spPr>
        <p:txBody>
          <a:bodyPr wrap="square">
            <a:spAutoFit/>
          </a:bodyPr>
          <a:lstStyle/>
          <a:p>
            <a:pPr algn="ctr"/>
            <a:r>
              <a:rPr lang="fa-IR" sz="3200" dirty="0">
                <a:solidFill>
                  <a:srgbClr val="0000FF"/>
                </a:solidFill>
                <a:latin typeface="AmuzehNewNormalPS"/>
                <a:cs typeface="B Koodak" panose="00000700000000000000" pitchFamily="2" charset="-78"/>
              </a:rPr>
              <a:t>«عمیدالملک کُندری» وزیر سلطان طغرل </a:t>
            </a:r>
            <a:r>
              <a:rPr lang="fa-IR" sz="3200" dirty="0">
                <a:solidFill>
                  <a:srgbClr val="231F20"/>
                </a:solidFill>
                <a:latin typeface="AmuzehNewNormalPS"/>
                <a:cs typeface="B Koodak" panose="00000700000000000000" pitchFamily="2" charset="-78"/>
              </a:rPr>
              <a:t>نقشی مؤثر در موفقیت های این سلطان داشت.</a:t>
            </a:r>
            <a:endParaRPr lang="en-US" sz="3200" dirty="0">
              <a:cs typeface="B Koodak" panose="00000700000000000000" pitchFamily="2" charset="-78"/>
            </a:endParaRPr>
          </a:p>
        </p:txBody>
      </p:sp>
      <p:sp>
        <p:nvSpPr>
          <p:cNvPr id="4" name="Rectangle 3"/>
          <p:cNvSpPr/>
          <p:nvPr/>
        </p:nvSpPr>
        <p:spPr>
          <a:xfrm>
            <a:off x="419100" y="1565612"/>
            <a:ext cx="11521440" cy="1077218"/>
          </a:xfrm>
          <a:prstGeom prst="rect">
            <a:avLst/>
          </a:prstGeom>
        </p:spPr>
        <p:txBody>
          <a:bodyPr wrap="square">
            <a:spAutoFit/>
          </a:bodyPr>
          <a:lstStyle/>
          <a:p>
            <a:pPr algn="ctr"/>
            <a:r>
              <a:rPr lang="fa-IR" sz="3200" dirty="0">
                <a:solidFill>
                  <a:srgbClr val="C00000"/>
                </a:solidFill>
                <a:latin typeface="AmuzehNewNormalPS"/>
                <a:cs typeface="B Koodak" panose="00000700000000000000" pitchFamily="2" charset="-78"/>
              </a:rPr>
              <a:t>«خواجه نظام الملک» وزیر آلب ارسلان و ملکشاه </a:t>
            </a:r>
            <a:r>
              <a:rPr lang="fa-IR" sz="3200" dirty="0">
                <a:solidFill>
                  <a:srgbClr val="231F20"/>
                </a:solidFill>
                <a:latin typeface="AmuzehNewNormalPS"/>
                <a:cs typeface="B Koodak" panose="00000700000000000000" pitchFamily="2" charset="-78"/>
              </a:rPr>
              <a:t>نیز چنان قدرت و نفوذی داشت که کمتر کاری بدون صلاحدید و مشورت او انجام می گرفت.</a:t>
            </a:r>
            <a:endParaRPr lang="en-US" sz="3200" dirty="0">
              <a:solidFill>
                <a:srgbClr val="231F20"/>
              </a:solidFill>
              <a:latin typeface="AmuzehNewNormalPS"/>
              <a:cs typeface="B Koodak" panose="00000700000000000000" pitchFamily="2" charset="-78"/>
            </a:endParaRPr>
          </a:p>
        </p:txBody>
      </p:sp>
      <p:sp>
        <p:nvSpPr>
          <p:cNvPr id="6" name="12-Point Star 5"/>
          <p:cNvSpPr/>
          <p:nvPr/>
        </p:nvSpPr>
        <p:spPr>
          <a:xfrm>
            <a:off x="9829799" y="3740467"/>
            <a:ext cx="2362199" cy="2316480"/>
          </a:xfrm>
          <a:prstGeom prst="star12">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نقش وزیران</a:t>
            </a:r>
            <a:endParaRPr lang="en-US" sz="3200" dirty="0"/>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29036" y="2847975"/>
            <a:ext cx="4733925" cy="581025"/>
          </a:xfrm>
          <a:prstGeom prst="rect">
            <a:avLst/>
          </a:prstGeom>
        </p:spPr>
      </p:pic>
      <p:sp>
        <p:nvSpPr>
          <p:cNvPr id="13" name="Horizontal Scroll 12"/>
          <p:cNvSpPr/>
          <p:nvPr/>
        </p:nvSpPr>
        <p:spPr>
          <a:xfrm>
            <a:off x="19343" y="3042741"/>
            <a:ext cx="9845042" cy="3520440"/>
          </a:xfrm>
          <a:prstGeom prst="horizontalScroll">
            <a:avLst/>
          </a:prstGeom>
          <a:blipFill dpi="0" rotWithShape="1">
            <a:blip r:embed="rId5">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3200" dirty="0">
              <a:solidFill>
                <a:srgbClr val="231F20"/>
              </a:solidFill>
              <a:latin typeface="AmuzehNewNormalPS"/>
              <a:cs typeface="B Koodak" panose="00000700000000000000" pitchFamily="2" charset="-78"/>
            </a:endParaRPr>
          </a:p>
        </p:txBody>
      </p:sp>
      <p:grpSp>
        <p:nvGrpSpPr>
          <p:cNvPr id="2" name="Group 1"/>
          <p:cNvGrpSpPr/>
          <p:nvPr/>
        </p:nvGrpSpPr>
        <p:grpSpPr>
          <a:xfrm>
            <a:off x="376638" y="3981330"/>
            <a:ext cx="9439678" cy="584775"/>
            <a:chOff x="376638" y="3981330"/>
            <a:chExt cx="9439678" cy="584775"/>
          </a:xfrm>
        </p:grpSpPr>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370189" y="4044324"/>
              <a:ext cx="446127" cy="446127"/>
            </a:xfrm>
            <a:prstGeom prst="rect">
              <a:avLst/>
            </a:prstGeom>
          </p:spPr>
        </p:pic>
        <p:sp>
          <p:nvSpPr>
            <p:cNvPr id="14" name="Rectangle 13"/>
            <p:cNvSpPr/>
            <p:nvPr/>
          </p:nvSpPr>
          <p:spPr>
            <a:xfrm>
              <a:off x="376638" y="3981330"/>
              <a:ext cx="9095867"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درنتیجه تدبیر و مدیریت آنها، اوضاع اقتصادی و فرهنگی بهتر شد.</a:t>
              </a:r>
            </a:p>
          </p:txBody>
        </p:sp>
      </p:grpSp>
      <p:grpSp>
        <p:nvGrpSpPr>
          <p:cNvPr id="7" name="Group 6"/>
          <p:cNvGrpSpPr/>
          <p:nvPr/>
        </p:nvGrpSpPr>
        <p:grpSpPr>
          <a:xfrm>
            <a:off x="1147699" y="4635735"/>
            <a:ext cx="8660669" cy="584775"/>
            <a:chOff x="1147699" y="4635735"/>
            <a:chExt cx="8660669" cy="584775"/>
          </a:xfrm>
        </p:grpSpPr>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362241" y="4730129"/>
              <a:ext cx="446127" cy="446127"/>
            </a:xfrm>
            <a:prstGeom prst="rect">
              <a:avLst/>
            </a:prstGeom>
          </p:spPr>
        </p:pic>
        <p:sp>
          <p:nvSpPr>
            <p:cNvPr id="15" name="Rectangle 14"/>
            <p:cNvSpPr/>
            <p:nvPr/>
          </p:nvSpPr>
          <p:spPr>
            <a:xfrm>
              <a:off x="1147699" y="4635735"/>
              <a:ext cx="8319282"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کشاورزی، بازرگانی، صنعت، هنر و معماری رشد زیادی کرد.</a:t>
              </a:r>
            </a:p>
          </p:txBody>
        </p:sp>
      </p:grpSp>
      <p:grpSp>
        <p:nvGrpSpPr>
          <p:cNvPr id="8" name="Group 7"/>
          <p:cNvGrpSpPr/>
          <p:nvPr/>
        </p:nvGrpSpPr>
        <p:grpSpPr>
          <a:xfrm>
            <a:off x="2224161" y="5317893"/>
            <a:ext cx="7592155" cy="584775"/>
            <a:chOff x="2224161" y="5317893"/>
            <a:chExt cx="7592155" cy="584775"/>
          </a:xfrm>
        </p:grpSpPr>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370189" y="5386911"/>
              <a:ext cx="446127" cy="446127"/>
            </a:xfrm>
            <a:prstGeom prst="rect">
              <a:avLst/>
            </a:prstGeom>
          </p:spPr>
        </p:pic>
        <p:sp>
          <p:nvSpPr>
            <p:cNvPr id="17" name="Rectangle 16"/>
            <p:cNvSpPr/>
            <p:nvPr/>
          </p:nvSpPr>
          <p:spPr>
            <a:xfrm>
              <a:off x="2224161" y="5317893"/>
              <a:ext cx="7207579"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تنظیم رابطه سلطان با خلیفه و دیگر فرمانروایان بود.</a:t>
              </a:r>
              <a:endParaRPr lang="en-US" sz="3200" dirty="0">
                <a:solidFill>
                  <a:srgbClr val="231F20"/>
                </a:solidFill>
                <a:latin typeface="AmuzehNewNormalPS"/>
                <a:cs typeface="B Koodak" panose="00000700000000000000" pitchFamily="2" charset="-78"/>
              </a:endParaRPr>
            </a:p>
          </p:txBody>
        </p:sp>
      </p:grpSp>
    </p:spTree>
    <p:extLst>
      <p:ext uri="{BB962C8B-B14F-4D97-AF65-F5344CB8AC3E}">
        <p14:creationId xmlns:p14="http://schemas.microsoft.com/office/powerpoint/2010/main" val="14407926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12033" y="1253490"/>
            <a:ext cx="3771900" cy="27051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5878286" cy="6858000"/>
          </a:xfrm>
          <a:prstGeom prst="rect">
            <a:avLst/>
          </a:prstGeom>
        </p:spPr>
      </p:pic>
      <p:sp>
        <p:nvSpPr>
          <p:cNvPr id="9" name="Rectangle 8"/>
          <p:cNvSpPr/>
          <p:nvPr/>
        </p:nvSpPr>
        <p:spPr>
          <a:xfrm>
            <a:off x="7092043" y="4869686"/>
            <a:ext cx="3886200" cy="1077218"/>
          </a:xfrm>
          <a:prstGeom prst="rect">
            <a:avLst/>
          </a:prstGeom>
        </p:spPr>
        <p:txBody>
          <a:bodyPr wrap="square">
            <a:spAutoFit/>
          </a:bodyPr>
          <a:lstStyle/>
          <a:p>
            <a:pPr algn="ctr"/>
            <a:r>
              <a:rPr lang="fa-IR" sz="3200" dirty="0">
                <a:cs typeface="B Koodak" panose="00000700000000000000" pitchFamily="2" charset="-78"/>
              </a:rPr>
              <a:t>خواجه نظام الملک</a:t>
            </a:r>
          </a:p>
          <a:p>
            <a:pPr algn="ctr"/>
            <a:r>
              <a:rPr lang="fa-IR" sz="3200" dirty="0">
                <a:cs typeface="B Koodak" panose="00000700000000000000" pitchFamily="2" charset="-78"/>
              </a:rPr>
              <a:t>وزیر آلب ارسلان و ملکشاه</a:t>
            </a:r>
            <a:endParaRPr lang="en-US" sz="3200" dirty="0"/>
          </a:p>
        </p:txBody>
      </p:sp>
    </p:spTree>
    <p:extLst>
      <p:ext uri="{BB962C8B-B14F-4D97-AF65-F5344CB8AC3E}">
        <p14:creationId xmlns:p14="http://schemas.microsoft.com/office/powerpoint/2010/main" val="69336269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105400" cy="680720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82139" y="0"/>
            <a:ext cx="7109861" cy="4876800"/>
          </a:xfrm>
          <a:prstGeom prst="rect">
            <a:avLst/>
          </a:prstGeom>
        </p:spPr>
      </p:pic>
      <p:sp>
        <p:nvSpPr>
          <p:cNvPr id="7" name="Rectangle 6"/>
          <p:cNvSpPr/>
          <p:nvPr/>
        </p:nvSpPr>
        <p:spPr>
          <a:xfrm>
            <a:off x="7015843" y="5303391"/>
            <a:ext cx="3886200" cy="1077218"/>
          </a:xfrm>
          <a:prstGeom prst="rect">
            <a:avLst/>
          </a:prstGeom>
        </p:spPr>
        <p:txBody>
          <a:bodyPr wrap="square">
            <a:spAutoFit/>
          </a:bodyPr>
          <a:lstStyle/>
          <a:p>
            <a:pPr algn="ctr"/>
            <a:r>
              <a:rPr lang="fa-IR" sz="3200" dirty="0">
                <a:cs typeface="B Koodak" panose="00000700000000000000" pitchFamily="2" charset="-78"/>
              </a:rPr>
              <a:t> آرامگاه خواجه نظام الملک</a:t>
            </a:r>
          </a:p>
          <a:p>
            <a:pPr algn="ctr"/>
            <a:r>
              <a:rPr lang="fa-IR" sz="3200" dirty="0">
                <a:cs typeface="B Koodak" panose="00000700000000000000" pitchFamily="2" charset="-78"/>
              </a:rPr>
              <a:t>محله دارالبطیخ اصفهان</a:t>
            </a:r>
            <a:endParaRPr lang="en-US" sz="3200" dirty="0">
              <a:cs typeface="B Koodak" panose="00000700000000000000" pitchFamily="2" charset="-78"/>
            </a:endParaRPr>
          </a:p>
        </p:txBody>
      </p:sp>
    </p:spTree>
    <p:extLst>
      <p:ext uri="{BB962C8B-B14F-4D97-AF65-F5344CB8AC3E}">
        <p14:creationId xmlns:p14="http://schemas.microsoft.com/office/powerpoint/2010/main" val="176592314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261273" cy="6858000"/>
          </a:xfrm>
          <a:prstGeom prst="rect">
            <a:avLst/>
          </a:prstGeom>
        </p:spPr>
      </p:pic>
      <p:sp>
        <p:nvSpPr>
          <p:cNvPr id="3" name="Rectangle 2"/>
          <p:cNvSpPr/>
          <p:nvPr/>
        </p:nvSpPr>
        <p:spPr>
          <a:xfrm>
            <a:off x="4187535" y="6050151"/>
            <a:ext cx="3886200" cy="584775"/>
          </a:xfrm>
          <a:prstGeom prst="rect">
            <a:avLst/>
          </a:prstGeom>
        </p:spPr>
        <p:txBody>
          <a:bodyPr wrap="square">
            <a:spAutoFit/>
          </a:bodyPr>
          <a:lstStyle/>
          <a:p>
            <a:pPr algn="ctr"/>
            <a:r>
              <a:rPr lang="fa-IR" sz="3200" dirty="0">
                <a:cs typeface="B Koodak" panose="00000700000000000000" pitchFamily="2" charset="-78"/>
              </a:rPr>
              <a:t> آرامگاه خواجه نظام الملک</a:t>
            </a:r>
          </a:p>
        </p:txBody>
      </p:sp>
    </p:spTree>
    <p:extLst>
      <p:ext uri="{BB962C8B-B14F-4D97-AF65-F5344CB8AC3E}">
        <p14:creationId xmlns:p14="http://schemas.microsoft.com/office/powerpoint/2010/main" val="3501187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19502" y="259080"/>
            <a:ext cx="3552996" cy="1295400"/>
          </a:xfrm>
          <a:prstGeom prst="rect">
            <a:avLst/>
          </a:prstGeom>
        </p:spPr>
      </p:pic>
      <p:sp>
        <p:nvSpPr>
          <p:cNvPr id="7" name="Rectangle 6"/>
          <p:cNvSpPr/>
          <p:nvPr/>
        </p:nvSpPr>
        <p:spPr>
          <a:xfrm>
            <a:off x="5422575" y="610460"/>
            <a:ext cx="1346844" cy="584775"/>
          </a:xfrm>
          <a:prstGeom prst="rect">
            <a:avLst/>
          </a:prstGeom>
        </p:spPr>
        <p:txBody>
          <a:bodyPr wrap="none">
            <a:spAutoFit/>
            <a:scene3d>
              <a:camera prst="obliqueTopLeft"/>
              <a:lightRig rig="threePt" dir="t"/>
            </a:scene3d>
          </a:bodyPr>
          <a:lstStyle/>
          <a:p>
            <a:pPr algn="ctr"/>
            <a:r>
              <a:rPr lang="fa-IR" sz="3200" dirty="0">
                <a:effectLst>
                  <a:glow rad="63500">
                    <a:schemeClr val="accent6">
                      <a:satMod val="175000"/>
                      <a:alpha val="40000"/>
                    </a:schemeClr>
                  </a:glow>
                </a:effectLst>
                <a:cs typeface="B Koodak" panose="00000700000000000000" pitchFamily="2" charset="-78"/>
              </a:rPr>
              <a:t>دیوان ها</a:t>
            </a:r>
            <a:endParaRPr lang="en-US" sz="6000" dirty="0">
              <a:ln w="0"/>
              <a:effectLst>
                <a:glow rad="63500">
                  <a:schemeClr val="accent6">
                    <a:satMod val="175000"/>
                    <a:alpha val="40000"/>
                  </a:schemeClr>
                </a:glow>
              </a:effectLst>
              <a:cs typeface="B Koodak" panose="00000700000000000000" pitchFamily="2" charset="-78"/>
            </a:endParaRPr>
          </a:p>
        </p:txBody>
      </p:sp>
      <p:sp>
        <p:nvSpPr>
          <p:cNvPr id="8" name="Rectangle 7"/>
          <p:cNvSpPr/>
          <p:nvPr/>
        </p:nvSpPr>
        <p:spPr>
          <a:xfrm>
            <a:off x="320037" y="1813560"/>
            <a:ext cx="1155192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امور کشوری یعنی کارهای اداری، مالی، فرهنگی و مذهبی در تشکیلاتی که آنها را دیوان می نامیدند، انجام می شد.</a:t>
            </a:r>
            <a:endParaRPr lang="en-US" sz="3200" dirty="0">
              <a:cs typeface="B Koodak" panose="00000700000000000000" pitchFamily="2" charset="-78"/>
            </a:endParaRPr>
          </a:p>
        </p:txBody>
      </p:sp>
      <p:sp>
        <p:nvSpPr>
          <p:cNvPr id="9" name="Rectangle 8"/>
          <p:cNvSpPr/>
          <p:nvPr/>
        </p:nvSpPr>
        <p:spPr>
          <a:xfrm>
            <a:off x="1523997" y="3358976"/>
            <a:ext cx="9144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هر دیوان تعدادی از افراد زیر نظر رئیس دیوان، کار می کردند.</a:t>
            </a:r>
            <a:endParaRPr lang="en-US" dirty="0"/>
          </a:p>
        </p:txBody>
      </p:sp>
      <p:sp>
        <p:nvSpPr>
          <p:cNvPr id="10" name="Rectangle 9"/>
          <p:cNvSpPr/>
          <p:nvPr/>
        </p:nvSpPr>
        <p:spPr>
          <a:xfrm>
            <a:off x="944877" y="4411950"/>
            <a:ext cx="1030224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تمامی دیوان ها و کارکنان آنها تحت ریاست و نظارت وزیر قرار داشتند.</a:t>
            </a:r>
            <a:endParaRPr lang="en-US" sz="3200" dirty="0">
              <a:solidFill>
                <a:srgbClr val="231F20"/>
              </a:solidFill>
              <a:latin typeface="AmuzehNewNormalPS"/>
              <a:cs typeface="B Koodak" panose="00000700000000000000" pitchFamily="2" charset="-78"/>
            </a:endParaRPr>
          </a:p>
        </p:txBody>
      </p:sp>
      <p:sp>
        <p:nvSpPr>
          <p:cNvPr id="11" name="Rectangle 10"/>
          <p:cNvSpPr/>
          <p:nvPr/>
        </p:nvSpPr>
        <p:spPr>
          <a:xfrm>
            <a:off x="1523997" y="5634975"/>
            <a:ext cx="9144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مهمترین دیوان های عصر سلجوقی عبارت بودند از:</a:t>
            </a:r>
            <a:endParaRPr lang="en-US" dirty="0"/>
          </a:p>
        </p:txBody>
      </p:sp>
      <p:pic>
        <p:nvPicPr>
          <p:cNvPr id="13" name="Picture 12"/>
          <p:cNvPicPr>
            <a:picLocks noChangeAspect="1"/>
          </p:cNvPicPr>
          <p:nvPr/>
        </p:nvPicPr>
        <p:blipFill>
          <a:blip r:embed="rId4">
            <a:extLst>
              <a:ext uri="{BEBA8EAE-BF5A-486C-A8C5-ECC9F3942E4B}">
                <a14:imgProps xmlns:a14="http://schemas.microsoft.com/office/drawing/2010/main">
                  <a14:imgLayer r:embed="rId5">
                    <a14:imgEffect>
                      <a14:colorTemperature colorTemp="112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523997" y="5464923"/>
            <a:ext cx="1053968" cy="596825"/>
          </a:xfrm>
          <a:prstGeom prst="rect">
            <a:avLst/>
          </a:prstGeom>
        </p:spPr>
      </p:pic>
      <p:pic>
        <p:nvPicPr>
          <p:cNvPr id="4" name="Picture 3">
            <a:extLst>
              <a:ext uri="{FF2B5EF4-FFF2-40B4-BE49-F238E27FC236}">
                <a16:creationId xmlns:a16="http://schemas.microsoft.com/office/drawing/2014/main" id="{3BA569C4-FFD4-464D-A5B0-D6497243A5A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8463" y="321541"/>
            <a:ext cx="952828" cy="875987"/>
          </a:xfrm>
          <a:prstGeom prst="rect">
            <a:avLst/>
          </a:prstGeom>
        </p:spPr>
      </p:pic>
    </p:spTree>
    <p:extLst>
      <p:ext uri="{BB962C8B-B14F-4D97-AF65-F5344CB8AC3E}">
        <p14:creationId xmlns:p14="http://schemas.microsoft.com/office/powerpoint/2010/main" val="2252076173"/>
      </p:ext>
    </p:extLst>
  </p:cSld>
  <p:clrMapOvr>
    <a:masterClrMapping/>
  </p:clrMapOvr>
  <mc:AlternateContent xmlns:mc="http://schemas.openxmlformats.org/markup-compatibility/2006" xmlns:p14="http://schemas.microsoft.com/office/powerpoint/2010/main">
    <mc:Choice Requires="p14">
      <p:transition spd="slow" p14:dur="1600">
        <p14:prism dir="d" isContent="1"/>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ound Diagonal Corner Rectangle 3"/>
          <p:cNvSpPr/>
          <p:nvPr/>
        </p:nvSpPr>
        <p:spPr>
          <a:xfrm>
            <a:off x="213360" y="167640"/>
            <a:ext cx="11765280" cy="1539240"/>
          </a:xfrm>
          <a:prstGeom prst="round2DiagRect">
            <a:avLst>
              <a:gd name="adj1" fmla="val 50000"/>
              <a:gd name="adj2" fmla="val 0"/>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0000FF"/>
                </a:solidFill>
                <a:cs typeface="B Koodak" panose="00000700000000000000" pitchFamily="2" charset="-78"/>
              </a:rPr>
              <a:t>دیوان استیفا</a:t>
            </a:r>
          </a:p>
          <a:p>
            <a:pPr algn="ctr"/>
            <a:r>
              <a:rPr lang="fa-IR" sz="3200" dirty="0">
                <a:solidFill>
                  <a:sysClr val="windowText" lastClr="000000"/>
                </a:solidFill>
                <a:cs typeface="B Koodak" panose="00000700000000000000" pitchFamily="2" charset="-78"/>
              </a:rPr>
              <a:t>به </a:t>
            </a:r>
            <a:r>
              <a:rPr lang="fa-IR" sz="3200" dirty="0">
                <a:solidFill>
                  <a:srgbClr val="0000FF"/>
                </a:solidFill>
                <a:cs typeface="B Koodak" panose="00000700000000000000" pitchFamily="2" charset="-78"/>
              </a:rPr>
              <a:t>امور مالی </a:t>
            </a:r>
            <a:r>
              <a:rPr lang="fa-IR" sz="3200" dirty="0">
                <a:solidFill>
                  <a:sysClr val="windowText" lastClr="000000"/>
                </a:solidFill>
                <a:cs typeface="B Koodak" panose="00000700000000000000" pitchFamily="2" charset="-78"/>
              </a:rPr>
              <a:t>حکومت رسیدگی می کرد و مسئولیت محاسبه و دریافت مالیات ها را به عهده داشت.</a:t>
            </a:r>
            <a:r>
              <a:rPr lang="fa-IR" dirty="0"/>
              <a:t>.</a:t>
            </a:r>
            <a:endParaRPr lang="en-US" sz="3200" dirty="0">
              <a:solidFill>
                <a:sysClr val="windowText" lastClr="000000"/>
              </a:solidFill>
              <a:cs typeface="B Koodak" panose="00000700000000000000" pitchFamily="2" charset="-78"/>
            </a:endParaRPr>
          </a:p>
        </p:txBody>
      </p:sp>
      <p:sp>
        <p:nvSpPr>
          <p:cNvPr id="8" name="Round Diagonal Corner Rectangle 7"/>
          <p:cNvSpPr/>
          <p:nvPr/>
        </p:nvSpPr>
        <p:spPr>
          <a:xfrm>
            <a:off x="213360" y="1859280"/>
            <a:ext cx="11765280" cy="1539240"/>
          </a:xfrm>
          <a:prstGeom prst="round2DiagRect">
            <a:avLst>
              <a:gd name="adj1" fmla="val 50000"/>
              <a:gd name="adj2" fmla="val 0"/>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0000FF"/>
                </a:solidFill>
                <a:cs typeface="B Koodak" panose="00000700000000000000" pitchFamily="2" charset="-78"/>
              </a:rPr>
              <a:t>دیوان رَسایل یا طُغرا</a:t>
            </a:r>
          </a:p>
          <a:p>
            <a:pPr algn="ctr"/>
            <a:r>
              <a:rPr lang="fa-IR" sz="3200" dirty="0">
                <a:solidFill>
                  <a:sysClr val="windowText" lastClr="000000"/>
                </a:solidFill>
                <a:cs typeface="B Koodak" panose="00000700000000000000" pitchFamily="2" charset="-78"/>
              </a:rPr>
              <a:t>که وظیفه آن دریافت، ارسال و </a:t>
            </a:r>
            <a:r>
              <a:rPr lang="fa-IR" sz="3200" dirty="0">
                <a:solidFill>
                  <a:srgbClr val="0000FF"/>
                </a:solidFill>
                <a:cs typeface="B Koodak" panose="00000700000000000000" pitchFamily="2" charset="-78"/>
              </a:rPr>
              <a:t>ثبت نامه ها و فرمان های حکومتی </a:t>
            </a:r>
            <a:r>
              <a:rPr lang="fa-IR" sz="3200" dirty="0">
                <a:solidFill>
                  <a:sysClr val="windowText" lastClr="000000"/>
                </a:solidFill>
                <a:cs typeface="B Koodak" panose="00000700000000000000" pitchFamily="2" charset="-78"/>
              </a:rPr>
              <a:t>بود.</a:t>
            </a:r>
            <a:endParaRPr lang="en-US" sz="3200" dirty="0">
              <a:solidFill>
                <a:sysClr val="windowText" lastClr="000000"/>
              </a:solidFill>
              <a:cs typeface="B Koodak" panose="00000700000000000000" pitchFamily="2" charset="-78"/>
            </a:endParaRPr>
          </a:p>
        </p:txBody>
      </p:sp>
      <p:sp>
        <p:nvSpPr>
          <p:cNvPr id="9" name="Round Diagonal Corner Rectangle 8"/>
          <p:cNvSpPr/>
          <p:nvPr/>
        </p:nvSpPr>
        <p:spPr>
          <a:xfrm>
            <a:off x="213360" y="3543300"/>
            <a:ext cx="11765280" cy="1539240"/>
          </a:xfrm>
          <a:prstGeom prst="round2DiagRect">
            <a:avLst>
              <a:gd name="adj1" fmla="val 50000"/>
              <a:gd name="adj2" fmla="val 0"/>
            </a:avLst>
          </a:prstGeom>
          <a:blipFill dpi="0" rotWithShape="1">
            <a:blip r:embed="rId5">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0000FF"/>
                </a:solidFill>
                <a:cs typeface="B Koodak" panose="00000700000000000000" pitchFamily="2" charset="-78"/>
              </a:rPr>
              <a:t>دیوان اِشراف</a:t>
            </a:r>
          </a:p>
          <a:p>
            <a:pPr algn="ctr"/>
            <a:r>
              <a:rPr lang="fa-IR" sz="3200" dirty="0">
                <a:solidFill>
                  <a:sysClr val="windowText" lastClr="000000"/>
                </a:solidFill>
                <a:cs typeface="B Koodak" panose="00000700000000000000" pitchFamily="2" charset="-78"/>
              </a:rPr>
              <a:t>مسئولیت </a:t>
            </a:r>
            <a:r>
              <a:rPr lang="fa-IR" sz="3200" dirty="0">
                <a:solidFill>
                  <a:srgbClr val="0000FF"/>
                </a:solidFill>
                <a:cs typeface="B Koodak" panose="00000700000000000000" pitchFamily="2" charset="-78"/>
              </a:rPr>
              <a:t>بازرسی و نظارت </a:t>
            </a:r>
            <a:r>
              <a:rPr lang="fa-IR" sz="3200" dirty="0">
                <a:solidFill>
                  <a:sysClr val="windowText" lastClr="000000"/>
                </a:solidFill>
                <a:cs typeface="B Koodak" panose="00000700000000000000" pitchFamily="2" charset="-78"/>
              </a:rPr>
              <a:t>بر عملکرد وزیران، حاکمان ولایات، فرماندهان سپاه و کارکنان دیوان ها را عهده دار بود.</a:t>
            </a:r>
            <a:endParaRPr lang="en-US" sz="3200" dirty="0">
              <a:solidFill>
                <a:sysClr val="windowText" lastClr="000000"/>
              </a:solidFill>
              <a:cs typeface="B Koodak" panose="00000700000000000000" pitchFamily="2" charset="-78"/>
            </a:endParaRPr>
          </a:p>
        </p:txBody>
      </p:sp>
      <p:sp>
        <p:nvSpPr>
          <p:cNvPr id="10" name="Round Diagonal Corner Rectangle 9"/>
          <p:cNvSpPr/>
          <p:nvPr/>
        </p:nvSpPr>
        <p:spPr>
          <a:xfrm>
            <a:off x="213360" y="5227320"/>
            <a:ext cx="11765280" cy="1539240"/>
          </a:xfrm>
          <a:prstGeom prst="round2DiagRect">
            <a:avLst>
              <a:gd name="adj1" fmla="val 50000"/>
              <a:gd name="adj2" fmla="val 0"/>
            </a:avLst>
          </a:prstGeom>
          <a:blipFill dpi="0" rotWithShape="1">
            <a:blip r:embed="rId6">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0000FF"/>
                </a:solidFill>
                <a:cs typeface="B Koodak" panose="00000700000000000000" pitchFamily="2" charset="-78"/>
              </a:rPr>
              <a:t>دیوان عَرْضْ</a:t>
            </a:r>
          </a:p>
          <a:p>
            <a:pPr algn="ctr"/>
            <a:r>
              <a:rPr lang="fa-IR" sz="3200" dirty="0">
                <a:solidFill>
                  <a:sysClr val="windowText" lastClr="000000"/>
                </a:solidFill>
                <a:cs typeface="B Koodak" panose="00000700000000000000" pitchFamily="2" charset="-78"/>
              </a:rPr>
              <a:t>به </a:t>
            </a:r>
            <a:r>
              <a:rPr lang="fa-IR" sz="3200" dirty="0">
                <a:solidFill>
                  <a:srgbClr val="0000FF"/>
                </a:solidFill>
                <a:cs typeface="B Koodak" panose="00000700000000000000" pitchFamily="2" charset="-78"/>
              </a:rPr>
              <a:t>وضع نظامیان </a:t>
            </a:r>
            <a:r>
              <a:rPr lang="fa-IR" sz="3200" dirty="0">
                <a:solidFill>
                  <a:sysClr val="windowText" lastClr="000000"/>
                </a:solidFill>
                <a:cs typeface="B Koodak" panose="00000700000000000000" pitchFamily="2" charset="-78"/>
              </a:rPr>
              <a:t>رسیدگی می کرد و مسئولیت تهیه و تأمین تدارکات و تجهیزات نظامی را به عهده داشت. آمار نظامیان در این دیوان ثبت می شد.</a:t>
            </a:r>
            <a:endParaRPr lang="en-US" sz="3200" dirty="0">
              <a:solidFill>
                <a:sysClr val="windowText" lastClr="000000"/>
              </a:solidFill>
              <a:cs typeface="B Koodak" panose="00000700000000000000" pitchFamily="2" charset="-78"/>
            </a:endParaRPr>
          </a:p>
        </p:txBody>
      </p:sp>
      <p:pic>
        <p:nvPicPr>
          <p:cNvPr id="3" name="Picture 2">
            <a:extLst>
              <a:ext uri="{FF2B5EF4-FFF2-40B4-BE49-F238E27FC236}">
                <a16:creationId xmlns:a16="http://schemas.microsoft.com/office/drawing/2014/main" id="{E066FE07-1F6E-44A5-9846-51270EF25DD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042" y="76200"/>
            <a:ext cx="952828" cy="875987"/>
          </a:xfrm>
          <a:prstGeom prst="rect">
            <a:avLst/>
          </a:prstGeom>
        </p:spPr>
      </p:pic>
    </p:spTree>
    <p:extLst>
      <p:ext uri="{BB962C8B-B14F-4D97-AF65-F5344CB8AC3E}">
        <p14:creationId xmlns:p14="http://schemas.microsoft.com/office/powerpoint/2010/main" val="5318755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4" name="Rectangle 3"/>
          <p:cNvSpPr/>
          <p:nvPr/>
        </p:nvSpPr>
        <p:spPr>
          <a:xfrm>
            <a:off x="243840" y="1521501"/>
            <a:ext cx="1170432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هر کدام ازدیوان های دورۀ سلجوقی به کدام یک از موارد مشابه امروزی مربوط است؟</a:t>
            </a:r>
            <a:endParaRPr lang="en-US"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9719" y="320370"/>
            <a:ext cx="1173149" cy="1173149"/>
          </a:xfrm>
          <a:prstGeom prst="rect">
            <a:avLst/>
          </a:prstGeom>
        </p:spPr>
      </p:pic>
      <p:sp>
        <p:nvSpPr>
          <p:cNvPr id="11" name="Wave 10"/>
          <p:cNvSpPr/>
          <p:nvPr/>
        </p:nvSpPr>
        <p:spPr>
          <a:xfrm>
            <a:off x="9037320" y="2221881"/>
            <a:ext cx="2575560" cy="1097279"/>
          </a:xfrm>
          <a:prstGeom prst="wave">
            <a:avLst/>
          </a:prstGeom>
          <a:blipFill dpi="0" rotWithShape="1">
            <a:blip r:embed="rId4"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ysClr val="windowText" lastClr="000000"/>
                </a:solidFill>
                <a:cs typeface="B Koodak" panose="00000700000000000000" pitchFamily="2" charset="-78"/>
              </a:rPr>
              <a:t>دیوان عَرْضْ</a:t>
            </a:r>
          </a:p>
        </p:txBody>
      </p:sp>
      <p:sp>
        <p:nvSpPr>
          <p:cNvPr id="12" name="Wave 11"/>
          <p:cNvSpPr/>
          <p:nvPr/>
        </p:nvSpPr>
        <p:spPr>
          <a:xfrm>
            <a:off x="9037320" y="3826516"/>
            <a:ext cx="2575560" cy="1097279"/>
          </a:xfrm>
          <a:prstGeom prst="wave">
            <a:avLst/>
          </a:prstGeom>
          <a:blipFill dpi="0" rotWithShape="1">
            <a:blip r:embed="rId4"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ysClr val="windowText" lastClr="000000"/>
                </a:solidFill>
                <a:cs typeface="B Koodak" panose="00000700000000000000" pitchFamily="2" charset="-78"/>
              </a:rPr>
              <a:t>دیوان اِشراف</a:t>
            </a:r>
          </a:p>
        </p:txBody>
      </p:sp>
      <p:sp>
        <p:nvSpPr>
          <p:cNvPr id="13" name="Wave 12"/>
          <p:cNvSpPr/>
          <p:nvPr/>
        </p:nvSpPr>
        <p:spPr>
          <a:xfrm>
            <a:off x="9037320" y="5431151"/>
            <a:ext cx="2575560" cy="1097279"/>
          </a:xfrm>
          <a:prstGeom prst="wave">
            <a:avLst/>
          </a:prstGeom>
          <a:blipFill dpi="0" rotWithShape="1">
            <a:blip r:embed="rId4"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ysClr val="windowText" lastClr="000000"/>
                </a:solidFill>
                <a:cs typeface="B Koodak" panose="00000700000000000000" pitchFamily="2" charset="-78"/>
              </a:rPr>
              <a:t>دیوان استیفا</a:t>
            </a:r>
          </a:p>
        </p:txBody>
      </p:sp>
      <p:sp>
        <p:nvSpPr>
          <p:cNvPr id="14" name="Double Wave 13"/>
          <p:cNvSpPr/>
          <p:nvPr/>
        </p:nvSpPr>
        <p:spPr>
          <a:xfrm>
            <a:off x="1082040" y="2219326"/>
            <a:ext cx="5821680" cy="986784"/>
          </a:xfrm>
          <a:prstGeom prst="doubleWave">
            <a:avLst/>
          </a:prstGeom>
          <a:blipFill dpi="0" rotWithShape="1">
            <a:blip r:embed="rId5">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ysClr val="windowText" lastClr="000000"/>
                </a:solidFill>
                <a:cs typeface="B Koodak" panose="00000700000000000000" pitchFamily="2" charset="-78"/>
              </a:rPr>
              <a:t>سازمان امور اقتصادی و مالیاتی</a:t>
            </a:r>
          </a:p>
        </p:txBody>
      </p:sp>
      <p:sp>
        <p:nvSpPr>
          <p:cNvPr id="15" name="Double Wave 14"/>
          <p:cNvSpPr/>
          <p:nvPr/>
        </p:nvSpPr>
        <p:spPr>
          <a:xfrm>
            <a:off x="1082040" y="3319160"/>
            <a:ext cx="5821680" cy="986784"/>
          </a:xfrm>
          <a:prstGeom prst="doubleWave">
            <a:avLst/>
          </a:prstGeom>
          <a:blipFill dpi="0" rotWithShape="1">
            <a:blip r:embed="rId6"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ysClr val="windowText" lastClr="000000"/>
                </a:solidFill>
                <a:cs typeface="B Koodak" panose="00000700000000000000" pitchFamily="2" charset="-78"/>
              </a:rPr>
              <a:t>وزارت دفاع و پشتیبانی نیروهای مسلح</a:t>
            </a:r>
          </a:p>
        </p:txBody>
      </p:sp>
      <p:sp>
        <p:nvSpPr>
          <p:cNvPr id="16" name="Double Wave 15"/>
          <p:cNvSpPr/>
          <p:nvPr/>
        </p:nvSpPr>
        <p:spPr>
          <a:xfrm>
            <a:off x="1082040" y="4449445"/>
            <a:ext cx="5821680" cy="986784"/>
          </a:xfrm>
          <a:prstGeom prst="doubleWave">
            <a:avLst/>
          </a:prstGeom>
          <a:blipFill dpi="0" rotWithShape="1">
            <a:blip r:embed="rId7"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ysClr val="windowText" lastClr="000000"/>
                </a:solidFill>
                <a:cs typeface="B Koodak" panose="00000700000000000000" pitchFamily="2" charset="-78"/>
              </a:rPr>
              <a:t>وزارت کشور</a:t>
            </a:r>
          </a:p>
        </p:txBody>
      </p:sp>
      <p:sp>
        <p:nvSpPr>
          <p:cNvPr id="17" name="Double Wave 16"/>
          <p:cNvSpPr/>
          <p:nvPr/>
        </p:nvSpPr>
        <p:spPr>
          <a:xfrm>
            <a:off x="1082040" y="5541646"/>
            <a:ext cx="5821680" cy="986784"/>
          </a:xfrm>
          <a:prstGeom prst="doubleWave">
            <a:avLst/>
          </a:prstGeom>
          <a:blipFill dpi="0" rotWithShape="1">
            <a:blip r:embed="rId8">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ysClr val="windowText" lastClr="000000"/>
                </a:solidFill>
                <a:cs typeface="B Koodak" panose="00000700000000000000" pitchFamily="2" charset="-78"/>
              </a:rPr>
              <a:t>سازمان بازرسی کل کشور</a:t>
            </a:r>
          </a:p>
        </p:txBody>
      </p:sp>
      <p:pic>
        <p:nvPicPr>
          <p:cNvPr id="20" name="Picture 1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0254323">
            <a:off x="6579479" y="3065613"/>
            <a:ext cx="2696097" cy="674024"/>
          </a:xfrm>
          <a:prstGeom prst="rect">
            <a:avLst/>
          </a:prstGeom>
        </p:spPr>
      </p:pic>
      <p:pic>
        <p:nvPicPr>
          <p:cNvPr id="21" name="Picture 20"/>
          <p:cNvPicPr>
            <a:picLocks noChangeAspect="1"/>
          </p:cNvPicPr>
          <p:nvPr/>
        </p:nvPicPr>
        <p:blipFill>
          <a:blip r:embed="rId9">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rot="19444301">
            <a:off x="6347473" y="4981049"/>
            <a:ext cx="3160109" cy="674024"/>
          </a:xfrm>
          <a:prstGeom prst="rect">
            <a:avLst/>
          </a:prstGeom>
        </p:spPr>
      </p:pic>
      <p:pic>
        <p:nvPicPr>
          <p:cNvPr id="22" name="Picture 21"/>
          <p:cNvPicPr>
            <a:picLocks noChangeAspect="1"/>
          </p:cNvPicPr>
          <p:nvPr/>
        </p:nvPicPr>
        <p:blipFill>
          <a:blip r:embed="rId9">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rot="2777613">
            <a:off x="5513335" y="4100706"/>
            <a:ext cx="4494015" cy="649936"/>
          </a:xfrm>
          <a:prstGeom prst="rect">
            <a:avLst/>
          </a:prstGeom>
        </p:spPr>
      </p:pic>
      <p:pic>
        <p:nvPicPr>
          <p:cNvPr id="5" name="Picture 4">
            <a:extLst>
              <a:ext uri="{FF2B5EF4-FFF2-40B4-BE49-F238E27FC236}">
                <a16:creationId xmlns:a16="http://schemas.microsoft.com/office/drawing/2014/main" id="{147FA095-E1B4-446E-A2FC-65C4CA5A838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0" y="204290"/>
            <a:ext cx="4410075" cy="1104900"/>
          </a:xfrm>
          <a:prstGeom prst="rect">
            <a:avLst/>
          </a:prstGeom>
        </p:spPr>
      </p:pic>
    </p:spTree>
    <p:extLst>
      <p:ext uri="{BB962C8B-B14F-4D97-AF65-F5344CB8AC3E}">
        <p14:creationId xmlns:p14="http://schemas.microsoft.com/office/powerpoint/2010/main" val="333671270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randombar(horizont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randombar(horizontal)">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7" name="Group 6"/>
          <p:cNvGrpSpPr/>
          <p:nvPr/>
        </p:nvGrpSpPr>
        <p:grpSpPr>
          <a:xfrm>
            <a:off x="3426875" y="157626"/>
            <a:ext cx="5338250" cy="1311032"/>
            <a:chOff x="3638110" y="233826"/>
            <a:chExt cx="5338250" cy="1311032"/>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8110" y="233826"/>
              <a:ext cx="5338250" cy="1311032"/>
            </a:xfrm>
            <a:prstGeom prst="rect">
              <a:avLst/>
            </a:prstGeom>
          </p:spPr>
        </p:pic>
        <p:sp>
          <p:nvSpPr>
            <p:cNvPr id="6" name="Rectangle 5"/>
            <p:cNvSpPr/>
            <p:nvPr/>
          </p:nvSpPr>
          <p:spPr>
            <a:xfrm>
              <a:off x="4395855" y="458060"/>
              <a:ext cx="3400290" cy="584775"/>
            </a:xfrm>
            <a:prstGeom prst="rect">
              <a:avLst/>
            </a:prstGeom>
          </p:spPr>
          <p:txBody>
            <a:bodyPr wrap="none">
              <a:spAutoFit/>
              <a:scene3d>
                <a:camera prst="obliqueTopLeft"/>
                <a:lightRig rig="threePt" dir="t"/>
              </a:scene3d>
            </a:bodyPr>
            <a:lstStyle/>
            <a:p>
              <a:pPr algn="ctr"/>
              <a:r>
                <a:rPr lang="fa-IR" sz="3200" dirty="0">
                  <a:effectLst>
                    <a:glow rad="101600">
                      <a:schemeClr val="accent2">
                        <a:satMod val="175000"/>
                        <a:alpha val="40000"/>
                      </a:schemeClr>
                    </a:glow>
                  </a:effectLst>
                  <a:cs typeface="B Koodak" panose="00000700000000000000" pitchFamily="2" charset="-78"/>
                </a:rPr>
                <a:t>میراث فرهنگی و تمدنی</a:t>
              </a:r>
              <a:endParaRPr lang="en-US" sz="6000" dirty="0">
                <a:ln w="0"/>
                <a:effectLst>
                  <a:glow rad="101600">
                    <a:schemeClr val="accent2">
                      <a:satMod val="175000"/>
                      <a:alpha val="40000"/>
                    </a:schemeClr>
                  </a:glow>
                </a:effectLst>
                <a:cs typeface="B Koodak" panose="00000700000000000000" pitchFamily="2" charset="-78"/>
              </a:endParaRPr>
            </a:p>
          </p:txBody>
        </p:sp>
      </p:grpSp>
      <p:sp>
        <p:nvSpPr>
          <p:cNvPr id="8" name="Rectangle 7"/>
          <p:cNvSpPr/>
          <p:nvPr/>
        </p:nvSpPr>
        <p:spPr>
          <a:xfrm>
            <a:off x="228600" y="1692892"/>
            <a:ext cx="117348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به طور کلی دورۀ سلجوقیان از نظر گسترش دانش و هنر و ادب از دوره های برجستۀ تاریخ ایران محسوب می شود.</a:t>
            </a:r>
            <a:endParaRPr lang="en-US" sz="3200" dirty="0">
              <a:cs typeface="B Koodak" panose="00000700000000000000" pitchFamily="2" charset="-78"/>
            </a:endParaRPr>
          </a:p>
        </p:txBody>
      </p:sp>
      <p:grpSp>
        <p:nvGrpSpPr>
          <p:cNvPr id="14" name="Group 13"/>
          <p:cNvGrpSpPr/>
          <p:nvPr/>
        </p:nvGrpSpPr>
        <p:grpSpPr>
          <a:xfrm>
            <a:off x="9251862" y="2770110"/>
            <a:ext cx="2825838" cy="3774371"/>
            <a:chOff x="9137562" y="2770110"/>
            <a:chExt cx="2825838" cy="3774371"/>
          </a:xfrm>
        </p:grpSpPr>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37562" y="2770110"/>
              <a:ext cx="2825838" cy="3774371"/>
            </a:xfrm>
            <a:prstGeom prst="rect">
              <a:avLst/>
            </a:prstGeom>
          </p:spPr>
        </p:pic>
        <p:sp>
          <p:nvSpPr>
            <p:cNvPr id="13" name="Rectangle 12"/>
            <p:cNvSpPr/>
            <p:nvPr/>
          </p:nvSpPr>
          <p:spPr>
            <a:xfrm>
              <a:off x="9500353" y="3949814"/>
              <a:ext cx="2143007" cy="584775"/>
            </a:xfrm>
            <a:prstGeom prst="rect">
              <a:avLst/>
            </a:prstGeom>
          </p:spPr>
          <p:txBody>
            <a:bodyPr wrap="none">
              <a:prstTxWarp prst="textTriangleInverted">
                <a:avLst/>
              </a:prstTxWarp>
              <a:spAutoFit/>
              <a:scene3d>
                <a:camera prst="obliqueTopLeft"/>
                <a:lightRig rig="threePt" dir="t"/>
              </a:scene3d>
            </a:bodyPr>
            <a:lstStyle/>
            <a:p>
              <a:pPr algn="ctr"/>
              <a:r>
                <a:rPr lang="fa-IR" sz="3200" dirty="0">
                  <a:effectLst>
                    <a:glow rad="139700">
                      <a:schemeClr val="accent4">
                        <a:satMod val="175000"/>
                        <a:alpha val="40000"/>
                      </a:schemeClr>
                    </a:glow>
                  </a:effectLst>
                  <a:cs typeface="B Koodak" panose="00000700000000000000" pitchFamily="2" charset="-78"/>
                </a:rPr>
                <a:t>مدارس</a:t>
              </a:r>
              <a:r>
                <a:rPr lang="fa-IR" sz="3200" dirty="0">
                  <a:effectLst>
                    <a:glow rad="101600">
                      <a:schemeClr val="accent2">
                        <a:satMod val="175000"/>
                        <a:alpha val="40000"/>
                      </a:schemeClr>
                    </a:glow>
                  </a:effectLst>
                  <a:cs typeface="B Koodak" panose="00000700000000000000" pitchFamily="2" charset="-78"/>
                </a:rPr>
                <a:t> </a:t>
              </a:r>
              <a:r>
                <a:rPr lang="fa-IR" sz="3200" dirty="0">
                  <a:effectLst>
                    <a:glow rad="101600">
                      <a:schemeClr val="accent4">
                        <a:satMod val="175000"/>
                        <a:alpha val="40000"/>
                      </a:schemeClr>
                    </a:glow>
                  </a:effectLst>
                  <a:cs typeface="B Koodak" panose="00000700000000000000" pitchFamily="2" charset="-78"/>
                </a:rPr>
                <a:t>نظامیه</a:t>
              </a:r>
              <a:endParaRPr lang="en-US" sz="6000" dirty="0">
                <a:ln w="0"/>
                <a:effectLst>
                  <a:glow rad="101600">
                    <a:schemeClr val="accent4">
                      <a:satMod val="175000"/>
                      <a:alpha val="40000"/>
                    </a:schemeClr>
                  </a:glow>
                </a:effectLst>
                <a:cs typeface="B Koodak" panose="00000700000000000000" pitchFamily="2" charset="-78"/>
              </a:endParaRPr>
            </a:p>
          </p:txBody>
        </p:sp>
      </p:grpSp>
      <p:sp>
        <p:nvSpPr>
          <p:cNvPr id="15" name="Rectangle 14"/>
          <p:cNvSpPr/>
          <p:nvPr/>
        </p:nvSpPr>
        <p:spPr>
          <a:xfrm>
            <a:off x="0" y="3595870"/>
            <a:ext cx="9137562"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پس از ورود اسلام به ایران، کلاس های درس نخست در مساجد تشکیل می شد. </a:t>
            </a:r>
            <a:endParaRPr lang="en-US" sz="3200" dirty="0">
              <a:solidFill>
                <a:srgbClr val="231F20"/>
              </a:solidFill>
              <a:latin typeface="AmuzehNewNormalPS"/>
              <a:cs typeface="B Koodak" panose="00000700000000000000" pitchFamily="2" charset="-78"/>
            </a:endParaRPr>
          </a:p>
        </p:txBody>
      </p:sp>
      <p:sp>
        <p:nvSpPr>
          <p:cNvPr id="16" name="Rectangle 15"/>
          <p:cNvSpPr/>
          <p:nvPr/>
        </p:nvSpPr>
        <p:spPr>
          <a:xfrm>
            <a:off x="731815" y="4888381"/>
            <a:ext cx="767393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رفته رفته در برخی از شهرها مدرسه هایی ایجاد شد. </a:t>
            </a:r>
            <a:endParaRPr lang="en-US" sz="3200" dirty="0">
              <a:solidFill>
                <a:srgbClr val="231F20"/>
              </a:solidFill>
              <a:latin typeface="AmuzehNewNormalPS"/>
              <a:cs typeface="B Koodak" panose="00000700000000000000" pitchFamily="2" charset="-78"/>
            </a:endParaRPr>
          </a:p>
        </p:txBody>
      </p:sp>
      <p:sp>
        <p:nvSpPr>
          <p:cNvPr id="17" name="Rectangle 16"/>
          <p:cNvSpPr/>
          <p:nvPr/>
        </p:nvSpPr>
        <p:spPr>
          <a:xfrm>
            <a:off x="74413" y="5849358"/>
            <a:ext cx="954024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دوران فرمانروایی سلجوقیان مدارس زیادی در ایران به وجود آمد.</a:t>
            </a:r>
            <a:endParaRPr lang="en-US" sz="3200" dirty="0">
              <a:cs typeface="B Koodak" panose="00000700000000000000" pitchFamily="2" charset="-78"/>
            </a:endParaRPr>
          </a:p>
        </p:txBody>
      </p:sp>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9575" y="2643370"/>
            <a:ext cx="3810000" cy="952500"/>
          </a:xfrm>
          <a:prstGeom prst="rect">
            <a:avLst/>
          </a:prstGeom>
        </p:spPr>
      </p:pic>
    </p:spTree>
    <p:extLst>
      <p:ext uri="{BB962C8B-B14F-4D97-AF65-F5344CB8AC3E}">
        <p14:creationId xmlns:p14="http://schemas.microsoft.com/office/powerpoint/2010/main" val="168785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3" name="Rectangle 2"/>
          <p:cNvSpPr/>
          <p:nvPr/>
        </p:nvSpPr>
        <p:spPr>
          <a:xfrm>
            <a:off x="472440" y="376535"/>
            <a:ext cx="1124712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خواجه نظام الملک مدارسی در شهرهای مختلف بنیان گذاشت که همگی آنها </a:t>
            </a:r>
            <a:r>
              <a:rPr lang="fa-IR" sz="3200" b="1" dirty="0">
                <a:solidFill>
                  <a:srgbClr val="231F20"/>
                </a:solidFill>
                <a:latin typeface="Amuzeh-New-Bold"/>
                <a:cs typeface="B Koodak" panose="00000700000000000000" pitchFamily="2" charset="-78"/>
              </a:rPr>
              <a:t>نظامیه </a:t>
            </a:r>
            <a:r>
              <a:rPr lang="fa-IR" sz="3200" dirty="0">
                <a:solidFill>
                  <a:srgbClr val="231F20"/>
                </a:solidFill>
                <a:latin typeface="AmuzehNewNormalPS"/>
                <a:cs typeface="B Koodak" panose="00000700000000000000" pitchFamily="2" charset="-78"/>
              </a:rPr>
              <a:t>خوانده می شدند.</a:t>
            </a:r>
            <a:endParaRPr lang="en-US" sz="3200" dirty="0">
              <a:cs typeface="B Koodak" panose="00000700000000000000" pitchFamily="2" charset="-78"/>
            </a:endParaRPr>
          </a:p>
        </p:txBody>
      </p:sp>
      <p:sp>
        <p:nvSpPr>
          <p:cNvPr id="4" name="Rectangle 3"/>
          <p:cNvSpPr/>
          <p:nvPr/>
        </p:nvSpPr>
        <p:spPr>
          <a:xfrm>
            <a:off x="2162443" y="1537900"/>
            <a:ext cx="7742183"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مهمترین آنها نظامیه های نیشابور، اصفهان و بغداد بودند.</a:t>
            </a:r>
            <a:endParaRPr lang="en-US" sz="3200" dirty="0">
              <a:solidFill>
                <a:srgbClr val="231F20"/>
              </a:solidFill>
              <a:latin typeface="AmuzehNewNormalPS"/>
              <a:cs typeface="B Koodak" panose="00000700000000000000" pitchFamily="2" charset="-78"/>
            </a:endParaRPr>
          </a:p>
        </p:txBody>
      </p:sp>
      <p:sp>
        <p:nvSpPr>
          <p:cNvPr id="5" name="Rectangle 4"/>
          <p:cNvSpPr/>
          <p:nvPr/>
        </p:nvSpPr>
        <p:spPr>
          <a:xfrm>
            <a:off x="2353075" y="2363019"/>
            <a:ext cx="736092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او اموال و املاک زیادی را وقف این مدارس کرد. </a:t>
            </a:r>
            <a:endParaRPr lang="en-US" sz="3200" dirty="0">
              <a:cs typeface="B Koodak" panose="00000700000000000000" pitchFamily="2" charset="-78"/>
            </a:endParaRPr>
          </a:p>
        </p:txBody>
      </p:sp>
      <p:grpSp>
        <p:nvGrpSpPr>
          <p:cNvPr id="8" name="Group 7"/>
          <p:cNvGrpSpPr/>
          <p:nvPr/>
        </p:nvGrpSpPr>
        <p:grpSpPr>
          <a:xfrm>
            <a:off x="8991600" y="3116282"/>
            <a:ext cx="3200400" cy="3669861"/>
            <a:chOff x="8991600" y="3044427"/>
            <a:chExt cx="3200400" cy="3669861"/>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1600" y="3044427"/>
              <a:ext cx="3200400" cy="3669861"/>
            </a:xfrm>
            <a:prstGeom prst="rect">
              <a:avLst/>
            </a:prstGeom>
          </p:spPr>
        </p:pic>
        <p:sp>
          <p:nvSpPr>
            <p:cNvPr id="7" name="Rectangle 6"/>
            <p:cNvSpPr/>
            <p:nvPr/>
          </p:nvSpPr>
          <p:spPr>
            <a:xfrm>
              <a:off x="9713995" y="3966179"/>
              <a:ext cx="1755609" cy="1569660"/>
            </a:xfrm>
            <a:prstGeom prst="rect">
              <a:avLst/>
            </a:prstGeom>
          </p:spPr>
          <p:txBody>
            <a:bodyPr wrap="none">
              <a:spAutoFit/>
              <a:scene3d>
                <a:camera prst="obliqueTopLeft"/>
                <a:lightRig rig="threePt" dir="t"/>
              </a:scene3d>
            </a:bodyPr>
            <a:lstStyle/>
            <a:p>
              <a:pPr algn="ctr"/>
              <a:r>
                <a:rPr lang="fa-IR" sz="3200" dirty="0">
                  <a:effectLst>
                    <a:glow rad="63500">
                      <a:schemeClr val="accent6">
                        <a:satMod val="175000"/>
                        <a:alpha val="40000"/>
                      </a:schemeClr>
                    </a:glow>
                  </a:effectLst>
                  <a:cs typeface="B Koodak" panose="00000700000000000000" pitchFamily="2" charset="-78"/>
                </a:rPr>
                <a:t>ویژگی های</a:t>
              </a:r>
            </a:p>
            <a:p>
              <a:pPr algn="ctr"/>
              <a:r>
                <a:rPr lang="fa-IR" sz="3200" dirty="0">
                  <a:effectLst>
                    <a:glow rad="63500">
                      <a:schemeClr val="accent6">
                        <a:satMod val="175000"/>
                        <a:alpha val="40000"/>
                      </a:schemeClr>
                    </a:glow>
                  </a:effectLst>
                  <a:cs typeface="B Koodak" panose="00000700000000000000" pitchFamily="2" charset="-78"/>
                </a:rPr>
                <a:t> مدارس</a:t>
              </a:r>
            </a:p>
            <a:p>
              <a:pPr algn="ctr"/>
              <a:r>
                <a:rPr lang="fa-IR" sz="3200" dirty="0">
                  <a:effectLst>
                    <a:glow rad="63500">
                      <a:schemeClr val="accent6">
                        <a:satMod val="175000"/>
                        <a:alpha val="40000"/>
                      </a:schemeClr>
                    </a:glow>
                  </a:effectLst>
                  <a:cs typeface="B Koodak" panose="00000700000000000000" pitchFamily="2" charset="-78"/>
                </a:rPr>
                <a:t> نظامیه</a:t>
              </a:r>
              <a:endParaRPr lang="en-US" sz="6000" dirty="0">
                <a:ln w="0"/>
                <a:effectLst>
                  <a:glow rad="63500">
                    <a:schemeClr val="accent6">
                      <a:satMod val="175000"/>
                      <a:alpha val="40000"/>
                    </a:schemeClr>
                  </a:glow>
                </a:effectLst>
                <a:cs typeface="B Koodak" panose="00000700000000000000" pitchFamily="2" charset="-78"/>
              </a:endParaRPr>
            </a:p>
          </p:txBody>
        </p:sp>
      </p:gr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2464660" y="579767"/>
            <a:ext cx="3741716" cy="8671036"/>
          </a:xfrm>
          <a:prstGeom prst="rect">
            <a:avLst/>
          </a:prstGeom>
        </p:spPr>
      </p:pic>
      <p:sp>
        <p:nvSpPr>
          <p:cNvPr id="13" name="Rectangle 12"/>
          <p:cNvSpPr/>
          <p:nvPr/>
        </p:nvSpPr>
        <p:spPr>
          <a:xfrm>
            <a:off x="361293" y="3554557"/>
            <a:ext cx="7742183" cy="523220"/>
          </a:xfrm>
          <a:prstGeom prst="rect">
            <a:avLst/>
          </a:prstGeom>
        </p:spPr>
        <p:txBody>
          <a:bodyPr wrap="square">
            <a:spAutoFit/>
          </a:bodyPr>
          <a:lstStyle/>
          <a:p>
            <a:r>
              <a:rPr lang="fa-IR" sz="2800" dirty="0">
                <a:cs typeface="B Koodak" panose="00000700000000000000" pitchFamily="2" charset="-78"/>
              </a:rPr>
              <a:t>به مدرسان، مدیران و کارکنان نظامیه ها، حقوق پرداخت می شد.</a:t>
            </a:r>
            <a:endParaRPr lang="en-US" sz="4400" dirty="0">
              <a:solidFill>
                <a:srgbClr val="231F20"/>
              </a:solidFill>
              <a:latin typeface="AmuzehNewNormalPS"/>
              <a:cs typeface="B Koodak" panose="00000700000000000000" pitchFamily="2" charset="-78"/>
            </a:endParaRPr>
          </a:p>
        </p:txBody>
      </p:sp>
      <p:sp>
        <p:nvSpPr>
          <p:cNvPr id="14" name="Rectangle 13"/>
          <p:cNvSpPr/>
          <p:nvPr/>
        </p:nvSpPr>
        <p:spPr>
          <a:xfrm>
            <a:off x="2007476" y="4276857"/>
            <a:ext cx="6096000" cy="523220"/>
          </a:xfrm>
          <a:prstGeom prst="rect">
            <a:avLst/>
          </a:prstGeom>
        </p:spPr>
        <p:txBody>
          <a:bodyPr>
            <a:spAutoFit/>
          </a:bodyPr>
          <a:lstStyle/>
          <a:p>
            <a:r>
              <a:rPr lang="fa-IR" sz="2800" dirty="0">
                <a:cs typeface="B Koodak" panose="00000700000000000000" pitchFamily="2" charset="-78"/>
              </a:rPr>
              <a:t>این مدارس، مقررات خاصی داشتند.</a:t>
            </a:r>
            <a:endParaRPr lang="en-US" sz="2800" dirty="0">
              <a:cs typeface="B Koodak" panose="00000700000000000000" pitchFamily="2" charset="-78"/>
            </a:endParaRPr>
          </a:p>
        </p:txBody>
      </p:sp>
      <p:sp>
        <p:nvSpPr>
          <p:cNvPr id="15" name="Rectangle 14"/>
          <p:cNvSpPr/>
          <p:nvPr/>
        </p:nvSpPr>
        <p:spPr>
          <a:xfrm>
            <a:off x="1442808" y="5025209"/>
            <a:ext cx="6668814" cy="523220"/>
          </a:xfrm>
          <a:prstGeom prst="rect">
            <a:avLst/>
          </a:prstGeom>
        </p:spPr>
        <p:txBody>
          <a:bodyPr wrap="square">
            <a:spAutoFit/>
          </a:bodyPr>
          <a:lstStyle/>
          <a:p>
            <a:r>
              <a:rPr lang="fa-IR" sz="2800" dirty="0">
                <a:cs typeface="B Koodak" panose="00000700000000000000" pitchFamily="2" charset="-78"/>
              </a:rPr>
              <a:t>استادان و شاگردان با دقت خاصی گزینش می شدند.</a:t>
            </a:r>
            <a:endParaRPr lang="en-US" sz="2800" dirty="0">
              <a:cs typeface="B Koodak" panose="00000700000000000000" pitchFamily="2" charset="-78"/>
            </a:endParaRPr>
          </a:p>
        </p:txBody>
      </p:sp>
      <p:sp>
        <p:nvSpPr>
          <p:cNvPr id="16" name="Rectangle 15"/>
          <p:cNvSpPr/>
          <p:nvPr/>
        </p:nvSpPr>
        <p:spPr>
          <a:xfrm>
            <a:off x="480586" y="5773561"/>
            <a:ext cx="7631036" cy="523220"/>
          </a:xfrm>
          <a:prstGeom prst="rect">
            <a:avLst/>
          </a:prstGeom>
        </p:spPr>
        <p:txBody>
          <a:bodyPr wrap="square">
            <a:spAutoFit/>
          </a:bodyPr>
          <a:lstStyle/>
          <a:p>
            <a:r>
              <a:rPr lang="fa-IR" sz="2800" dirty="0">
                <a:solidFill>
                  <a:srgbClr val="231F20"/>
                </a:solidFill>
                <a:latin typeface="AmuzehNewNormalPS"/>
                <a:cs typeface="B Koodak" panose="00000700000000000000" pitchFamily="2" charset="-78"/>
              </a:rPr>
              <a:t>رقابت شدید برای رسیدن به مقام استادی در این مدارس.</a:t>
            </a:r>
            <a:endParaRPr lang="en-US" sz="2800" dirty="0">
              <a:cs typeface="B Koodak" panose="00000700000000000000" pitchFamily="2" charset="-78"/>
            </a:endParaRPr>
          </a:p>
        </p:txBody>
      </p:sp>
    </p:spTree>
    <p:extLst>
      <p:ext uri="{BB962C8B-B14F-4D97-AF65-F5344CB8AC3E}">
        <p14:creationId xmlns:p14="http://schemas.microsoft.com/office/powerpoint/2010/main" val="182561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4"/>
                                        </p:tgtEl>
                                        <p:attrNameLst>
                                          <p:attrName>ppt_y</p:attrName>
                                        </p:attrNameLst>
                                      </p:cBhvr>
                                      <p:tavLst>
                                        <p:tav tm="0">
                                          <p:val>
                                            <p:strVal val="#ppt_y"/>
                                          </p:val>
                                        </p:tav>
                                        <p:tav tm="100000">
                                          <p:val>
                                            <p:strVal val="#ppt_y"/>
                                          </p:val>
                                        </p:tav>
                                      </p:tavLst>
                                    </p:anim>
                                    <p:anim calcmode="lin" valueType="num">
                                      <p:cBhvr>
                                        <p:cTn id="18"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5"/>
                                        </p:tgtEl>
                                        <p:attrNameLst>
                                          <p:attrName>ppt_y</p:attrName>
                                        </p:attrNameLst>
                                      </p:cBhvr>
                                      <p:tavLst>
                                        <p:tav tm="0">
                                          <p:val>
                                            <p:strVal val="#ppt_y"/>
                                          </p:val>
                                        </p:tav>
                                        <p:tav tm="100000">
                                          <p:val>
                                            <p:strVal val="#ppt_y"/>
                                          </p:val>
                                        </p:tav>
                                      </p:tavLst>
                                    </p:anim>
                                    <p:anim calcmode="lin" valueType="num">
                                      <p:cBhvr>
                                        <p:cTn id="27"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16"/>
                                        </p:tgtEl>
                                        <p:attrNameLst>
                                          <p:attrName>ppt_y</p:attrName>
                                        </p:attrNameLst>
                                      </p:cBhvr>
                                      <p:tavLst>
                                        <p:tav tm="0">
                                          <p:val>
                                            <p:strVal val="#ppt_y"/>
                                          </p:val>
                                        </p:tav>
                                        <p:tav tm="100000">
                                          <p:val>
                                            <p:strVal val="#ppt_y"/>
                                          </p:val>
                                        </p:tav>
                                      </p:tavLst>
                                    </p:anim>
                                    <p:anim calcmode="lin" valueType="num">
                                      <p:cBhvr>
                                        <p:cTn id="36"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3583E5-88F0-4C2D-8C6D-C2423D8CF7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942221"/>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p:blipFill>
        <p:spPr>
          <a:xfrm>
            <a:off x="1672745" y="0"/>
            <a:ext cx="8846507" cy="6858000"/>
          </a:xfrm>
          <a:prstGeom prst="rect">
            <a:avLst/>
          </a:prstGeom>
        </p:spPr>
      </p:pic>
    </p:spTree>
    <p:extLst>
      <p:ext uri="{BB962C8B-B14F-4D97-AF65-F5344CB8AC3E}">
        <p14:creationId xmlns:p14="http://schemas.microsoft.com/office/powerpoint/2010/main" val="1772302810"/>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Rectangle 1"/>
          <p:cNvSpPr/>
          <p:nvPr/>
        </p:nvSpPr>
        <p:spPr>
          <a:xfrm>
            <a:off x="1996440" y="545515"/>
            <a:ext cx="8199120" cy="584775"/>
          </a:xfrm>
          <a:prstGeom prst="rect">
            <a:avLst/>
          </a:prstGeom>
        </p:spPr>
        <p:txBody>
          <a:bodyPr wrap="square">
            <a:spAutoFit/>
          </a:bodyPr>
          <a:lstStyle/>
          <a:p>
            <a:pPr algn="ctr"/>
            <a:r>
              <a:rPr lang="fa-IR" sz="3200" dirty="0">
                <a:solidFill>
                  <a:srgbClr val="0000FF"/>
                </a:solidFill>
                <a:latin typeface="AmuzehNewNormalPS"/>
                <a:cs typeface="B Koodak" panose="00000700000000000000" pitchFamily="2" charset="-78"/>
              </a:rPr>
              <a:t>امام محمدغزالی</a:t>
            </a:r>
            <a:r>
              <a:rPr lang="fa-IR" sz="3200" dirty="0">
                <a:solidFill>
                  <a:srgbClr val="231F20"/>
                </a:solidFill>
                <a:latin typeface="AmuzehNewNormalPS"/>
                <a:cs typeface="B Koodak" panose="00000700000000000000" pitchFamily="2" charset="-78"/>
              </a:rPr>
              <a:t>، عالم بزرگ ایرانی </a:t>
            </a:r>
            <a:r>
              <a:rPr lang="fa-IR" sz="3200" dirty="0">
                <a:solidFill>
                  <a:srgbClr val="0000FF"/>
                </a:solidFill>
                <a:latin typeface="AmuzehNewNormalPS"/>
                <a:cs typeface="B Koodak" panose="00000700000000000000" pitchFamily="2" charset="-78"/>
              </a:rPr>
              <a:t>از استادان نظامیه </a:t>
            </a:r>
            <a:r>
              <a:rPr lang="fa-IR" sz="3200" dirty="0">
                <a:solidFill>
                  <a:srgbClr val="231F20"/>
                </a:solidFill>
                <a:latin typeface="AmuzehNewNormalPS"/>
                <a:cs typeface="B Koodak" panose="00000700000000000000" pitchFamily="2" charset="-78"/>
              </a:rPr>
              <a:t>بود. </a:t>
            </a:r>
            <a:endParaRPr lang="en-US" sz="3200" dirty="0">
              <a:cs typeface="B Koodak" panose="00000700000000000000" pitchFamily="2" charset="-78"/>
            </a:endParaRPr>
          </a:p>
        </p:txBody>
      </p:sp>
      <p:sp>
        <p:nvSpPr>
          <p:cNvPr id="3" name="Rectangle 2"/>
          <p:cNvSpPr/>
          <p:nvPr/>
        </p:nvSpPr>
        <p:spPr>
          <a:xfrm>
            <a:off x="1066800" y="1513210"/>
            <a:ext cx="100584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همچنین </a:t>
            </a:r>
            <a:r>
              <a:rPr lang="fa-IR" sz="3200" dirty="0">
                <a:solidFill>
                  <a:srgbClr val="C00000"/>
                </a:solidFill>
                <a:latin typeface="AmuzehNewNormalPS"/>
                <a:cs typeface="B Koodak" panose="00000700000000000000" pitchFamily="2" charset="-78"/>
              </a:rPr>
              <a:t>سعدی</a:t>
            </a:r>
            <a:r>
              <a:rPr lang="fa-IR" sz="3200" dirty="0">
                <a:solidFill>
                  <a:srgbClr val="231F20"/>
                </a:solidFill>
                <a:latin typeface="AmuzehNewNormalPS"/>
                <a:cs typeface="B Koodak" panose="00000700000000000000" pitchFamily="2" charset="-78"/>
              </a:rPr>
              <a:t>، شاعر معروف نیز </a:t>
            </a:r>
            <a:r>
              <a:rPr lang="fa-IR" sz="3200" dirty="0">
                <a:solidFill>
                  <a:srgbClr val="C00000"/>
                </a:solidFill>
                <a:latin typeface="AmuzehNewNormalPS"/>
                <a:cs typeface="B Koodak" panose="00000700000000000000" pitchFamily="2" charset="-78"/>
              </a:rPr>
              <a:t>از دانش آموختگان مدارس نظامیه </a:t>
            </a:r>
            <a:r>
              <a:rPr lang="fa-IR" sz="3200" dirty="0">
                <a:solidFill>
                  <a:srgbClr val="231F20"/>
                </a:solidFill>
                <a:latin typeface="AmuzehNewNormalPS"/>
                <a:cs typeface="B Koodak" panose="00000700000000000000" pitchFamily="2" charset="-78"/>
              </a:rPr>
              <a:t>بود.</a:t>
            </a:r>
            <a:endParaRPr lang="en-US" sz="3200" dirty="0">
              <a:solidFill>
                <a:srgbClr val="231F20"/>
              </a:solidFill>
              <a:latin typeface="AmuzehNewNormalPS"/>
              <a:cs typeface="B Koodak" panose="00000700000000000000" pitchFamily="2" charset="-78"/>
            </a:endParaRPr>
          </a:p>
        </p:txBody>
      </p:sp>
      <p:sp>
        <p:nvSpPr>
          <p:cNvPr id="4" name="Rectangle 3"/>
          <p:cNvSpPr/>
          <p:nvPr/>
        </p:nvSpPr>
        <p:spPr>
          <a:xfrm>
            <a:off x="114300" y="2612335"/>
            <a:ext cx="119634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سایر وزیران و دیگر شخصیت های سیاسی و مذهبی نیز اقدام به تأسیس مدرسه کردند، به گونه ای که بیشتر شهرهای ایران دارای مدرسه شدند. </a:t>
            </a:r>
            <a:endParaRPr lang="en-US" sz="3200" dirty="0">
              <a:solidFill>
                <a:srgbClr val="231F20"/>
              </a:solidFill>
              <a:latin typeface="AmuzehNewNormalPS"/>
              <a:cs typeface="B Koodak" panose="00000700000000000000" pitchFamily="2" charset="-78"/>
            </a:endParaRPr>
          </a:p>
        </p:txBody>
      </p:sp>
      <p:sp>
        <p:nvSpPr>
          <p:cNvPr id="5" name="Rectangle 4"/>
          <p:cNvSpPr/>
          <p:nvPr/>
        </p:nvSpPr>
        <p:spPr>
          <a:xfrm>
            <a:off x="297180" y="4188208"/>
            <a:ext cx="1159764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آن زمان در شهرهای خراسان بیش از سایر مناطق ایران مدرسه وجود داشت.</a:t>
            </a:r>
            <a:endParaRPr lang="en-US" sz="3200" dirty="0">
              <a:cs typeface="B Koodak" panose="00000700000000000000" pitchFamily="2" charset="-78"/>
            </a:endParaRPr>
          </a:p>
        </p:txBody>
      </p:sp>
      <p:sp>
        <p:nvSpPr>
          <p:cNvPr id="6" name="Rectangle 5"/>
          <p:cNvSpPr/>
          <p:nvPr/>
        </p:nvSpPr>
        <p:spPr>
          <a:xfrm>
            <a:off x="327660" y="5271638"/>
            <a:ext cx="11536680" cy="58477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28575">
            <a:solidFill>
              <a:srgbClr val="FF0000"/>
            </a:solidFill>
          </a:ln>
        </p:spPr>
        <p:txBody>
          <a:bodyPr wrap="square">
            <a:spAutoFit/>
          </a:bodyPr>
          <a:lstStyle/>
          <a:p>
            <a:pPr algn="ctr"/>
            <a:r>
              <a:rPr lang="fa-IR" sz="3200" dirty="0">
                <a:solidFill>
                  <a:srgbClr val="231F20"/>
                </a:solidFill>
                <a:latin typeface="AmuzehNewNormalPS"/>
                <a:cs typeface="B Koodak" panose="00000700000000000000" pitchFamily="2" charset="-78"/>
              </a:rPr>
              <a:t>در آستانه هجوم مغول ها، خراسان بزرگ ترین مرکز علمی، ادبی و مذهبی ایران بود.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30392839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Group 7"/>
          <p:cNvGrpSpPr/>
          <p:nvPr/>
        </p:nvGrpSpPr>
        <p:grpSpPr>
          <a:xfrm>
            <a:off x="3602732" y="152608"/>
            <a:ext cx="4986536" cy="1285878"/>
            <a:chOff x="4142224" y="320248"/>
            <a:chExt cx="4986536" cy="1285878"/>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2224" y="320248"/>
              <a:ext cx="4986536" cy="1285878"/>
            </a:xfrm>
            <a:prstGeom prst="rect">
              <a:avLst/>
            </a:prstGeom>
          </p:spPr>
        </p:pic>
        <p:sp>
          <p:nvSpPr>
            <p:cNvPr id="7" name="Rectangle 6"/>
            <p:cNvSpPr/>
            <p:nvPr/>
          </p:nvSpPr>
          <p:spPr>
            <a:xfrm>
              <a:off x="4668447" y="670799"/>
              <a:ext cx="3934090" cy="584775"/>
            </a:xfrm>
            <a:prstGeom prst="rect">
              <a:avLst/>
            </a:prstGeom>
          </p:spPr>
          <p:txBody>
            <a:bodyPr wrap="none">
              <a:spAutoFit/>
              <a:scene3d>
                <a:camera prst="obliqueTopLeft"/>
                <a:lightRig rig="threePt" dir="t"/>
              </a:scene3d>
            </a:bodyPr>
            <a:lstStyle/>
            <a:p>
              <a:pPr algn="ctr"/>
              <a:r>
                <a:rPr lang="fa-IR" sz="3200" dirty="0">
                  <a:effectLst>
                    <a:glow rad="101600">
                      <a:schemeClr val="accent4">
                        <a:satMod val="175000"/>
                        <a:alpha val="40000"/>
                      </a:schemeClr>
                    </a:glow>
                  </a:effectLst>
                  <a:cs typeface="B Koodak" panose="00000700000000000000" pitchFamily="2" charset="-78"/>
                </a:rPr>
                <a:t>گسترش زبان و ادب فارسی</a:t>
              </a:r>
              <a:endParaRPr lang="en-US" sz="6000" dirty="0">
                <a:ln w="0"/>
                <a:effectLst>
                  <a:glow rad="101600">
                    <a:schemeClr val="accent4">
                      <a:satMod val="175000"/>
                      <a:alpha val="40000"/>
                    </a:schemeClr>
                  </a:glow>
                </a:effectLst>
                <a:cs typeface="B Koodak" panose="00000700000000000000" pitchFamily="2" charset="-78"/>
              </a:endParaRPr>
            </a:p>
          </p:txBody>
        </p:sp>
      </p:grpSp>
      <p:sp>
        <p:nvSpPr>
          <p:cNvPr id="9" name="Rectangle 8"/>
          <p:cNvSpPr/>
          <p:nvPr/>
        </p:nvSpPr>
        <p:spPr>
          <a:xfrm>
            <a:off x="160020" y="1591094"/>
            <a:ext cx="1187196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توجه و حمایت از زبان و ادب فارسی در دوران غزنویان، سلجوقیان و خوارزمشاهیان</a:t>
            </a:r>
            <a:endParaRPr lang="en-US" sz="3200" dirty="0">
              <a:solidFill>
                <a:srgbClr val="231F20"/>
              </a:solidFill>
              <a:latin typeface="AmuzehNewNormalPS"/>
              <a:cs typeface="B Koodak" panose="00000700000000000000" pitchFamily="2" charset="-78"/>
            </a:endParaRPr>
          </a:p>
        </p:txBody>
      </p:sp>
      <p:sp>
        <p:nvSpPr>
          <p:cNvPr id="10" name="Rectangle 9"/>
          <p:cNvSpPr/>
          <p:nvPr/>
        </p:nvSpPr>
        <p:spPr>
          <a:xfrm>
            <a:off x="0" y="2890390"/>
            <a:ext cx="9707880" cy="1077218"/>
          </a:xfrm>
          <a:prstGeom prst="rect">
            <a:avLst/>
          </a:prstGeom>
        </p:spPr>
        <p:txBody>
          <a:bodyPr wrap="square">
            <a:spAutoFit/>
          </a:bodyPr>
          <a:lstStyle/>
          <a:p>
            <a:pPr algn="ctr"/>
            <a:r>
              <a:rPr lang="fa-IR" sz="3200" dirty="0">
                <a:solidFill>
                  <a:srgbClr val="0000FF"/>
                </a:solidFill>
                <a:latin typeface="AmuzehNewNormalPS"/>
                <a:cs typeface="B Koodak" panose="00000700000000000000" pitchFamily="2" charset="-78"/>
              </a:rPr>
              <a:t>لشکرکشی های محمود غزنوی و جانشینانش به هندوستان</a:t>
            </a:r>
            <a:r>
              <a:rPr lang="fa-IR" sz="3200" dirty="0">
                <a:solidFill>
                  <a:srgbClr val="231F20"/>
                </a:solidFill>
                <a:latin typeface="AmuzehNewNormalPS"/>
                <a:cs typeface="B Koodak" panose="00000700000000000000" pitchFamily="2" charset="-78"/>
              </a:rPr>
              <a:t>، موجب رواج زبان فارسی در آن دیار شد. </a:t>
            </a:r>
            <a:endParaRPr lang="en-US" sz="3200" dirty="0">
              <a:solidFill>
                <a:srgbClr val="231F20"/>
              </a:solidFill>
              <a:latin typeface="AmuzehNewNormalPS"/>
              <a:cs typeface="B Koodak" panose="00000700000000000000" pitchFamily="2" charset="-78"/>
            </a:endParaRPr>
          </a:p>
        </p:txBody>
      </p:sp>
      <p:sp>
        <p:nvSpPr>
          <p:cNvPr id="11" name="Rectangle 10"/>
          <p:cNvSpPr/>
          <p:nvPr/>
        </p:nvSpPr>
        <p:spPr>
          <a:xfrm>
            <a:off x="0" y="4335586"/>
            <a:ext cx="8589268" cy="1077218"/>
          </a:xfrm>
          <a:prstGeom prst="rect">
            <a:avLst/>
          </a:prstGeom>
        </p:spPr>
        <p:txBody>
          <a:bodyPr wrap="square">
            <a:spAutoFit/>
          </a:bodyPr>
          <a:lstStyle/>
          <a:p>
            <a:pPr algn="ctr"/>
            <a:r>
              <a:rPr lang="fa-IR" sz="3200" dirty="0">
                <a:solidFill>
                  <a:srgbClr val="C00000"/>
                </a:solidFill>
                <a:latin typeface="AmuzehNewNormalPS"/>
                <a:cs typeface="B Koodak" panose="00000700000000000000" pitchFamily="2" charset="-78"/>
              </a:rPr>
              <a:t>سلجوقیان</a:t>
            </a:r>
            <a:r>
              <a:rPr lang="fa-IR" sz="3200" dirty="0">
                <a:solidFill>
                  <a:srgbClr val="231F20"/>
                </a:solidFill>
                <a:latin typeface="AmuzehNewNormalPS"/>
                <a:cs typeface="B Koodak" panose="00000700000000000000" pitchFamily="2" charset="-78"/>
              </a:rPr>
              <a:t> نیز با </a:t>
            </a:r>
            <a:r>
              <a:rPr lang="fa-IR" sz="3200" dirty="0">
                <a:solidFill>
                  <a:srgbClr val="C00000"/>
                </a:solidFill>
                <a:latin typeface="AmuzehNewNormalPS"/>
                <a:cs typeface="B Koodak" panose="00000700000000000000" pitchFamily="2" charset="-78"/>
              </a:rPr>
              <a:t>توسعه قلمرو خود به سمت غرب</a:t>
            </a:r>
            <a:r>
              <a:rPr lang="fa-IR" sz="3200" dirty="0">
                <a:solidFill>
                  <a:srgbClr val="231F20"/>
                </a:solidFill>
                <a:latin typeface="AmuzehNewNormalPS"/>
                <a:cs typeface="B Koodak" panose="00000700000000000000" pitchFamily="2" charset="-78"/>
              </a:rPr>
              <a:t>، زبان فارسی را </a:t>
            </a:r>
            <a:r>
              <a:rPr lang="fa-IR" sz="3200" dirty="0">
                <a:solidFill>
                  <a:srgbClr val="C00000"/>
                </a:solidFill>
                <a:latin typeface="AmuzehNewNormalPS"/>
                <a:cs typeface="B Koodak" panose="00000700000000000000" pitchFamily="2" charset="-78"/>
              </a:rPr>
              <a:t>در آسیای صغیر </a:t>
            </a:r>
            <a:r>
              <a:rPr lang="fa-IR" sz="3200" dirty="0">
                <a:solidFill>
                  <a:srgbClr val="231F20"/>
                </a:solidFill>
                <a:latin typeface="AmuzehNewNormalPS"/>
                <a:cs typeface="B Koodak" panose="00000700000000000000" pitchFamily="2" charset="-78"/>
              </a:rPr>
              <a:t>رواج دادند.</a:t>
            </a:r>
            <a:endParaRPr lang="en-US" sz="3200" dirty="0">
              <a:solidFill>
                <a:srgbClr val="231F20"/>
              </a:solidFill>
              <a:latin typeface="AmuzehNewNormalPS"/>
              <a:cs typeface="B Koodak" panose="00000700000000000000" pitchFamily="2" charset="-78"/>
            </a:endParaRPr>
          </a:p>
        </p:txBody>
      </p:sp>
      <p:sp>
        <p:nvSpPr>
          <p:cNvPr id="12" name="Rectangle 11"/>
          <p:cNvSpPr/>
          <p:nvPr/>
        </p:nvSpPr>
        <p:spPr>
          <a:xfrm>
            <a:off x="0" y="5599434"/>
            <a:ext cx="844296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ابتدای دورۀ سلجوقی، </a:t>
            </a:r>
            <a:r>
              <a:rPr lang="fa-IR" sz="3200" dirty="0">
                <a:solidFill>
                  <a:srgbClr val="C00000"/>
                </a:solidFill>
                <a:latin typeface="AmuzehNewNormalPS"/>
                <a:cs typeface="B Koodak" panose="00000700000000000000" pitchFamily="2" charset="-78"/>
              </a:rPr>
              <a:t>نامه ها و فرمان های حکومتی </a:t>
            </a:r>
            <a:r>
              <a:rPr lang="fa-IR" sz="3200" dirty="0">
                <a:solidFill>
                  <a:srgbClr val="231F20"/>
                </a:solidFill>
                <a:latin typeface="AmuzehNewNormalPS"/>
                <a:cs typeface="B Koodak" panose="00000700000000000000" pitchFamily="2" charset="-78"/>
              </a:rPr>
              <a:t>و </a:t>
            </a:r>
            <a:r>
              <a:rPr lang="fa-IR" sz="3200" dirty="0">
                <a:solidFill>
                  <a:srgbClr val="C00000"/>
                </a:solidFill>
                <a:latin typeface="AmuzehNewNormalPS"/>
                <a:cs typeface="B Koodak" panose="00000700000000000000" pitchFamily="2" charset="-78"/>
              </a:rPr>
              <a:t>دفترهای دیوانی از عربی به فارسی </a:t>
            </a:r>
            <a:r>
              <a:rPr lang="fa-IR" sz="3200" dirty="0">
                <a:solidFill>
                  <a:srgbClr val="231F20"/>
                </a:solidFill>
                <a:latin typeface="AmuzehNewNormalPS"/>
                <a:cs typeface="B Koodak" panose="00000700000000000000" pitchFamily="2" charset="-78"/>
              </a:rPr>
              <a:t>تغییر کرد. </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270206722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304800" y="2674947"/>
            <a:ext cx="11582400" cy="1508105"/>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در قرن های پنجم و ششم هجری، زبان ترکی که زبان فرمانروایان بود، نیز در ایران رواج پیدا کرد و برخی از واژه های آن به زبان فارسی راه یافت.</a:t>
            </a:r>
            <a:endParaRPr lang="en-US" sz="3200" dirty="0">
              <a:cs typeface="B Koodak" panose="00000700000000000000" pitchFamily="2" charset="-78"/>
            </a:endParaRPr>
          </a:p>
        </p:txBody>
      </p:sp>
      <p:sp>
        <p:nvSpPr>
          <p:cNvPr id="6" name="Rectangle 5"/>
          <p:cNvSpPr/>
          <p:nvPr/>
        </p:nvSpPr>
        <p:spPr>
          <a:xfrm>
            <a:off x="4636006" y="1805746"/>
            <a:ext cx="2919988" cy="584775"/>
          </a:xfrm>
          <a:prstGeom prst="rect">
            <a:avLst/>
          </a:prstGeom>
        </p:spPr>
        <p:txBody>
          <a:bodyPr wrap="square">
            <a:spAutoFit/>
          </a:bodyPr>
          <a:lstStyle/>
          <a:p>
            <a:pPr algn="ctr"/>
            <a:r>
              <a:rPr lang="fa-IR" sz="3200" dirty="0">
                <a:solidFill>
                  <a:srgbClr val="C00000"/>
                </a:solidFill>
                <a:latin typeface="AmuzehNewNormalPS"/>
                <a:cs typeface="B Koodak" panose="00000700000000000000" pitchFamily="2" charset="-78"/>
              </a:rPr>
              <a:t>رواج زبان ترکی</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15633863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tretch>
            <a:fillRect/>
          </a:stretch>
        </p:blipFill>
        <p:spPr>
          <a:xfrm>
            <a:off x="-1" y="0"/>
            <a:ext cx="12192001" cy="6858000"/>
          </a:xfrm>
          <a:prstGeom prst="rect">
            <a:avLst/>
          </a:prstGeom>
        </p:spPr>
      </p:pic>
      <p:grpSp>
        <p:nvGrpSpPr>
          <p:cNvPr id="5" name="Group 4"/>
          <p:cNvGrpSpPr/>
          <p:nvPr/>
        </p:nvGrpSpPr>
        <p:grpSpPr>
          <a:xfrm>
            <a:off x="3467099" y="182880"/>
            <a:ext cx="5257800" cy="1241922"/>
            <a:chOff x="3429000" y="335280"/>
            <a:chExt cx="5257800" cy="1241922"/>
          </a:xfrm>
        </p:grpSpPr>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9000" y="335280"/>
              <a:ext cx="5257800" cy="1241922"/>
            </a:xfrm>
            <a:prstGeom prst="rect">
              <a:avLst/>
            </a:prstGeom>
          </p:spPr>
        </p:pic>
        <p:sp>
          <p:nvSpPr>
            <p:cNvPr id="4" name="Rectangle 3"/>
            <p:cNvSpPr/>
            <p:nvPr/>
          </p:nvSpPr>
          <p:spPr>
            <a:xfrm>
              <a:off x="3847198" y="663853"/>
              <a:ext cx="4421403" cy="584775"/>
            </a:xfrm>
            <a:prstGeom prst="rect">
              <a:avLst/>
            </a:prstGeom>
          </p:spPr>
          <p:txBody>
            <a:bodyPr wrap="none">
              <a:spAutoFit/>
              <a:scene3d>
                <a:camera prst="obliqueTopLeft"/>
                <a:lightRig rig="threePt" dir="t"/>
              </a:scene3d>
            </a:bodyPr>
            <a:lstStyle/>
            <a:p>
              <a:pPr algn="ctr"/>
              <a:r>
                <a:rPr lang="fa-IR" sz="3200" dirty="0">
                  <a:effectLst>
                    <a:glow rad="101600">
                      <a:schemeClr val="accent4">
                        <a:satMod val="175000"/>
                        <a:alpha val="40000"/>
                      </a:schemeClr>
                    </a:glow>
                  </a:effectLst>
                  <a:cs typeface="B Koodak" panose="00000700000000000000" pitchFamily="2" charset="-78"/>
                </a:rPr>
                <a:t>رونق و توسعۀ شهرها و معماری</a:t>
              </a:r>
              <a:endParaRPr lang="en-US" sz="6000" dirty="0">
                <a:ln w="0"/>
                <a:effectLst>
                  <a:glow rad="101600">
                    <a:schemeClr val="accent4">
                      <a:satMod val="175000"/>
                      <a:alpha val="40000"/>
                    </a:schemeClr>
                  </a:glow>
                </a:effectLst>
                <a:cs typeface="B Koodak" panose="00000700000000000000" pitchFamily="2" charset="-78"/>
              </a:endParaRPr>
            </a:p>
          </p:txBody>
        </p:sp>
      </p:grpSp>
      <p:sp>
        <p:nvSpPr>
          <p:cNvPr id="6" name="Rectangle 5"/>
          <p:cNvSpPr/>
          <p:nvPr/>
        </p:nvSpPr>
        <p:spPr>
          <a:xfrm>
            <a:off x="114298" y="1753375"/>
            <a:ext cx="119634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دورۀ سلجوقی به سبب </a:t>
            </a:r>
            <a:r>
              <a:rPr lang="fa-IR" sz="3200" dirty="0">
                <a:solidFill>
                  <a:srgbClr val="C00000"/>
                </a:solidFill>
                <a:latin typeface="AmuzehNewNormalPS"/>
                <a:cs typeface="B Koodak" panose="00000700000000000000" pitchFamily="2" charset="-78"/>
              </a:rPr>
              <a:t>آرامش و رونق بازرگانی</a:t>
            </a:r>
            <a:r>
              <a:rPr lang="fa-IR" sz="3200" dirty="0">
                <a:solidFill>
                  <a:srgbClr val="231F20"/>
                </a:solidFill>
                <a:latin typeface="AmuzehNewNormalPS"/>
                <a:cs typeface="B Koodak" panose="00000700000000000000" pitchFamily="2" charset="-78"/>
              </a:rPr>
              <a:t>، شهر و شهرنشینی گسترش یافت.</a:t>
            </a:r>
            <a:endParaRPr lang="en-US" sz="3200" dirty="0">
              <a:cs typeface="B Koodak" panose="00000700000000000000" pitchFamily="2" charset="-78"/>
            </a:endParaRPr>
          </a:p>
        </p:txBody>
      </p:sp>
      <p:sp>
        <p:nvSpPr>
          <p:cNvPr id="7" name="Rectangle 6"/>
          <p:cNvSpPr/>
          <p:nvPr/>
        </p:nvSpPr>
        <p:spPr>
          <a:xfrm>
            <a:off x="636269" y="3014307"/>
            <a:ext cx="10919458" cy="1077218"/>
          </a:xfrm>
          <a:prstGeom prst="rect">
            <a:avLst/>
          </a:prstGeom>
        </p:spPr>
        <p:txBody>
          <a:bodyPr wrap="square">
            <a:spAutoFit/>
          </a:bodyPr>
          <a:lstStyle/>
          <a:p>
            <a:pPr algn="ctr"/>
            <a:r>
              <a:rPr lang="fa-IR" sz="3200" dirty="0">
                <a:solidFill>
                  <a:srgbClr val="C00000"/>
                </a:solidFill>
                <a:latin typeface="AmuzehNewNormalPS"/>
                <a:cs typeface="B Koodak" panose="00000700000000000000" pitchFamily="2" charset="-78"/>
              </a:rPr>
              <a:t>ری، نیشابور و اصفهان </a:t>
            </a:r>
            <a:r>
              <a:rPr lang="fa-IR" sz="3200" dirty="0">
                <a:solidFill>
                  <a:srgbClr val="231F20"/>
                </a:solidFill>
                <a:latin typeface="AmuzehNewNormalPS"/>
                <a:cs typeface="B Koodak" panose="00000700000000000000" pitchFamily="2" charset="-78"/>
              </a:rPr>
              <a:t>که پایتخت های سلجوقیان بودند از شهرهای مهم و آباد آن دوره محسوب می شدند.</a:t>
            </a:r>
            <a:endParaRPr lang="en-US" sz="3200" dirty="0">
              <a:solidFill>
                <a:srgbClr val="231F20"/>
              </a:solidFill>
              <a:latin typeface="AmuzehNewNormalPS"/>
              <a:cs typeface="B Koodak" panose="00000700000000000000" pitchFamily="2" charset="-78"/>
            </a:endParaRPr>
          </a:p>
        </p:txBody>
      </p:sp>
      <p:sp>
        <p:nvSpPr>
          <p:cNvPr id="8" name="Rectangle 7"/>
          <p:cNvSpPr/>
          <p:nvPr/>
        </p:nvSpPr>
        <p:spPr>
          <a:xfrm>
            <a:off x="579118" y="4762361"/>
            <a:ext cx="1103376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معماران ایرانی در دورۀ سلجوقیان، بناهای زیبایی در ایران ساختند و معماری به اوج شکوفایی خود رسید.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490366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320040" y="332738"/>
            <a:ext cx="1155192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ساختن </a:t>
            </a:r>
            <a:r>
              <a:rPr lang="fa-IR" sz="3200" dirty="0">
                <a:solidFill>
                  <a:srgbClr val="0000FF"/>
                </a:solidFill>
                <a:latin typeface="AmuzehNewNormalPS"/>
                <a:cs typeface="B Koodak" panose="00000700000000000000" pitchFamily="2" charset="-78"/>
              </a:rPr>
              <a:t>مساجد</a:t>
            </a:r>
            <a:r>
              <a:rPr lang="fa-IR" sz="3200" dirty="0">
                <a:solidFill>
                  <a:srgbClr val="231F20"/>
                </a:solidFill>
                <a:latin typeface="AmuzehNewNormalPS"/>
                <a:cs typeface="B Koodak" panose="00000700000000000000" pitchFamily="2" charset="-78"/>
              </a:rPr>
              <a:t> ایرانی، ابتکار خاصی به کار رفت و </a:t>
            </a:r>
            <a:r>
              <a:rPr lang="fa-IR" sz="3200" dirty="0">
                <a:solidFill>
                  <a:srgbClr val="0000FF"/>
                </a:solidFill>
                <a:latin typeface="AmuzehNewNormalPS"/>
                <a:cs typeface="B Koodak" panose="00000700000000000000" pitchFamily="2" charset="-78"/>
              </a:rPr>
              <a:t>حیاط و چهار ایوان اطراف آن </a:t>
            </a:r>
            <a:r>
              <a:rPr lang="fa-IR" sz="3200" dirty="0">
                <a:solidFill>
                  <a:srgbClr val="231F20"/>
                </a:solidFill>
                <a:latin typeface="AmuzehNewNormalPS"/>
                <a:cs typeface="B Koodak" panose="00000700000000000000" pitchFamily="2" charset="-78"/>
              </a:rPr>
              <a:t>معمول گردید.</a:t>
            </a:r>
            <a:endParaRPr lang="en-US" sz="3200" dirty="0">
              <a:cs typeface="B Koodak" panose="00000700000000000000" pitchFamily="2" charset="-78"/>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040" y="1409956"/>
            <a:ext cx="7951514" cy="5367272"/>
          </a:xfrm>
          <a:prstGeom prst="rect">
            <a:avLst/>
          </a:prstGeom>
        </p:spPr>
      </p:pic>
      <p:sp>
        <p:nvSpPr>
          <p:cNvPr id="8" name="Rectangle 7"/>
          <p:cNvSpPr/>
          <p:nvPr/>
        </p:nvSpPr>
        <p:spPr>
          <a:xfrm>
            <a:off x="8697542" y="3216429"/>
            <a:ext cx="3068469" cy="584775"/>
          </a:xfrm>
          <a:prstGeom prst="rect">
            <a:avLst/>
          </a:prstGeom>
        </p:spPr>
        <p:txBody>
          <a:bodyPr wrap="none">
            <a:spAutoFit/>
          </a:bodyPr>
          <a:lstStyle/>
          <a:p>
            <a:pPr algn="ctr"/>
            <a:r>
              <a:rPr lang="fa-IR" sz="3200" b="1" dirty="0">
                <a:cs typeface="B Koodak" panose="00000700000000000000" pitchFamily="2" charset="-78"/>
              </a:rPr>
              <a:t>مسجد جامع گلپایگان</a:t>
            </a:r>
          </a:p>
        </p:txBody>
      </p:sp>
    </p:spTree>
    <p:extLst>
      <p:ext uri="{BB962C8B-B14F-4D97-AF65-F5344CB8AC3E}">
        <p14:creationId xmlns:p14="http://schemas.microsoft.com/office/powerpoint/2010/main" val="2981577949"/>
      </p:ext>
    </p:extLst>
  </p:cSld>
  <p:clrMapOvr>
    <a:masterClrMapping/>
  </p:clrMapOvr>
  <mc:AlternateContent xmlns:mc="http://schemas.openxmlformats.org/markup-compatibility/2006" xmlns:p14="http://schemas.microsoft.com/office/powerpoint/2010/main">
    <mc:Choice Requires="p14">
      <p:transition spd="slow" p14:dur="1400">
        <p14:doors/>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10043160" cy="6858000"/>
          </a:xfrm>
          <a:prstGeom prst="rect">
            <a:avLst/>
          </a:prstGeom>
        </p:spPr>
      </p:pic>
      <p:sp>
        <p:nvSpPr>
          <p:cNvPr id="4" name="Rectangle 3"/>
          <p:cNvSpPr/>
          <p:nvPr/>
        </p:nvSpPr>
        <p:spPr>
          <a:xfrm>
            <a:off x="10043160" y="3216429"/>
            <a:ext cx="2148839" cy="1077218"/>
          </a:xfrm>
          <a:prstGeom prst="rect">
            <a:avLst/>
          </a:prstGeom>
        </p:spPr>
        <p:txBody>
          <a:bodyPr wrap="square">
            <a:spAutoFit/>
          </a:bodyPr>
          <a:lstStyle/>
          <a:p>
            <a:pPr algn="ctr"/>
            <a:r>
              <a:rPr lang="fa-IR" sz="3200" b="1" dirty="0">
                <a:cs typeface="B Koodak" panose="00000700000000000000" pitchFamily="2" charset="-78"/>
              </a:rPr>
              <a:t>مسجد جامع اصفهان</a:t>
            </a:r>
          </a:p>
        </p:txBody>
      </p:sp>
    </p:spTree>
    <p:extLst>
      <p:ext uri="{BB962C8B-B14F-4D97-AF65-F5344CB8AC3E}">
        <p14:creationId xmlns:p14="http://schemas.microsoft.com/office/powerpoint/2010/main" val="4153309808"/>
      </p:ext>
    </p:extLst>
  </p:cSld>
  <p:clrMapOvr>
    <a:masterClrMapping/>
  </p:clrMapOvr>
  <mc:AlternateContent xmlns:mc="http://schemas.openxmlformats.org/markup-compatibility/2006" xmlns:p14="http://schemas.microsoft.com/office/powerpoint/2010/main">
    <mc:Choice Requires="p14">
      <p:transition spd="slow" p14:dur="1500">
        <p:circle/>
      </p:transition>
    </mc:Choice>
    <mc:Fallback xmlns="">
      <p:transition spd="slow">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9052"/>
            <a:ext cx="12192000" cy="7029451"/>
          </a:xfrm>
          <a:prstGeom prst="rect">
            <a:avLst/>
          </a:prstGeom>
        </p:spPr>
      </p:pic>
      <p:sp>
        <p:nvSpPr>
          <p:cNvPr id="2" name="Rectangle 1"/>
          <p:cNvSpPr/>
          <p:nvPr/>
        </p:nvSpPr>
        <p:spPr>
          <a:xfrm>
            <a:off x="137161" y="281077"/>
            <a:ext cx="1191768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ساختن </a:t>
            </a:r>
            <a:r>
              <a:rPr lang="fa-IR" sz="3200" dirty="0">
                <a:solidFill>
                  <a:srgbClr val="0000FF"/>
                </a:solidFill>
                <a:latin typeface="AmuzehNewNormalPS"/>
                <a:cs typeface="B Koodak" panose="00000700000000000000" pitchFamily="2" charset="-78"/>
              </a:rPr>
              <a:t>انواع گنبدها، برج ها و مناره ها، کاروانسراها و مدارس </a:t>
            </a:r>
            <a:r>
              <a:rPr lang="fa-IR" sz="3200" dirty="0">
                <a:solidFill>
                  <a:srgbClr val="231F20"/>
                </a:solidFill>
                <a:latin typeface="AmuzehNewNormalPS"/>
                <a:cs typeface="B Koodak" panose="00000700000000000000" pitchFamily="2" charset="-78"/>
              </a:rPr>
              <a:t>نیز الگوهای جدیدی در معماری به کار گرفته شد.</a:t>
            </a:r>
            <a:endParaRPr lang="en-US" sz="3200" dirty="0">
              <a:solidFill>
                <a:srgbClr val="231F20"/>
              </a:solidFill>
              <a:latin typeface="AmuzehNewNormalPS"/>
              <a:cs typeface="B Koodak" panose="00000700000000000000"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4" y="1358295"/>
            <a:ext cx="8783670" cy="5605960"/>
          </a:xfrm>
          <a:prstGeom prst="rect">
            <a:avLst/>
          </a:prstGeom>
        </p:spPr>
      </p:pic>
      <p:sp>
        <p:nvSpPr>
          <p:cNvPr id="6" name="Rectangle 5"/>
          <p:cNvSpPr/>
          <p:nvPr/>
        </p:nvSpPr>
        <p:spPr>
          <a:xfrm>
            <a:off x="9348648" y="3384069"/>
            <a:ext cx="2148839" cy="1077218"/>
          </a:xfrm>
          <a:prstGeom prst="rect">
            <a:avLst/>
          </a:prstGeom>
        </p:spPr>
        <p:txBody>
          <a:bodyPr wrap="square">
            <a:spAutoFit/>
          </a:bodyPr>
          <a:lstStyle/>
          <a:p>
            <a:pPr algn="ctr"/>
            <a:r>
              <a:rPr lang="fa-IR" sz="3200" b="1" dirty="0">
                <a:cs typeface="B Koodak" panose="00000700000000000000" pitchFamily="2" charset="-78"/>
              </a:rPr>
              <a:t>برج طغرل</a:t>
            </a:r>
          </a:p>
          <a:p>
            <a:pPr algn="ctr"/>
            <a:r>
              <a:rPr lang="fa-IR" sz="3200" b="1" dirty="0">
                <a:cs typeface="B Koodak" panose="00000700000000000000" pitchFamily="2" charset="-78"/>
              </a:rPr>
              <a:t>شهر ری</a:t>
            </a:r>
          </a:p>
        </p:txBody>
      </p:sp>
    </p:spTree>
    <p:extLst>
      <p:ext uri="{BB962C8B-B14F-4D97-AF65-F5344CB8AC3E}">
        <p14:creationId xmlns:p14="http://schemas.microsoft.com/office/powerpoint/2010/main" val="415279690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58000" y="0"/>
            <a:ext cx="533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692640" cy="6858000"/>
          </a:xfrm>
          <a:prstGeom prst="rect">
            <a:avLst/>
          </a:prstGeom>
        </p:spPr>
      </p:pic>
      <p:sp>
        <p:nvSpPr>
          <p:cNvPr id="4" name="Rectangle 3"/>
          <p:cNvSpPr/>
          <p:nvPr/>
        </p:nvSpPr>
        <p:spPr>
          <a:xfrm>
            <a:off x="9509760" y="3429000"/>
            <a:ext cx="2682240" cy="1077218"/>
          </a:xfrm>
          <a:prstGeom prst="rect">
            <a:avLst/>
          </a:prstGeom>
        </p:spPr>
        <p:txBody>
          <a:bodyPr wrap="square">
            <a:spAutoFit/>
          </a:bodyPr>
          <a:lstStyle/>
          <a:p>
            <a:pPr algn="ctr"/>
            <a:r>
              <a:rPr lang="fa-IR" sz="3200" b="1" dirty="0">
                <a:cs typeface="B Koodak" panose="00000700000000000000" pitchFamily="2" charset="-78"/>
              </a:rPr>
              <a:t>گنبد چهل دختران</a:t>
            </a:r>
          </a:p>
          <a:p>
            <a:pPr algn="ctr"/>
            <a:r>
              <a:rPr lang="fa-IR" sz="3200" b="1" dirty="0">
                <a:cs typeface="B Koodak" panose="00000700000000000000" pitchFamily="2" charset="-78"/>
              </a:rPr>
              <a:t>دامغان</a:t>
            </a:r>
          </a:p>
        </p:txBody>
      </p:sp>
    </p:spTree>
    <p:extLst>
      <p:ext uri="{BB962C8B-B14F-4D97-AF65-F5344CB8AC3E}">
        <p14:creationId xmlns:p14="http://schemas.microsoft.com/office/powerpoint/2010/main" val="176995879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8717280" cy="6869217"/>
          </a:xfrm>
          <a:prstGeom prst="rect">
            <a:avLst/>
          </a:prstGeom>
        </p:spPr>
      </p:pic>
      <p:sp>
        <p:nvSpPr>
          <p:cNvPr id="5" name="Rectangle 4"/>
          <p:cNvSpPr/>
          <p:nvPr/>
        </p:nvSpPr>
        <p:spPr>
          <a:xfrm>
            <a:off x="9113520" y="2649777"/>
            <a:ext cx="2682240" cy="1569660"/>
          </a:xfrm>
          <a:prstGeom prst="rect">
            <a:avLst/>
          </a:prstGeom>
        </p:spPr>
        <p:txBody>
          <a:bodyPr wrap="square">
            <a:spAutoFit/>
          </a:bodyPr>
          <a:lstStyle/>
          <a:p>
            <a:pPr algn="ctr"/>
            <a:r>
              <a:rPr lang="fa-IR" sz="3200" dirty="0">
                <a:cs typeface="B Koodak" panose="00000700000000000000" pitchFamily="2" charset="-78"/>
              </a:rPr>
              <a:t>برج های خرقان در شهرستان آوج در استان قزوین</a:t>
            </a:r>
            <a:endParaRPr lang="fa-IR" sz="4800" dirty="0">
              <a:cs typeface="B Koodak" panose="00000700000000000000" pitchFamily="2" charset="-78"/>
            </a:endParaRPr>
          </a:p>
        </p:txBody>
      </p:sp>
    </p:spTree>
    <p:extLst>
      <p:ext uri="{BB962C8B-B14F-4D97-AF65-F5344CB8AC3E}">
        <p14:creationId xmlns:p14="http://schemas.microsoft.com/office/powerpoint/2010/main" val="191483905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1540" y="0"/>
            <a:ext cx="10287000" cy="6858000"/>
          </a:xfrm>
          <a:prstGeom prst="rect">
            <a:avLst/>
          </a:prstGeom>
        </p:spPr>
      </p:pic>
      <p:sp>
        <p:nvSpPr>
          <p:cNvPr id="4" name="Rectangle 3"/>
          <p:cNvSpPr/>
          <p:nvPr/>
        </p:nvSpPr>
        <p:spPr>
          <a:xfrm>
            <a:off x="0" y="194995"/>
            <a:ext cx="6035040" cy="1077218"/>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کاروانسرای شرف </a:t>
            </a:r>
          </a:p>
          <a:p>
            <a:pPr algn="ctr"/>
            <a:r>
              <a:rPr lang="fa-IR" sz="3200" dirty="0">
                <a:solidFill>
                  <a:srgbClr val="231F20"/>
                </a:solidFill>
                <a:latin typeface="Amuzeh-New-Bold"/>
                <a:cs typeface="B Koodak" panose="00000700000000000000" pitchFamily="2" charset="-78"/>
              </a:rPr>
              <a:t>درنزدیکی سرخس (استان خراسان رضوی)</a:t>
            </a:r>
            <a:endParaRPr lang="en-US" sz="3200" dirty="0">
              <a:cs typeface="B Koodak" panose="00000700000000000000" pitchFamily="2" charset="-78"/>
            </a:endParaRPr>
          </a:p>
        </p:txBody>
      </p:sp>
    </p:spTree>
    <p:extLst>
      <p:ext uri="{BB962C8B-B14F-4D97-AF65-F5344CB8AC3E}">
        <p14:creationId xmlns:p14="http://schemas.microsoft.com/office/powerpoint/2010/main" val="3407478996"/>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
        <p:nvSpPr>
          <p:cNvPr id="2" name="Rectangle 1"/>
          <p:cNvSpPr/>
          <p:nvPr/>
        </p:nvSpPr>
        <p:spPr>
          <a:xfrm>
            <a:off x="381000" y="399128"/>
            <a:ext cx="114300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قرن های پنجم تا هفتم هجری، «</a:t>
            </a:r>
            <a:r>
              <a:rPr lang="fa-IR" sz="3200" dirty="0">
                <a:solidFill>
                  <a:srgbClr val="0000FF"/>
                </a:solidFill>
                <a:latin typeface="AmuzehNewNormalPS"/>
                <a:cs typeface="B Koodak" panose="00000700000000000000" pitchFamily="2" charset="-78"/>
              </a:rPr>
              <a:t>آجرکاری» و «کاشی کاری</a:t>
            </a:r>
            <a:r>
              <a:rPr lang="fa-IR" sz="3200" dirty="0">
                <a:solidFill>
                  <a:srgbClr val="231F20"/>
                </a:solidFill>
                <a:latin typeface="AmuzehNewNormalPS"/>
                <a:cs typeface="B Koodak" panose="00000700000000000000" pitchFamily="2" charset="-78"/>
              </a:rPr>
              <a:t>» در بناها به اوج زیبایی و شکوفایی رسید.</a:t>
            </a:r>
            <a:endParaRPr lang="en-US" sz="3200" dirty="0">
              <a:solidFill>
                <a:srgbClr val="231F20"/>
              </a:solidFill>
              <a:latin typeface="AmuzehNewNormalPS"/>
              <a:cs typeface="B Koodak" panose="00000700000000000000" pitchFamily="2" charset="-78"/>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50698"/>
            <a:ext cx="8001000" cy="5219700"/>
          </a:xfrm>
          <a:prstGeom prst="rect">
            <a:avLst/>
          </a:prstGeom>
        </p:spPr>
      </p:pic>
      <p:sp>
        <p:nvSpPr>
          <p:cNvPr id="6" name="Rectangle 5"/>
          <p:cNvSpPr/>
          <p:nvPr/>
        </p:nvSpPr>
        <p:spPr>
          <a:xfrm>
            <a:off x="8221979" y="3874786"/>
            <a:ext cx="3749042" cy="584775"/>
          </a:xfrm>
          <a:prstGeom prst="rect">
            <a:avLst/>
          </a:prstGeom>
        </p:spPr>
        <p:txBody>
          <a:bodyPr wrap="square">
            <a:spAutoFit/>
          </a:bodyPr>
          <a:lstStyle/>
          <a:p>
            <a:pPr algn="ctr"/>
            <a:r>
              <a:rPr lang="fa-IR" sz="3200" dirty="0">
                <a:cs typeface="B Koodak" panose="00000700000000000000" pitchFamily="2" charset="-78"/>
              </a:rPr>
              <a:t>آجرکاری میل خسروگرد</a:t>
            </a:r>
            <a:endParaRPr lang="fa-IR" sz="7200" dirty="0">
              <a:cs typeface="B Koodak" panose="00000700000000000000" pitchFamily="2" charset="-78"/>
            </a:endParaRPr>
          </a:p>
        </p:txBody>
      </p:sp>
    </p:spTree>
    <p:extLst>
      <p:ext uri="{BB962C8B-B14F-4D97-AF65-F5344CB8AC3E}">
        <p14:creationId xmlns:p14="http://schemas.microsoft.com/office/powerpoint/2010/main" val="1224411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9200" y="0"/>
            <a:ext cx="109728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631680" cy="6858000"/>
          </a:xfrm>
          <a:prstGeom prst="rect">
            <a:avLst/>
          </a:prstGeom>
        </p:spPr>
      </p:pic>
      <p:sp>
        <p:nvSpPr>
          <p:cNvPr id="3" name="Rectangle 2"/>
          <p:cNvSpPr/>
          <p:nvPr/>
        </p:nvSpPr>
        <p:spPr>
          <a:xfrm>
            <a:off x="9525000" y="2644170"/>
            <a:ext cx="2560320" cy="1077218"/>
          </a:xfrm>
          <a:prstGeom prst="rect">
            <a:avLst/>
          </a:prstGeom>
        </p:spPr>
        <p:txBody>
          <a:bodyPr wrap="square">
            <a:spAutoFit/>
          </a:bodyPr>
          <a:lstStyle/>
          <a:p>
            <a:pPr algn="ctr"/>
            <a:r>
              <a:rPr lang="fa-IR" sz="3200" dirty="0">
                <a:cs typeface="B Koodak" panose="00000700000000000000" pitchFamily="2" charset="-78"/>
              </a:rPr>
              <a:t>آجرکاری </a:t>
            </a:r>
          </a:p>
          <a:p>
            <a:pPr algn="ctr"/>
            <a:r>
              <a:rPr lang="fa-IR" sz="3200" dirty="0">
                <a:cs typeface="B Koodak" panose="00000700000000000000" pitchFamily="2" charset="-78"/>
              </a:rPr>
              <a:t>برج های خرقان</a:t>
            </a:r>
            <a:endParaRPr lang="fa-IR" sz="4800" dirty="0">
              <a:cs typeface="B Koodak" panose="00000700000000000000" pitchFamily="2" charset="-78"/>
            </a:endParaRPr>
          </a:p>
        </p:txBody>
      </p:sp>
    </p:spTree>
    <p:extLst>
      <p:ext uri="{BB962C8B-B14F-4D97-AF65-F5344CB8AC3E}">
        <p14:creationId xmlns:p14="http://schemas.microsoft.com/office/powerpoint/2010/main" val="297342930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190500"/>
            <a:ext cx="8890000" cy="66675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952999" cy="685800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2999" y="0"/>
            <a:ext cx="7239000" cy="5543550"/>
          </a:xfrm>
          <a:prstGeom prst="rect">
            <a:avLst/>
          </a:prstGeom>
        </p:spPr>
      </p:pic>
      <p:sp>
        <p:nvSpPr>
          <p:cNvPr id="4" name="Rectangle 3"/>
          <p:cNvSpPr/>
          <p:nvPr/>
        </p:nvSpPr>
        <p:spPr>
          <a:xfrm>
            <a:off x="6313169" y="5908387"/>
            <a:ext cx="4518660" cy="584775"/>
          </a:xfrm>
          <a:prstGeom prst="rect">
            <a:avLst/>
          </a:prstGeom>
        </p:spPr>
        <p:txBody>
          <a:bodyPr wrap="square">
            <a:spAutoFit/>
          </a:bodyPr>
          <a:lstStyle/>
          <a:p>
            <a:pPr algn="ctr"/>
            <a:r>
              <a:rPr lang="fa-IR" sz="3200" dirty="0">
                <a:cs typeface="B Koodak" panose="00000700000000000000" pitchFamily="2" charset="-78"/>
              </a:rPr>
              <a:t>آجرکاری برج شبلی ( دماوند)</a:t>
            </a:r>
          </a:p>
        </p:txBody>
      </p:sp>
    </p:spTree>
    <p:extLst>
      <p:ext uri="{BB962C8B-B14F-4D97-AF65-F5344CB8AC3E}">
        <p14:creationId xmlns:p14="http://schemas.microsoft.com/office/powerpoint/2010/main" val="1674410707"/>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558290" y="468645"/>
            <a:ext cx="8953500" cy="584775"/>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کاشی کاری از ابتکارات مهم معماران ایرانی برای تزیین بناها بود.</a:t>
            </a:r>
            <a:endParaRPr lang="en-US" sz="3200" dirty="0">
              <a:solidFill>
                <a:srgbClr val="231F20"/>
              </a:solidFill>
              <a:latin typeface="AmuzehNewNormalPS"/>
              <a:cs typeface="B Koodak" panose="00000700000000000000" pitchFamily="2" charset="-78"/>
            </a:endParaRPr>
          </a:p>
        </p:txBody>
      </p:sp>
      <p:sp>
        <p:nvSpPr>
          <p:cNvPr id="3" name="Rectangle 2"/>
          <p:cNvSpPr/>
          <p:nvPr/>
        </p:nvSpPr>
        <p:spPr>
          <a:xfrm>
            <a:off x="4389120" y="1439317"/>
            <a:ext cx="7604760" cy="501675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کاشی کاری دوره سلجوقی:</a:t>
            </a:r>
          </a:p>
          <a:p>
            <a:pPr algn="ctr"/>
            <a:endParaRPr lang="fa-IR" sz="3200" dirty="0">
              <a:solidFill>
                <a:srgbClr val="231F20"/>
              </a:solidFill>
              <a:latin typeface="AmuzehNewNormalPS"/>
              <a:cs typeface="B Koodak" panose="00000700000000000000" pitchFamily="2" charset="-78"/>
            </a:endParaRPr>
          </a:p>
          <a:p>
            <a:pPr algn="just"/>
            <a:r>
              <a:rPr lang="fa-IR" sz="3200" dirty="0">
                <a:solidFill>
                  <a:srgbClr val="231F20"/>
                </a:solidFill>
                <a:latin typeface="AmuzehNewNormalPS"/>
                <a:cs typeface="B Koodak" panose="00000700000000000000" pitchFamily="2" charset="-78"/>
              </a:rPr>
              <a:t>در دوره سلجوقیان تولید کاشی توسعه خیره کننده ای یافت. مرکز اصلی تولید شهر کاشان بود. تکنیک استفاده از لعاب تک رنگ ادامه سنت های پیشین بود اما در دوران حکومت سلجوقیان برگسترده لعاب های رنگ شده رنگ کرم وآبی فیروزه ای و آبی لاجوردی – کبالتی نیز افزوده گشت.</a:t>
            </a:r>
            <a:r>
              <a:rPr lang="fa-IR" sz="3200" dirty="0"/>
              <a:t> </a:t>
            </a:r>
            <a:r>
              <a:rPr lang="fa-IR" sz="3200" dirty="0">
                <a:solidFill>
                  <a:srgbClr val="231F20"/>
                </a:solidFill>
                <a:latin typeface="AmuzehNewNormalPS"/>
                <a:cs typeface="B Koodak" panose="00000700000000000000" pitchFamily="2" charset="-78"/>
              </a:rPr>
              <a:t>كاشی های سلجوقی به شكل ستاره یا صلیب بودند و بهترین نمونه آنها را می توان در گنبدخانه حرم امام رضا(ع) در شهر مشهد تماشا كرد. </a:t>
            </a:r>
            <a:endParaRPr lang="en-US" sz="3200" dirty="0">
              <a:solidFill>
                <a:srgbClr val="231F20"/>
              </a:solidFill>
              <a:latin typeface="AmuzehNewNormalPS"/>
              <a:cs typeface="B Koodak" panose="00000700000000000000" pitchFamily="2" charset="-78"/>
            </a:endParaRP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121" y="2492737"/>
            <a:ext cx="3931999" cy="3565012"/>
          </a:xfrm>
          <a:prstGeom prst="rect">
            <a:avLst/>
          </a:prstGeom>
        </p:spPr>
      </p:pic>
    </p:spTree>
    <p:extLst>
      <p:ext uri="{BB962C8B-B14F-4D97-AF65-F5344CB8AC3E}">
        <p14:creationId xmlns:p14="http://schemas.microsoft.com/office/powerpoint/2010/main" val="39134309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246429" cy="6858000"/>
          </a:xfrm>
          <a:prstGeom prst="rect">
            <a:avLst/>
          </a:prstGeom>
        </p:spPr>
      </p:pic>
      <p:sp>
        <p:nvSpPr>
          <p:cNvPr id="3" name="Rectangle 2"/>
          <p:cNvSpPr/>
          <p:nvPr/>
        </p:nvSpPr>
        <p:spPr>
          <a:xfrm>
            <a:off x="6702879" y="0"/>
            <a:ext cx="5543549" cy="584775"/>
          </a:xfrm>
          <a:prstGeom prst="rect">
            <a:avLst/>
          </a:prstGeom>
          <a:solidFill>
            <a:schemeClr val="bg1"/>
          </a:solidFill>
        </p:spPr>
        <p:txBody>
          <a:bodyPr wrap="square">
            <a:spAutoFit/>
          </a:bodyPr>
          <a:lstStyle/>
          <a:p>
            <a:pPr algn="ctr"/>
            <a:r>
              <a:rPr lang="fa-IR" sz="3200" dirty="0">
                <a:cs typeface="B Koodak" panose="00000700000000000000" pitchFamily="2" charset="-78"/>
              </a:rPr>
              <a:t>کاشی کاری گنبدخانه حرم امام رضا (ع)</a:t>
            </a:r>
          </a:p>
        </p:txBody>
      </p:sp>
    </p:spTree>
    <p:extLst>
      <p:ext uri="{BB962C8B-B14F-4D97-AF65-F5344CB8AC3E}">
        <p14:creationId xmlns:p14="http://schemas.microsoft.com/office/powerpoint/2010/main" val="2725054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4"/>
          <p:cNvSpPr/>
          <p:nvPr/>
        </p:nvSpPr>
        <p:spPr>
          <a:xfrm>
            <a:off x="624840" y="491915"/>
            <a:ext cx="10942320" cy="1077218"/>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en-US" sz="3200" dirty="0">
                <a:cs typeface="B Koodak" panose="00000700000000000000" pitchFamily="2" charset="-78"/>
              </a:rPr>
              <a:t>ساختن ظروف سفالین لعاب</a:t>
            </a:r>
            <a:r>
              <a:rPr lang="fa-IR" sz="3200" dirty="0">
                <a:cs typeface="B Koodak" panose="00000700000000000000" pitchFamily="2" charset="-78"/>
              </a:rPr>
              <a:t> </a:t>
            </a:r>
            <a:r>
              <a:rPr lang="en-US" sz="3200" dirty="0">
                <a:cs typeface="B Koodak" panose="00000700000000000000" pitchFamily="2" charset="-78"/>
              </a:rPr>
              <a:t>دار و بدون</a:t>
            </a:r>
            <a:r>
              <a:rPr lang="fa-IR" sz="3200" dirty="0">
                <a:cs typeface="B Koodak" panose="00000700000000000000" pitchFamily="2" charset="-78"/>
              </a:rPr>
              <a:t> </a:t>
            </a:r>
            <a:r>
              <a:rPr lang="en-US" sz="3200" dirty="0">
                <a:cs typeface="B Koodak" panose="00000700000000000000" pitchFamily="2" charset="-78"/>
              </a:rPr>
              <a:t>لعاب و ظروف زرین</a:t>
            </a:r>
            <a:r>
              <a:rPr lang="fa-IR" sz="3200" dirty="0">
                <a:cs typeface="B Koodak" panose="00000700000000000000" pitchFamily="2" charset="-78"/>
              </a:rPr>
              <a:t> </a:t>
            </a:r>
            <a:r>
              <a:rPr lang="en-US" sz="3200" dirty="0">
                <a:cs typeface="B Koodak" panose="00000700000000000000" pitchFamily="2" charset="-78"/>
              </a:rPr>
              <a:t>فام یا طلایی که با نقش و نگارهای مختلف تزیین شده، از</a:t>
            </a:r>
            <a:r>
              <a:rPr lang="fa-IR" sz="3200" dirty="0">
                <a:cs typeface="B Koodak" panose="00000700000000000000" pitchFamily="2" charset="-78"/>
              </a:rPr>
              <a:t> </a:t>
            </a:r>
            <a:r>
              <a:rPr lang="en-US" sz="3200" dirty="0">
                <a:cs typeface="B Koodak" panose="00000700000000000000" pitchFamily="2" charset="-78"/>
              </a:rPr>
              <a:t>جلوه</a:t>
            </a:r>
            <a:r>
              <a:rPr lang="fa-IR" sz="3200" dirty="0">
                <a:cs typeface="B Koodak" panose="00000700000000000000" pitchFamily="2" charset="-78"/>
              </a:rPr>
              <a:t> </a:t>
            </a:r>
            <a:r>
              <a:rPr lang="en-US" sz="3200" dirty="0">
                <a:cs typeface="B Koodak" panose="00000700000000000000" pitchFamily="2" charset="-78"/>
              </a:rPr>
              <a:t>های مهم هنر دور</a:t>
            </a:r>
            <a:r>
              <a:rPr lang="fa-IR" sz="3200" dirty="0">
                <a:cs typeface="B Koodak" panose="00000700000000000000" pitchFamily="2" charset="-78"/>
              </a:rPr>
              <a:t>ۀ</a:t>
            </a:r>
            <a:r>
              <a:rPr lang="en-US" sz="3200" dirty="0">
                <a:cs typeface="B Koodak" panose="00000700000000000000" pitchFamily="2" charset="-78"/>
              </a:rPr>
              <a:t> سلجوقی بود. </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350" y="2061048"/>
            <a:ext cx="3829050" cy="4467225"/>
          </a:xfrm>
          <a:prstGeom prst="rect">
            <a:avLst/>
          </a:prstGeom>
        </p:spPr>
      </p:pic>
      <p:sp>
        <p:nvSpPr>
          <p:cNvPr id="7" name="Rectangle 6"/>
          <p:cNvSpPr/>
          <p:nvPr/>
        </p:nvSpPr>
        <p:spPr>
          <a:xfrm>
            <a:off x="5577840" y="1830530"/>
            <a:ext cx="6096000" cy="4616648"/>
          </a:xfrm>
          <a:prstGeom prst="rect">
            <a:avLst/>
          </a:prstGeom>
        </p:spPr>
        <p:txBody>
          <a:bodyPr>
            <a:spAutoFit/>
          </a:bodyPr>
          <a:lstStyle/>
          <a:p>
            <a:pPr algn="ctr">
              <a:lnSpc>
                <a:spcPct val="150000"/>
              </a:lnSpc>
            </a:pPr>
            <a:r>
              <a:rPr lang="fa-IR" sz="2800" b="1" dirty="0">
                <a:cs typeface="B Koodak" panose="00000700000000000000" pitchFamily="2" charset="-78"/>
              </a:rPr>
              <a:t>ابریق (تُنگ) سفالی :</a:t>
            </a:r>
            <a:r>
              <a:rPr lang="fa-IR" sz="2800" dirty="0">
                <a:cs typeface="B Koodak" panose="00000700000000000000" pitchFamily="2" charset="-78"/>
              </a:rPr>
              <a:t> </a:t>
            </a:r>
          </a:p>
          <a:p>
            <a:pPr algn="just">
              <a:lnSpc>
                <a:spcPct val="150000"/>
              </a:lnSpc>
            </a:pPr>
            <a:r>
              <a:rPr lang="fa-IR" sz="2800" dirty="0">
                <a:cs typeface="B Koodak" panose="00000700000000000000" pitchFamily="2" charset="-78"/>
              </a:rPr>
              <a:t>این ابریق که به صورت دوجداره ساخته شده ، ساخت شهر گرگان است و اکنون در "انستیتو هنر دیترویت" امریکا نگهداری می شود. دهانه ی این ظرف به شکل سرِ خروس ساخته شده و پوسته مشبک آن با لعاب فیروزه ای و نقوش ابوالهول و غزال تزئین شده است.</a:t>
            </a:r>
          </a:p>
        </p:txBody>
      </p:sp>
    </p:spTree>
    <p:extLst>
      <p:ext uri="{BB962C8B-B14F-4D97-AF65-F5344CB8AC3E}">
        <p14:creationId xmlns:p14="http://schemas.microsoft.com/office/powerpoint/2010/main" val="657428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5730240" y="617696"/>
            <a:ext cx="6096000" cy="5693866"/>
          </a:xfrm>
          <a:prstGeom prst="rect">
            <a:avLst/>
          </a:prstGeom>
        </p:spPr>
        <p:txBody>
          <a:bodyPr>
            <a:spAutoFit/>
          </a:bodyPr>
          <a:lstStyle/>
          <a:p>
            <a:pPr algn="ctr"/>
            <a:r>
              <a:rPr lang="fa-IR" sz="2800" b="1" dirty="0">
                <a:cs typeface="B Koodak" panose="00000700000000000000" pitchFamily="2" charset="-78"/>
              </a:rPr>
              <a:t>آبخوری سفالی: </a:t>
            </a:r>
          </a:p>
          <a:p>
            <a:pPr algn="just">
              <a:lnSpc>
                <a:spcPct val="150000"/>
              </a:lnSpc>
            </a:pPr>
            <a:r>
              <a:rPr lang="fa-IR" sz="2800" dirty="0">
                <a:cs typeface="B Koodak" panose="00000700000000000000" pitchFamily="2" charset="-78"/>
              </a:rPr>
              <a:t>در این ظرف آبخوری ، هنرمند از نقوش درباریان برای تزئین ظرف بهره گرفته است. نوع پوشش و البسه و آرایش مو در آن زمان را می توان با دقت در جزئیات این ظرف حدس زد. تکنیک استفاده شده برای نقاشی روی این ظرف، نقاشی رولعابی به شیوه مینایی است. آبخوری حاضر اکنون در گالری "فریر ساکلر" واشنگتن در امریکا نگهداری می شود.</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560" y="617696"/>
            <a:ext cx="4389120" cy="5696712"/>
          </a:xfrm>
          <a:prstGeom prst="rect">
            <a:avLst/>
          </a:prstGeom>
        </p:spPr>
      </p:pic>
    </p:spTree>
    <p:extLst>
      <p:ext uri="{BB962C8B-B14F-4D97-AF65-F5344CB8AC3E}">
        <p14:creationId xmlns:p14="http://schemas.microsoft.com/office/powerpoint/2010/main" val="1037889315"/>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0" y="5042118"/>
            <a:ext cx="5699760" cy="1815882"/>
          </a:xfrm>
          <a:prstGeom prst="rect">
            <a:avLst/>
          </a:prstGeom>
        </p:spPr>
        <p:txBody>
          <a:bodyPr wrap="square">
            <a:spAutoFit/>
          </a:bodyPr>
          <a:lstStyle/>
          <a:p>
            <a:pPr algn="ctr"/>
            <a:r>
              <a:rPr lang="fa-IR" sz="2800" dirty="0">
                <a:cs typeface="B Koodak" panose="00000700000000000000" pitchFamily="2" charset="-78"/>
              </a:rPr>
              <a:t>ابریق، هنر فلزکاری دوره سلجوقی، از هرات، ۱۱۸۰ - ۱۲۱۰ م. ساخته شده از برنج با حکاکی برجسته و منبت کاری شده با نقره. محل نگهداری موزه بریتانیا، لندن.</a:t>
            </a:r>
            <a:endParaRPr lang="en-US" sz="2800" dirty="0">
              <a:cs typeface="B Koodak" panose="00000700000000000000"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662" y="124896"/>
            <a:ext cx="2650435" cy="4953000"/>
          </a:xfrm>
          <a:prstGeom prst="rect">
            <a:avLst/>
          </a:prstGeom>
        </p:spPr>
      </p:pic>
      <p:sp>
        <p:nvSpPr>
          <p:cNvPr id="5" name="Rectangle 4"/>
          <p:cNvSpPr/>
          <p:nvPr/>
        </p:nvSpPr>
        <p:spPr>
          <a:xfrm>
            <a:off x="6400799" y="223755"/>
            <a:ext cx="5257799"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در این دوره فلزکاری نیز رونق داشت. </a:t>
            </a:r>
            <a:endParaRPr lang="en-US" sz="3200" dirty="0">
              <a:cs typeface="B Koodak" panose="00000700000000000000" pitchFamily="2" charset="-78"/>
            </a:endParaRPr>
          </a:p>
        </p:txBody>
      </p:sp>
      <p:sp>
        <p:nvSpPr>
          <p:cNvPr id="6" name="Rectangle 5"/>
          <p:cNvSpPr/>
          <p:nvPr/>
        </p:nvSpPr>
        <p:spPr>
          <a:xfrm>
            <a:off x="5699759" y="4180344"/>
            <a:ext cx="6096000" cy="2677656"/>
          </a:xfrm>
          <a:prstGeom prst="rect">
            <a:avLst/>
          </a:prstGeom>
        </p:spPr>
        <p:txBody>
          <a:bodyPr>
            <a:spAutoFit/>
          </a:bodyPr>
          <a:lstStyle/>
          <a:p>
            <a:pPr algn="ctr"/>
            <a:r>
              <a:rPr lang="fa-IR" sz="2800" dirty="0">
                <a:cs typeface="B Koodak" panose="00000700000000000000" pitchFamily="2" charset="-78"/>
              </a:rPr>
              <a:t>آینه گرد مفرغی:</a:t>
            </a:r>
          </a:p>
          <a:p>
            <a:r>
              <a:rPr lang="fa-IR" sz="2800" dirty="0">
                <a:cs typeface="B Koodak" panose="00000700000000000000" pitchFamily="2" charset="-78"/>
              </a:rPr>
              <a:t>برای تزئینات این آینه از دو ابوالهول1 در پشت آن کمک گرفته شده است ، این آینه متعلق به دربار شاهان سلاجقه روم (آناتولی) است که اکنون در موزه "لوور "پاریس در فرانسه نگهداری می شود. </a:t>
            </a: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37452" y="864001"/>
            <a:ext cx="3220614" cy="3260872"/>
          </a:xfrm>
          <a:prstGeom prst="rect">
            <a:avLst/>
          </a:prstGeom>
        </p:spPr>
      </p:pic>
    </p:spTree>
    <p:extLst>
      <p:ext uri="{BB962C8B-B14F-4D97-AF65-F5344CB8AC3E}">
        <p14:creationId xmlns:p14="http://schemas.microsoft.com/office/powerpoint/2010/main" val="2510480993"/>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Rectangle 1"/>
          <p:cNvSpPr/>
          <p:nvPr/>
        </p:nvSpPr>
        <p:spPr>
          <a:xfrm>
            <a:off x="441960" y="422255"/>
            <a:ext cx="115062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همچنین خوشنویسی، تذهیب و ساختن جلد کتاب از چرم و نقش انداختن بر روی آن نیز گسترش یافته بود.</a:t>
            </a:r>
            <a:endParaRPr lang="en-US" sz="3200" dirty="0">
              <a:cs typeface="B Koodak"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399" y="1762242"/>
            <a:ext cx="7620000" cy="4772025"/>
          </a:xfrm>
          <a:prstGeom prst="rect">
            <a:avLst/>
          </a:prstGeom>
        </p:spPr>
      </p:pic>
      <p:sp>
        <p:nvSpPr>
          <p:cNvPr id="7" name="Rectangle 6"/>
          <p:cNvSpPr/>
          <p:nvPr/>
        </p:nvSpPr>
        <p:spPr>
          <a:xfrm>
            <a:off x="8243670" y="3640127"/>
            <a:ext cx="3467058"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میناکاری و خوشنویسی دوره سلجوقی</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21214726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667500" cy="5000625"/>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00"/>
            <a:ext cx="5957455" cy="5715000"/>
          </a:xfrm>
          <a:prstGeom prst="rect">
            <a:avLst/>
          </a:prstGeom>
        </p:spPr>
      </p:pic>
      <p:sp>
        <p:nvSpPr>
          <p:cNvPr id="3" name="Rectangle 2"/>
          <p:cNvSpPr/>
          <p:nvPr/>
        </p:nvSpPr>
        <p:spPr>
          <a:xfrm>
            <a:off x="885846" y="161985"/>
            <a:ext cx="4185761" cy="584775"/>
          </a:xfrm>
          <a:prstGeom prst="rect">
            <a:avLst/>
          </a:prstGeom>
        </p:spPr>
        <p:txBody>
          <a:bodyPr wrap="none">
            <a:spAutoFit/>
          </a:bodyPr>
          <a:lstStyle/>
          <a:p>
            <a:pPr algn="ctr"/>
            <a:r>
              <a:rPr lang="fa-IR" sz="3200" dirty="0">
                <a:solidFill>
                  <a:srgbClr val="231F20"/>
                </a:solidFill>
                <a:latin typeface="AmuzehNewNormalPS"/>
                <a:cs typeface="B Koodak" panose="00000700000000000000" pitchFamily="2" charset="-78"/>
              </a:rPr>
              <a:t>میناکاری و هنر دوره سلجوقی</a:t>
            </a:r>
            <a:endParaRPr lang="en-US" sz="3200" dirty="0">
              <a:solidFill>
                <a:srgbClr val="231F20"/>
              </a:solidFill>
              <a:latin typeface="AmuzehNewNormalPS"/>
              <a:cs typeface="B Koodak" panose="00000700000000000000" pitchFamily="2" charset="-78"/>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57455" y="0"/>
            <a:ext cx="6234545" cy="6858000"/>
          </a:xfrm>
          <a:prstGeom prst="rect">
            <a:avLst/>
          </a:prstGeom>
        </p:spPr>
      </p:pic>
    </p:spTree>
    <p:extLst>
      <p:ext uri="{BB962C8B-B14F-4D97-AF65-F5344CB8AC3E}">
        <p14:creationId xmlns:p14="http://schemas.microsoft.com/office/powerpoint/2010/main" val="24686379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962400" cy="6894577"/>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88280" y="680720"/>
            <a:ext cx="5486400" cy="3657600"/>
          </a:xfrm>
          <a:prstGeom prst="rect">
            <a:avLst/>
          </a:prstGeom>
        </p:spPr>
      </p:pic>
      <p:sp>
        <p:nvSpPr>
          <p:cNvPr id="4" name="Rectangle 3"/>
          <p:cNvSpPr/>
          <p:nvPr/>
        </p:nvSpPr>
        <p:spPr>
          <a:xfrm>
            <a:off x="6095697" y="5069265"/>
            <a:ext cx="3871574" cy="584775"/>
          </a:xfrm>
          <a:prstGeom prst="rect">
            <a:avLst/>
          </a:prstGeom>
        </p:spPr>
        <p:txBody>
          <a:bodyPr wrap="none">
            <a:spAutoFit/>
          </a:bodyPr>
          <a:lstStyle/>
          <a:p>
            <a:pPr algn="ctr"/>
            <a:r>
              <a:rPr lang="fa-IR" sz="3200" dirty="0">
                <a:solidFill>
                  <a:srgbClr val="231F20"/>
                </a:solidFill>
                <a:latin typeface="AmuzehNewNormalPS"/>
                <a:cs typeface="B Koodak" panose="00000700000000000000" pitchFamily="2" charset="-78"/>
              </a:rPr>
              <a:t>هنر تذهیب دوران سلجوقی</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2983328340"/>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903720"/>
          </a:xfrm>
          <a:prstGeom prst="rect">
            <a:avLst/>
          </a:prstGeom>
        </p:spPr>
      </p:pic>
      <p:sp>
        <p:nvSpPr>
          <p:cNvPr id="16" name="Rectangle 15"/>
          <p:cNvSpPr/>
          <p:nvPr/>
        </p:nvSpPr>
        <p:spPr>
          <a:xfrm rot="19758507">
            <a:off x="9306683" y="292848"/>
            <a:ext cx="2173993" cy="1323439"/>
          </a:xfrm>
          <a:prstGeom prst="rect">
            <a:avLst/>
          </a:prstGeom>
          <a:noFill/>
        </p:spPr>
        <p:txBody>
          <a:bodyPr wrap="none" lIns="91440" tIns="45720" rIns="91440" bIns="45720">
            <a:spAutoFit/>
          </a:bodyPr>
          <a:lstStyle/>
          <a:p>
            <a:pPr algn="ctr"/>
            <a:r>
              <a:rPr lang="fa-IR" sz="8000" dirty="0">
                <a:ln w="0"/>
                <a:solidFill>
                  <a:sysClr val="windowText" lastClr="000000"/>
                </a:solidFill>
                <a:effectLst>
                  <a:glow rad="101600">
                    <a:schemeClr val="accent6">
                      <a:satMod val="175000"/>
                      <a:alpha val="40000"/>
                    </a:schemeClr>
                  </a:glow>
                  <a:outerShdw blurRad="38100" dist="19050" dir="2700000" algn="tl" rotWithShape="0">
                    <a:schemeClr val="dk1">
                      <a:alpha val="40000"/>
                    </a:schemeClr>
                  </a:outerShdw>
                </a:effectLst>
                <a:cs typeface="B Morvarid" panose="00000400000000000000" pitchFamily="2" charset="-78"/>
              </a:rPr>
              <a:t>پایان</a:t>
            </a:r>
            <a:endParaRPr lang="en-US" sz="8000" dirty="0">
              <a:ln w="0"/>
              <a:solidFill>
                <a:sysClr val="windowText" lastClr="000000"/>
              </a:solidFill>
              <a:effectLst>
                <a:glow rad="101600">
                  <a:schemeClr val="accent6">
                    <a:satMod val="175000"/>
                    <a:alpha val="40000"/>
                  </a:schemeClr>
                </a:glow>
                <a:outerShdw blurRad="38100" dist="19050" dir="2700000" algn="tl" rotWithShape="0">
                  <a:schemeClr val="dk1">
                    <a:alpha val="40000"/>
                  </a:schemeClr>
                </a:outerShdw>
              </a:effectLst>
              <a:cs typeface="B Morvarid" panose="00000400000000000000" pitchFamily="2" charset="-78"/>
            </a:endParaRPr>
          </a:p>
        </p:txBody>
      </p:sp>
    </p:spTree>
    <p:extLst>
      <p:ext uri="{BB962C8B-B14F-4D97-AF65-F5344CB8AC3E}">
        <p14:creationId xmlns:p14="http://schemas.microsoft.com/office/powerpoint/2010/main" val="13105344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1459</Words>
  <Application>Microsoft Office PowerPoint</Application>
  <PresentationFormat>Widescreen</PresentationFormat>
  <Paragraphs>122</Paragraphs>
  <Slides>39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B Koodak</vt:lpstr>
      <vt:lpstr>AmuzehNewNormalPS</vt:lpstr>
      <vt:lpstr>Arial</vt:lpstr>
      <vt:lpstr>Times New Roman</vt:lpstr>
      <vt:lpstr>Amuzeh-New-Bold</vt:lpstr>
      <vt:lpstr>B Morvarid</vt:lpstr>
      <vt:lpstr>B Nikoo</vt:lpstr>
      <vt:lpstr>Calibri Light</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Personal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Maryam Sailsafoor</dc:creator>
  <cp:lastModifiedBy>AMIN</cp:lastModifiedBy>
  <cp:revision>659</cp:revision>
  <dcterms:created xsi:type="dcterms:W3CDTF">2015-07-16T10:41:40Z</dcterms:created>
  <dcterms:modified xsi:type="dcterms:W3CDTF">2021-02-16T05:59:40Z</dcterms:modified>
</cp:coreProperties>
</file>