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0" r:id="rId2"/>
    <p:sldId id="256" r:id="rId3"/>
    <p:sldId id="267" r:id="rId4"/>
    <p:sldId id="346" r:id="rId5"/>
    <p:sldId id="280" r:id="rId6"/>
    <p:sldId id="347" r:id="rId7"/>
    <p:sldId id="257" r:id="rId8"/>
    <p:sldId id="282" r:id="rId9"/>
    <p:sldId id="281" r:id="rId10"/>
    <p:sldId id="283" r:id="rId11"/>
    <p:sldId id="268" r:id="rId12"/>
    <p:sldId id="287" r:id="rId13"/>
    <p:sldId id="293" r:id="rId14"/>
    <p:sldId id="289" r:id="rId15"/>
    <p:sldId id="309" r:id="rId16"/>
    <p:sldId id="291" r:id="rId17"/>
    <p:sldId id="292" r:id="rId18"/>
    <p:sldId id="295" r:id="rId19"/>
    <p:sldId id="294" r:id="rId20"/>
    <p:sldId id="296" r:id="rId21"/>
    <p:sldId id="299" r:id="rId22"/>
    <p:sldId id="297" r:id="rId23"/>
    <p:sldId id="348" r:id="rId24"/>
    <p:sldId id="300" r:id="rId25"/>
    <p:sldId id="298" r:id="rId26"/>
    <p:sldId id="307" r:id="rId27"/>
    <p:sldId id="302" r:id="rId28"/>
    <p:sldId id="349" r:id="rId29"/>
    <p:sldId id="279" r:id="rId30"/>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a:srgbClr val="0033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977" autoAdjust="0"/>
    <p:restoredTop sz="93608" autoAdjust="0"/>
  </p:normalViewPr>
  <p:slideViewPr>
    <p:cSldViewPr snapToGrid="0">
      <p:cViewPr varScale="1">
        <p:scale>
          <a:sx n="98" d="100"/>
          <a:sy n="98" d="100"/>
        </p:scale>
        <p:origin x="52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17/08/1446</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17/08/1446</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17/08/1446</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17/08/1446</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17/08/1446</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17/08/1446</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17/08/1446</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17/08/1446</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17/08/1446</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17/08/1446</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17/08/1446</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17/08/1446</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13.gif"/></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gif"/></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37.jpg"/></Relationships>
</file>

<file path=ppt/slides/_rels/slide1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4.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2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73"/>
            <a:ext cx="12192000" cy="6854653"/>
          </a:xfrm>
          <a:prstGeom prst="rect">
            <a:avLst/>
          </a:prstGeom>
        </p:spPr>
      </p:pic>
      <p:pic>
        <p:nvPicPr>
          <p:cNvPr id="26" name="Pictur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06814" y="2621280"/>
            <a:ext cx="3105744" cy="3797617"/>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0"/>
            <a:ext cx="12192000" cy="6880860"/>
          </a:xfrm>
          <a:prstGeom prst="rect">
            <a:avLst/>
          </a:prstGeom>
        </p:spPr>
      </p:pic>
      <p:sp>
        <p:nvSpPr>
          <p:cNvPr id="22" name="Rectangle 21"/>
          <p:cNvSpPr/>
          <p:nvPr/>
        </p:nvSpPr>
        <p:spPr>
          <a:xfrm>
            <a:off x="2003198" y="780012"/>
            <a:ext cx="8185603" cy="707886"/>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000" dirty="0">
                <a:ln w="0"/>
                <a:effectLst>
                  <a:outerShdw blurRad="38100" dist="19050" dir="2700000" algn="tl" rotWithShape="0">
                    <a:schemeClr val="dk1">
                      <a:alpha val="40000"/>
                    </a:schemeClr>
                  </a:outerShdw>
                </a:effectLst>
                <a:cs typeface="B Koodak" panose="00000700000000000000" pitchFamily="2" charset="-78"/>
              </a:rPr>
              <a:t>درس 13: غزنویان، سلجوقیان و خوارزمشاهیان</a:t>
            </a:r>
            <a:endParaRPr lang="en-US" sz="4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3800" y="1507692"/>
            <a:ext cx="2976640" cy="4405427"/>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5119" y="1557507"/>
            <a:ext cx="2816640" cy="3242175"/>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73014" y="4617720"/>
            <a:ext cx="3690786" cy="1128015"/>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2162" y="2039984"/>
            <a:ext cx="3390916" cy="2851138"/>
          </a:xfrm>
          <a:prstGeom prst="ellipse">
            <a:avLst/>
          </a:prstGeom>
          <a:ln>
            <a:noFill/>
          </a:ln>
          <a:effectLst>
            <a:softEdge rad="112500"/>
          </a:effectLst>
        </p:spPr>
      </p:pic>
      <p:sp>
        <p:nvSpPr>
          <p:cNvPr id="14" name="Rectangle 13"/>
          <p:cNvSpPr/>
          <p:nvPr/>
        </p:nvSpPr>
        <p:spPr>
          <a:xfrm>
            <a:off x="1008863" y="4981672"/>
            <a:ext cx="3237514" cy="40011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2000" dirty="0">
                <a:cs typeface="B Titr" panose="00000700000000000000" pitchFamily="2" charset="-78"/>
              </a:rPr>
              <a:t>سلطان جلال الدین خوارزمشاه</a:t>
            </a:r>
            <a:endParaRPr lang="en-US" sz="4400" b="0" cap="none" spc="0" dirty="0">
              <a:ln w="0"/>
              <a:solidFill>
                <a:schemeClr val="tx1"/>
              </a:solidFill>
              <a:effectLst>
                <a:outerShdw blurRad="38100" dist="19050" dir="2700000" algn="tl" rotWithShape="0">
                  <a:schemeClr val="dk1">
                    <a:alpha val="40000"/>
                  </a:schemeClr>
                </a:outerShdw>
              </a:effectLst>
              <a:cs typeface="B Titr" panose="00000700000000000000" pitchFamily="2" charset="-78"/>
            </a:endParaRPr>
          </a:p>
        </p:txBody>
      </p:sp>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670561" y="714775"/>
            <a:ext cx="10522234" cy="1569660"/>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lnSpc>
                <a:spcPct val="150000"/>
              </a:lnSpc>
            </a:pPr>
            <a:r>
              <a:rPr lang="fa-IR" sz="3200" dirty="0">
                <a:cs typeface="B Koodak" panose="00000700000000000000" pitchFamily="2" charset="-78"/>
              </a:rPr>
              <a:t>از اواخر قرن چهارم تا اوایل قرن هفتم هجری، سه سلسلۀ ترک تبار در ایران حکومت کردند.</a:t>
            </a:r>
            <a:endParaRPr lang="en-US" sz="88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nvGrpSpPr>
          <p:cNvPr id="9" name="Group 8"/>
          <p:cNvGrpSpPr/>
          <p:nvPr/>
        </p:nvGrpSpPr>
        <p:grpSpPr>
          <a:xfrm>
            <a:off x="0" y="2554014"/>
            <a:ext cx="12192000" cy="3450781"/>
            <a:chOff x="743193" y="3213249"/>
            <a:chExt cx="11152481" cy="2208221"/>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193" y="3213249"/>
              <a:ext cx="5759503" cy="220822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2696" y="3544218"/>
              <a:ext cx="5392978" cy="1877251"/>
            </a:xfrm>
            <a:prstGeom prst="rect">
              <a:avLst/>
            </a:prstGeom>
          </p:spPr>
        </p:pic>
      </p:gr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7" name="Group 6"/>
          <p:cNvGrpSpPr/>
          <p:nvPr/>
        </p:nvGrpSpPr>
        <p:grpSpPr>
          <a:xfrm>
            <a:off x="4657148" y="60879"/>
            <a:ext cx="2877704" cy="2172430"/>
            <a:chOff x="4355545" y="2762176"/>
            <a:chExt cx="2959656" cy="2301339"/>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5545" y="2762176"/>
              <a:ext cx="2959656" cy="2301339"/>
            </a:xfrm>
            <a:prstGeom prst="rect">
              <a:avLst/>
            </a:prstGeom>
          </p:spPr>
        </p:pic>
        <p:sp>
          <p:nvSpPr>
            <p:cNvPr id="6" name="Rectangle 5"/>
            <p:cNvSpPr/>
            <p:nvPr/>
          </p:nvSpPr>
          <p:spPr>
            <a:xfrm>
              <a:off x="5162612" y="3620457"/>
              <a:ext cx="1345522"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غزنویان</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8" name="Rectangle 7"/>
          <p:cNvSpPr/>
          <p:nvPr/>
        </p:nvSpPr>
        <p:spPr>
          <a:xfrm>
            <a:off x="602250" y="2177129"/>
            <a:ext cx="109875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غزنویان دودمانی </a:t>
            </a:r>
            <a:r>
              <a:rPr lang="fa-IR" sz="3200" dirty="0">
                <a:solidFill>
                  <a:srgbClr val="0000FF"/>
                </a:solidFill>
                <a:latin typeface="AmuzehNewNormalPS"/>
                <a:cs typeface="B Koodak" panose="00000700000000000000" pitchFamily="2" charset="-78"/>
              </a:rPr>
              <a:t>ترک تبار </a:t>
            </a:r>
            <a:r>
              <a:rPr lang="fa-IR" sz="3200" dirty="0">
                <a:solidFill>
                  <a:srgbClr val="231F20"/>
                </a:solidFill>
                <a:latin typeface="AmuzehNewNormalPS"/>
                <a:cs typeface="B Koodak" panose="00000700000000000000" pitchFamily="2" charset="-78"/>
              </a:rPr>
              <a:t>بودند که چون حکومت خود را از </a:t>
            </a:r>
            <a:r>
              <a:rPr lang="fa-IR" sz="3200" dirty="0">
                <a:solidFill>
                  <a:srgbClr val="0000FF"/>
                </a:solidFill>
                <a:latin typeface="AmuzehNewNormalPS"/>
                <a:cs typeface="B Koodak" panose="00000700000000000000" pitchFamily="2" charset="-78"/>
              </a:rPr>
              <a:t>شهر غزنین (غزنه) </a:t>
            </a:r>
            <a:r>
              <a:rPr lang="fa-IR" sz="3200" dirty="0">
                <a:solidFill>
                  <a:srgbClr val="231F20"/>
                </a:solidFill>
                <a:latin typeface="AmuzehNewNormalPS"/>
                <a:cs typeface="B Koodak" panose="00000700000000000000" pitchFamily="2" charset="-78"/>
              </a:rPr>
              <a:t>آغاز کردند به این نام مشهور شدند.</a:t>
            </a:r>
            <a:endParaRPr lang="en-US" sz="3200" dirty="0">
              <a:cs typeface="B Koodak" panose="00000700000000000000" pitchFamily="2" charset="-78"/>
            </a:endParaRPr>
          </a:p>
        </p:txBody>
      </p:sp>
      <p:sp>
        <p:nvSpPr>
          <p:cNvPr id="9" name="Rectangle 8"/>
          <p:cNvSpPr/>
          <p:nvPr/>
        </p:nvSpPr>
        <p:spPr>
          <a:xfrm>
            <a:off x="4975601" y="3632311"/>
            <a:ext cx="224079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ضعف سامانیان</a:t>
            </a:r>
            <a:endParaRPr lang="en-US" sz="3200" dirty="0">
              <a:cs typeface="B Koodak" panose="00000700000000000000" pitchFamily="2" charset="-78"/>
            </a:endParaRPr>
          </a:p>
        </p:txBody>
      </p:sp>
      <p:sp>
        <p:nvSpPr>
          <p:cNvPr id="10" name="Rectangle 9"/>
          <p:cNvSpPr/>
          <p:nvPr/>
        </p:nvSpPr>
        <p:spPr>
          <a:xfrm>
            <a:off x="1415754" y="4440614"/>
            <a:ext cx="936049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تصرف خراسان توسط </a:t>
            </a:r>
            <a:r>
              <a:rPr lang="fa-IR" sz="3200" dirty="0">
                <a:solidFill>
                  <a:srgbClr val="0000FF"/>
                </a:solidFill>
                <a:latin typeface="AmuzehNewNormalPS"/>
                <a:cs typeface="B Koodak" panose="00000700000000000000" pitchFamily="2" charset="-78"/>
              </a:rPr>
              <a:t>محمود غزنوی </a:t>
            </a:r>
            <a:r>
              <a:rPr lang="fa-IR" sz="3200" dirty="0">
                <a:solidFill>
                  <a:srgbClr val="231F20"/>
                </a:solidFill>
                <a:latin typeface="AmuzehNewNormalPS"/>
                <a:cs typeface="B Koodak" panose="00000700000000000000" pitchFamily="2" charset="-78"/>
              </a:rPr>
              <a:t>که در آن زمان حاکم غزنه بود.</a:t>
            </a:r>
            <a:endParaRPr lang="en-US" sz="3200" dirty="0">
              <a:cs typeface="B Koodak" panose="00000700000000000000" pitchFamily="2" charset="-78"/>
            </a:endParaRPr>
          </a:p>
        </p:txBody>
      </p:sp>
      <p:sp>
        <p:nvSpPr>
          <p:cNvPr id="11" name="Rectangle 10"/>
          <p:cNvSpPr/>
          <p:nvPr/>
        </p:nvSpPr>
        <p:spPr>
          <a:xfrm>
            <a:off x="3077426" y="5248917"/>
            <a:ext cx="611909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رسمیت شناخته شدن توسط خلیفۀ عباسی</a:t>
            </a:r>
            <a:endParaRPr lang="en-US" sz="3200" dirty="0">
              <a:cs typeface="B Koodak" panose="00000700000000000000" pitchFamily="2" charset="-78"/>
            </a:endParaRPr>
          </a:p>
        </p:txBody>
      </p:sp>
      <p:sp>
        <p:nvSpPr>
          <p:cNvPr id="12" name="Rectangle 11"/>
          <p:cNvSpPr/>
          <p:nvPr/>
        </p:nvSpPr>
        <p:spPr>
          <a:xfrm>
            <a:off x="2880169" y="6071098"/>
            <a:ext cx="651361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گسترش قلمرو غزنویان تا ری در مرکز ایران</a:t>
            </a:r>
            <a:endParaRPr lang="en-US" sz="3200" dirty="0">
              <a:cs typeface="B Koodak" panose="00000700000000000000" pitchFamily="2" charset="-78"/>
            </a:endParaRP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0593" y="3251132"/>
            <a:ext cx="3810000" cy="438150"/>
          </a:xfrm>
          <a:prstGeom prst="rect">
            <a:avLst/>
          </a:prstGeom>
        </p:spPr>
      </p:pic>
      <p:pic>
        <p:nvPicPr>
          <p:cNvPr id="21" name="Picture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5905500" y="4014306"/>
            <a:ext cx="381000" cy="571500"/>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5905500" y="4875549"/>
            <a:ext cx="381000" cy="571500"/>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5905500" y="5666645"/>
            <a:ext cx="381000" cy="571500"/>
          </a:xfrm>
          <a:prstGeom prst="rect">
            <a:avLst/>
          </a:prstGeom>
        </p:spPr>
      </p:pic>
    </p:spTree>
    <p:extLst>
      <p:ext uri="{BB962C8B-B14F-4D97-AF65-F5344CB8AC3E}">
        <p14:creationId xmlns:p14="http://schemas.microsoft.com/office/powerpoint/2010/main" val="2935286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970520" cy="6850694"/>
          </a:xfrm>
          <a:prstGeom prst="rect">
            <a:avLst/>
          </a:prstGeom>
        </p:spPr>
      </p:pic>
      <p:sp>
        <p:nvSpPr>
          <p:cNvPr id="3" name="Rectangle 2"/>
          <p:cNvSpPr/>
          <p:nvPr/>
        </p:nvSpPr>
        <p:spPr>
          <a:xfrm>
            <a:off x="8107680" y="2517406"/>
            <a:ext cx="3947160" cy="1815882"/>
          </a:xfrm>
          <a:prstGeom prst="rect">
            <a:avLst/>
          </a:prstGeom>
        </p:spPr>
        <p:txBody>
          <a:bodyPr wrap="square">
            <a:spAutoFit/>
          </a:bodyPr>
          <a:lstStyle/>
          <a:p>
            <a:pPr algn="ctr"/>
            <a:r>
              <a:rPr lang="fa-IR" sz="2800" b="1" dirty="0">
                <a:solidFill>
                  <a:srgbClr val="231F20"/>
                </a:solidFill>
                <a:latin typeface="Amuzeh-New-Bold"/>
                <a:cs typeface="B Koodak" panose="00000700000000000000" pitchFamily="2" charset="-78"/>
              </a:rPr>
              <a:t>تصویر فردوسی در دربار سلطان محمود غزنوی که توسط سورنیانس نقاشی از کشور ارمنستان کشیده شده است</a:t>
            </a:r>
            <a:endParaRPr lang="en-US" sz="2800" dirty="0">
              <a:cs typeface="B Koodak" panose="00000700000000000000" pitchFamily="2" charset="-78"/>
            </a:endParaRPr>
          </a:p>
        </p:txBody>
      </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2667000" y="-2667000"/>
            <a:ext cx="6858000" cy="12192000"/>
          </a:xfrm>
          <a:prstGeom prst="rect">
            <a:avLst/>
          </a:prstGeom>
        </p:spPr>
      </p:pic>
      <p:sp>
        <p:nvSpPr>
          <p:cNvPr id="2" name="Rectangle 1"/>
          <p:cNvSpPr/>
          <p:nvPr/>
        </p:nvSpPr>
        <p:spPr>
          <a:xfrm>
            <a:off x="640079" y="474344"/>
            <a:ext cx="10911840" cy="5909310"/>
          </a:xfrm>
          <a:prstGeom prst="rect">
            <a:avLst/>
          </a:prstGeom>
        </p:spPr>
        <p:txBody>
          <a:bodyPr wrap="square">
            <a:spAutoFit/>
          </a:bodyPr>
          <a:lstStyle/>
          <a:p>
            <a:pPr algn="just">
              <a:lnSpc>
                <a:spcPct val="150000"/>
              </a:lnSpc>
            </a:pPr>
            <a:r>
              <a:rPr lang="fa-IR" sz="2800" dirty="0">
                <a:solidFill>
                  <a:srgbClr val="231F20"/>
                </a:solidFill>
                <a:latin typeface="AmuzehNewNormalPS"/>
                <a:cs typeface="B Koodak" panose="00000700000000000000" pitchFamily="2" charset="-78"/>
              </a:rPr>
              <a:t>فردوسی سرودن شاهنامه را به دلیل علاقه شخصی و حتی سال‌ها قبل از آن که سلطان محمود به سلطنت برسد، آغاز کرد؛ اما چون در طی این کار، به تدریج ثروت و جوانی را از دست داد، به فکر افتاد که آن را به نام پادشاه بزرگی درآورد و با این تصور که سلطان محمود، قدر او را خواهد شناخت، شاهنامه را به نام او کرد و راه غزنین را در پیش گرفت. اما سلطان محمود قدر سخن فردوسی را ندانست و او را چنانکه شایسته اش بود، تشویق نکرد. علت اینکه شاهنامه مورد پسند سلطان محمود واقع نشد، درست معلوم نیست. برخی گفته اند که به سبب بدگویی حسودان، فردوسی نزد سلطان محمود به بی دینی متهم شد. در حقیقت، ایمان فردوسی به شیعه- که سلطان محمود آن را قبول نداشت- هم به این موضوع اضافه شد و از این رو، سلطان به او بی اعتنایی کرد.</a:t>
            </a:r>
            <a:endParaRPr lang="en-US" sz="28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2667000" y="-2667000"/>
            <a:ext cx="6858000" cy="12192000"/>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790759017"/>
              </p:ext>
            </p:extLst>
          </p:nvPr>
        </p:nvGraphicFramePr>
        <p:xfrm>
          <a:off x="6315572" y="1565325"/>
          <a:ext cx="4357684" cy="3627120"/>
        </p:xfrm>
        <a:graphic>
          <a:graphicData uri="http://schemas.openxmlformats.org/drawingml/2006/table">
            <a:tbl>
              <a:tblPr/>
              <a:tblGrid>
                <a:gridCol w="4149404">
                  <a:extLst>
                    <a:ext uri="{9D8B030D-6E8A-4147-A177-3AD203B41FA5}">
                      <a16:colId xmlns:a16="http://schemas.microsoft.com/office/drawing/2014/main" val="4195789895"/>
                    </a:ext>
                  </a:extLst>
                </a:gridCol>
                <a:gridCol w="208280">
                  <a:extLst>
                    <a:ext uri="{9D8B030D-6E8A-4147-A177-3AD203B41FA5}">
                      <a16:colId xmlns:a16="http://schemas.microsoft.com/office/drawing/2014/main" val="2943214673"/>
                    </a:ext>
                  </a:extLst>
                </a:gridCol>
              </a:tblGrid>
              <a:tr h="0">
                <a:tc>
                  <a:txBody>
                    <a:bodyPr/>
                    <a:lstStyle/>
                    <a:p>
                      <a:pPr algn="r" rtl="1"/>
                      <a:r>
                        <a:rPr lang="fa-IR" sz="2800" kern="1200" dirty="0">
                          <a:solidFill>
                            <a:srgbClr val="231F20"/>
                          </a:solidFill>
                          <a:latin typeface="AmuzehNewNormalPS"/>
                          <a:ea typeface="+mn-ea"/>
                          <a:cs typeface="B Koodak" panose="00000700000000000000" pitchFamily="2" charset="-78"/>
                        </a:rPr>
                        <a:t>ایا شاه محمود کشورگشای</a:t>
                      </a:r>
                    </a:p>
                  </a:txBody>
                  <a:tcPr anchor="ctr">
                    <a:lnL>
                      <a:noFill/>
                    </a:lnL>
                    <a:lnR>
                      <a:noFill/>
                    </a:lnR>
                    <a:lnT>
                      <a:noFill/>
                    </a:lnT>
                    <a:lnB>
                      <a:noFill/>
                    </a:lnB>
                  </a:tcPr>
                </a:tc>
                <a:tc>
                  <a:txBody>
                    <a:bodyPr/>
                    <a:lstStyle/>
                    <a:p>
                      <a:endParaRPr lang="en-US" sz="2800" kern="120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2840935179"/>
                  </a:ext>
                </a:extLst>
              </a:tr>
              <a:tr h="0">
                <a:tc>
                  <a:txBody>
                    <a:bodyPr/>
                    <a:lstStyle/>
                    <a:p>
                      <a:pPr algn="r" rtl="1"/>
                      <a:r>
                        <a:rPr lang="fa-IR" sz="2800" kern="1200" dirty="0">
                          <a:solidFill>
                            <a:srgbClr val="231F20"/>
                          </a:solidFill>
                          <a:latin typeface="AmuzehNewNormalPS"/>
                          <a:ea typeface="+mn-ea"/>
                          <a:cs typeface="B Koodak" panose="00000700000000000000" pitchFamily="2" charset="-78"/>
                        </a:rPr>
                        <a:t>که بددین و بدکیش خوانی مرا</a:t>
                      </a:r>
                    </a:p>
                  </a:txBody>
                  <a:tcPr anchor="ctr">
                    <a:lnL>
                      <a:noFill/>
                    </a:lnL>
                    <a:lnR>
                      <a:noFill/>
                    </a:lnR>
                    <a:lnT>
                      <a:noFill/>
                    </a:lnT>
                    <a:lnB>
                      <a:noFill/>
                    </a:lnB>
                  </a:tcPr>
                </a:tc>
                <a:tc>
                  <a:txBody>
                    <a:bodyPr/>
                    <a:lstStyle/>
                    <a:p>
                      <a:endParaRPr lang="en-US" sz="2800" kern="1200" dirty="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1426932894"/>
                  </a:ext>
                </a:extLst>
              </a:tr>
              <a:tr h="0">
                <a:tc>
                  <a:txBody>
                    <a:bodyPr/>
                    <a:lstStyle/>
                    <a:p>
                      <a:pPr algn="r" rtl="1"/>
                      <a:r>
                        <a:rPr lang="fa-IR" sz="2800" kern="1200">
                          <a:solidFill>
                            <a:srgbClr val="231F20"/>
                          </a:solidFill>
                          <a:latin typeface="AmuzehNewNormalPS"/>
                          <a:ea typeface="+mn-ea"/>
                          <a:cs typeface="B Koodak" panose="00000700000000000000" pitchFamily="2" charset="-78"/>
                        </a:rPr>
                        <a:t>یکی بندگی کردم ای شهریار</a:t>
                      </a:r>
                    </a:p>
                  </a:txBody>
                  <a:tcPr anchor="ctr">
                    <a:lnL>
                      <a:noFill/>
                    </a:lnL>
                    <a:lnR>
                      <a:noFill/>
                    </a:lnR>
                    <a:lnT>
                      <a:noFill/>
                    </a:lnT>
                    <a:lnB>
                      <a:noFill/>
                    </a:lnB>
                  </a:tcPr>
                </a:tc>
                <a:tc>
                  <a:txBody>
                    <a:bodyPr/>
                    <a:lstStyle/>
                    <a:p>
                      <a:endParaRPr lang="en-US" sz="2800" kern="120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3514025520"/>
                  </a:ext>
                </a:extLst>
              </a:tr>
              <a:tr h="0">
                <a:tc>
                  <a:txBody>
                    <a:bodyPr/>
                    <a:lstStyle/>
                    <a:p>
                      <a:pPr algn="r" rtl="1"/>
                      <a:r>
                        <a:rPr lang="fa-IR" sz="2800" kern="1200">
                          <a:solidFill>
                            <a:srgbClr val="231F20"/>
                          </a:solidFill>
                          <a:latin typeface="AmuzehNewNormalPS"/>
                          <a:ea typeface="+mn-ea"/>
                          <a:cs typeface="B Koodak" panose="00000700000000000000" pitchFamily="2" charset="-78"/>
                        </a:rPr>
                        <a:t>چو بر باد دادند گنج مرا</a:t>
                      </a:r>
                    </a:p>
                  </a:txBody>
                  <a:tcPr anchor="ctr">
                    <a:lnL>
                      <a:noFill/>
                    </a:lnL>
                    <a:lnR>
                      <a:noFill/>
                    </a:lnR>
                    <a:lnT>
                      <a:noFill/>
                    </a:lnT>
                    <a:lnB>
                      <a:noFill/>
                    </a:lnB>
                  </a:tcPr>
                </a:tc>
                <a:tc>
                  <a:txBody>
                    <a:bodyPr/>
                    <a:lstStyle/>
                    <a:p>
                      <a:endParaRPr lang="en-US" sz="2800" kern="120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1546250996"/>
                  </a:ext>
                </a:extLst>
              </a:tr>
              <a:tr h="0">
                <a:tc>
                  <a:txBody>
                    <a:bodyPr/>
                    <a:lstStyle/>
                    <a:p>
                      <a:pPr algn="r" rtl="1"/>
                      <a:r>
                        <a:rPr lang="fa-IR" sz="2800" kern="1200">
                          <a:solidFill>
                            <a:srgbClr val="231F20"/>
                          </a:solidFill>
                          <a:latin typeface="AmuzehNewNormalPS"/>
                          <a:ea typeface="+mn-ea"/>
                          <a:cs typeface="B Koodak" panose="00000700000000000000" pitchFamily="2" charset="-78"/>
                        </a:rPr>
                        <a:t>شنیدم که شَه، مطبخی‌زاده است</a:t>
                      </a:r>
                    </a:p>
                  </a:txBody>
                  <a:tcPr anchor="ctr">
                    <a:lnL>
                      <a:noFill/>
                    </a:lnL>
                    <a:lnR>
                      <a:noFill/>
                    </a:lnR>
                    <a:lnT>
                      <a:noFill/>
                    </a:lnT>
                    <a:lnB>
                      <a:noFill/>
                    </a:lnB>
                  </a:tcPr>
                </a:tc>
                <a:tc>
                  <a:txBody>
                    <a:bodyPr/>
                    <a:lstStyle/>
                    <a:p>
                      <a:endParaRPr lang="en-US" sz="2800" kern="120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2377912224"/>
                  </a:ext>
                </a:extLst>
              </a:tr>
              <a:tr h="0">
                <a:tc>
                  <a:txBody>
                    <a:bodyPr/>
                    <a:lstStyle/>
                    <a:p>
                      <a:pPr algn="r" rtl="1"/>
                      <a:r>
                        <a:rPr lang="fa-IR" sz="2800" kern="1200">
                          <a:solidFill>
                            <a:srgbClr val="231F20"/>
                          </a:solidFill>
                          <a:latin typeface="AmuzehNewNormalPS"/>
                          <a:ea typeface="+mn-ea"/>
                          <a:cs typeface="B Koodak" panose="00000700000000000000" pitchFamily="2" charset="-78"/>
                        </a:rPr>
                        <a:t>اگر شاه را، شاه بودی پدر</a:t>
                      </a:r>
                    </a:p>
                  </a:txBody>
                  <a:tcPr anchor="ctr">
                    <a:lnL>
                      <a:noFill/>
                    </a:lnL>
                    <a:lnR>
                      <a:noFill/>
                    </a:lnR>
                    <a:lnT>
                      <a:noFill/>
                    </a:lnT>
                    <a:lnB>
                      <a:noFill/>
                    </a:lnB>
                  </a:tcPr>
                </a:tc>
                <a:tc>
                  <a:txBody>
                    <a:bodyPr/>
                    <a:lstStyle/>
                    <a:p>
                      <a:endParaRPr lang="en-US" sz="2800" kern="120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3936390346"/>
                  </a:ext>
                </a:extLst>
              </a:tr>
              <a:tr h="0">
                <a:tc>
                  <a:txBody>
                    <a:bodyPr/>
                    <a:lstStyle/>
                    <a:p>
                      <a:pPr algn="r" rtl="1"/>
                      <a:r>
                        <a:rPr lang="fa-IR" sz="2800" kern="1200" dirty="0">
                          <a:solidFill>
                            <a:srgbClr val="231F20"/>
                          </a:solidFill>
                          <a:latin typeface="AmuzehNewNormalPS"/>
                          <a:ea typeface="+mn-ea"/>
                          <a:cs typeface="B Koodak" panose="00000700000000000000" pitchFamily="2" charset="-78"/>
                        </a:rPr>
                        <a:t>و گر مادر شاه بانو بدی</a:t>
                      </a:r>
                    </a:p>
                  </a:txBody>
                  <a:tcPr anchor="ctr">
                    <a:lnL>
                      <a:noFill/>
                    </a:lnL>
                    <a:lnR>
                      <a:noFill/>
                    </a:lnR>
                    <a:lnT>
                      <a:noFill/>
                    </a:lnT>
                    <a:lnB>
                      <a:noFill/>
                    </a:lnB>
                  </a:tcPr>
                </a:tc>
                <a:tc>
                  <a:txBody>
                    <a:bodyPr/>
                    <a:lstStyle/>
                    <a:p>
                      <a:endParaRPr lang="en-US" sz="2800" kern="1200" dirty="0">
                        <a:solidFill>
                          <a:srgbClr val="231F20"/>
                        </a:solidFill>
                        <a:latin typeface="AmuzehNewNormalPS"/>
                        <a:ea typeface="+mn-ea"/>
                        <a:cs typeface="B Koodak" panose="00000700000000000000" pitchFamily="2" charset="-78"/>
                      </a:endParaRPr>
                    </a:p>
                  </a:txBody>
                  <a:tcPr anchor="ctr">
                    <a:lnL>
                      <a:noFill/>
                    </a:lnL>
                    <a:lnR>
                      <a:noFill/>
                    </a:lnR>
                    <a:lnT>
                      <a:noFill/>
                    </a:lnT>
                    <a:lnB>
                      <a:noFill/>
                    </a:lnB>
                  </a:tcPr>
                </a:tc>
                <a:extLst>
                  <a:ext uri="{0D108BD9-81ED-4DB2-BD59-A6C34878D82A}">
                    <a16:rowId xmlns:a16="http://schemas.microsoft.com/office/drawing/2014/main" val="239684836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583822286"/>
              </p:ext>
            </p:extLst>
          </p:nvPr>
        </p:nvGraphicFramePr>
        <p:xfrm>
          <a:off x="1137745" y="1538882"/>
          <a:ext cx="4716517" cy="4053840"/>
        </p:xfrm>
        <a:graphic>
          <a:graphicData uri="http://schemas.openxmlformats.org/drawingml/2006/table">
            <a:tbl>
              <a:tblPr/>
              <a:tblGrid>
                <a:gridCol w="4716517">
                  <a:extLst>
                    <a:ext uri="{9D8B030D-6E8A-4147-A177-3AD203B41FA5}">
                      <a16:colId xmlns:a16="http://schemas.microsoft.com/office/drawing/2014/main" val="2696030993"/>
                    </a:ext>
                  </a:extLst>
                </a:gridCol>
              </a:tblGrid>
              <a:tr h="0">
                <a:tc>
                  <a:txBody>
                    <a:bodyPr/>
                    <a:lstStyle/>
                    <a:p>
                      <a:r>
                        <a:rPr lang="fa-IR" sz="2800" kern="1200" dirty="0">
                          <a:solidFill>
                            <a:srgbClr val="231F20"/>
                          </a:solidFill>
                          <a:latin typeface="AmuzehNewNormalPS"/>
                          <a:ea typeface="+mn-ea"/>
                          <a:cs typeface="B Koodak" panose="00000700000000000000" pitchFamily="2" charset="-78"/>
                        </a:rPr>
                        <a:t>ز کس گر نترسی، بترس از خدای...</a:t>
                      </a:r>
                    </a:p>
                  </a:txBody>
                  <a:tcPr anchor="ctr">
                    <a:lnL>
                      <a:noFill/>
                    </a:lnL>
                    <a:lnR>
                      <a:noFill/>
                    </a:lnR>
                    <a:lnT>
                      <a:noFill/>
                    </a:lnT>
                    <a:lnB>
                      <a:noFill/>
                    </a:lnB>
                  </a:tcPr>
                </a:tc>
                <a:extLst>
                  <a:ext uri="{0D108BD9-81ED-4DB2-BD59-A6C34878D82A}">
                    <a16:rowId xmlns:a16="http://schemas.microsoft.com/office/drawing/2014/main" val="283976302"/>
                  </a:ext>
                </a:extLst>
              </a:tr>
              <a:tr h="0">
                <a:tc>
                  <a:txBody>
                    <a:bodyPr/>
                    <a:lstStyle/>
                    <a:p>
                      <a:r>
                        <a:rPr lang="fa-IR" sz="2800" kern="1200">
                          <a:solidFill>
                            <a:srgbClr val="231F20"/>
                          </a:solidFill>
                          <a:latin typeface="AmuzehNewNormalPS"/>
                          <a:ea typeface="+mn-ea"/>
                          <a:cs typeface="B Koodak" panose="00000700000000000000" pitchFamily="2" charset="-78"/>
                        </a:rPr>
                        <a:t>منم شیر نر، میش خوانی مرا...</a:t>
                      </a:r>
                    </a:p>
                  </a:txBody>
                  <a:tcPr anchor="ctr">
                    <a:lnL>
                      <a:noFill/>
                    </a:lnL>
                    <a:lnR>
                      <a:noFill/>
                    </a:lnR>
                    <a:lnT>
                      <a:noFill/>
                    </a:lnT>
                    <a:lnB>
                      <a:noFill/>
                    </a:lnB>
                  </a:tcPr>
                </a:tc>
                <a:extLst>
                  <a:ext uri="{0D108BD9-81ED-4DB2-BD59-A6C34878D82A}">
                    <a16:rowId xmlns:a16="http://schemas.microsoft.com/office/drawing/2014/main" val="3549902080"/>
                  </a:ext>
                </a:extLst>
              </a:tr>
              <a:tr h="0">
                <a:tc>
                  <a:txBody>
                    <a:bodyPr/>
                    <a:lstStyle/>
                    <a:p>
                      <a:r>
                        <a:rPr lang="fa-IR" sz="2800" kern="1200" dirty="0">
                          <a:solidFill>
                            <a:srgbClr val="231F20"/>
                          </a:solidFill>
                          <a:latin typeface="AmuzehNewNormalPS"/>
                          <a:ea typeface="+mn-ea"/>
                          <a:cs typeface="B Koodak" panose="00000700000000000000" pitchFamily="2" charset="-78"/>
                        </a:rPr>
                        <a:t>که ماند ز تو در جهان یادگار</a:t>
                      </a:r>
                    </a:p>
                  </a:txBody>
                  <a:tcPr anchor="ctr">
                    <a:lnL>
                      <a:noFill/>
                    </a:lnL>
                    <a:lnR>
                      <a:noFill/>
                    </a:lnR>
                    <a:lnT>
                      <a:noFill/>
                    </a:lnT>
                    <a:lnB>
                      <a:noFill/>
                    </a:lnB>
                  </a:tcPr>
                </a:tc>
                <a:extLst>
                  <a:ext uri="{0D108BD9-81ED-4DB2-BD59-A6C34878D82A}">
                    <a16:rowId xmlns:a16="http://schemas.microsoft.com/office/drawing/2014/main" val="1233878609"/>
                  </a:ext>
                </a:extLst>
              </a:tr>
              <a:tr h="0">
                <a:tc>
                  <a:txBody>
                    <a:bodyPr/>
                    <a:lstStyle/>
                    <a:p>
                      <a:r>
                        <a:rPr lang="fa-IR" sz="2800" kern="1200">
                          <a:solidFill>
                            <a:srgbClr val="231F20"/>
                          </a:solidFill>
                          <a:latin typeface="AmuzehNewNormalPS"/>
                          <a:ea typeface="+mn-ea"/>
                          <a:cs typeface="B Koodak" panose="00000700000000000000" pitchFamily="2" charset="-78"/>
                        </a:rPr>
                        <a:t>نبُد حاصلی سی و پنج مرا</a:t>
                      </a:r>
                    </a:p>
                  </a:txBody>
                  <a:tcPr anchor="ctr">
                    <a:lnL>
                      <a:noFill/>
                    </a:lnL>
                    <a:lnR>
                      <a:noFill/>
                    </a:lnR>
                    <a:lnT>
                      <a:noFill/>
                    </a:lnT>
                    <a:lnB>
                      <a:noFill/>
                    </a:lnB>
                  </a:tcPr>
                </a:tc>
                <a:extLst>
                  <a:ext uri="{0D108BD9-81ED-4DB2-BD59-A6C34878D82A}">
                    <a16:rowId xmlns:a16="http://schemas.microsoft.com/office/drawing/2014/main" val="1712969506"/>
                  </a:ext>
                </a:extLst>
              </a:tr>
              <a:tr h="0">
                <a:tc>
                  <a:txBody>
                    <a:bodyPr/>
                    <a:lstStyle/>
                    <a:p>
                      <a:r>
                        <a:rPr lang="fa-IR" sz="2800" kern="1200">
                          <a:solidFill>
                            <a:srgbClr val="231F20"/>
                          </a:solidFill>
                          <a:latin typeface="AmuzehNewNormalPS"/>
                          <a:ea typeface="+mn-ea"/>
                          <a:cs typeface="B Koodak" panose="00000700000000000000" pitchFamily="2" charset="-78"/>
                        </a:rPr>
                        <a:t>به جای طلا نقره ام داده است</a:t>
                      </a:r>
                    </a:p>
                  </a:txBody>
                  <a:tcPr anchor="ctr">
                    <a:lnL>
                      <a:noFill/>
                    </a:lnL>
                    <a:lnR>
                      <a:noFill/>
                    </a:lnR>
                    <a:lnT>
                      <a:noFill/>
                    </a:lnT>
                    <a:lnB>
                      <a:noFill/>
                    </a:lnB>
                  </a:tcPr>
                </a:tc>
                <a:extLst>
                  <a:ext uri="{0D108BD9-81ED-4DB2-BD59-A6C34878D82A}">
                    <a16:rowId xmlns:a16="http://schemas.microsoft.com/office/drawing/2014/main" val="3295963998"/>
                  </a:ext>
                </a:extLst>
              </a:tr>
              <a:tr h="0">
                <a:tc>
                  <a:txBody>
                    <a:bodyPr/>
                    <a:lstStyle/>
                    <a:p>
                      <a:r>
                        <a:rPr lang="fa-IR" sz="2800" kern="1200" dirty="0">
                          <a:solidFill>
                            <a:srgbClr val="231F20"/>
                          </a:solidFill>
                          <a:latin typeface="AmuzehNewNormalPS"/>
                          <a:ea typeface="+mn-ea"/>
                          <a:cs typeface="B Koodak" panose="00000700000000000000" pitchFamily="2" charset="-78"/>
                        </a:rPr>
                        <a:t>به سر برنهادی مرا تاج زر</a:t>
                      </a:r>
                    </a:p>
                  </a:txBody>
                  <a:tcPr anchor="ctr">
                    <a:lnL>
                      <a:noFill/>
                    </a:lnL>
                    <a:lnR>
                      <a:noFill/>
                    </a:lnR>
                    <a:lnT>
                      <a:noFill/>
                    </a:lnT>
                    <a:lnB>
                      <a:noFill/>
                    </a:lnB>
                  </a:tcPr>
                </a:tc>
                <a:extLst>
                  <a:ext uri="{0D108BD9-81ED-4DB2-BD59-A6C34878D82A}">
                    <a16:rowId xmlns:a16="http://schemas.microsoft.com/office/drawing/2014/main" val="328694959"/>
                  </a:ext>
                </a:extLst>
              </a:tr>
              <a:tr h="0">
                <a:tc>
                  <a:txBody>
                    <a:bodyPr/>
                    <a:lstStyle/>
                    <a:p>
                      <a:r>
                        <a:rPr lang="fa-IR" sz="2800" kern="1200" dirty="0">
                          <a:solidFill>
                            <a:srgbClr val="231F20"/>
                          </a:solidFill>
                          <a:latin typeface="AmuzehNewNormalPS"/>
                          <a:ea typeface="+mn-ea"/>
                          <a:cs typeface="B Koodak" panose="00000700000000000000" pitchFamily="2" charset="-78"/>
                        </a:rPr>
                        <a:t>مرا سیم و زر تا به زانو بدی</a:t>
                      </a:r>
                    </a:p>
                    <a:p>
                      <a:r>
                        <a:rPr lang="fa-IR" sz="2800" kern="1200" dirty="0">
                          <a:solidFill>
                            <a:srgbClr val="231F20"/>
                          </a:solidFill>
                          <a:latin typeface="AmuzehNewNormalPS"/>
                          <a:ea typeface="+mn-ea"/>
                          <a:cs typeface="B Koodak" panose="00000700000000000000" pitchFamily="2" charset="-78"/>
                        </a:rPr>
                        <a:t>.....</a:t>
                      </a:r>
                    </a:p>
                  </a:txBody>
                  <a:tcPr anchor="ctr">
                    <a:lnL>
                      <a:noFill/>
                    </a:lnL>
                    <a:lnR>
                      <a:noFill/>
                    </a:lnR>
                    <a:lnT>
                      <a:noFill/>
                    </a:lnT>
                    <a:lnB>
                      <a:noFill/>
                    </a:lnB>
                  </a:tcPr>
                </a:tc>
                <a:extLst>
                  <a:ext uri="{0D108BD9-81ED-4DB2-BD59-A6C34878D82A}">
                    <a16:rowId xmlns:a16="http://schemas.microsoft.com/office/drawing/2014/main" val="1122101784"/>
                  </a:ext>
                </a:extLst>
              </a:tr>
            </a:tbl>
          </a:graphicData>
        </a:graphic>
      </p:graphicFrame>
      <p:sp>
        <p:nvSpPr>
          <p:cNvPr id="5" name="Rectangle 4"/>
          <p:cNvSpPr/>
          <p:nvPr/>
        </p:nvSpPr>
        <p:spPr>
          <a:xfrm>
            <a:off x="1393855" y="600463"/>
            <a:ext cx="892081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فردوسی ناراحتی خود را با سرودن اشعار هجایی تسکین داد:</a:t>
            </a:r>
            <a:endParaRPr lang="en-US" sz="3200" dirty="0">
              <a:cs typeface="B Koodak" panose="00000700000000000000" pitchFamily="2" charset="-78"/>
            </a:endParaRPr>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601980" y="803255"/>
            <a:ext cx="1098804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سلطان </a:t>
            </a:r>
            <a:r>
              <a:rPr lang="fa-IR" sz="3200" dirty="0">
                <a:solidFill>
                  <a:srgbClr val="C00000"/>
                </a:solidFill>
                <a:latin typeface="AmuzehNewNormalPS"/>
                <a:cs typeface="B Koodak" panose="00000700000000000000" pitchFamily="2" charset="-78"/>
              </a:rPr>
              <a:t>محمود غزنوی </a:t>
            </a:r>
            <a:r>
              <a:rPr lang="fa-IR" sz="3200" dirty="0">
                <a:solidFill>
                  <a:srgbClr val="231F20"/>
                </a:solidFill>
                <a:latin typeface="AmuzehNewNormalPS"/>
                <a:cs typeface="B Koodak" panose="00000700000000000000" pitchFamily="2" charset="-78"/>
              </a:rPr>
              <a:t>چندین بار </a:t>
            </a:r>
            <a:r>
              <a:rPr lang="fa-IR" sz="3200" dirty="0">
                <a:solidFill>
                  <a:srgbClr val="C00000"/>
                </a:solidFill>
                <a:latin typeface="AmuzehNewNormalPS"/>
                <a:cs typeface="B Koodak" panose="00000700000000000000" pitchFamily="2" charset="-78"/>
              </a:rPr>
              <a:t>به هندوستان لشکرکشی </a:t>
            </a:r>
            <a:r>
              <a:rPr lang="fa-IR" sz="3200" dirty="0">
                <a:solidFill>
                  <a:srgbClr val="231F20"/>
                </a:solidFill>
                <a:latin typeface="AmuzehNewNormalPS"/>
                <a:cs typeface="B Koodak" panose="00000700000000000000" pitchFamily="2" charset="-78"/>
              </a:rPr>
              <a:t>کرد و به همین سبب در تاریخ شهرت یافت.</a:t>
            </a:r>
            <a:endParaRPr lang="en-US" sz="3200" dirty="0">
              <a:cs typeface="B Koodak" panose="00000700000000000000" pitchFamily="2" charset="-78"/>
            </a:endParaRPr>
          </a:p>
        </p:txBody>
      </p:sp>
      <p:grpSp>
        <p:nvGrpSpPr>
          <p:cNvPr id="3" name="Group 2"/>
          <p:cNvGrpSpPr/>
          <p:nvPr/>
        </p:nvGrpSpPr>
        <p:grpSpPr>
          <a:xfrm>
            <a:off x="1495796" y="1880473"/>
            <a:ext cx="9200405" cy="1213425"/>
            <a:chOff x="1495796" y="1880473"/>
            <a:chExt cx="9200405" cy="1213425"/>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781674" y="1851898"/>
              <a:ext cx="628650" cy="685800"/>
            </a:xfrm>
            <a:prstGeom prst="rect">
              <a:avLst/>
            </a:prstGeom>
          </p:spPr>
        </p:pic>
        <p:sp>
          <p:nvSpPr>
            <p:cNvPr id="6" name="Rectangle 5"/>
            <p:cNvSpPr/>
            <p:nvPr/>
          </p:nvSpPr>
          <p:spPr>
            <a:xfrm>
              <a:off x="1495796" y="2509123"/>
              <a:ext cx="9200405"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بهانۀ رواج اسلام، ولی در اصل به طمع ثروت هنگفت در این کشور</a:t>
              </a:r>
              <a:endParaRPr lang="en-US" sz="3200" dirty="0">
                <a:cs typeface="B Koodak" panose="00000700000000000000" pitchFamily="2" charset="-78"/>
              </a:endParaRPr>
            </a:p>
          </p:txBody>
        </p:sp>
      </p:grpSp>
      <p:grpSp>
        <p:nvGrpSpPr>
          <p:cNvPr id="10" name="Group 9"/>
          <p:cNvGrpSpPr/>
          <p:nvPr/>
        </p:nvGrpSpPr>
        <p:grpSpPr>
          <a:xfrm>
            <a:off x="2759578" y="3093898"/>
            <a:ext cx="7358641" cy="1297275"/>
            <a:chOff x="2759578" y="3093898"/>
            <a:chExt cx="7358641" cy="1297275"/>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781674" y="3065323"/>
              <a:ext cx="628650" cy="685800"/>
            </a:xfrm>
            <a:prstGeom prst="rect">
              <a:avLst/>
            </a:prstGeom>
          </p:spPr>
        </p:pic>
        <p:sp>
          <p:nvSpPr>
            <p:cNvPr id="8" name="Rectangle 7"/>
            <p:cNvSpPr/>
            <p:nvPr/>
          </p:nvSpPr>
          <p:spPr>
            <a:xfrm>
              <a:off x="2759578" y="3806398"/>
              <a:ext cx="7358641"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تصرف مناطقی از هندوستان و تخریب معبد سومنات</a:t>
              </a:r>
              <a:endParaRPr lang="en-US" sz="3200" dirty="0">
                <a:cs typeface="B Koodak" panose="00000700000000000000" pitchFamily="2" charset="-78"/>
              </a:endParaRPr>
            </a:p>
          </p:txBody>
        </p:sp>
      </p:grpSp>
      <p:sp>
        <p:nvSpPr>
          <p:cNvPr id="9" name="Rectangle 8"/>
          <p:cNvSpPr/>
          <p:nvPr/>
        </p:nvSpPr>
        <p:spPr>
          <a:xfrm>
            <a:off x="1028698" y="5085977"/>
            <a:ext cx="101346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اسیران زیادی را با خود به سرزمین های دیگر برد و ثروت ها و غنائم زیادی به دست آورد که بخشی را به خلیفۀ عباسی پیشکش کرد.</a:t>
            </a:r>
            <a:endParaRPr lang="en-US" sz="3200" dirty="0">
              <a:solidFill>
                <a:srgbClr val="231F20"/>
              </a:solidFill>
              <a:latin typeface="AmuzehNewNormalPS"/>
              <a:cs typeface="B Koodak" panose="00000700000000000000"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4748" y="4357575"/>
            <a:ext cx="4762500" cy="762000"/>
          </a:xfrm>
          <a:prstGeom prst="rect">
            <a:avLst/>
          </a:prstGeom>
        </p:spPr>
      </p:pic>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3640" y="0"/>
            <a:ext cx="973836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8446803" cy="6858000"/>
          </a:xfrm>
          <a:prstGeom prst="rect">
            <a:avLst/>
          </a:prstGeom>
        </p:spPr>
      </p:pic>
      <p:sp>
        <p:nvSpPr>
          <p:cNvPr id="5" name="Rectangle 4"/>
          <p:cNvSpPr/>
          <p:nvPr/>
        </p:nvSpPr>
        <p:spPr>
          <a:xfrm>
            <a:off x="8446803" y="2890391"/>
            <a:ext cx="3745197" cy="1569660"/>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مسیر لشکرکشی سلطان محمود به هند</a:t>
            </a:r>
          </a:p>
          <a:p>
            <a:pPr algn="ctr"/>
            <a:r>
              <a:rPr lang="fa-IR" sz="3200" dirty="0">
                <a:solidFill>
                  <a:srgbClr val="231F20"/>
                </a:solidFill>
                <a:latin typeface="AmuzehNewNormalPS"/>
                <a:cs typeface="B Koodak" panose="00000700000000000000" pitchFamily="2" charset="-78"/>
              </a:rPr>
              <a:t>( فتح سومنات)</a:t>
            </a:r>
            <a:endParaRPr lang="en-US" sz="3200" dirty="0">
              <a:cs typeface="B Koodak" panose="00000700000000000000" pitchFamily="2" charset="-78"/>
            </a:endParaRPr>
          </a:p>
        </p:txBody>
      </p:sp>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2" name="Rectangle 1"/>
          <p:cNvSpPr/>
          <p:nvPr/>
        </p:nvSpPr>
        <p:spPr>
          <a:xfrm>
            <a:off x="777240" y="581859"/>
            <a:ext cx="10119360" cy="5262979"/>
          </a:xfrm>
          <a:prstGeom prst="rect">
            <a:avLst/>
          </a:prstGeom>
        </p:spPr>
        <p:txBody>
          <a:bodyPr wrap="square">
            <a:spAutoFit/>
          </a:bodyPr>
          <a:lstStyle/>
          <a:p>
            <a:pPr algn="just">
              <a:lnSpc>
                <a:spcPct val="150000"/>
              </a:lnSpc>
            </a:pPr>
            <a:r>
              <a:rPr lang="fa-IR" sz="2800" b="1" dirty="0">
                <a:cs typeface="B Koodak" panose="00000700000000000000" pitchFamily="2" charset="-78"/>
              </a:rPr>
              <a:t>پرستشگاه سومنات</a:t>
            </a:r>
            <a:r>
              <a:rPr lang="fa-IR" sz="2800" dirty="0">
                <a:cs typeface="B Koodak" panose="00000700000000000000" pitchFamily="2" charset="-78"/>
              </a:rPr>
              <a:t> بزرگترین بتخانه هندوستان در شهر سومنات بود. محمود غزنوی از آنجاکه می‌دانست بتخانه سومنات گنجینۀ زر و سیم و جواهرات است برای تملک آن لشگرکشی عظیمی به سومنات کرد و پس از سه روز نبرد، بتخانه را گشود و خود با گرزی که در دست داشت بت اعظم را که از سنگ بود و در حدود ۵ متر طول داشت درهم شکست. و برای اعلام این پیروزی به همگان پاره‌هایی از آن را به غزنه، بغداد و مکه فرستاد و خود در ۱۰ صفر ۴۱۷ ه. ق به پایتخت بازگشت. قیمت این اشیا را که بدست محمود غزنوی غارت شد در آن روزگار ۲۰ میلیون دینار نوشته‌اند. در جنگ سومنات بیش از ۹۰ هزار نفر از هندیان به قتل رسیدند.</a:t>
            </a:r>
            <a:endParaRPr lang="en-US" sz="2800" dirty="0">
              <a:cs typeface="B Koodak" panose="00000700000000000000" pitchFamily="2" charset="-78"/>
            </a:endParaRPr>
          </a:p>
        </p:txBody>
      </p:sp>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3560" y="0"/>
            <a:ext cx="8564880" cy="6858000"/>
          </a:xfrm>
          <a:prstGeom prst="rect">
            <a:avLst/>
          </a:prstGeom>
        </p:spPr>
      </p:pic>
      <p:sp>
        <p:nvSpPr>
          <p:cNvPr id="4" name="Rectangle 3"/>
          <p:cNvSpPr/>
          <p:nvPr/>
        </p:nvSpPr>
        <p:spPr>
          <a:xfrm>
            <a:off x="8031480" y="314831"/>
            <a:ext cx="23469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معبد سومنات</a:t>
            </a:r>
            <a:endParaRPr lang="en-US" sz="3200" dirty="0">
              <a:cs typeface="B Koodak" panose="00000700000000000000" pitchFamily="2" charset="-78"/>
            </a:endParaRPr>
          </a:p>
        </p:txBody>
      </p:sp>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1089660" y="582201"/>
            <a:ext cx="10012680" cy="584775"/>
          </a:xfrm>
          <a:prstGeom prst="rect">
            <a:avLst/>
          </a:prstGeom>
        </p:spPr>
        <p:txBody>
          <a:bodyPr wrap="square">
            <a:spAutoFit/>
          </a:bodyPr>
          <a:lstStyle/>
          <a:p>
            <a:r>
              <a:rPr lang="fa-IR" sz="3200" dirty="0">
                <a:solidFill>
                  <a:srgbClr val="C00000"/>
                </a:solidFill>
                <a:latin typeface="AmuzehNewNormalPS"/>
                <a:cs typeface="B Koodak" panose="00000700000000000000" pitchFamily="2" charset="-78"/>
              </a:rPr>
              <a:t>پس از سلطان محمود، پسرش سلطان مسعود</a:t>
            </a:r>
            <a:r>
              <a:rPr lang="fa-IR" sz="3200" dirty="0">
                <a:solidFill>
                  <a:srgbClr val="231F20"/>
                </a:solidFill>
                <a:latin typeface="AmuzehNewNormalPS"/>
                <a:cs typeface="B Koodak" panose="00000700000000000000" pitchFamily="2" charset="-78"/>
              </a:rPr>
              <a:t> حکومت را به دست گرفت.</a:t>
            </a:r>
            <a:endParaRPr lang="en-US" sz="3200" dirty="0">
              <a:cs typeface="B Koodak" panose="00000700000000000000" pitchFamily="2" charset="-78"/>
            </a:endParaRPr>
          </a:p>
        </p:txBody>
      </p:sp>
      <p:sp>
        <p:nvSpPr>
          <p:cNvPr id="7" name="Rectangle 6"/>
          <p:cNvSpPr/>
          <p:nvPr/>
        </p:nvSpPr>
        <p:spPr>
          <a:xfrm>
            <a:off x="670560" y="1576312"/>
            <a:ext cx="1085088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اگر چه، سلطان مسعود فرمانروایی بی باک و جسور بود اما تدبیر پدر را نداشت. </a:t>
            </a:r>
            <a:endParaRPr lang="en-US" sz="3200" dirty="0">
              <a:solidFill>
                <a:srgbClr val="231F20"/>
              </a:solidFill>
              <a:latin typeface="AmuzehNewNormalPS"/>
              <a:cs typeface="B Koodak" panose="00000700000000000000" pitchFamily="2" charset="-78"/>
            </a:endParaRPr>
          </a:p>
        </p:txBody>
      </p:sp>
      <p:sp>
        <p:nvSpPr>
          <p:cNvPr id="8" name="Rectangle 7"/>
          <p:cNvSpPr/>
          <p:nvPr/>
        </p:nvSpPr>
        <p:spPr>
          <a:xfrm>
            <a:off x="312420" y="2570423"/>
            <a:ext cx="115671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از سلجوقیان شکست خورد و مدتی بعد توسط سپاهیان شورشی خود به قتل رسید.</a:t>
            </a:r>
            <a:endParaRPr lang="en-US" dirty="0"/>
          </a:p>
        </p:txBody>
      </p:sp>
      <p:sp>
        <p:nvSpPr>
          <p:cNvPr id="9" name="Rectangle 8"/>
          <p:cNvSpPr/>
          <p:nvPr/>
        </p:nvSpPr>
        <p:spPr>
          <a:xfrm>
            <a:off x="167640" y="4083126"/>
            <a:ext cx="11521440"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قدرت و حکومت غزنویان بر </a:t>
            </a:r>
            <a:r>
              <a:rPr lang="fa-IR" sz="3200" dirty="0">
                <a:solidFill>
                  <a:srgbClr val="0000FF"/>
                </a:solidFill>
                <a:latin typeface="AmuzehNewNormalPS"/>
                <a:cs typeface="B Koodak" panose="00000700000000000000" pitchFamily="2" charset="-78"/>
              </a:rPr>
              <a:t>نیروی نظامی </a:t>
            </a:r>
            <a:r>
              <a:rPr lang="fa-IR" sz="3200" dirty="0">
                <a:solidFill>
                  <a:srgbClr val="C00000"/>
                </a:solidFill>
                <a:latin typeface="AmuzehNewNormalPS"/>
                <a:cs typeface="B Koodak" panose="00000700000000000000" pitchFamily="2" charset="-78"/>
              </a:rPr>
              <a:t>استوار بود</a:t>
            </a:r>
            <a:r>
              <a:rPr lang="fa-IR" sz="3200" dirty="0">
                <a:solidFill>
                  <a:srgbClr val="231F20"/>
                </a:solidFill>
                <a:latin typeface="AmuzehNewNormalPS"/>
                <a:cs typeface="B Koodak" panose="00000700000000000000" pitchFamily="2" charset="-78"/>
              </a:rPr>
              <a:t> و آنها از محبوبیت و مقبولیتی که صفاریان و سامانیان و آل بویه در بین توده مردم داشتند، بی بهره بودند</a:t>
            </a:r>
            <a:r>
              <a:rPr lang="fa-IR" dirty="0">
                <a:solidFill>
                  <a:srgbClr val="231F20"/>
                </a:solidFill>
                <a:latin typeface="AmuzehNewNormalPS"/>
              </a:rPr>
              <a:t>.</a:t>
            </a:r>
            <a:endParaRPr lang="en-US" dirty="0"/>
          </a:p>
        </p:txBody>
      </p:sp>
      <p:sp>
        <p:nvSpPr>
          <p:cNvPr id="10" name="Rectangle 9"/>
          <p:cNvSpPr/>
          <p:nvPr/>
        </p:nvSpPr>
        <p:spPr>
          <a:xfrm>
            <a:off x="670560" y="5470563"/>
            <a:ext cx="10599420"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رابطه حکومت غزنویان با خلفای عباسی </a:t>
            </a:r>
            <a:r>
              <a:rPr lang="fa-IR" sz="3200" dirty="0">
                <a:solidFill>
                  <a:srgbClr val="0000FF"/>
                </a:solidFill>
                <a:latin typeface="AmuzehNewNormalPS"/>
                <a:cs typeface="B Koodak" panose="00000700000000000000" pitchFamily="2" charset="-78"/>
              </a:rPr>
              <a:t>دوستانه</a:t>
            </a:r>
            <a:r>
              <a:rPr lang="fa-IR" sz="3200" dirty="0">
                <a:solidFill>
                  <a:srgbClr val="C00000"/>
                </a:solidFill>
                <a:latin typeface="AmuzehNewNormalPS"/>
                <a:cs typeface="B Koodak" panose="00000700000000000000" pitchFamily="2" charset="-78"/>
              </a:rPr>
              <a:t> بود </a:t>
            </a:r>
            <a:r>
              <a:rPr lang="fa-IR" sz="3200" dirty="0">
                <a:solidFill>
                  <a:srgbClr val="231F20"/>
                </a:solidFill>
                <a:latin typeface="AmuzehNewNormalPS"/>
                <a:cs typeface="B Koodak" panose="00000700000000000000" pitchFamily="2" charset="-78"/>
              </a:rPr>
              <a:t>و سلاطین غزنوی به ویژه سلطان محمود، خود را مطیع و تابع خلافت عباسی می دانستند.</a:t>
            </a:r>
            <a:endParaRPr lang="en-US" sz="3200" dirty="0">
              <a:solidFill>
                <a:srgbClr val="231F20"/>
              </a:solidFill>
              <a:latin typeface="AmuzehNewNormalPS"/>
              <a:cs typeface="B Koodak" panose="00000700000000000000" pitchFamily="2" charset="-78"/>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3261974"/>
            <a:ext cx="4572000" cy="714375"/>
          </a:xfrm>
          <a:prstGeom prst="rect">
            <a:avLst/>
          </a:prstGeom>
        </p:spPr>
      </p:pic>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 calcmode="lin" valueType="num">
                                      <p:cBhvr>
                                        <p:cTn id="19"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69431"/>
          </a:xfrm>
          <a:prstGeom prst="rect">
            <a:avLst/>
          </a:prstGeom>
        </p:spPr>
      </p:pic>
      <p:grpSp>
        <p:nvGrpSpPr>
          <p:cNvPr id="7" name="Group 6"/>
          <p:cNvGrpSpPr/>
          <p:nvPr/>
        </p:nvGrpSpPr>
        <p:grpSpPr>
          <a:xfrm>
            <a:off x="4657148" y="0"/>
            <a:ext cx="2877704" cy="2172430"/>
            <a:chOff x="4355545" y="2779525"/>
            <a:chExt cx="2959656" cy="2301339"/>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5545" y="2779525"/>
              <a:ext cx="2959656" cy="2301339"/>
            </a:xfrm>
            <a:prstGeom prst="rect">
              <a:avLst/>
            </a:prstGeom>
          </p:spPr>
        </p:pic>
        <p:sp>
          <p:nvSpPr>
            <p:cNvPr id="9" name="Rectangle 8"/>
            <p:cNvSpPr/>
            <p:nvPr/>
          </p:nvSpPr>
          <p:spPr>
            <a:xfrm>
              <a:off x="5036608" y="3620457"/>
              <a:ext cx="1597528" cy="6194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سلجوقیان</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10" name="Rectangle 9"/>
          <p:cNvSpPr/>
          <p:nvPr/>
        </p:nvSpPr>
        <p:spPr>
          <a:xfrm>
            <a:off x="0" y="2967335"/>
            <a:ext cx="12192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سلجوقیان طایفه ای از ترکان بودند که پس از پذیرش اسلام به ماوراءالنهر مهاجرت کردند</a:t>
            </a:r>
            <a:endParaRPr lang="en-US" sz="3200" dirty="0">
              <a:cs typeface="B Koodak" panose="00000700000000000000" pitchFamily="2" charset="-78"/>
            </a:endParaRPr>
          </a:p>
        </p:txBody>
      </p:sp>
      <p:sp>
        <p:nvSpPr>
          <p:cNvPr id="12" name="Rectangle 11"/>
          <p:cNvSpPr/>
          <p:nvPr/>
        </p:nvSpPr>
        <p:spPr>
          <a:xfrm>
            <a:off x="0" y="4345937"/>
            <a:ext cx="121920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یکی </a:t>
            </a:r>
            <a:r>
              <a:rPr lang="fa-IR" sz="3200" dirty="0">
                <a:solidFill>
                  <a:srgbClr val="C00000"/>
                </a:solidFill>
                <a:latin typeface="AmuzehNewNormalPS"/>
                <a:cs typeface="B Koodak" panose="00000700000000000000" pitchFamily="2" charset="-78"/>
              </a:rPr>
              <a:t>از نوادگان سلجوق </a:t>
            </a:r>
            <a:r>
              <a:rPr lang="fa-IR" sz="3200" dirty="0">
                <a:solidFill>
                  <a:srgbClr val="231F20"/>
                </a:solidFill>
                <a:latin typeface="AmuzehNewNormalPS"/>
                <a:cs typeface="B Koodak" panose="00000700000000000000" pitchFamily="2" charset="-78"/>
              </a:rPr>
              <a:t>(جدّ سلجوقیان) به نام </a:t>
            </a:r>
            <a:r>
              <a:rPr lang="fa-IR" sz="3200" dirty="0">
                <a:solidFill>
                  <a:srgbClr val="C00000"/>
                </a:solidFill>
                <a:latin typeface="AmuzehNewNormalPS"/>
                <a:cs typeface="B Koodak" panose="00000700000000000000" pitchFamily="2" charset="-78"/>
              </a:rPr>
              <a:t>طُغرِل</a:t>
            </a:r>
            <a:r>
              <a:rPr lang="fa-IR" sz="3200" dirty="0">
                <a:solidFill>
                  <a:srgbClr val="231F20"/>
                </a:solidFill>
                <a:latin typeface="AmuzehNewNormalPS"/>
                <a:cs typeface="B Koodak" panose="00000700000000000000" pitchFamily="2" charset="-78"/>
              </a:rPr>
              <a:t> پس از شکست سلطان مسعود غزنوی، در نیشابور بر تخت نشست. </a:t>
            </a:r>
            <a:endParaRPr lang="en-US" dirty="0"/>
          </a:p>
        </p:txBody>
      </p:sp>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7" name="Group 6"/>
          <p:cNvGrpSpPr/>
          <p:nvPr/>
        </p:nvGrpSpPr>
        <p:grpSpPr>
          <a:xfrm>
            <a:off x="4491141" y="208554"/>
            <a:ext cx="3209718" cy="1498326"/>
            <a:chOff x="4236721" y="360954"/>
            <a:chExt cx="3209718" cy="1498326"/>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6721" y="360954"/>
              <a:ext cx="3209718" cy="1498326"/>
            </a:xfrm>
            <a:prstGeom prst="rect">
              <a:avLst/>
            </a:prstGeom>
          </p:spPr>
        </p:pic>
        <p:sp>
          <p:nvSpPr>
            <p:cNvPr id="6" name="Rectangle 5"/>
            <p:cNvSpPr/>
            <p:nvPr/>
          </p:nvSpPr>
          <p:spPr>
            <a:xfrm>
              <a:off x="4721737" y="817729"/>
              <a:ext cx="2239686"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اقدامات طغرل</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9" name="Rectangle 8"/>
          <p:cNvSpPr/>
          <p:nvPr/>
        </p:nvSpPr>
        <p:spPr>
          <a:xfrm>
            <a:off x="7215843" y="1884443"/>
            <a:ext cx="45567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1. تسخیر مناطق مختلف ایران</a:t>
            </a:r>
            <a:endParaRPr lang="en-US" dirty="0"/>
          </a:p>
        </p:txBody>
      </p:sp>
      <p:sp>
        <p:nvSpPr>
          <p:cNvPr id="10" name="Rectangle 9"/>
          <p:cNvSpPr/>
          <p:nvPr/>
        </p:nvSpPr>
        <p:spPr>
          <a:xfrm>
            <a:off x="3291840" y="2844224"/>
            <a:ext cx="8480763"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2. به بغداد رفت و حکومت شیعه مذهب آل بویه را برانداخت.</a:t>
            </a:r>
            <a:endParaRPr lang="en-US" dirty="0"/>
          </a:p>
        </p:txBody>
      </p:sp>
      <p:sp>
        <p:nvSpPr>
          <p:cNvPr id="11" name="Rectangle 10"/>
          <p:cNvSpPr/>
          <p:nvPr/>
        </p:nvSpPr>
        <p:spPr>
          <a:xfrm>
            <a:off x="0" y="3801940"/>
            <a:ext cx="11772602"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3. خطری را که از جانب خلافت فاطمی مصر متوجه خلافت عباسی بود از میان برداشت.</a:t>
            </a:r>
            <a:endParaRPr lang="en-US" dirty="0"/>
          </a:p>
        </p:txBody>
      </p:sp>
      <p:sp>
        <p:nvSpPr>
          <p:cNvPr id="13" name="Wave 12"/>
          <p:cNvSpPr/>
          <p:nvPr/>
        </p:nvSpPr>
        <p:spPr>
          <a:xfrm>
            <a:off x="624840" y="4566343"/>
            <a:ext cx="10942320" cy="2163294"/>
          </a:xfrm>
          <a:prstGeom prst="wave">
            <a:avLst/>
          </a:prstGeom>
          <a:blipFill dpi="0" rotWithShape="1">
            <a:blip r:embed="rId4">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خلیفۀ عباسی نیز به دلیل این اقدامات طغرل، به او لقب «</a:t>
            </a:r>
            <a:r>
              <a:rPr lang="fa-IR" sz="3200" dirty="0">
                <a:solidFill>
                  <a:srgbClr val="0000FF"/>
                </a:solidFill>
                <a:latin typeface="AmuzehNewNormalPS"/>
                <a:cs typeface="B Koodak" panose="00000700000000000000" pitchFamily="2" charset="-78"/>
              </a:rPr>
              <a:t>سلطان رکن الدین</a:t>
            </a:r>
            <a:r>
              <a:rPr lang="fa-IR" sz="3200" dirty="0">
                <a:solidFill>
                  <a:srgbClr val="231F20"/>
                </a:solidFill>
                <a:latin typeface="AmuzehNewNormalPS"/>
                <a:cs typeface="B Koodak" panose="00000700000000000000" pitchFamily="2" charset="-78"/>
              </a:rPr>
              <a:t>» داد و حکومت او را بر ایران و عراق تأیید کرد.</a:t>
            </a:r>
            <a:endParaRPr lang="en-US" sz="3200" dirty="0">
              <a:cs typeface="B Koodak" panose="00000700000000000000" pitchFamily="2" charset="-78"/>
            </a:endParaRPr>
          </a:p>
        </p:txBody>
      </p:sp>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10"/>
                                        </p:tgtEl>
                                        <p:attrNameLst>
                                          <p:attrName>style.visibility</p:attrName>
                                        </p:attrNameLst>
                                      </p:cBhvr>
                                      <p:to>
                                        <p:strVal val="visible"/>
                                      </p:to>
                                    </p:set>
                                    <p:anim by="(-#ppt_w*2)" calcmode="lin" valueType="num">
                                      <p:cBhvr rctx="PPT">
                                        <p:cTn id="15" dur="500" autoRev="1" fill="hold">
                                          <p:stCondLst>
                                            <p:cond delay="0"/>
                                          </p:stCondLst>
                                        </p:cTn>
                                        <p:tgtEl>
                                          <p:spTgt spid="10"/>
                                        </p:tgtEl>
                                        <p:attrNameLst>
                                          <p:attrName>ppt_w</p:attrName>
                                        </p:attrNameLst>
                                      </p:cBhvr>
                                    </p:anim>
                                    <p:anim by="(#ppt_w*0.50)" calcmode="lin" valueType="num">
                                      <p:cBhvr>
                                        <p:cTn id="16" dur="500" decel="50000" autoRev="1" fill="hold">
                                          <p:stCondLst>
                                            <p:cond delay="0"/>
                                          </p:stCondLst>
                                        </p:cTn>
                                        <p:tgtEl>
                                          <p:spTgt spid="10"/>
                                        </p:tgtEl>
                                        <p:attrNameLst>
                                          <p:attrName>ppt_x</p:attrName>
                                        </p:attrNameLst>
                                      </p:cBhvr>
                                    </p:anim>
                                    <p:anim from="(-#ppt_h/2)" to="(#ppt_y)" calcmode="lin" valueType="num">
                                      <p:cBhvr>
                                        <p:cTn id="17" dur="1000" fill="hold">
                                          <p:stCondLst>
                                            <p:cond delay="0"/>
                                          </p:stCondLst>
                                        </p:cTn>
                                        <p:tgtEl>
                                          <p:spTgt spid="10"/>
                                        </p:tgtEl>
                                        <p:attrNameLst>
                                          <p:attrName>ppt_y</p:attrName>
                                        </p:attrNameLst>
                                      </p:cBhvr>
                                    </p:anim>
                                    <p:animRot by="21600000">
                                      <p:cBhvr>
                                        <p:cTn id="18" dur="1000" fill="hold">
                                          <p:stCondLst>
                                            <p:cond delay="0"/>
                                          </p:stCondLst>
                                        </p:cTn>
                                        <p:tgtEl>
                                          <p:spTgt spid="10"/>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500" autoRev="1" fill="hold">
                                          <p:stCondLst>
                                            <p:cond delay="0"/>
                                          </p:stCondLst>
                                        </p:cTn>
                                        <p:tgtEl>
                                          <p:spTgt spid="11"/>
                                        </p:tgtEl>
                                        <p:attrNameLst>
                                          <p:attrName>ppt_w</p:attrName>
                                        </p:attrNameLst>
                                      </p:cBhvr>
                                    </p:anim>
                                    <p:anim by="(#ppt_w*0.50)" calcmode="lin" valueType="num">
                                      <p:cBhvr>
                                        <p:cTn id="24" dur="500" decel="50000" autoRev="1" fill="hold">
                                          <p:stCondLst>
                                            <p:cond delay="0"/>
                                          </p:stCondLst>
                                        </p:cTn>
                                        <p:tgtEl>
                                          <p:spTgt spid="11"/>
                                        </p:tgtEl>
                                        <p:attrNameLst>
                                          <p:attrName>ppt_x</p:attrName>
                                        </p:attrNameLst>
                                      </p:cBhvr>
                                    </p:anim>
                                    <p:anim from="(-#ppt_h/2)" to="(#ppt_y)" calcmode="lin" valueType="num">
                                      <p:cBhvr>
                                        <p:cTn id="25" dur="1000" fill="hold">
                                          <p:stCondLst>
                                            <p:cond delay="0"/>
                                          </p:stCondLst>
                                        </p:cTn>
                                        <p:tgtEl>
                                          <p:spTgt spid="11"/>
                                        </p:tgtEl>
                                        <p:attrNameLst>
                                          <p:attrName>ppt_y</p:attrName>
                                        </p:attrNameLst>
                                      </p:cBhvr>
                                    </p:anim>
                                    <p:animRot by="21600000">
                                      <p:cBhvr>
                                        <p:cTn id="26" dur="1000" fill="hold">
                                          <p:stCondLst>
                                            <p:cond delay="0"/>
                                          </p:stCondLst>
                                        </p:cTn>
                                        <p:tgtEl>
                                          <p:spTgt spid="11"/>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Group 5"/>
          <p:cNvGrpSpPr/>
          <p:nvPr/>
        </p:nvGrpSpPr>
        <p:grpSpPr>
          <a:xfrm>
            <a:off x="4550000" y="166144"/>
            <a:ext cx="3091996" cy="1218387"/>
            <a:chOff x="4550002" y="263068"/>
            <a:chExt cx="3091996" cy="1218387"/>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0002" y="263068"/>
              <a:ext cx="3091996" cy="1218387"/>
            </a:xfrm>
            <a:prstGeom prst="rect">
              <a:avLst/>
            </a:prstGeom>
          </p:spPr>
        </p:pic>
        <p:sp>
          <p:nvSpPr>
            <p:cNvPr id="5" name="Rectangle 4"/>
            <p:cNvSpPr/>
            <p:nvPr/>
          </p:nvSpPr>
          <p:spPr>
            <a:xfrm>
              <a:off x="5299858" y="579873"/>
              <a:ext cx="1592283"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اوج قدرت</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7" name="Rectangle 6"/>
          <p:cNvSpPr/>
          <p:nvPr/>
        </p:nvSpPr>
        <p:spPr>
          <a:xfrm>
            <a:off x="2979417" y="1540410"/>
            <a:ext cx="6233159" cy="584775"/>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آلب ارسلان</a:t>
            </a:r>
            <a:r>
              <a:rPr lang="fa-IR" sz="3200" dirty="0">
                <a:solidFill>
                  <a:srgbClr val="231F20"/>
                </a:solidFill>
                <a:latin typeface="AmuzehNewNormalPS"/>
                <a:cs typeface="B Koodak" panose="00000700000000000000" pitchFamily="2" charset="-78"/>
              </a:rPr>
              <a:t>، برادرزاده و جانشین طُغرل بود.</a:t>
            </a:r>
          </a:p>
        </p:txBody>
      </p:sp>
      <p:sp>
        <p:nvSpPr>
          <p:cNvPr id="8" name="Rectangle 7"/>
          <p:cNvSpPr/>
          <p:nvPr/>
        </p:nvSpPr>
        <p:spPr>
          <a:xfrm>
            <a:off x="777236" y="2498942"/>
            <a:ext cx="1063752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توانست با </a:t>
            </a:r>
            <a:r>
              <a:rPr lang="fa-IR" sz="3200" dirty="0">
                <a:solidFill>
                  <a:srgbClr val="0000FF"/>
                </a:solidFill>
                <a:latin typeface="AmuzehNewNormalPS"/>
                <a:cs typeface="B Koodak" panose="00000700000000000000" pitchFamily="2" charset="-78"/>
              </a:rPr>
              <a:t>راهنمایی خواجه نظام الملک وزیر</a:t>
            </a:r>
            <a:r>
              <a:rPr lang="fa-IR" sz="3200" dirty="0">
                <a:solidFill>
                  <a:srgbClr val="231F20"/>
                </a:solidFill>
                <a:latin typeface="AmuzehNewNormalPS"/>
                <a:cs typeface="B Koodak" panose="00000700000000000000" pitchFamily="2" charset="-78"/>
              </a:rPr>
              <a:t>، رقیبان داخلی را سرکوب کند و بر قدرت و استحکام حکومت سلجوقی بیفزاید.</a:t>
            </a:r>
            <a:endParaRPr lang="en-US" sz="3200" dirty="0">
              <a:cs typeface="B Koodak" panose="00000700000000000000" pitchFamily="2" charset="-78"/>
            </a:endParaRPr>
          </a:p>
        </p:txBody>
      </p:sp>
      <p:sp>
        <p:nvSpPr>
          <p:cNvPr id="9" name="Rectangle 8"/>
          <p:cNvSpPr/>
          <p:nvPr/>
        </p:nvSpPr>
        <p:spPr>
          <a:xfrm>
            <a:off x="1440176" y="3873763"/>
            <a:ext cx="93116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آلب ارسـلان همچنین به ارمنستـان و گرجستـان لشکرکشی کرد.</a:t>
            </a:r>
            <a:endParaRPr lang="en-US" sz="3200" dirty="0">
              <a:solidFill>
                <a:srgbClr val="231F20"/>
              </a:solidFill>
              <a:latin typeface="AmuzehNewNormalPS"/>
              <a:cs typeface="B Koodak" panose="00000700000000000000" pitchFamily="2" charset="-78"/>
            </a:endParaRPr>
          </a:p>
        </p:txBody>
      </p:sp>
      <p:sp>
        <p:nvSpPr>
          <p:cNvPr id="10" name="Rectangle 9"/>
          <p:cNvSpPr/>
          <p:nvPr/>
        </p:nvSpPr>
        <p:spPr>
          <a:xfrm>
            <a:off x="220976" y="4756141"/>
            <a:ext cx="1175004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در </a:t>
            </a:r>
            <a:r>
              <a:rPr lang="fa-IR" sz="3200" dirty="0">
                <a:solidFill>
                  <a:srgbClr val="0000FF"/>
                </a:solidFill>
                <a:latin typeface="AmuzehNewNormalPS"/>
                <a:cs typeface="B Koodak" panose="00000700000000000000" pitchFamily="2" charset="-78"/>
              </a:rPr>
              <a:t>نبرد ملازگرد </a:t>
            </a:r>
            <a:r>
              <a:rPr lang="fa-IR" sz="3200" dirty="0">
                <a:solidFill>
                  <a:srgbClr val="231F20"/>
                </a:solidFill>
                <a:latin typeface="AmuzehNewNormalPS"/>
                <a:cs typeface="B Koodak" panose="00000700000000000000" pitchFamily="2" charset="-78"/>
              </a:rPr>
              <a:t>در سال 463ق رومیان را شکست سختی داد و امپراتور روم شرقی را به اسارت گرفت.</a:t>
            </a:r>
            <a:endParaRPr lang="en-US" sz="3200" dirty="0">
              <a:solidFill>
                <a:srgbClr val="231F20"/>
              </a:solidFill>
              <a:latin typeface="AmuzehNewNormalPS"/>
              <a:cs typeface="B Koodak" panose="00000700000000000000" pitchFamily="2" charset="-78"/>
            </a:endParaRPr>
          </a:p>
        </p:txBody>
      </p:sp>
      <p:sp>
        <p:nvSpPr>
          <p:cNvPr id="11" name="Rectangle 10"/>
          <p:cNvSpPr/>
          <p:nvPr/>
        </p:nvSpPr>
        <p:spPr>
          <a:xfrm>
            <a:off x="0" y="6052244"/>
            <a:ext cx="12192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نتیجۀ این پیروزی، بخشهای وسیعی از آسیای صغیر</a:t>
            </a:r>
            <a:r>
              <a:rPr lang="fa-IR" sz="14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به تصرف سپاهیان سلجوقی درآمد.</a:t>
            </a:r>
            <a:endParaRPr lang="en-US" sz="3200" dirty="0">
              <a:cs typeface="B Koodak" panose="00000700000000000000" pitchFamily="2" charset="-78"/>
            </a:endParaRPr>
          </a:p>
        </p:txBody>
      </p:sp>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up)">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6852" y="838524"/>
            <a:ext cx="5473016" cy="518095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97028" y="838524"/>
            <a:ext cx="3690431" cy="5180952"/>
          </a:xfrm>
          <a:prstGeom prst="rect">
            <a:avLst/>
          </a:prstGeom>
        </p:spPr>
      </p:pic>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2221" y="0"/>
            <a:ext cx="703978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9240" cy="6869430"/>
          </a:xfrm>
          <a:prstGeom prst="rect">
            <a:avLst/>
          </a:prstGeom>
        </p:spPr>
      </p:pic>
      <p:sp>
        <p:nvSpPr>
          <p:cNvPr id="3" name="Rectangle 2"/>
          <p:cNvSpPr/>
          <p:nvPr/>
        </p:nvSpPr>
        <p:spPr>
          <a:xfrm>
            <a:off x="9159240" y="2618155"/>
            <a:ext cx="3032760" cy="1384995"/>
          </a:xfrm>
          <a:prstGeom prst="rect">
            <a:avLst/>
          </a:prstGeom>
        </p:spPr>
        <p:txBody>
          <a:bodyPr wrap="square">
            <a:spAutoFit/>
          </a:bodyPr>
          <a:lstStyle/>
          <a:p>
            <a:pPr algn="ctr"/>
            <a:r>
              <a:rPr lang="fa-IR" sz="2800" dirty="0">
                <a:solidFill>
                  <a:srgbClr val="231F20"/>
                </a:solidFill>
                <a:latin typeface="Amuzeh-New-Bold"/>
                <a:cs typeface="B Koodak" panose="00000700000000000000" pitchFamily="2" charset="-78"/>
              </a:rPr>
              <a:t>برج سرخ از آثار دورۀ سلجوقیان در شهر آلانیا، ترکیه</a:t>
            </a:r>
            <a:endParaRPr lang="en-US" sz="2800" dirty="0">
              <a:cs typeface="B Koodak" panose="00000700000000000000" pitchFamily="2" charset="-78"/>
            </a:endParaRPr>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577340" y="560755"/>
            <a:ext cx="9037320" cy="584775"/>
          </a:xfrm>
          <a:prstGeom prst="rect">
            <a:avLst/>
          </a:prstGeom>
        </p:spPr>
        <p:txBody>
          <a:bodyPr wrap="square">
            <a:spAutoFit/>
          </a:bodyPr>
          <a:lstStyle/>
          <a:p>
            <a:pPr algn="ctr"/>
            <a:r>
              <a:rPr lang="fa-IR" sz="3200" dirty="0">
                <a:solidFill>
                  <a:srgbClr val="0000FF"/>
                </a:solidFill>
                <a:latin typeface="AmuzehNewNormalPS"/>
                <a:cs typeface="B Koodak" panose="00000700000000000000" pitchFamily="2" charset="-78"/>
              </a:rPr>
              <a:t>ملکشاه</a:t>
            </a:r>
            <a:r>
              <a:rPr lang="fa-IR" sz="3200" dirty="0">
                <a:solidFill>
                  <a:srgbClr val="231F20"/>
                </a:solidFill>
                <a:latin typeface="AmuzehNewNormalPS"/>
                <a:cs typeface="B Koodak" panose="00000700000000000000" pitchFamily="2" charset="-78"/>
              </a:rPr>
              <a:t>، پسر آلب ارسلان، از دیگر پادشاهان مشهور سلجوقی بود. </a:t>
            </a:r>
            <a:endParaRPr lang="en-US" sz="3200" dirty="0">
              <a:cs typeface="B Koodak" panose="00000700000000000000" pitchFamily="2" charset="-78"/>
            </a:endParaRPr>
          </a:p>
        </p:txBody>
      </p:sp>
      <p:sp>
        <p:nvSpPr>
          <p:cNvPr id="4" name="Rectangle 3"/>
          <p:cNvSpPr/>
          <p:nvPr/>
        </p:nvSpPr>
        <p:spPr>
          <a:xfrm>
            <a:off x="800100" y="1490097"/>
            <a:ext cx="105918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وی مناطقی از ماوراءالنهر و شام را فتح کرد و حکومت سلجوقیان در دورۀ او به </a:t>
            </a:r>
            <a:r>
              <a:rPr lang="fa-IR" sz="3200" dirty="0">
                <a:solidFill>
                  <a:srgbClr val="0000FF"/>
                </a:solidFill>
                <a:latin typeface="AmuzehNewNormalPS"/>
                <a:cs typeface="B Koodak" panose="00000700000000000000" pitchFamily="2" charset="-78"/>
              </a:rPr>
              <a:t>اوج قدرت </a:t>
            </a:r>
            <a:r>
              <a:rPr lang="fa-IR" sz="3200" dirty="0">
                <a:solidFill>
                  <a:srgbClr val="231F20"/>
                </a:solidFill>
                <a:latin typeface="AmuzehNewNormalPS"/>
                <a:cs typeface="B Koodak" panose="00000700000000000000" pitchFamily="2" charset="-78"/>
              </a:rPr>
              <a:t>رسید.</a:t>
            </a:r>
            <a:endParaRPr lang="en-US" sz="3200" dirty="0">
              <a:solidFill>
                <a:srgbClr val="231F20"/>
              </a:solidFill>
              <a:latin typeface="AmuzehNewNormalPS"/>
              <a:cs typeface="B Koodak" panose="00000700000000000000" pitchFamily="2" charset="-78"/>
            </a:endParaRPr>
          </a:p>
        </p:txBody>
      </p:sp>
      <p:sp>
        <p:nvSpPr>
          <p:cNvPr id="6" name="Rectangle 5"/>
          <p:cNvSpPr/>
          <p:nvPr/>
        </p:nvSpPr>
        <p:spPr>
          <a:xfrm>
            <a:off x="586740" y="5825566"/>
            <a:ext cx="110185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آن زمان</a:t>
            </a:r>
            <a:r>
              <a:rPr lang="fa-IR" sz="3200" dirty="0">
                <a:solidFill>
                  <a:srgbClr val="0000FF"/>
                </a:solidFill>
                <a:latin typeface="AmuzehNewNormalPS"/>
                <a:cs typeface="B Koodak" panose="00000700000000000000" pitchFamily="2" charset="-78"/>
              </a:rPr>
              <a:t> اصفهان </a:t>
            </a:r>
            <a:r>
              <a:rPr lang="fa-IR" sz="3200" dirty="0">
                <a:solidFill>
                  <a:srgbClr val="231F20"/>
                </a:solidFill>
                <a:latin typeface="AmuzehNewNormalPS"/>
                <a:cs typeface="B Koodak" panose="00000700000000000000" pitchFamily="2" charset="-78"/>
              </a:rPr>
              <a:t>که </a:t>
            </a:r>
            <a:r>
              <a:rPr lang="fa-IR" sz="3200" dirty="0">
                <a:solidFill>
                  <a:srgbClr val="0000FF"/>
                </a:solidFill>
                <a:latin typeface="AmuzehNewNormalPS"/>
                <a:cs typeface="B Koodak" panose="00000700000000000000" pitchFamily="2" charset="-78"/>
              </a:rPr>
              <a:t>پایتخت سلجوقیان </a:t>
            </a:r>
            <a:r>
              <a:rPr lang="fa-IR" sz="3200" dirty="0">
                <a:solidFill>
                  <a:srgbClr val="231F20"/>
                </a:solidFill>
                <a:latin typeface="AmuzehNewNormalPS"/>
                <a:cs typeface="B Koodak" panose="00000700000000000000" pitchFamily="2" charset="-78"/>
              </a:rPr>
              <a:t>بود به شهری بزرگ و آباد تبدیل شد</a:t>
            </a:r>
            <a:r>
              <a:rPr lang="fa-IR" dirty="0">
                <a:solidFill>
                  <a:srgbClr val="231F20"/>
                </a:solidFill>
                <a:latin typeface="AmuzehNewNormalPS"/>
              </a:rPr>
              <a:t>.</a:t>
            </a:r>
            <a:endParaRPr lang="en-US" dirty="0"/>
          </a:p>
        </p:txBody>
      </p:sp>
      <p:grpSp>
        <p:nvGrpSpPr>
          <p:cNvPr id="9" name="Group 8"/>
          <p:cNvGrpSpPr/>
          <p:nvPr/>
        </p:nvGrpSpPr>
        <p:grpSpPr>
          <a:xfrm>
            <a:off x="160020" y="2728923"/>
            <a:ext cx="11871960" cy="2867574"/>
            <a:chOff x="160020" y="2635627"/>
            <a:chExt cx="11871960" cy="2867574"/>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 y="2635627"/>
              <a:ext cx="11871960" cy="2867574"/>
            </a:xfrm>
            <a:prstGeom prst="rect">
              <a:avLst/>
            </a:prstGeom>
          </p:spPr>
        </p:pic>
        <p:sp>
          <p:nvSpPr>
            <p:cNvPr id="8" name="Rectangle 7"/>
            <p:cNvSpPr/>
            <p:nvPr/>
          </p:nvSpPr>
          <p:spPr>
            <a:xfrm>
              <a:off x="1097280" y="3271725"/>
              <a:ext cx="9997440" cy="1508105"/>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در آن دوره، محدودۀ جغرافیایی ایران با زمان ساسانیان برابری می کرد و از ماوراءالنهر در شرق تا دریای مدیترانه در غرب گسترش یافته بود.</a:t>
              </a:r>
              <a:endParaRPr lang="en-US" sz="3200" dirty="0">
                <a:solidFill>
                  <a:srgbClr val="231F20"/>
                </a:solidFill>
                <a:latin typeface="AmuzehNewNormalPS"/>
                <a:cs typeface="B Koodak" panose="00000700000000000000" pitchFamily="2" charset="-78"/>
              </a:endParaRPr>
            </a:p>
          </p:txBody>
        </p:sp>
      </p:grpSp>
    </p:spTree>
    <p:extLst>
      <p:ext uri="{BB962C8B-B14F-4D97-AF65-F5344CB8AC3E}">
        <p14:creationId xmlns:p14="http://schemas.microsoft.com/office/powerpoint/2010/main" val="270206722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5880" y="171450"/>
            <a:ext cx="9540240" cy="6058051"/>
          </a:xfrm>
          <a:prstGeom prst="rect">
            <a:avLst/>
          </a:prstGeom>
        </p:spPr>
      </p:pic>
      <p:sp>
        <p:nvSpPr>
          <p:cNvPr id="9" name="Rectangle 8"/>
          <p:cNvSpPr/>
          <p:nvPr/>
        </p:nvSpPr>
        <p:spPr>
          <a:xfrm>
            <a:off x="3935730" y="6139341"/>
            <a:ext cx="4320540" cy="523220"/>
          </a:xfrm>
          <a:prstGeom prst="rect">
            <a:avLst/>
          </a:prstGeom>
        </p:spPr>
        <p:txBody>
          <a:bodyPr wrap="square">
            <a:spAutoFit/>
          </a:bodyPr>
          <a:lstStyle/>
          <a:p>
            <a:pPr algn="ctr"/>
            <a:r>
              <a:rPr lang="fa-IR" sz="2800" dirty="0">
                <a:solidFill>
                  <a:srgbClr val="231F20"/>
                </a:solidFill>
                <a:latin typeface="AmuzehNewNormalPS"/>
                <a:cs typeface="B Titr" panose="00000700000000000000" pitchFamily="2" charset="-78"/>
              </a:rPr>
              <a:t>قلمرو سلجوقیان در زمان ملکشاه</a:t>
            </a:r>
            <a:endParaRPr lang="en-US" sz="2800" dirty="0">
              <a:solidFill>
                <a:srgbClr val="231F20"/>
              </a:solidFill>
              <a:latin typeface="AmuzehNewNormalPS"/>
              <a:cs typeface="B Titr" panose="00000700000000000000" pitchFamily="2" charset="-78"/>
            </a:endParaRPr>
          </a:p>
        </p:txBody>
      </p:sp>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 y="0"/>
            <a:ext cx="12192000" cy="6858000"/>
          </a:xfrm>
          <a:prstGeom prst="rect">
            <a:avLst/>
          </a:prstGeom>
        </p:spPr>
      </p:pic>
      <p:grpSp>
        <p:nvGrpSpPr>
          <p:cNvPr id="5" name="Group 4"/>
          <p:cNvGrpSpPr/>
          <p:nvPr/>
        </p:nvGrpSpPr>
        <p:grpSpPr>
          <a:xfrm>
            <a:off x="4443863" y="620753"/>
            <a:ext cx="3304267" cy="1434930"/>
            <a:chOff x="4651012" y="302431"/>
            <a:chExt cx="3304267" cy="1434930"/>
          </a:xfrm>
        </p:grpSpPr>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1012" y="302431"/>
              <a:ext cx="3304267" cy="1434930"/>
            </a:xfrm>
            <a:prstGeom prst="rect">
              <a:avLst/>
            </a:prstGeom>
          </p:spPr>
        </p:pic>
        <p:sp>
          <p:nvSpPr>
            <p:cNvPr id="4" name="Rectangle 3"/>
            <p:cNvSpPr/>
            <p:nvPr/>
          </p:nvSpPr>
          <p:spPr>
            <a:xfrm>
              <a:off x="5020729" y="727508"/>
              <a:ext cx="2564831"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تجزیه و فروپاشی</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6" name="Rectangle 5"/>
          <p:cNvSpPr/>
          <p:nvPr/>
        </p:nvSpPr>
        <p:spPr>
          <a:xfrm>
            <a:off x="662937" y="2676436"/>
            <a:ext cx="10866120" cy="1508105"/>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پس از مرگ ملکشاه، شاهزادگان و فرماندهان نظامی برای رسیدن به تاج و تخت به جان یکدیگر افتادند و این اختلافات تا سقوط سلجوقیان، ادامه پیدا کرد.</a:t>
            </a:r>
            <a:endParaRPr lang="en-US" sz="3200" dirty="0">
              <a:cs typeface="B Koodak" panose="00000700000000000000" pitchFamily="2" charset="-78"/>
            </a:endParaRPr>
          </a:p>
        </p:txBody>
      </p:sp>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Group 7"/>
          <p:cNvGrpSpPr/>
          <p:nvPr/>
        </p:nvGrpSpPr>
        <p:grpSpPr>
          <a:xfrm>
            <a:off x="4613911" y="208379"/>
            <a:ext cx="2964178" cy="1528981"/>
            <a:chOff x="4229098" y="315059"/>
            <a:chExt cx="3733800" cy="1625397"/>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9098" y="315059"/>
              <a:ext cx="3733800" cy="1625397"/>
            </a:xfrm>
            <a:prstGeom prst="rect">
              <a:avLst/>
            </a:prstGeom>
          </p:spPr>
        </p:pic>
        <p:sp>
          <p:nvSpPr>
            <p:cNvPr id="7" name="Rectangle 6"/>
            <p:cNvSpPr/>
            <p:nvPr/>
          </p:nvSpPr>
          <p:spPr>
            <a:xfrm rot="615704">
              <a:off x="4813583" y="835371"/>
              <a:ext cx="2564831"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قلعۀ الموت</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9" name="Rectangle 8"/>
          <p:cNvSpPr/>
          <p:nvPr/>
        </p:nvSpPr>
        <p:spPr>
          <a:xfrm>
            <a:off x="541020" y="1785515"/>
            <a:ext cx="111099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قلعه الموت در بلندی</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های رشته کوه البرز،</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در مجاورت روستای گازرخان در استان قزوین</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قرار دارد</a:t>
            </a:r>
            <a:r>
              <a:rPr lang="en-US" sz="3200" dirty="0">
                <a:solidFill>
                  <a:srgbClr val="231F20"/>
                </a:solidFill>
                <a:latin typeface="AmuzehNewNormalPS"/>
                <a:cs typeface="B Koodak" panose="00000700000000000000" pitchFamily="2" charset="-78"/>
              </a:rPr>
              <a:t>.</a:t>
            </a:r>
            <a:endParaRPr lang="en-US" sz="3200" dirty="0">
              <a:cs typeface="B Koodak" panose="00000700000000000000" pitchFamily="2" charset="-78"/>
            </a:endParaRPr>
          </a:p>
        </p:txBody>
      </p:sp>
      <p:sp>
        <p:nvSpPr>
          <p:cNvPr id="10" name="Rectangle 9"/>
          <p:cNvSpPr/>
          <p:nvPr/>
        </p:nvSpPr>
        <p:spPr>
          <a:xfrm>
            <a:off x="388620" y="3012291"/>
            <a:ext cx="11414760" cy="4158190"/>
          </a:xfrm>
          <a:prstGeom prst="rect">
            <a:avLst/>
          </a:prstGeom>
        </p:spPr>
        <p:txBody>
          <a:bodyPr wrap="square">
            <a:spAutoFit/>
          </a:bodyPr>
          <a:lstStyle/>
          <a:p>
            <a:pPr algn="just">
              <a:lnSpc>
                <a:spcPct val="150000"/>
              </a:lnSpc>
            </a:pPr>
            <a:r>
              <a:rPr lang="fa-IR" sz="3200" dirty="0">
                <a:solidFill>
                  <a:srgbClr val="231F20"/>
                </a:solidFill>
                <a:latin typeface="AmuzehNewNormalPS"/>
                <a:cs typeface="B Koodak" panose="00000700000000000000" pitchFamily="2" charset="-78"/>
              </a:rPr>
              <a:t>این قلعه به «دژ حسن صباح» معروف است</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و از شاهکارهای معماری بوده است زیرا اهمیت</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نظامی داشته و بناها و دیوار آن طوری ساخته شده</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که نفوذ به داخل آن بسیار مشکل بود</a:t>
            </a:r>
            <a:r>
              <a:rPr lang="en-US" sz="3200" dirty="0">
                <a:solidFill>
                  <a:srgbClr val="231F20"/>
                </a:solidFill>
                <a:latin typeface="AmuzehNewNormalPS"/>
                <a:cs typeface="B Koodak" panose="00000700000000000000" pitchFamily="2" charset="-78"/>
              </a:rPr>
              <a:t>.</a:t>
            </a:r>
          </a:p>
          <a:p>
            <a:pPr algn="just">
              <a:lnSpc>
                <a:spcPct val="150000"/>
              </a:lnSpc>
            </a:pPr>
            <a:r>
              <a:rPr lang="fa-IR" sz="3200" dirty="0">
                <a:solidFill>
                  <a:srgbClr val="231F20"/>
                </a:solidFill>
                <a:latin typeface="AmuzehNewNormalPS"/>
                <a:cs typeface="B Koodak" panose="00000700000000000000" pitchFamily="2" charset="-78"/>
              </a:rPr>
              <a:t>در دوره سلجوقیان، مذهب اسماعیلیه</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در ایران رواج یافت. اسماعیلیان از فرقه</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های</a:t>
            </a:r>
            <a:br>
              <a:rPr lang="fa-IR" sz="3200" dirty="0">
                <a:solidFill>
                  <a:srgbClr val="231F20"/>
                </a:solidFill>
                <a:latin typeface="AmuzehNewNormalPS"/>
                <a:cs typeface="B Koodak" panose="00000700000000000000" pitchFamily="2" charset="-78"/>
              </a:rPr>
            </a:br>
            <a:r>
              <a:rPr lang="fa-IR" sz="3200" dirty="0">
                <a:solidFill>
                  <a:srgbClr val="231F20"/>
                </a:solidFill>
                <a:latin typeface="AmuzehNewNormalPS"/>
                <a:cs typeface="B Koodak" panose="00000700000000000000" pitchFamily="2" charset="-78"/>
              </a:rPr>
              <a:t>شیعه بودند که بعد از امام جعفر صادق به</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امامت پسرش اسماعیل اعتقاد داشتند. </a:t>
            </a:r>
            <a:br>
              <a:rPr lang="fa-IR" dirty="0"/>
            </a:br>
            <a:endParaRPr lang="en-US" dirty="0"/>
          </a:p>
        </p:txBody>
      </p:sp>
      <p:pic>
        <p:nvPicPr>
          <p:cNvPr id="4" name="Picture 3">
            <a:extLst>
              <a:ext uri="{FF2B5EF4-FFF2-40B4-BE49-F238E27FC236}">
                <a16:creationId xmlns:a16="http://schemas.microsoft.com/office/drawing/2014/main" id="{F84B5B31-2F11-4301-BFA6-E34475EFD3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620" y="82866"/>
            <a:ext cx="952828" cy="875987"/>
          </a:xfrm>
          <a:prstGeom prst="rect">
            <a:avLst/>
          </a:prstGeom>
        </p:spPr>
      </p:pic>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41960" y="781318"/>
            <a:ext cx="11292840" cy="3785652"/>
          </a:xfrm>
          <a:prstGeom prst="rect">
            <a:avLst/>
          </a:prstGeom>
        </p:spPr>
        <p:txBody>
          <a:bodyPr wrap="square">
            <a:spAutoFit/>
          </a:bodyPr>
          <a:lstStyle/>
          <a:p>
            <a:pPr algn="just">
              <a:lnSpc>
                <a:spcPct val="150000"/>
              </a:lnSpc>
            </a:pPr>
            <a:r>
              <a:rPr lang="fa-IR" sz="3200" dirty="0">
                <a:solidFill>
                  <a:srgbClr val="231F20"/>
                </a:solidFill>
                <a:latin typeface="AmuzehNewNormalPS"/>
                <a:cs typeface="B Koodak" panose="00000700000000000000" pitchFamily="2" charset="-78"/>
              </a:rPr>
              <a:t>در آن</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دوره اسماعیلیان به رهبری «حسن صباح» در</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قلعه های کوهستانی مانند قلعه اَلَموت مستقر بودندو با حکومت سلجوقی که آن را حکومتی ظالم</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می دانستند، مبارزه می کردند. سلجوقیان بارها</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علیه آنها لشکرکشی کردند اما نتوانستند تمامی</a:t>
            </a:r>
            <a:r>
              <a:rPr lang="en-US" sz="3200" dirty="0">
                <a:solidFill>
                  <a:srgbClr val="231F20"/>
                </a:solidFill>
                <a:latin typeface="AmuzehNewNormalPS"/>
                <a:cs typeface="B Koodak" panose="00000700000000000000" pitchFamily="2" charset="-78"/>
              </a:rPr>
              <a:t> </a:t>
            </a:r>
            <a:r>
              <a:rPr lang="fa-IR" sz="3200" dirty="0">
                <a:solidFill>
                  <a:srgbClr val="231F20"/>
                </a:solidFill>
                <a:latin typeface="AmuzehNewNormalPS"/>
                <a:cs typeface="B Koodak" panose="00000700000000000000" pitchFamily="2" charset="-78"/>
              </a:rPr>
              <a:t>قلعه های آنها را فتح کنند.</a:t>
            </a:r>
          </a:p>
          <a:p>
            <a:pPr algn="just">
              <a:lnSpc>
                <a:spcPct val="150000"/>
              </a:lnSpc>
            </a:pPr>
            <a:r>
              <a:rPr lang="fa-IR" sz="3200" dirty="0">
                <a:solidFill>
                  <a:srgbClr val="231F20"/>
                </a:solidFill>
                <a:latin typeface="AmuzehNewNormalPS"/>
                <a:cs typeface="B Koodak" panose="00000700000000000000" pitchFamily="2" charset="-78"/>
              </a:rPr>
              <a:t>این قلعه بعدها در زمان هلاکوخان مغول به آتش کشیده شد.</a:t>
            </a:r>
          </a:p>
        </p:txBody>
      </p:sp>
      <p:pic>
        <p:nvPicPr>
          <p:cNvPr id="5" name="Picture 4">
            <a:extLst>
              <a:ext uri="{FF2B5EF4-FFF2-40B4-BE49-F238E27FC236}">
                <a16:creationId xmlns:a16="http://schemas.microsoft.com/office/drawing/2014/main" id="{9C652FF2-5D65-4843-A762-F10147F53B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92242"/>
            <a:ext cx="952828" cy="875987"/>
          </a:xfrm>
          <a:prstGeom prst="rect">
            <a:avLst/>
          </a:prstGeom>
        </p:spPr>
      </p:pic>
    </p:spTree>
    <p:extLst>
      <p:ext uri="{BB962C8B-B14F-4D97-AF65-F5344CB8AC3E}">
        <p14:creationId xmlns:p14="http://schemas.microsoft.com/office/powerpoint/2010/main" val="415279690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sp>
        <p:nvSpPr>
          <p:cNvPr id="4" name="Rectangle 3"/>
          <p:cNvSpPr/>
          <p:nvPr/>
        </p:nvSpPr>
        <p:spPr>
          <a:xfrm>
            <a:off x="10379940" y="3136612"/>
            <a:ext cx="1719120"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قلعۀ الموت</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178850" cy="6858000"/>
          </a:xfrm>
          <a:prstGeom prst="rect">
            <a:avLst/>
          </a:prstGeom>
        </p:spPr>
      </p:pic>
      <p:sp>
        <p:nvSpPr>
          <p:cNvPr id="4" name="Rectangle 3"/>
          <p:cNvSpPr/>
          <p:nvPr/>
        </p:nvSpPr>
        <p:spPr>
          <a:xfrm>
            <a:off x="10379940" y="3136612"/>
            <a:ext cx="1719120" cy="5847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قلعۀ الموت</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924075"/>
            <a:ext cx="7366492" cy="4996232"/>
          </a:xfrm>
          <a:prstGeom prst="rect">
            <a:avLst/>
          </a:prstGeom>
        </p:spPr>
      </p:pic>
      <p:grpSp>
        <p:nvGrpSpPr>
          <p:cNvPr id="2" name="Group 1"/>
          <p:cNvGrpSpPr/>
          <p:nvPr/>
        </p:nvGrpSpPr>
        <p:grpSpPr>
          <a:xfrm>
            <a:off x="4596188" y="62307"/>
            <a:ext cx="3130492" cy="2172430"/>
            <a:chOff x="4355545" y="2779525"/>
            <a:chExt cx="2959656" cy="2301339"/>
          </a:xfrm>
        </p:grpSpPr>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55545" y="2779525"/>
              <a:ext cx="2959656" cy="2301339"/>
            </a:xfrm>
            <a:prstGeom prst="rect">
              <a:avLst/>
            </a:prstGeom>
          </p:spPr>
        </p:pic>
        <p:sp>
          <p:nvSpPr>
            <p:cNvPr id="4" name="Rectangle 3"/>
            <p:cNvSpPr/>
            <p:nvPr/>
          </p:nvSpPr>
          <p:spPr>
            <a:xfrm>
              <a:off x="4696077" y="3620457"/>
              <a:ext cx="2278592" cy="619475"/>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200" dirty="0">
                  <a:cs typeface="B Koodak" panose="00000700000000000000" pitchFamily="2" charset="-78"/>
                </a:rPr>
                <a:t>خوارزمشاهیان</a:t>
              </a:r>
              <a:endParaRPr lang="en-US" sz="60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grpSp>
      <p:sp>
        <p:nvSpPr>
          <p:cNvPr id="6" name="Rectangle 5"/>
          <p:cNvSpPr/>
          <p:nvPr/>
        </p:nvSpPr>
        <p:spPr>
          <a:xfrm>
            <a:off x="7366492" y="2380979"/>
            <a:ext cx="4652904" cy="3046988"/>
          </a:xfrm>
          <a:prstGeom prst="rect">
            <a:avLst/>
          </a:prstGeom>
        </p:spPr>
        <p:txBody>
          <a:bodyPr wrap="square">
            <a:spAutoFit/>
          </a:bodyPr>
          <a:lstStyle/>
          <a:p>
            <a:pPr algn="just">
              <a:lnSpc>
                <a:spcPct val="150000"/>
              </a:lnSpc>
            </a:pPr>
            <a:r>
              <a:rPr lang="fa-IR" sz="3200" dirty="0">
                <a:solidFill>
                  <a:srgbClr val="231F20"/>
                </a:solidFill>
                <a:latin typeface="AmuzehNewNormalPS"/>
                <a:cs typeface="B Koodak" panose="00000700000000000000" pitchFamily="2" charset="-78"/>
              </a:rPr>
              <a:t>خوارزم، ناحیه ای حاصلخیز و آباد در جنوب دریاچۀ خوارزم (آرال) بود و از عهد باستان به شاهان آنجا، خوارزمشاه می گفتند.</a:t>
            </a:r>
            <a:endParaRPr lang="en-US" sz="3200" dirty="0">
              <a:cs typeface="B Koodak" panose="00000700000000000000" pitchFamily="2" charset="-78"/>
            </a:endParaRPr>
          </a:p>
        </p:txBody>
      </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2351434" y="971141"/>
            <a:ext cx="7620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خوارزمشاهیان، نخست دست نشاندۀ سلجوقیان بودند .</a:t>
            </a:r>
            <a:endParaRPr lang="en-US" sz="3200" dirty="0">
              <a:solidFill>
                <a:srgbClr val="231F20"/>
              </a:solidFill>
              <a:latin typeface="AmuzehNewNormalPS"/>
              <a:cs typeface="B Koodak" panose="00000700000000000000" pitchFamily="2" charset="-78"/>
            </a:endParaRPr>
          </a:p>
        </p:txBody>
      </p:sp>
      <p:sp>
        <p:nvSpPr>
          <p:cNvPr id="3" name="Rectangle 2"/>
          <p:cNvSpPr/>
          <p:nvPr/>
        </p:nvSpPr>
        <p:spPr>
          <a:xfrm>
            <a:off x="4248814" y="2343864"/>
            <a:ext cx="38252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ضعف حکومت سلجوقی</a:t>
            </a:r>
            <a:endParaRPr lang="en-US" sz="3200" dirty="0">
              <a:solidFill>
                <a:srgbClr val="231F20"/>
              </a:solidFill>
              <a:latin typeface="AmuzehNewNormalPS"/>
              <a:cs typeface="B Koodak"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0275" y="3259547"/>
            <a:ext cx="171450" cy="428625"/>
          </a:xfrm>
          <a:prstGeom prst="rect">
            <a:avLst/>
          </a:prstGeom>
        </p:spPr>
      </p:pic>
      <p:sp>
        <p:nvSpPr>
          <p:cNvPr id="5" name="Rectangle 4"/>
          <p:cNvSpPr/>
          <p:nvPr/>
        </p:nvSpPr>
        <p:spPr>
          <a:xfrm>
            <a:off x="3201973" y="3899613"/>
            <a:ext cx="578805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سرپیچی خوارزمشاهیان از فرمانبرداری</a:t>
            </a:r>
            <a:endParaRPr lang="en-US" sz="3200" dirty="0">
              <a:solidFill>
                <a:srgbClr val="231F20"/>
              </a:solidFill>
              <a:latin typeface="AmuzehNewNormalPS"/>
              <a:cs typeface="B Koodak"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0275" y="4748201"/>
            <a:ext cx="171450" cy="428625"/>
          </a:xfrm>
          <a:prstGeom prst="rect">
            <a:avLst/>
          </a:prstGeom>
        </p:spPr>
      </p:pic>
      <p:sp>
        <p:nvSpPr>
          <p:cNvPr id="7" name="Rectangle 6"/>
          <p:cNvSpPr/>
          <p:nvPr/>
        </p:nvSpPr>
        <p:spPr>
          <a:xfrm>
            <a:off x="497537" y="5455362"/>
            <a:ext cx="11327794"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شکست آخرین سلطان سلجوقی و چیره شدن بر بخش های زیادی از ایران</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7999"/>
          </a:xfrm>
          <a:prstGeom prst="rect">
            <a:avLst/>
          </a:prstGeom>
        </p:spPr>
      </p:pic>
      <p:grpSp>
        <p:nvGrpSpPr>
          <p:cNvPr id="9" name="Group 8"/>
          <p:cNvGrpSpPr/>
          <p:nvPr/>
        </p:nvGrpSpPr>
        <p:grpSpPr>
          <a:xfrm>
            <a:off x="926723" y="3139515"/>
            <a:ext cx="9891521" cy="701801"/>
            <a:chOff x="944880" y="1955018"/>
            <a:chExt cx="9891521" cy="701801"/>
          </a:xfrm>
        </p:grpSpPr>
        <p:sp>
          <p:nvSpPr>
            <p:cNvPr id="5" name="Rectangle 4"/>
            <p:cNvSpPr/>
            <p:nvPr/>
          </p:nvSpPr>
          <p:spPr>
            <a:xfrm>
              <a:off x="944880" y="2072044"/>
              <a:ext cx="9189720" cy="584775"/>
            </a:xfrm>
            <a:prstGeom prst="rect">
              <a:avLst/>
            </a:prstGeom>
          </p:spPr>
          <p:txBody>
            <a:bodyPr wrap="square">
              <a:spAutoFit/>
            </a:bodyPr>
            <a:lstStyle/>
            <a:p>
              <a:r>
                <a:rPr lang="fa-IR" sz="3200" dirty="0">
                  <a:solidFill>
                    <a:srgbClr val="231F20"/>
                  </a:solidFill>
                  <a:latin typeface="AmuzehNewNormalPS"/>
                  <a:cs typeface="B Koodak" panose="00000700000000000000" pitchFamily="2" charset="-78"/>
                </a:rPr>
                <a:t>از یک سو، خلیفۀ عباسی فرمانروایی آنها را به رسمیت نمی شناخت. </a:t>
              </a:r>
              <a:endParaRPr lang="en-US" sz="3200" dirty="0">
                <a:solidFill>
                  <a:srgbClr val="231F20"/>
                </a:solidFill>
                <a:latin typeface="AmuzehNewNormalPS"/>
                <a:cs typeface="B Koodak" panose="00000700000000000000" pitchFamily="2" charset="-78"/>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4600" y="1955018"/>
              <a:ext cx="701801" cy="701801"/>
            </a:xfrm>
            <a:prstGeom prst="rect">
              <a:avLst/>
            </a:prstGeom>
          </p:spPr>
        </p:pic>
      </p:grpSp>
      <p:grpSp>
        <p:nvGrpSpPr>
          <p:cNvPr id="10" name="Group 9"/>
          <p:cNvGrpSpPr/>
          <p:nvPr/>
        </p:nvGrpSpPr>
        <p:grpSpPr>
          <a:xfrm>
            <a:off x="2714534" y="4108967"/>
            <a:ext cx="8103710" cy="701801"/>
            <a:chOff x="2732690" y="3019587"/>
            <a:chExt cx="8103710" cy="701801"/>
          </a:xfrm>
        </p:grpSpPr>
        <p:sp>
          <p:nvSpPr>
            <p:cNvPr id="6" name="Rectangle 5"/>
            <p:cNvSpPr/>
            <p:nvPr/>
          </p:nvSpPr>
          <p:spPr>
            <a:xfrm>
              <a:off x="2732690" y="3136613"/>
              <a:ext cx="780288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از سوی دیگر، تسلطی بر فرمانروایان محلی نداشتند.</a:t>
              </a:r>
              <a:endParaRPr lang="en-US" sz="3200" dirty="0">
                <a:solidFill>
                  <a:srgbClr val="231F20"/>
                </a:solidFill>
                <a:latin typeface="AmuzehNewNormalPS"/>
                <a:cs typeface="B Koodak" panose="00000700000000000000" pitchFamily="2" charset="-78"/>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4599" y="3019587"/>
              <a:ext cx="701801" cy="701801"/>
            </a:xfrm>
            <a:prstGeom prst="rect">
              <a:avLst/>
            </a:prstGeom>
          </p:spPr>
        </p:pic>
      </p:grpSp>
      <p:grpSp>
        <p:nvGrpSpPr>
          <p:cNvPr id="16" name="Group 15"/>
          <p:cNvGrpSpPr/>
          <p:nvPr/>
        </p:nvGrpSpPr>
        <p:grpSpPr>
          <a:xfrm>
            <a:off x="1035269" y="106277"/>
            <a:ext cx="10121461" cy="2933333"/>
            <a:chOff x="958019" y="2030119"/>
            <a:chExt cx="10121461" cy="2933333"/>
          </a:xfrm>
        </p:grpSpPr>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8019" y="2030119"/>
              <a:ext cx="10121461" cy="2933333"/>
            </a:xfrm>
            <a:prstGeom prst="rect">
              <a:avLst/>
            </a:prstGeom>
          </p:spPr>
        </p:pic>
        <p:sp>
          <p:nvSpPr>
            <p:cNvPr id="15" name="Rectangle 14"/>
            <p:cNvSpPr/>
            <p:nvPr/>
          </p:nvSpPr>
          <p:spPr>
            <a:xfrm>
              <a:off x="1912620" y="3019317"/>
              <a:ext cx="83667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پایه های حکومت خوارزمشاهیان چندان محکم نبود زیرا:</a:t>
              </a:r>
              <a:endParaRPr lang="en-US" sz="3200" dirty="0">
                <a:cs typeface="B Koodak" panose="00000700000000000000" pitchFamily="2" charset="-78"/>
              </a:endParaRPr>
            </a:p>
          </p:txBody>
        </p:sp>
      </p:gr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strVal val="#ppt_w+.3"/>
                                          </p:val>
                                        </p:tav>
                                        <p:tav tm="100000">
                                          <p:val>
                                            <p:strVal val="#ppt_w"/>
                                          </p:val>
                                        </p:tav>
                                      </p:tavLst>
                                    </p:anim>
                                    <p:anim calcmode="lin" valueType="num">
                                      <p:cBhvr>
                                        <p:cTn id="15" dur="1000" fill="hold"/>
                                        <p:tgtEl>
                                          <p:spTgt spid="10"/>
                                        </p:tgtEl>
                                        <p:attrNameLst>
                                          <p:attrName>ppt_h</p:attrName>
                                        </p:attrNameLst>
                                      </p:cBhvr>
                                      <p:tavLst>
                                        <p:tav tm="0">
                                          <p:val>
                                            <p:strVal val="#ppt_h"/>
                                          </p:val>
                                        </p:tav>
                                        <p:tav tm="100000">
                                          <p:val>
                                            <p:strVal val="#ppt_h"/>
                                          </p:val>
                                        </p:tav>
                                      </p:tavLst>
                                    </p:anim>
                                    <p:animEffect transition="in" filter="fade">
                                      <p:cBhvr>
                                        <p:cTn id="1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60283" y="369415"/>
            <a:ext cx="11871434" cy="1508105"/>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در چنین شرایطی بود که </a:t>
            </a:r>
            <a:r>
              <a:rPr lang="fa-IR" sz="3200" dirty="0">
                <a:solidFill>
                  <a:srgbClr val="0000FF"/>
                </a:solidFill>
                <a:latin typeface="AmuzehNewNormalPS"/>
                <a:cs typeface="B Koodak" panose="00000700000000000000" pitchFamily="2" charset="-78"/>
              </a:rPr>
              <a:t>چنگیزخان مغول </a:t>
            </a:r>
            <a:r>
              <a:rPr lang="fa-IR" sz="3200" dirty="0">
                <a:solidFill>
                  <a:srgbClr val="231F20"/>
                </a:solidFill>
                <a:latin typeface="AmuzehNewNormalPS"/>
                <a:cs typeface="B Koodak" panose="00000700000000000000" pitchFamily="2" charset="-78"/>
              </a:rPr>
              <a:t>به ایران هجوم آورد و حکومت خوارزمشاهی نتوانست در برابر حملۀ آنها ایستادگی کند و روزگار پررنجی برای ایرانیان آغاز گردید.</a:t>
            </a:r>
            <a:endParaRPr lang="en-US" sz="3200" dirty="0">
              <a:cs typeface="B Koodak" panose="000007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402" y="2044358"/>
            <a:ext cx="6867196" cy="4646803"/>
          </a:xfrm>
          <a:prstGeom prst="rect">
            <a:avLst/>
          </a:prstGeom>
        </p:spPr>
      </p:pic>
    </p:spTree>
    <p:extLst>
      <p:ext uri="{BB962C8B-B14F-4D97-AF65-F5344CB8AC3E}">
        <p14:creationId xmlns:p14="http://schemas.microsoft.com/office/powerpoint/2010/main" val="4293466325"/>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1280147" y="5215367"/>
            <a:ext cx="2173993" cy="1323439"/>
          </a:xfrm>
          <a:prstGeom prst="rect">
            <a:avLst/>
          </a:prstGeom>
          <a:noFill/>
        </p:spPr>
        <p:txBody>
          <a:bodyPr wrap="none" lIns="91440" tIns="45720" rIns="91440" bIns="45720">
            <a:spAutoFit/>
          </a:bodyPr>
          <a:lstStyle/>
          <a:p>
            <a:pPr algn="ctr"/>
            <a:r>
              <a:rPr lang="fa-IR" sz="8000" dirty="0">
                <a:ln w="0"/>
                <a:solidFill>
                  <a:sysClr val="windowText" lastClr="000000"/>
                </a:solidFill>
                <a:effectLst>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ysClr val="windowText" lastClr="000000"/>
              </a:solidFill>
              <a:effectLst>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1277</Words>
  <Application>Microsoft Office PowerPoint</Application>
  <PresentationFormat>Widescreen</PresentationFormat>
  <Paragraphs>81</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Amuzeh-New-Bold</vt:lpstr>
      <vt:lpstr>AmuzehNewNormalPS</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amin.vafaei93@gmail.com</cp:lastModifiedBy>
  <cp:revision>652</cp:revision>
  <dcterms:created xsi:type="dcterms:W3CDTF">2015-07-16T10:41:40Z</dcterms:created>
  <dcterms:modified xsi:type="dcterms:W3CDTF">2025-02-15T16:41:19Z</dcterms:modified>
</cp:coreProperties>
</file>