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48" r:id="rId1"/>
  </p:sldMasterIdLst>
  <p:sldIdLst>
    <p:sldId id="290" r:id="rId2"/>
    <p:sldId id="256" r:id="rId3"/>
    <p:sldId id="267" r:id="rId4"/>
    <p:sldId id="346" r:id="rId5"/>
    <p:sldId id="347" r:id="rId6"/>
    <p:sldId id="280" r:id="rId7"/>
    <p:sldId id="257" r:id="rId8"/>
    <p:sldId id="282" r:id="rId9"/>
    <p:sldId id="281" r:id="rId10"/>
    <p:sldId id="283" r:id="rId11"/>
    <p:sldId id="268" r:id="rId12"/>
    <p:sldId id="287" r:id="rId13"/>
    <p:sldId id="293" r:id="rId14"/>
    <p:sldId id="289" r:id="rId15"/>
    <p:sldId id="309" r:id="rId16"/>
    <p:sldId id="292" r:id="rId17"/>
    <p:sldId id="295" r:id="rId18"/>
    <p:sldId id="286" r:id="rId19"/>
    <p:sldId id="299" r:id="rId20"/>
    <p:sldId id="297" r:id="rId21"/>
    <p:sldId id="348" r:id="rId22"/>
    <p:sldId id="300" r:id="rId23"/>
    <p:sldId id="298" r:id="rId24"/>
    <p:sldId id="307" r:id="rId25"/>
    <p:sldId id="302" r:id="rId26"/>
    <p:sldId id="349" r:id="rId27"/>
    <p:sldId id="301" r:id="rId28"/>
    <p:sldId id="305" r:id="rId29"/>
    <p:sldId id="311" r:id="rId30"/>
    <p:sldId id="308" r:id="rId31"/>
    <p:sldId id="314" r:id="rId32"/>
    <p:sldId id="324" r:id="rId33"/>
    <p:sldId id="316" r:id="rId34"/>
    <p:sldId id="320" r:id="rId35"/>
    <p:sldId id="279" r:id="rId36"/>
  </p:sldIdLst>
  <p:sldSz cx="12192000" cy="6858000"/>
  <p:notesSz cx="6858000" cy="9144000"/>
  <p:embeddedFontLst>
    <p:embeddedFont>
      <p:font typeface="Calibri Light" panose="020F0302020204030204" pitchFamily="34" charset="0"/>
      <p:regular r:id="rId37"/>
    </p:embeddedFont>
    <p:embeddedFont>
      <p:font typeface="B Morvarid" panose="00000400000000000000" pitchFamily="2" charset="-78"/>
      <p:regular r:id="rId38"/>
    </p:embeddedFont>
    <p:embeddedFont>
      <p:font typeface="Calibri" panose="020F0502020204030204" pitchFamily="34" charset="0"/>
      <p:regular r:id="rId39"/>
      <p:bold r:id="rId40"/>
    </p:embeddedFont>
    <p:embeddedFont>
      <p:font typeface="B Koodak" panose="00000700000000000000" pitchFamily="2" charset="-78"/>
      <p:bold r:id="rId41"/>
    </p:embeddedFont>
  </p:embeddedFontLst>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99"/>
    <a:srgbClr val="5B9BD5"/>
    <a:srgbClr val="FFFFCC"/>
    <a:srgbClr val="0033CC"/>
    <a:srgbClr val="FFFF66"/>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977" autoAdjust="0"/>
    <p:restoredTop sz="93487" autoAdjust="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20" Type="http://schemas.openxmlformats.org/officeDocument/2006/relationships/slide" Target="slides/slide19.xml"/><Relationship Id="rId41" Type="http://schemas.openxmlformats.org/officeDocument/2006/relationships/font" Target="fonts/font5.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18/06/1442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844061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18/06/1442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11723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7C4581-B75F-475A-8ACC-999D0C6EDFF7}" type="datetimeFigureOut">
              <a:rPr lang="fa-IR" smtClean="0"/>
              <a:t>18/06/1442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1422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p>
            <a:fld id="{137C4581-B75F-475A-8ACC-999D0C6EDFF7}" type="datetimeFigureOut">
              <a:rPr lang="fa-IR" smtClean="0"/>
              <a:t>18/06/1442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76823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p>
            <a:fld id="{137C4581-B75F-475A-8ACC-999D0C6EDFF7}" type="datetimeFigureOut">
              <a:rPr lang="fa-IR" smtClean="0"/>
              <a:t>18/06/1442</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0488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p>
            <a:fld id="{137C4581-B75F-475A-8ACC-999D0C6EDFF7}" type="datetimeFigureOut">
              <a:rPr lang="fa-IR" smtClean="0"/>
              <a:t>18/06/1442</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813505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7C4581-B75F-475A-8ACC-999D0C6EDFF7}" type="datetimeFigureOut">
              <a:rPr lang="fa-IR" smtClean="0"/>
              <a:t>18/06/1442</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915020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18/06/1442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424242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18/06/1442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257931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18/06/1442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76902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18/06/1442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343402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37C4581-B75F-475A-8ACC-999D0C6EDFF7}" type="datetimeFigureOut">
              <a:rPr lang="fa-IR" smtClean="0"/>
              <a:t>18/06/1442</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839491F-6F0E-4776-8BB6-67F95F1E794A}" type="slidenum">
              <a:rPr lang="fa-IR" smtClean="0"/>
              <a:t>‹#›</a:t>
            </a:fld>
            <a:endParaRPr lang="fa-IR"/>
          </a:p>
        </p:txBody>
      </p:sp>
    </p:spTree>
    <p:extLst>
      <p:ext uri="{BB962C8B-B14F-4D97-AF65-F5344CB8AC3E}">
        <p14:creationId xmlns:p14="http://schemas.microsoft.com/office/powerpoint/2010/main" val="3425296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6.jp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0.jpeg"/><Relationship Id="rId4" Type="http://schemas.openxmlformats.org/officeDocument/2006/relationships/image" Target="../media/image9.gif"/><Relationship Id="rId9"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26.JPG"/></Relationships>
</file>

<file path=ppt/slides/_rels/slide1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 Id="rId5" Type="http://schemas.openxmlformats.org/officeDocument/2006/relationships/image" Target="../media/image30.jpg"/><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1.jp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33.gif"/></Relationships>
</file>

<file path=ppt/slides/_rels/slide1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0.jpg"/><Relationship Id="rId1" Type="http://schemas.openxmlformats.org/officeDocument/2006/relationships/slideLayout" Target="../slideLayouts/slideLayout7.xml"/><Relationship Id="rId4" Type="http://schemas.openxmlformats.org/officeDocument/2006/relationships/image" Target="../media/image41.gif"/></Relationships>
</file>

<file path=ppt/slides/_rels/slide1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g"/><Relationship Id="rId1" Type="http://schemas.openxmlformats.org/officeDocument/2006/relationships/slideLayout" Target="../slideLayouts/slideLayout7.xml"/><Relationship Id="rId5" Type="http://schemas.openxmlformats.org/officeDocument/2006/relationships/image" Target="../media/image48.jpg"/><Relationship Id="rId4" Type="http://schemas.openxmlformats.org/officeDocument/2006/relationships/image" Target="../media/image47.jpg"/></Relationships>
</file>

<file path=ppt/slides/_rels/slide2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g"/><Relationship Id="rId1" Type="http://schemas.openxmlformats.org/officeDocument/2006/relationships/slideLayout" Target="../slideLayouts/slideLayout7.xml"/><Relationship Id="rId4" Type="http://schemas.openxmlformats.org/officeDocument/2006/relationships/image" Target="../media/image51.jpg"/></Relationships>
</file>

<file path=ppt/slides/_rels/slide23.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7.xml"/><Relationship Id="rId5" Type="http://schemas.openxmlformats.org/officeDocument/2006/relationships/image" Target="../media/image55.jpg"/><Relationship Id="rId4" Type="http://schemas.openxmlformats.org/officeDocument/2006/relationships/image" Target="../media/image54.jpg"/></Relationships>
</file>

<file path=ppt/slides/_rels/slide24.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7.xml"/><Relationship Id="rId5" Type="http://schemas.openxmlformats.org/officeDocument/2006/relationships/image" Target="../media/image61.gif"/><Relationship Id="rId4" Type="http://schemas.openxmlformats.org/officeDocument/2006/relationships/image" Target="../media/image60.gif"/></Relationships>
</file>

<file path=ppt/slides/_rels/slide2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g"/><Relationship Id="rId1" Type="http://schemas.openxmlformats.org/officeDocument/2006/relationships/slideLayout" Target="../slideLayouts/slideLayout7.xml"/><Relationship Id="rId4" Type="http://schemas.openxmlformats.org/officeDocument/2006/relationships/image" Target="../media/image64.jpg"/></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5.png"/><Relationship Id="rId1" Type="http://schemas.openxmlformats.org/officeDocument/2006/relationships/slideLayout" Target="../slideLayouts/slideLayout7.xml"/><Relationship Id="rId4" Type="http://schemas.openxmlformats.org/officeDocument/2006/relationships/image" Target="../media/image66.jpg"/></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5.png"/><Relationship Id="rId1" Type="http://schemas.openxmlformats.org/officeDocument/2006/relationships/slideLayout" Target="../slideLayouts/slideLayout7.xml"/><Relationship Id="rId4" Type="http://schemas.openxmlformats.org/officeDocument/2006/relationships/image" Target="../media/image67.jpg"/></Relationships>
</file>

<file path=ppt/slides/_rels/slide29.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890" y="895156"/>
            <a:ext cx="4248150" cy="4212149"/>
          </a:xfrm>
          <a:prstGeom prst="rect">
            <a:avLst/>
          </a:prstGeom>
        </p:spPr>
      </p:pic>
    </p:spTree>
    <p:extLst>
      <p:ext uri="{BB962C8B-B14F-4D97-AF65-F5344CB8AC3E}">
        <p14:creationId xmlns:p14="http://schemas.microsoft.com/office/powerpoint/2010/main" val="17832837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3" y="1828800"/>
            <a:ext cx="3746362" cy="5029200"/>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62829" y="1389526"/>
            <a:ext cx="4666342" cy="4901314"/>
          </a:xfrm>
          <a:prstGeom prst="rect">
            <a:avLst/>
          </a:prstGeom>
        </p:spPr>
      </p:pic>
      <p:sp>
        <p:nvSpPr>
          <p:cNvPr id="15" name="Rectangle 14"/>
          <p:cNvSpPr/>
          <p:nvPr/>
        </p:nvSpPr>
        <p:spPr>
          <a:xfrm>
            <a:off x="0" y="558529"/>
            <a:ext cx="8429171" cy="646331"/>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600" dirty="0">
                <a:ln w="0"/>
                <a:effectLst>
                  <a:outerShdw blurRad="38100" dist="19050" dir="2700000" algn="tl" rotWithShape="0">
                    <a:schemeClr val="dk1">
                      <a:alpha val="40000"/>
                    </a:schemeClr>
                  </a:outerShdw>
                </a:effectLst>
                <a:cs typeface="B Koodak" panose="00000700000000000000" pitchFamily="2" charset="-78"/>
              </a:rPr>
              <a:t>درس 12:عصر طلایی فرهنگ و تمدن ایرانی- اسلامی</a:t>
            </a:r>
            <a:endParaRPr lang="en-US" sz="36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64595" y="0"/>
            <a:ext cx="3756752" cy="5029200"/>
          </a:xfrm>
          <a:prstGeom prst="rect">
            <a:avLst/>
          </a:prstGeom>
        </p:spPr>
      </p:pic>
    </p:spTree>
    <p:extLst>
      <p:ext uri="{BB962C8B-B14F-4D97-AF65-F5344CB8AC3E}">
        <p14:creationId xmlns:p14="http://schemas.microsoft.com/office/powerpoint/2010/main" val="2044453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12" name="Group 11"/>
          <p:cNvGrpSpPr/>
          <p:nvPr/>
        </p:nvGrpSpPr>
        <p:grpSpPr>
          <a:xfrm>
            <a:off x="3398520" y="0"/>
            <a:ext cx="5394960" cy="2069841"/>
            <a:chOff x="3764280" y="0"/>
            <a:chExt cx="5394960" cy="2069841"/>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64280" y="0"/>
              <a:ext cx="5394960" cy="2069841"/>
            </a:xfrm>
            <a:prstGeom prst="rect">
              <a:avLst/>
            </a:prstGeom>
          </p:spPr>
        </p:pic>
        <p:sp>
          <p:nvSpPr>
            <p:cNvPr id="11" name="Rectangle 10"/>
            <p:cNvSpPr/>
            <p:nvPr/>
          </p:nvSpPr>
          <p:spPr>
            <a:xfrm>
              <a:off x="4533174" y="1309240"/>
              <a:ext cx="3857171" cy="584775"/>
            </a:xfrm>
            <a:prstGeom prst="rect">
              <a:avLst/>
            </a:prstGeom>
            <a:noFill/>
          </p:spPr>
          <p:txBody>
            <a:bodyPr wrap="square" lIns="91440" tIns="45720" rIns="91440" bIns="45720">
              <a:prstTxWarp prst="textArchUp">
                <a:avLst/>
              </a:prstTxWarp>
              <a:spAutoFit/>
              <a:scene3d>
                <a:camera prst="orthographicFront"/>
                <a:lightRig rig="threePt" dir="t"/>
              </a:scene3d>
              <a:sp3d extrusionH="57150">
                <a:bevelT w="38100" h="38100"/>
              </a:sp3d>
            </a:bodyPr>
            <a:lstStyle/>
            <a:p>
              <a:pPr algn="ctr"/>
              <a:r>
                <a:rPr lang="fa-IR" sz="3200" dirty="0">
                  <a:ln w="0"/>
                  <a:cs typeface="B Koodak" panose="00000700000000000000" pitchFamily="2" charset="-78"/>
                </a:rPr>
                <a:t>تأسیس سلسله های ایرانی</a:t>
              </a:r>
              <a:endParaRPr lang="en-US" sz="3200" b="0" cap="none" spc="0" dirty="0">
                <a:ln w="0"/>
                <a:solidFill>
                  <a:schemeClr val="tx1"/>
                </a:solidFill>
                <a:cs typeface="B Koodak" panose="00000700000000000000" pitchFamily="2" charset="-78"/>
              </a:endParaRPr>
            </a:p>
          </p:txBody>
        </p:sp>
      </p:grpSp>
      <p:sp>
        <p:nvSpPr>
          <p:cNvPr id="13" name="Rectangle 12"/>
          <p:cNvSpPr/>
          <p:nvPr/>
        </p:nvSpPr>
        <p:spPr>
          <a:xfrm>
            <a:off x="2685686" y="2374640"/>
            <a:ext cx="6820625"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ln w="0"/>
                <a:cs typeface="B Koodak" panose="00000700000000000000" pitchFamily="2" charset="-78"/>
              </a:rPr>
              <a:t>ضعف خلافت عباسی پس از یک قرن فرمانروایی</a:t>
            </a:r>
            <a:endParaRPr lang="en-US" sz="3200" b="0" cap="none" spc="0" dirty="0">
              <a:ln w="0"/>
              <a:solidFill>
                <a:schemeClr val="tx1"/>
              </a:solidFill>
              <a:cs typeface="B Koodak" panose="00000700000000000000" pitchFamily="2" charset="-78"/>
            </a:endParaRPr>
          </a:p>
        </p:txBody>
      </p:sp>
      <p:grpSp>
        <p:nvGrpSpPr>
          <p:cNvPr id="24" name="Group 23"/>
          <p:cNvGrpSpPr/>
          <p:nvPr/>
        </p:nvGrpSpPr>
        <p:grpSpPr>
          <a:xfrm>
            <a:off x="3880302" y="2896072"/>
            <a:ext cx="4431390" cy="1248131"/>
            <a:chOff x="3880302" y="2896072"/>
            <a:chExt cx="4431390" cy="1248131"/>
          </a:xfrm>
        </p:grpSpPr>
        <p:sp>
          <p:nvSpPr>
            <p:cNvPr id="14" name="Rectangle 13"/>
            <p:cNvSpPr/>
            <p:nvPr/>
          </p:nvSpPr>
          <p:spPr>
            <a:xfrm>
              <a:off x="3880302" y="3559428"/>
              <a:ext cx="4431390"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ln w="0"/>
                  <a:cs typeface="B Koodak" panose="00000700000000000000" pitchFamily="2" charset="-78"/>
                </a:rPr>
                <a:t>ناتوانی در ادارۀ قلمرو پهناور</a:t>
              </a:r>
              <a:endParaRPr lang="en-US" sz="3200" b="0" cap="none" spc="0" dirty="0">
                <a:ln w="0"/>
                <a:solidFill>
                  <a:schemeClr val="tx1"/>
                </a:solidFill>
                <a:cs typeface="B Koodak" panose="00000700000000000000" pitchFamily="2" charset="-78"/>
              </a:endParaRPr>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5953122" y="2896072"/>
              <a:ext cx="285750" cy="571500"/>
            </a:xfrm>
            <a:prstGeom prst="rect">
              <a:avLst/>
            </a:prstGeom>
          </p:spPr>
        </p:pic>
      </p:grpSp>
      <p:grpSp>
        <p:nvGrpSpPr>
          <p:cNvPr id="25" name="Group 24"/>
          <p:cNvGrpSpPr/>
          <p:nvPr/>
        </p:nvGrpSpPr>
        <p:grpSpPr>
          <a:xfrm>
            <a:off x="2379161" y="4091333"/>
            <a:ext cx="7433671" cy="1274128"/>
            <a:chOff x="2379161" y="4091333"/>
            <a:chExt cx="7433671" cy="1274128"/>
          </a:xfrm>
        </p:grpSpPr>
        <p:sp>
          <p:nvSpPr>
            <p:cNvPr id="15" name="Rectangle 14"/>
            <p:cNvSpPr/>
            <p:nvPr/>
          </p:nvSpPr>
          <p:spPr>
            <a:xfrm>
              <a:off x="2379161" y="4780686"/>
              <a:ext cx="7433671"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ln w="0"/>
                  <a:cs typeface="B Koodak" panose="00000700000000000000" pitchFamily="2" charset="-78"/>
                </a:rPr>
                <a:t>ایجاد شرایط مناسب برای تشکیل سلسله های ایرانی</a:t>
              </a:r>
              <a:endParaRPr lang="en-US" sz="3200" b="0" cap="none" spc="0" dirty="0">
                <a:ln w="0"/>
                <a:solidFill>
                  <a:schemeClr val="tx1"/>
                </a:solidFill>
                <a:cs typeface="B Koodak" panose="00000700000000000000" pitchFamily="2" charset="-78"/>
              </a:endParaRP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5958834" y="4091333"/>
              <a:ext cx="285750" cy="571500"/>
            </a:xfrm>
            <a:prstGeom prst="rect">
              <a:avLst/>
            </a:prstGeom>
          </p:spPr>
        </p:pic>
      </p:grpSp>
      <p:sp>
        <p:nvSpPr>
          <p:cNvPr id="19" name="Wave 18"/>
          <p:cNvSpPr/>
          <p:nvPr/>
        </p:nvSpPr>
        <p:spPr>
          <a:xfrm>
            <a:off x="9769563" y="5635295"/>
            <a:ext cx="2152289" cy="1039406"/>
          </a:xfrm>
          <a:prstGeom prst="wave">
            <a:avLst/>
          </a:prstGeom>
          <a:blipFill dpi="0" rotWithShape="1">
            <a:blip r:embed="rId5"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ln w="0"/>
                <a:solidFill>
                  <a:sysClr val="windowText" lastClr="000000"/>
                </a:solidFill>
                <a:cs typeface="B Koodak" panose="00000700000000000000" pitchFamily="2" charset="-78"/>
              </a:rPr>
              <a:t>طاهریان</a:t>
            </a:r>
            <a:endParaRPr lang="en-US" sz="3200" dirty="0">
              <a:solidFill>
                <a:sysClr val="windowText" lastClr="000000"/>
              </a:solidFill>
            </a:endParaRPr>
          </a:p>
        </p:txBody>
      </p:sp>
      <p:sp>
        <p:nvSpPr>
          <p:cNvPr id="20" name="Wave 19"/>
          <p:cNvSpPr/>
          <p:nvPr/>
        </p:nvSpPr>
        <p:spPr>
          <a:xfrm>
            <a:off x="7371069" y="5635295"/>
            <a:ext cx="2152289" cy="1039406"/>
          </a:xfrm>
          <a:prstGeom prst="wave">
            <a:avLst/>
          </a:prstGeom>
          <a:blipFill dpi="0" rotWithShape="1">
            <a:blip r:embed="rId6">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ln w="0"/>
                <a:solidFill>
                  <a:sysClr val="windowText" lastClr="000000"/>
                </a:solidFill>
                <a:cs typeface="B Koodak" panose="00000700000000000000" pitchFamily="2" charset="-78"/>
              </a:rPr>
              <a:t>صفاریان</a:t>
            </a:r>
            <a:endParaRPr lang="en-US" sz="3200" dirty="0">
              <a:solidFill>
                <a:sysClr val="windowText" lastClr="000000"/>
              </a:solidFill>
            </a:endParaRPr>
          </a:p>
        </p:txBody>
      </p:sp>
      <p:sp>
        <p:nvSpPr>
          <p:cNvPr id="21" name="Wave 20"/>
          <p:cNvSpPr/>
          <p:nvPr/>
        </p:nvSpPr>
        <p:spPr>
          <a:xfrm>
            <a:off x="4998073" y="5591126"/>
            <a:ext cx="2152289" cy="1039406"/>
          </a:xfrm>
          <a:prstGeom prst="wave">
            <a:avLst/>
          </a:prstGeom>
          <a:blipFill dpi="0" rotWithShape="1">
            <a:blip r:embed="rId7"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ln w="0"/>
                <a:solidFill>
                  <a:sysClr val="windowText" lastClr="000000"/>
                </a:solidFill>
                <a:cs typeface="B Koodak" panose="00000700000000000000" pitchFamily="2" charset="-78"/>
              </a:rPr>
              <a:t>علویان</a:t>
            </a:r>
            <a:endParaRPr lang="en-US" sz="3200" dirty="0">
              <a:solidFill>
                <a:sysClr val="windowText" lastClr="000000"/>
              </a:solidFill>
            </a:endParaRPr>
          </a:p>
        </p:txBody>
      </p:sp>
      <p:sp>
        <p:nvSpPr>
          <p:cNvPr id="22" name="Wave 21"/>
          <p:cNvSpPr/>
          <p:nvPr/>
        </p:nvSpPr>
        <p:spPr>
          <a:xfrm>
            <a:off x="2609390" y="5610587"/>
            <a:ext cx="2152289" cy="1039406"/>
          </a:xfrm>
          <a:prstGeom prst="wave">
            <a:avLst/>
          </a:prstGeom>
          <a:blipFill dpi="0" rotWithShape="1">
            <a:blip r:embed="rId8"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ln w="0"/>
                <a:solidFill>
                  <a:sysClr val="windowText" lastClr="000000"/>
                </a:solidFill>
                <a:cs typeface="B Koodak" panose="00000700000000000000" pitchFamily="2" charset="-78"/>
              </a:rPr>
              <a:t>سامانیان</a:t>
            </a:r>
            <a:endParaRPr lang="en-US" sz="3200" dirty="0">
              <a:solidFill>
                <a:sysClr val="windowText" lastClr="000000"/>
              </a:solidFill>
            </a:endParaRPr>
          </a:p>
        </p:txBody>
      </p:sp>
      <p:sp>
        <p:nvSpPr>
          <p:cNvPr id="23" name="Wave 22"/>
          <p:cNvSpPr/>
          <p:nvPr/>
        </p:nvSpPr>
        <p:spPr>
          <a:xfrm>
            <a:off x="226872" y="5591126"/>
            <a:ext cx="2152289" cy="1039406"/>
          </a:xfrm>
          <a:prstGeom prst="wave">
            <a:avLst/>
          </a:prstGeom>
          <a:blipFill dpi="0" rotWithShape="1">
            <a:blip r:embed="rId9"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ln w="0"/>
                <a:solidFill>
                  <a:sysClr val="windowText" lastClr="000000"/>
                </a:solidFill>
                <a:cs typeface="B Koodak" panose="00000700000000000000" pitchFamily="2" charset="-78"/>
              </a:rPr>
              <a:t>آل بویه</a:t>
            </a:r>
            <a:endParaRPr lang="en-US" sz="3200" dirty="0">
              <a:solidFill>
                <a:sysClr val="windowText" lastClr="000000"/>
              </a:solidFill>
            </a:endParaRPr>
          </a:p>
        </p:txBody>
      </p:sp>
    </p:spTree>
    <p:extLst>
      <p:ext uri="{BB962C8B-B14F-4D97-AF65-F5344CB8AC3E}">
        <p14:creationId xmlns:p14="http://schemas.microsoft.com/office/powerpoint/2010/main" val="4023407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ppt_w</p:attrName>
                                        </p:attrNameLst>
                                      </p:cBhvr>
                                      <p:tavLst>
                                        <p:tav tm="0">
                                          <p:val>
                                            <p:fltVal val="0"/>
                                          </p:val>
                                        </p:tav>
                                        <p:tav tm="100000">
                                          <p:val>
                                            <p:strVal val="#ppt_w"/>
                                          </p:val>
                                        </p:tav>
                                      </p:tavLst>
                                    </p:anim>
                                    <p:anim calcmode="lin" valueType="num">
                                      <p:cBhvr>
                                        <p:cTn id="15" dur="500" fill="hold"/>
                                        <p:tgtEl>
                                          <p:spTgt spid="24"/>
                                        </p:tgtEl>
                                        <p:attrNameLst>
                                          <p:attrName>ppt_h</p:attrName>
                                        </p:attrNameLst>
                                      </p:cBhvr>
                                      <p:tavLst>
                                        <p:tav tm="0">
                                          <p:val>
                                            <p:fltVal val="0"/>
                                          </p:val>
                                        </p:tav>
                                        <p:tav tm="100000">
                                          <p:val>
                                            <p:strVal val="#ppt_h"/>
                                          </p:val>
                                        </p:tav>
                                      </p:tavLst>
                                    </p:anim>
                                    <p:animEffect transition="in" filter="fade">
                                      <p:cBhvr>
                                        <p:cTn id="16" dur="500"/>
                                        <p:tgtEl>
                                          <p:spTgt spid="2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p:cTn id="21" dur="500" fill="hold"/>
                                        <p:tgtEl>
                                          <p:spTgt spid="25"/>
                                        </p:tgtEl>
                                        <p:attrNameLst>
                                          <p:attrName>ppt_w</p:attrName>
                                        </p:attrNameLst>
                                      </p:cBhvr>
                                      <p:tavLst>
                                        <p:tav tm="0">
                                          <p:val>
                                            <p:fltVal val="0"/>
                                          </p:val>
                                        </p:tav>
                                        <p:tav tm="100000">
                                          <p:val>
                                            <p:strVal val="#ppt_w"/>
                                          </p:val>
                                        </p:tav>
                                      </p:tavLst>
                                    </p:anim>
                                    <p:anim calcmode="lin" valueType="num">
                                      <p:cBhvr>
                                        <p:cTn id="22" dur="500" fill="hold"/>
                                        <p:tgtEl>
                                          <p:spTgt spid="25"/>
                                        </p:tgtEl>
                                        <p:attrNameLst>
                                          <p:attrName>ppt_h</p:attrName>
                                        </p:attrNameLst>
                                      </p:cBhvr>
                                      <p:tavLst>
                                        <p:tav tm="0">
                                          <p:val>
                                            <p:fltVal val="0"/>
                                          </p:val>
                                        </p:tav>
                                        <p:tav tm="100000">
                                          <p:val>
                                            <p:strVal val="#ppt_h"/>
                                          </p:val>
                                        </p:tav>
                                      </p:tavLst>
                                    </p:anim>
                                    <p:animEffect transition="in" filter="fade">
                                      <p:cBhvr>
                                        <p:cTn id="23" dur="500"/>
                                        <p:tgtEl>
                                          <p:spTgt spid="2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barn(inVertical)">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barn(inVertical)">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barn(inVertical)">
                                      <p:cBhvr>
                                        <p:cTn id="38" dur="500"/>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barn(inVertical)">
                                      <p:cBhvr>
                                        <p:cTn id="43" dur="500"/>
                                        <p:tgtEl>
                                          <p:spTgt spid="22"/>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barn(inVertical)">
                                      <p:cBhvr>
                                        <p:cTn id="4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9" grpId="0" animBg="1"/>
      <p:bldP spid="20" grpId="0" animBg="1"/>
      <p:bldP spid="21" grpId="0" animBg="1"/>
      <p:bldP spid="22" grpId="0" animBg="1"/>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51993"/>
            <a:ext cx="12554551" cy="2954012"/>
          </a:xfrm>
          <a:prstGeom prst="rect">
            <a:avLst/>
          </a:prstGeom>
        </p:spPr>
      </p:pic>
      <p:sp>
        <p:nvSpPr>
          <p:cNvPr id="8" name="Rectangle 7"/>
          <p:cNvSpPr/>
          <p:nvPr/>
        </p:nvSpPr>
        <p:spPr>
          <a:xfrm>
            <a:off x="1173817" y="990297"/>
            <a:ext cx="9371398"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ln w="0"/>
                <a:cs typeface="B Koodak" panose="00000700000000000000" pitchFamily="2" charset="-78"/>
              </a:rPr>
              <a:t>نمودار زمان حکومت سلسله های ایرانی در فاصلۀ قرن 3 تا 5 هجری</a:t>
            </a:r>
            <a:endParaRPr lang="en-US" sz="3200" b="0" cap="none" spc="0" dirty="0">
              <a:ln w="0"/>
              <a:solidFill>
                <a:schemeClr val="tx1"/>
              </a:solidFill>
              <a:cs typeface="B Koodak" panose="00000700000000000000" pitchFamily="2" charset="-78"/>
            </a:endParaRPr>
          </a:p>
        </p:txBody>
      </p:sp>
      <p:sp>
        <p:nvSpPr>
          <p:cNvPr id="9" name="Rectangle 8"/>
          <p:cNvSpPr/>
          <p:nvPr/>
        </p:nvSpPr>
        <p:spPr>
          <a:xfrm>
            <a:off x="1405757" y="5282926"/>
            <a:ext cx="8907517" cy="584775"/>
          </a:xfrm>
          <a:prstGeom prst="rect">
            <a:avLst/>
          </a:prstGeom>
        </p:spPr>
        <p:txBody>
          <a:bodyPr wrap="square">
            <a:spAutoFit/>
          </a:bodyPr>
          <a:lstStyle/>
          <a:p>
            <a:pPr algn="ctr"/>
            <a:r>
              <a:rPr lang="fa-IR" sz="3200" dirty="0">
                <a:ln w="0"/>
                <a:cs typeface="B Koodak" panose="00000700000000000000" pitchFamily="2" charset="-78"/>
              </a:rPr>
              <a:t>این سلسله ها به جز علویان طبرستان، ریشه و تبار ایرانی داشتند. </a:t>
            </a:r>
            <a:endParaRPr lang="en-US" dirty="0"/>
          </a:p>
        </p:txBody>
      </p:sp>
    </p:spTree>
    <p:extLst>
      <p:ext uri="{BB962C8B-B14F-4D97-AF65-F5344CB8AC3E}">
        <p14:creationId xmlns:p14="http://schemas.microsoft.com/office/powerpoint/2010/main" val="29352864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4" name="Rectangle 3"/>
          <p:cNvSpPr/>
          <p:nvPr/>
        </p:nvSpPr>
        <p:spPr>
          <a:xfrm>
            <a:off x="394137" y="465486"/>
            <a:ext cx="11403724" cy="584775"/>
          </a:xfrm>
          <a:prstGeom prst="rect">
            <a:avLst/>
          </a:prstGeom>
        </p:spPr>
        <p:txBody>
          <a:bodyPr wrap="square">
            <a:spAutoFit/>
          </a:bodyPr>
          <a:lstStyle/>
          <a:p>
            <a:pPr algn="ctr"/>
            <a:r>
              <a:rPr lang="fa-IR" sz="3200" dirty="0">
                <a:ln w="0"/>
                <a:cs typeface="B Koodak" panose="00000700000000000000" pitchFamily="2" charset="-78"/>
              </a:rPr>
              <a:t>چگونگی به قدرت رسیدن این سلسله ها و روابط آنها با خلافت عباسیان متفاوت بود.</a:t>
            </a:r>
            <a:endParaRPr lang="en-US" sz="3200" dirty="0">
              <a:ln w="0"/>
              <a:cs typeface="B Koodak" panose="00000700000000000000" pitchFamily="2" charset="-78"/>
            </a:endParaRPr>
          </a:p>
        </p:txBody>
      </p:sp>
      <p:grpSp>
        <p:nvGrpSpPr>
          <p:cNvPr id="12" name="Group 11"/>
          <p:cNvGrpSpPr/>
          <p:nvPr/>
        </p:nvGrpSpPr>
        <p:grpSpPr>
          <a:xfrm>
            <a:off x="4506262" y="1062300"/>
            <a:ext cx="2943253" cy="1666277"/>
            <a:chOff x="4624373" y="1092689"/>
            <a:chExt cx="2943253" cy="1666277"/>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4373" y="1092689"/>
              <a:ext cx="2943253" cy="1666277"/>
            </a:xfrm>
            <a:prstGeom prst="rect">
              <a:avLst/>
            </a:prstGeom>
          </p:spPr>
        </p:pic>
        <p:sp>
          <p:nvSpPr>
            <p:cNvPr id="11" name="Rectangle 10"/>
            <p:cNvSpPr/>
            <p:nvPr/>
          </p:nvSpPr>
          <p:spPr>
            <a:xfrm>
              <a:off x="5430592" y="1633439"/>
              <a:ext cx="1330814" cy="584775"/>
            </a:xfrm>
            <a:prstGeom prst="rect">
              <a:avLst/>
            </a:prstGeom>
          </p:spPr>
          <p:txBody>
            <a:bodyPr wrap="none">
              <a:spAutoFit/>
            </a:bodyPr>
            <a:lstStyle/>
            <a:p>
              <a:pPr algn="ctr"/>
              <a:r>
                <a:rPr lang="fa-IR" sz="3200" dirty="0">
                  <a:ln w="0"/>
                  <a:solidFill>
                    <a:sysClr val="windowText" lastClr="000000"/>
                  </a:solidFill>
                  <a:cs typeface="B Koodak" panose="00000700000000000000" pitchFamily="2" charset="-78"/>
                </a:rPr>
                <a:t>طاهریان</a:t>
              </a:r>
              <a:endParaRPr lang="en-US" sz="3200" dirty="0">
                <a:solidFill>
                  <a:sysClr val="windowText" lastClr="000000"/>
                </a:solidFill>
              </a:endParaRPr>
            </a:p>
          </p:txBody>
        </p:sp>
      </p:grpSp>
      <p:sp>
        <p:nvSpPr>
          <p:cNvPr id="13" name="Rectangle 12"/>
          <p:cNvSpPr/>
          <p:nvPr/>
        </p:nvSpPr>
        <p:spPr>
          <a:xfrm>
            <a:off x="4252337" y="2806074"/>
            <a:ext cx="3687319" cy="584775"/>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p:spPr>
        <p:txBody>
          <a:bodyPr wrap="square" lIns="91440" tIns="45720" rIns="91440" bIns="45720">
            <a:spAutoFit/>
            <a:scene3d>
              <a:camera prst="orthographicFront"/>
              <a:lightRig rig="threePt" dir="t"/>
            </a:scene3d>
            <a:sp3d extrusionH="57150">
              <a:bevelT w="38100" h="38100"/>
            </a:sp3d>
          </a:bodyPr>
          <a:lstStyle/>
          <a:p>
            <a:pPr algn="ctr"/>
            <a:r>
              <a:rPr lang="fa-IR" sz="3200" dirty="0">
                <a:ln w="0"/>
                <a:cs typeface="B Koodak" panose="00000700000000000000" pitchFamily="2" charset="-78"/>
              </a:rPr>
              <a:t>مؤسس: طاهر ذوالیمینین</a:t>
            </a:r>
            <a:endParaRPr lang="en-US" sz="3200" b="0" cap="none" spc="0" dirty="0">
              <a:ln w="0"/>
              <a:solidFill>
                <a:schemeClr val="tx1"/>
              </a:solidFill>
              <a:cs typeface="B Koodak" panose="00000700000000000000" pitchFamily="2" charset="-78"/>
            </a:endParaRPr>
          </a:p>
        </p:txBody>
      </p:sp>
      <p:sp>
        <p:nvSpPr>
          <p:cNvPr id="14" name="Rectangle 13"/>
          <p:cNvSpPr/>
          <p:nvPr/>
        </p:nvSpPr>
        <p:spPr>
          <a:xfrm>
            <a:off x="1668777" y="3659473"/>
            <a:ext cx="8854440" cy="584775"/>
          </a:xfrm>
          <a:prstGeom prst="rect">
            <a:avLst/>
          </a:prstGeom>
        </p:spPr>
        <p:txBody>
          <a:bodyPr wrap="square">
            <a:spAutoFit/>
          </a:bodyPr>
          <a:lstStyle/>
          <a:p>
            <a:pPr algn="ctr"/>
            <a:r>
              <a:rPr lang="fa-IR" sz="3200" dirty="0">
                <a:ln w="0"/>
                <a:cs typeface="B Koodak" panose="00000700000000000000" pitchFamily="2" charset="-78"/>
              </a:rPr>
              <a:t>به فرمان مأمون خلیفه عباسی به </a:t>
            </a:r>
            <a:r>
              <a:rPr lang="fa-IR" sz="3200" dirty="0">
                <a:ln w="0"/>
                <a:solidFill>
                  <a:srgbClr val="0000FF"/>
                </a:solidFill>
                <a:cs typeface="B Koodak" panose="00000700000000000000" pitchFamily="2" charset="-78"/>
              </a:rPr>
              <a:t>حکومت خراسان </a:t>
            </a:r>
            <a:r>
              <a:rPr lang="fa-IR" sz="3200" dirty="0">
                <a:ln w="0"/>
                <a:cs typeface="B Koodak" panose="00000700000000000000" pitchFamily="2" charset="-78"/>
              </a:rPr>
              <a:t>رسید.</a:t>
            </a:r>
            <a:endParaRPr lang="en-US" dirty="0"/>
          </a:p>
        </p:txBody>
      </p:sp>
      <p:sp>
        <p:nvSpPr>
          <p:cNvPr id="15" name="Rectangle 14"/>
          <p:cNvSpPr/>
          <p:nvPr/>
        </p:nvSpPr>
        <p:spPr>
          <a:xfrm>
            <a:off x="857247" y="4653922"/>
            <a:ext cx="10477502" cy="584775"/>
          </a:xfrm>
          <a:prstGeom prst="rect">
            <a:avLst/>
          </a:prstGeom>
        </p:spPr>
        <p:txBody>
          <a:bodyPr wrap="square">
            <a:spAutoFit/>
          </a:bodyPr>
          <a:lstStyle/>
          <a:p>
            <a:pPr algn="ctr"/>
            <a:r>
              <a:rPr lang="fa-IR" sz="3200" dirty="0">
                <a:ln w="0"/>
                <a:cs typeface="B Koodak" panose="00000700000000000000" pitchFamily="2" charset="-78"/>
              </a:rPr>
              <a:t>دارای </a:t>
            </a:r>
            <a:r>
              <a:rPr lang="fa-IR" sz="3200" dirty="0">
                <a:ln w="0"/>
                <a:solidFill>
                  <a:srgbClr val="0000FF"/>
                </a:solidFill>
                <a:cs typeface="B Koodak" panose="00000700000000000000" pitchFamily="2" charset="-78"/>
              </a:rPr>
              <a:t>روابطی دوستانه با عباسیان </a:t>
            </a:r>
            <a:r>
              <a:rPr lang="fa-IR" sz="3200" dirty="0">
                <a:ln w="0"/>
                <a:cs typeface="B Koodak" panose="00000700000000000000" pitchFamily="2" charset="-78"/>
              </a:rPr>
              <a:t>و اظهار وفاداری و فرمانبری نسبت به خلفا</a:t>
            </a:r>
            <a:endParaRPr lang="en-US" dirty="0"/>
          </a:p>
        </p:txBody>
      </p:sp>
      <p:sp>
        <p:nvSpPr>
          <p:cNvPr id="16" name="Rectangle 15"/>
          <p:cNvSpPr/>
          <p:nvPr/>
        </p:nvSpPr>
        <p:spPr>
          <a:xfrm>
            <a:off x="739137" y="5764791"/>
            <a:ext cx="10713720" cy="1077218"/>
          </a:xfrm>
          <a:prstGeom prst="rect">
            <a:avLst/>
          </a:prstGeom>
        </p:spPr>
        <p:txBody>
          <a:bodyPr wrap="square">
            <a:spAutoFit/>
          </a:bodyPr>
          <a:lstStyle/>
          <a:p>
            <a:pPr algn="ctr"/>
            <a:r>
              <a:rPr lang="fa-IR" sz="3200" dirty="0">
                <a:ln w="0"/>
                <a:cs typeface="B Koodak" panose="00000700000000000000" pitchFamily="2" charset="-78"/>
              </a:rPr>
              <a:t>در ادارۀ امور قلمرو خود </a:t>
            </a:r>
            <a:r>
              <a:rPr lang="fa-IR" sz="3200" dirty="0">
                <a:ln w="0"/>
                <a:solidFill>
                  <a:srgbClr val="0000FF"/>
                </a:solidFill>
                <a:cs typeface="B Koodak" panose="00000700000000000000" pitchFamily="2" charset="-78"/>
              </a:rPr>
              <a:t>مستقل</a:t>
            </a:r>
            <a:r>
              <a:rPr lang="fa-IR" sz="3200" dirty="0">
                <a:ln w="0"/>
                <a:cs typeface="B Koodak" panose="00000700000000000000" pitchFamily="2" charset="-78"/>
              </a:rPr>
              <a:t> بودند و اجازه نمی دادند نمایندگان خلیفه در امور داخلی آنان دخالت کنند.</a:t>
            </a:r>
            <a:endParaRPr lang="en-US" sz="3200" dirty="0">
              <a:ln w="0"/>
              <a:cs typeface="B Koodak" panose="00000700000000000000" pitchFamily="2" charset="-78"/>
            </a:endParaRPr>
          </a:p>
        </p:txBody>
      </p:sp>
    </p:spTree>
    <p:extLst>
      <p:ext uri="{BB962C8B-B14F-4D97-AF65-F5344CB8AC3E}">
        <p14:creationId xmlns:p14="http://schemas.microsoft.com/office/powerpoint/2010/main" val="273660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heckerboard(across)">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randombar(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randombar(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randombar(horizontal)">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Rectangle 2"/>
          <p:cNvSpPr/>
          <p:nvPr/>
        </p:nvSpPr>
        <p:spPr>
          <a:xfrm>
            <a:off x="518160" y="667435"/>
            <a:ext cx="11308080" cy="5693866"/>
          </a:xfrm>
          <a:prstGeom prst="rect">
            <a:avLst/>
          </a:prstGeom>
        </p:spPr>
        <p:txBody>
          <a:bodyPr wrap="square">
            <a:spAutoFit/>
          </a:bodyPr>
          <a:lstStyle/>
          <a:p>
            <a:pPr algn="just"/>
            <a:r>
              <a:rPr lang="fa-IR" sz="2800" dirty="0">
                <a:cs typeface="B Koodak" panose="00000700000000000000" pitchFamily="2" charset="-78"/>
              </a:rPr>
              <a:t>طاهر بن حسین خزاعی مشهور به طاهر ذوالیمینین، بنیانگذار سلسله طاهری و از سرداران جنگاور عباسی است.</a:t>
            </a:r>
          </a:p>
          <a:p>
            <a:pPr algn="just"/>
            <a:endParaRPr lang="fa-IR" sz="2800" dirty="0">
              <a:cs typeface="B Koodak" panose="00000700000000000000" pitchFamily="2" charset="-78"/>
            </a:endParaRPr>
          </a:p>
          <a:p>
            <a:pPr algn="just"/>
            <a:r>
              <a:rPr lang="fa-IR" sz="2800" dirty="0">
                <a:cs typeface="B Koodak" panose="00000700000000000000" pitchFamily="2" charset="-78"/>
              </a:rPr>
              <a:t>مامون عباسی، تاج و تخت خود را شدیداً مدیون طاهر بود. در زمانی که مامون در برابر سپاه گسترده برادر عیاش و خوشگذرانش «امین»، دست و پا بسته و مقهور بود، طاهر توانست سد رقیب را بشکند و سر برادر را برای برادر ارسال کند. درباره منشا لقب ذوالیمینین، مورخان روایات مختلف آورده‌اند. از جمله می‌توان به سه روایت زیر توجه کرد.</a:t>
            </a:r>
          </a:p>
          <a:p>
            <a:pPr algn="just"/>
            <a:endParaRPr lang="fa-IR" sz="2800" dirty="0">
              <a:cs typeface="B Koodak" panose="00000700000000000000" pitchFamily="2" charset="-78"/>
            </a:endParaRPr>
          </a:p>
          <a:p>
            <a:pPr algn="just"/>
            <a:r>
              <a:rPr lang="fa-IR" sz="2800" dirty="0">
                <a:cs typeface="B Koodak" panose="00000700000000000000" pitchFamily="2" charset="-78"/>
              </a:rPr>
              <a:t>1. برخی گفته‌اند طاهر بن حسن را به این دلیل ذوالیمینین خواندند که گاه به هر دو دست شمشیر می‌زد؛ چنانچه دست چپش در شمشیر زنی از دست راستش کمتر نبود. به نقلی، وی در جنگ با «علی بن عیسی» (سردار امین عباسی) و به روایتی در کشتن یکی از نام‌آوران لشگر او، با هر دو دست شمشیر می‌زد و به این سبب او را ذوالیمینین خواندند.</a:t>
            </a:r>
          </a:p>
          <a:p>
            <a:pPr algn="just"/>
            <a:endParaRPr lang="en-US" sz="2800" dirty="0">
              <a:cs typeface="B Koodak" panose="00000700000000000000" pitchFamily="2" charset="-78"/>
            </a:endParaRPr>
          </a:p>
        </p:txBody>
      </p:sp>
    </p:spTree>
    <p:extLst>
      <p:ext uri="{BB962C8B-B14F-4D97-AF65-F5344CB8AC3E}">
        <p14:creationId xmlns:p14="http://schemas.microsoft.com/office/powerpoint/2010/main" val="2288840437"/>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7" name="Rectangle 6"/>
          <p:cNvSpPr/>
          <p:nvPr/>
        </p:nvSpPr>
        <p:spPr>
          <a:xfrm>
            <a:off x="358140" y="586383"/>
            <a:ext cx="11475720" cy="5262979"/>
          </a:xfrm>
          <a:prstGeom prst="rect">
            <a:avLst/>
          </a:prstGeom>
        </p:spPr>
        <p:txBody>
          <a:bodyPr wrap="square">
            <a:spAutoFit/>
          </a:bodyPr>
          <a:lstStyle/>
          <a:p>
            <a:pPr algn="just"/>
            <a:r>
              <a:rPr lang="fa-IR" sz="2800" dirty="0">
                <a:cs typeface="B Koodak" panose="00000700000000000000" pitchFamily="2" charset="-78"/>
              </a:rPr>
              <a:t/>
            </a:r>
            <a:br>
              <a:rPr lang="fa-IR" sz="2800" dirty="0">
                <a:cs typeface="B Koodak" panose="00000700000000000000" pitchFamily="2" charset="-78"/>
              </a:rPr>
            </a:br>
            <a:r>
              <a:rPr lang="fa-IR" sz="2800" dirty="0">
                <a:cs typeface="B Koodak" panose="00000700000000000000" pitchFamily="2" charset="-78"/>
              </a:rPr>
              <a:t>2. قول دیگر آن است که چون مأمون او را به فتح بغداد یا به اخذ بیعت جهت خلافت خویش نامزد کرد، او را گفت که دست راست تو دست راست من است و دست چپ تو دست راست تو است. تو خود با دست چپ با من بیعت کن و دیگران، با دست راست تو با تو بیعت کنند تا با من بیعت کرده باشند.</a:t>
            </a:r>
          </a:p>
          <a:p>
            <a:pPr algn="just"/>
            <a:r>
              <a:rPr lang="fa-IR" sz="2800" dirty="0">
                <a:cs typeface="B Koodak" panose="00000700000000000000" pitchFamily="2" charset="-78"/>
              </a:rPr>
              <a:t/>
            </a:r>
            <a:br>
              <a:rPr lang="fa-IR" sz="2800" dirty="0">
                <a:cs typeface="B Koodak" panose="00000700000000000000" pitchFamily="2" charset="-78"/>
              </a:rPr>
            </a:br>
            <a:r>
              <a:rPr lang="fa-IR" sz="2800" dirty="0">
                <a:cs typeface="B Koodak" panose="00000700000000000000" pitchFamily="2" charset="-78"/>
              </a:rPr>
              <a:t>3. همچنین گفته‌اند طاهر پس از فتح بغداد، آن هنگام که خواست با «امام رضا» -علیه‌السلام- به عنوان ولی‌عهد بیعت کند، با دست چپ بیعت کرد و گفت دست راست من در خراسان در گرو بیعت مأمون است. چون این قضیه را حضرت رضا -علیه‌السلام- برای مامون نقل فرمود، مأمون گفت که من دست چپ طاهر را نیز راست (یمین) می‌نامم تا نقصی در بیعت با علی بن موسی الرضا -علیه‌السلام- نباشد. از این رو او را ذوالیمینین خواندند.</a:t>
            </a:r>
          </a:p>
          <a:p>
            <a:pPr algn="just"/>
            <a:endParaRPr lang="en-US" sz="2800" dirty="0">
              <a:cs typeface="B Koodak" panose="00000700000000000000" pitchFamily="2" charset="-78"/>
            </a:endParaRPr>
          </a:p>
        </p:txBody>
      </p:sp>
    </p:spTree>
    <p:extLst>
      <p:ext uri="{BB962C8B-B14F-4D97-AF65-F5344CB8AC3E}">
        <p14:creationId xmlns:p14="http://schemas.microsoft.com/office/powerpoint/2010/main" val="86876911"/>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5" name="Group 4"/>
          <p:cNvGrpSpPr/>
          <p:nvPr/>
        </p:nvGrpSpPr>
        <p:grpSpPr>
          <a:xfrm>
            <a:off x="4624373" y="224100"/>
            <a:ext cx="2943253" cy="1666277"/>
            <a:chOff x="4624373" y="1092689"/>
            <a:chExt cx="2943253" cy="1666277"/>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4373" y="1092689"/>
              <a:ext cx="2943253" cy="1666277"/>
            </a:xfrm>
            <a:prstGeom prst="rect">
              <a:avLst/>
            </a:prstGeom>
          </p:spPr>
        </p:pic>
        <p:sp>
          <p:nvSpPr>
            <p:cNvPr id="7" name="Rectangle 6"/>
            <p:cNvSpPr/>
            <p:nvPr/>
          </p:nvSpPr>
          <p:spPr>
            <a:xfrm>
              <a:off x="5438609" y="1633439"/>
              <a:ext cx="1314784" cy="584775"/>
            </a:xfrm>
            <a:prstGeom prst="rect">
              <a:avLst/>
            </a:prstGeom>
          </p:spPr>
          <p:txBody>
            <a:bodyPr wrap="none">
              <a:spAutoFit/>
            </a:bodyPr>
            <a:lstStyle/>
            <a:p>
              <a:pPr algn="ctr"/>
              <a:r>
                <a:rPr lang="fa-IR" sz="3200" dirty="0">
                  <a:ln w="0"/>
                  <a:solidFill>
                    <a:sysClr val="windowText" lastClr="000000"/>
                  </a:solidFill>
                  <a:cs typeface="B Koodak" panose="00000700000000000000" pitchFamily="2" charset="-78"/>
                </a:rPr>
                <a:t>سامانیان</a:t>
              </a:r>
              <a:endParaRPr lang="en-US" sz="3200" dirty="0">
                <a:solidFill>
                  <a:sysClr val="windowText" lastClr="000000"/>
                </a:solidFill>
              </a:endParaRPr>
            </a:p>
          </p:txBody>
        </p:sp>
      </p:grpSp>
      <p:sp>
        <p:nvSpPr>
          <p:cNvPr id="10" name="Rectangle 9"/>
          <p:cNvSpPr/>
          <p:nvPr/>
        </p:nvSpPr>
        <p:spPr>
          <a:xfrm>
            <a:off x="3977828" y="2190149"/>
            <a:ext cx="4236338" cy="584775"/>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p:spPr>
        <p:txBody>
          <a:bodyPr wrap="square" lIns="91440" tIns="45720" rIns="91440" bIns="45720">
            <a:spAutoFit/>
            <a:scene3d>
              <a:camera prst="orthographicFront"/>
              <a:lightRig rig="threePt" dir="t"/>
            </a:scene3d>
            <a:sp3d extrusionH="57150">
              <a:bevelT w="38100" h="38100"/>
            </a:sp3d>
          </a:bodyPr>
          <a:lstStyle/>
          <a:p>
            <a:pPr algn="ctr"/>
            <a:r>
              <a:rPr lang="fa-IR" sz="3200" dirty="0">
                <a:ln w="0"/>
                <a:cs typeface="B Koodak" panose="00000700000000000000" pitchFamily="2" charset="-78"/>
              </a:rPr>
              <a:t>مؤسس: امیر اسماعیل سامانی</a:t>
            </a:r>
            <a:endParaRPr lang="en-US" sz="3200" b="0" cap="none" spc="0" dirty="0">
              <a:ln w="0"/>
              <a:solidFill>
                <a:schemeClr val="tx1"/>
              </a:solidFill>
              <a:cs typeface="B Koodak" panose="00000700000000000000" pitchFamily="2" charset="-78"/>
            </a:endParaRPr>
          </a:p>
        </p:txBody>
      </p:sp>
      <p:sp>
        <p:nvSpPr>
          <p:cNvPr id="11" name="Rectangle 10"/>
          <p:cNvSpPr/>
          <p:nvPr/>
        </p:nvSpPr>
        <p:spPr>
          <a:xfrm>
            <a:off x="3402328" y="3247386"/>
            <a:ext cx="5387337" cy="584775"/>
          </a:xfrm>
          <a:prstGeom prst="rect">
            <a:avLst/>
          </a:prstGeom>
        </p:spPr>
        <p:txBody>
          <a:bodyPr wrap="square">
            <a:spAutoFit/>
          </a:bodyPr>
          <a:lstStyle/>
          <a:p>
            <a:pPr algn="ctr"/>
            <a:r>
              <a:rPr lang="fa-IR" sz="3200" dirty="0">
                <a:ln w="0"/>
                <a:cs typeface="B Koodak" panose="00000700000000000000" pitchFamily="2" charset="-78"/>
              </a:rPr>
              <a:t>با تأیید خلیفۀ عباسی به حکومت رسید.</a:t>
            </a:r>
            <a:endParaRPr lang="en-US" dirty="0"/>
          </a:p>
        </p:txBody>
      </p:sp>
      <p:sp>
        <p:nvSpPr>
          <p:cNvPr id="12" name="Rectangle 11"/>
          <p:cNvSpPr/>
          <p:nvPr/>
        </p:nvSpPr>
        <p:spPr>
          <a:xfrm>
            <a:off x="857245" y="4299154"/>
            <a:ext cx="10477502" cy="584775"/>
          </a:xfrm>
          <a:prstGeom prst="rect">
            <a:avLst/>
          </a:prstGeom>
        </p:spPr>
        <p:txBody>
          <a:bodyPr wrap="square">
            <a:spAutoFit/>
          </a:bodyPr>
          <a:lstStyle/>
          <a:p>
            <a:pPr algn="ctr"/>
            <a:r>
              <a:rPr lang="fa-IR" sz="3200" dirty="0">
                <a:ln w="0"/>
                <a:cs typeface="B Koodak" panose="00000700000000000000" pitchFamily="2" charset="-78"/>
              </a:rPr>
              <a:t>دارای </a:t>
            </a:r>
            <a:r>
              <a:rPr lang="fa-IR" sz="3200" dirty="0">
                <a:ln w="0"/>
                <a:solidFill>
                  <a:srgbClr val="0000FF"/>
                </a:solidFill>
                <a:cs typeface="B Koodak" panose="00000700000000000000" pitchFamily="2" charset="-78"/>
              </a:rPr>
              <a:t>روابطی دوستانه با عباسیان </a:t>
            </a:r>
            <a:r>
              <a:rPr lang="fa-IR" sz="3200" dirty="0">
                <a:ln w="0"/>
                <a:cs typeface="B Koodak" panose="00000700000000000000" pitchFamily="2" charset="-78"/>
              </a:rPr>
              <a:t>و اظهار وفاداری و فرمانبری نسبت به خلفا</a:t>
            </a:r>
            <a:endParaRPr lang="en-US" dirty="0"/>
          </a:p>
        </p:txBody>
      </p:sp>
      <p:sp>
        <p:nvSpPr>
          <p:cNvPr id="13" name="Rectangle 12"/>
          <p:cNvSpPr/>
          <p:nvPr/>
        </p:nvSpPr>
        <p:spPr>
          <a:xfrm>
            <a:off x="739136" y="5407551"/>
            <a:ext cx="10713720" cy="1077218"/>
          </a:xfrm>
          <a:prstGeom prst="rect">
            <a:avLst/>
          </a:prstGeom>
        </p:spPr>
        <p:txBody>
          <a:bodyPr wrap="square">
            <a:spAutoFit/>
          </a:bodyPr>
          <a:lstStyle/>
          <a:p>
            <a:pPr algn="ctr"/>
            <a:r>
              <a:rPr lang="fa-IR" sz="3200" dirty="0">
                <a:ln w="0"/>
                <a:cs typeface="B Koodak" panose="00000700000000000000" pitchFamily="2" charset="-78"/>
              </a:rPr>
              <a:t>در ادارۀ امور قلمرو خود </a:t>
            </a:r>
            <a:r>
              <a:rPr lang="fa-IR" sz="3200" dirty="0">
                <a:ln w="0"/>
                <a:solidFill>
                  <a:srgbClr val="0000FF"/>
                </a:solidFill>
                <a:cs typeface="B Koodak" panose="00000700000000000000" pitchFamily="2" charset="-78"/>
              </a:rPr>
              <a:t>مستقل</a:t>
            </a:r>
            <a:r>
              <a:rPr lang="fa-IR" sz="3200" dirty="0">
                <a:ln w="0"/>
                <a:cs typeface="B Koodak" panose="00000700000000000000" pitchFamily="2" charset="-78"/>
              </a:rPr>
              <a:t> بودند و اجازه نمی دادند نمایندگان خلیفه در امور داخلی آنان دخالت کنند.</a:t>
            </a:r>
            <a:endParaRPr lang="en-US" sz="3200" dirty="0">
              <a:ln w="0"/>
              <a:cs typeface="B Koodak" panose="00000700000000000000" pitchFamily="2" charset="-78"/>
            </a:endParaRPr>
          </a:p>
        </p:txBody>
      </p:sp>
    </p:spTree>
    <p:extLst>
      <p:ext uri="{BB962C8B-B14F-4D97-AF65-F5344CB8AC3E}">
        <p14:creationId xmlns:p14="http://schemas.microsoft.com/office/powerpoint/2010/main" val="14407926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2" name="Rectangle 11"/>
          <p:cNvSpPr/>
          <p:nvPr/>
        </p:nvSpPr>
        <p:spPr>
          <a:xfrm>
            <a:off x="297180" y="302359"/>
            <a:ext cx="11597639" cy="6555641"/>
          </a:xfrm>
          <a:prstGeom prst="rect">
            <a:avLst/>
          </a:prstGeom>
        </p:spPr>
        <p:txBody>
          <a:bodyPr wrap="square">
            <a:spAutoFit/>
          </a:bodyPr>
          <a:lstStyle/>
          <a:p>
            <a:pPr algn="just">
              <a:lnSpc>
                <a:spcPct val="150000"/>
              </a:lnSpc>
            </a:pPr>
            <a:r>
              <a:rPr lang="fa-IR" sz="2800" dirty="0">
                <a:ln w="0"/>
                <a:cs typeface="B Koodak" panose="00000700000000000000" pitchFamily="2" charset="-78"/>
              </a:rPr>
              <a:t>اسماعیل از سوی برادر بزرگترش نصر که نماینده و زمامدار خلیفه بغداد در خراسان به پایتختی سمرقند بود، به زمامداری بخارا گماشته شد. به دلیل کردار نیکویش به زودی مردم زیادی را به خود جلب کرد. هنگامی که بر سر بخشش نمودن مالیات، نصر با وی دچار اختلاف شد، در برابرش برخاست و پیروز گشت. با وجود کامیابی رفتار بزرگوارانه‌ای با او داشت و حتی پس از نبرد با پیاده شدن از اسب بر پای برادر بوسه زد و برادر کوچکترش اسحاق را به دلیل پیاده نشدن از اسب در مقابل نصر سرزنش نمود. اسماعیل زمامداری سمرقند را دوباره به نصر سپرد.</a:t>
            </a:r>
          </a:p>
          <a:p>
            <a:pPr algn="just">
              <a:lnSpc>
                <a:spcPct val="150000"/>
              </a:lnSpc>
            </a:pPr>
            <a:r>
              <a:rPr lang="fa-IR" sz="2800" dirty="0">
                <a:ln w="0"/>
                <a:cs typeface="B Koodak" panose="00000700000000000000" pitchFamily="2" charset="-78"/>
              </a:rPr>
              <a:t>اسماعیل با همگان رفتاری بس نیکو داشت. در گاه زمستان سوار بر اسب به میان مردم می‌رفت تا اگر کسی گلایه‌ای دارد به وی بگوید.روزی در مرو شتری را در کشتزاری دید که آسیبی به آن زده بود. دستور داد تا دارندۀ شتر را بیابند و خسارت کشتزار را از وی ستانده و به کشاورز بدهند. چون آگاهی پیدا شد که شتر از آن خود شاه است، مبلغی بیشتر از خسارت به کشاورز داد.</a:t>
            </a:r>
            <a:endParaRPr lang="en-US" sz="2800" dirty="0">
              <a:ln w="0"/>
              <a:cs typeface="B Koodak" panose="00000700000000000000" pitchFamily="2" charset="-78"/>
            </a:endParaRPr>
          </a:p>
        </p:txBody>
      </p:sp>
    </p:spTree>
    <p:extLst>
      <p:ext uri="{BB962C8B-B14F-4D97-AF65-F5344CB8AC3E}">
        <p14:creationId xmlns:p14="http://schemas.microsoft.com/office/powerpoint/2010/main" val="69336269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5" name="Rectangle 14"/>
          <p:cNvSpPr/>
          <p:nvPr/>
        </p:nvSpPr>
        <p:spPr>
          <a:xfrm>
            <a:off x="670560" y="469315"/>
            <a:ext cx="11064240" cy="954107"/>
          </a:xfrm>
          <a:prstGeom prst="rect">
            <a:avLst/>
          </a:prstGeom>
        </p:spPr>
        <p:txBody>
          <a:bodyPr wrap="square">
            <a:spAutoFit/>
          </a:bodyPr>
          <a:lstStyle/>
          <a:p>
            <a:r>
              <a:rPr lang="fa-IR" sz="2800" dirty="0">
                <a:ln w="0"/>
                <a:cs typeface="B Koodak" panose="00000700000000000000" pitchFamily="2" charset="-78"/>
              </a:rPr>
              <a:t>اسماعیل در آبان سال ۲۸۶ خورشیدی در اثر بیماری درگذشت و در بخارا در آرامگاه ویژه‌ای به خاک سپرده شد.</a:t>
            </a:r>
            <a:endParaRPr lang="en-US" sz="2800" dirty="0">
              <a:ln w="0"/>
              <a:cs typeface="B Koodak" panose="00000700000000000000" pitchFamily="2" charset="-78"/>
            </a:endParaRPr>
          </a:p>
        </p:txBody>
      </p:sp>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137" y="1249680"/>
            <a:ext cx="5390390" cy="5390390"/>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94695" y="2101725"/>
            <a:ext cx="6110136" cy="4077970"/>
          </a:xfrm>
          <a:prstGeom prst="rect">
            <a:avLst/>
          </a:prstGeom>
        </p:spPr>
      </p:pic>
    </p:spTree>
    <p:extLst>
      <p:ext uri="{BB962C8B-B14F-4D97-AF65-F5344CB8AC3E}">
        <p14:creationId xmlns:p14="http://schemas.microsoft.com/office/powerpoint/2010/main" val="176592314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Rectangle 14"/>
          <p:cNvSpPr/>
          <p:nvPr/>
        </p:nvSpPr>
        <p:spPr>
          <a:xfrm>
            <a:off x="137160" y="555397"/>
            <a:ext cx="11841480" cy="1815882"/>
          </a:xfrm>
          <a:prstGeom prst="rect">
            <a:avLst/>
          </a:prstGeom>
        </p:spPr>
        <p:txBody>
          <a:bodyPr wrap="square">
            <a:spAutoFit/>
          </a:bodyPr>
          <a:lstStyle/>
          <a:p>
            <a:pPr algn="just"/>
            <a:r>
              <a:rPr lang="fa-IR" sz="2800" dirty="0">
                <a:ln w="0"/>
                <a:cs typeface="B Koodak" panose="00000700000000000000" pitchFamily="2" charset="-78"/>
              </a:rPr>
              <a:t>در تاجیکستان اسماعیل سامانی را بنیانگذار تاجیکستان برمی‌شمارند و بنای یادبود اسماعیل سامانی در دوشنبه، از نمادهای این کشور است.</a:t>
            </a:r>
          </a:p>
          <a:p>
            <a:pPr algn="just"/>
            <a:r>
              <a:rPr lang="fa-IR" sz="2800" dirty="0">
                <a:ln w="0"/>
                <a:cs typeface="B Koodak" panose="00000700000000000000" pitchFamily="2" charset="-78"/>
              </a:rPr>
              <a:t> مهم‌ترین جایزۀ علمی این کشور نیز به نام اسماعیل سامانی، برابر ۲ هزار دلار آمریکایی است.</a:t>
            </a:r>
          </a:p>
          <a:p>
            <a:pPr algn="just"/>
            <a:r>
              <a:rPr lang="fa-IR" sz="2800" dirty="0">
                <a:ln w="0"/>
                <a:cs typeface="B Koodak" panose="00000700000000000000" pitchFamily="2" charset="-78"/>
              </a:rPr>
              <a:t>همچنین بلندترین کوه تاجیکستان به نام وی نامگذاری شده است.</a:t>
            </a: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60" y="1966532"/>
            <a:ext cx="3670035" cy="4891468"/>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33686" y="2642182"/>
            <a:ext cx="2620747" cy="3944914"/>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80924" y="3030103"/>
            <a:ext cx="4897716" cy="3169073"/>
          </a:xfrm>
          <a:prstGeom prst="rect">
            <a:avLst/>
          </a:prstGeom>
        </p:spPr>
      </p:pic>
    </p:spTree>
    <p:extLst>
      <p:ext uri="{BB962C8B-B14F-4D97-AF65-F5344CB8AC3E}">
        <p14:creationId xmlns:p14="http://schemas.microsoft.com/office/powerpoint/2010/main" val="3501187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7999"/>
          </a:xfrm>
          <a:prstGeom prst="rect">
            <a:avLst/>
          </a:prstGeom>
        </p:spPr>
      </p:pic>
      <p:grpSp>
        <p:nvGrpSpPr>
          <p:cNvPr id="7" name="Group 6"/>
          <p:cNvGrpSpPr/>
          <p:nvPr/>
        </p:nvGrpSpPr>
        <p:grpSpPr>
          <a:xfrm>
            <a:off x="4624373" y="224100"/>
            <a:ext cx="2943253" cy="1666277"/>
            <a:chOff x="4624373" y="1092689"/>
            <a:chExt cx="2943253" cy="1666277"/>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4373" y="1092689"/>
              <a:ext cx="2943253" cy="1666277"/>
            </a:xfrm>
            <a:prstGeom prst="rect">
              <a:avLst/>
            </a:prstGeom>
          </p:spPr>
        </p:pic>
        <p:sp>
          <p:nvSpPr>
            <p:cNvPr id="9" name="Rectangle 8"/>
            <p:cNvSpPr/>
            <p:nvPr/>
          </p:nvSpPr>
          <p:spPr>
            <a:xfrm>
              <a:off x="5441013" y="1633439"/>
              <a:ext cx="1309975" cy="584775"/>
            </a:xfrm>
            <a:prstGeom prst="rect">
              <a:avLst/>
            </a:prstGeom>
          </p:spPr>
          <p:txBody>
            <a:bodyPr wrap="none">
              <a:spAutoFit/>
            </a:bodyPr>
            <a:lstStyle/>
            <a:p>
              <a:pPr algn="ctr"/>
              <a:r>
                <a:rPr lang="fa-IR" sz="3200" dirty="0">
                  <a:ln w="0"/>
                  <a:solidFill>
                    <a:sysClr val="windowText" lastClr="000000"/>
                  </a:solidFill>
                  <a:cs typeface="B Koodak" panose="00000700000000000000" pitchFamily="2" charset="-78"/>
                </a:rPr>
                <a:t>صفاریان</a:t>
              </a:r>
              <a:endParaRPr lang="en-US" sz="3200" dirty="0">
                <a:solidFill>
                  <a:sysClr val="windowText" lastClr="000000"/>
                </a:solidFill>
              </a:endParaRPr>
            </a:p>
          </p:txBody>
        </p:sp>
      </p:grpSp>
      <p:sp>
        <p:nvSpPr>
          <p:cNvPr id="11" name="Rectangle 10"/>
          <p:cNvSpPr/>
          <p:nvPr/>
        </p:nvSpPr>
        <p:spPr>
          <a:xfrm>
            <a:off x="3977828" y="2190149"/>
            <a:ext cx="4236338" cy="584775"/>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p:spPr>
        <p:txBody>
          <a:bodyPr wrap="square" lIns="91440" tIns="45720" rIns="91440" bIns="45720">
            <a:spAutoFit/>
            <a:scene3d>
              <a:camera prst="orthographicFront"/>
              <a:lightRig rig="threePt" dir="t"/>
            </a:scene3d>
            <a:sp3d extrusionH="57150">
              <a:bevelT w="38100" h="38100"/>
            </a:sp3d>
          </a:bodyPr>
          <a:lstStyle/>
          <a:p>
            <a:pPr algn="ctr"/>
            <a:r>
              <a:rPr lang="fa-IR" sz="3200" dirty="0">
                <a:ln w="0"/>
                <a:cs typeface="B Koodak" panose="00000700000000000000" pitchFamily="2" charset="-78"/>
              </a:rPr>
              <a:t>مؤسس: یعقوب لیث صفاری</a:t>
            </a:r>
            <a:endParaRPr lang="en-US" sz="3200" b="0" cap="none" spc="0" dirty="0">
              <a:ln w="0"/>
              <a:solidFill>
                <a:schemeClr val="tx1"/>
              </a:solidFill>
              <a:cs typeface="B Koodak" panose="00000700000000000000" pitchFamily="2" charset="-78"/>
            </a:endParaRPr>
          </a:p>
        </p:txBody>
      </p:sp>
      <p:sp>
        <p:nvSpPr>
          <p:cNvPr id="13" name="Rectangle 12"/>
          <p:cNvSpPr/>
          <p:nvPr/>
        </p:nvSpPr>
        <p:spPr>
          <a:xfrm>
            <a:off x="1005837" y="3247386"/>
            <a:ext cx="10180320" cy="584775"/>
          </a:xfrm>
          <a:prstGeom prst="rect">
            <a:avLst/>
          </a:prstGeom>
        </p:spPr>
        <p:txBody>
          <a:bodyPr wrap="square">
            <a:spAutoFit/>
          </a:bodyPr>
          <a:lstStyle/>
          <a:p>
            <a:pPr algn="ctr"/>
            <a:r>
              <a:rPr lang="fa-IR" sz="3200" dirty="0">
                <a:ln w="0"/>
                <a:cs typeface="B Koodak" panose="00000700000000000000" pitchFamily="2" charset="-78"/>
              </a:rPr>
              <a:t>با پشتیبانی مردم سیستان و به خصوص گروه عیاران به قدرت دست یافت.</a:t>
            </a:r>
            <a:endParaRPr lang="en-US" dirty="0"/>
          </a:p>
        </p:txBody>
      </p:sp>
      <p:sp>
        <p:nvSpPr>
          <p:cNvPr id="3" name="Rectangle 2"/>
          <p:cNvSpPr/>
          <p:nvPr/>
        </p:nvSpPr>
        <p:spPr>
          <a:xfrm>
            <a:off x="899159" y="4304623"/>
            <a:ext cx="10393675" cy="584775"/>
          </a:xfrm>
          <a:prstGeom prst="rect">
            <a:avLst/>
          </a:prstGeom>
        </p:spPr>
        <p:txBody>
          <a:bodyPr wrap="square">
            <a:spAutoFit/>
          </a:bodyPr>
          <a:lstStyle/>
          <a:p>
            <a:pPr algn="ctr"/>
            <a:r>
              <a:rPr lang="fa-IR" sz="3200" dirty="0">
                <a:ln w="0"/>
                <a:cs typeface="B Koodak" panose="00000700000000000000" pitchFamily="2" charset="-78"/>
              </a:rPr>
              <a:t>بی آنکه اجازه و فرمانی از خلفای عباسی بگیرند، حکومت خود را برپا کردند.</a:t>
            </a:r>
            <a:endParaRPr lang="en-US" dirty="0"/>
          </a:p>
        </p:txBody>
      </p:sp>
      <p:sp>
        <p:nvSpPr>
          <p:cNvPr id="4" name="Rectangle 3"/>
          <p:cNvSpPr/>
          <p:nvPr/>
        </p:nvSpPr>
        <p:spPr>
          <a:xfrm>
            <a:off x="2495062" y="5288923"/>
            <a:ext cx="6988507" cy="584775"/>
          </a:xfrm>
          <a:prstGeom prst="rect">
            <a:avLst/>
          </a:prstGeom>
        </p:spPr>
        <p:txBody>
          <a:bodyPr wrap="square">
            <a:spAutoFit/>
          </a:bodyPr>
          <a:lstStyle/>
          <a:p>
            <a:pPr algn="ctr"/>
            <a:r>
              <a:rPr lang="fa-IR" sz="3200" dirty="0">
                <a:ln w="0"/>
                <a:cs typeface="B Koodak" panose="00000700000000000000" pitchFamily="2" charset="-78"/>
              </a:rPr>
              <a:t>روابط صفاریان با خلافت عباسی، خصمانه بود. </a:t>
            </a:r>
            <a:endParaRPr lang="en-US" dirty="0"/>
          </a:p>
        </p:txBody>
      </p:sp>
    </p:spTree>
    <p:extLst>
      <p:ext uri="{BB962C8B-B14F-4D97-AF65-F5344CB8AC3E}">
        <p14:creationId xmlns:p14="http://schemas.microsoft.com/office/powerpoint/2010/main" val="2252076173"/>
      </p:ext>
    </p:extLst>
  </p:cSld>
  <p:clrMapOvr>
    <a:masterClrMapping/>
  </p:clrMapOvr>
  <mc:AlternateContent xmlns:mc="http://schemas.openxmlformats.org/markup-compatibility/2006" xmlns:p14="http://schemas.microsoft.com/office/powerpoint/2010/main">
    <mc:Choice Requires="p14">
      <p:transition spd="slow" p14:dur="1600">
        <p14:prism dir="d"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5486400" y="656877"/>
            <a:ext cx="6446520" cy="3046988"/>
          </a:xfrm>
          <a:prstGeom prst="rect">
            <a:avLst/>
          </a:prstGeom>
        </p:spPr>
        <p:txBody>
          <a:bodyPr wrap="square">
            <a:spAutoFit/>
          </a:bodyPr>
          <a:lstStyle/>
          <a:p>
            <a:pPr algn="just">
              <a:lnSpc>
                <a:spcPct val="150000"/>
              </a:lnSpc>
            </a:pPr>
            <a:r>
              <a:rPr lang="fa-IR" sz="3200" dirty="0">
                <a:ln w="0"/>
                <a:cs typeface="B Koodak" panose="00000700000000000000" pitchFamily="2" charset="-78"/>
              </a:rPr>
              <a:t>یعقوب لیث صفاری علاوه بر آنکه حکومت طاهریان را برانداخت، به عراق نیز لشکرکشی کرد و قصد داشت بغداد را تصرف کند، اما از سپاه خلیفه شکست خورد. </a:t>
            </a:r>
            <a:endParaRPr lang="en-US" dirty="0"/>
          </a:p>
        </p:txBody>
      </p:sp>
      <p:sp>
        <p:nvSpPr>
          <p:cNvPr id="6" name="Rectangle 5"/>
          <p:cNvSpPr/>
          <p:nvPr/>
        </p:nvSpPr>
        <p:spPr>
          <a:xfrm>
            <a:off x="5513110" y="4126770"/>
            <a:ext cx="6419810" cy="2308324"/>
          </a:xfrm>
          <a:prstGeom prst="rect">
            <a:avLst/>
          </a:prstGeom>
        </p:spPr>
        <p:txBody>
          <a:bodyPr wrap="square">
            <a:spAutoFit/>
          </a:bodyPr>
          <a:lstStyle/>
          <a:p>
            <a:pPr algn="just">
              <a:lnSpc>
                <a:spcPct val="150000"/>
              </a:lnSpc>
            </a:pPr>
            <a:r>
              <a:rPr lang="fa-IR" sz="3200" dirty="0">
                <a:ln w="0"/>
                <a:cs typeface="B Koodak" panose="00000700000000000000" pitchFamily="2" charset="-78"/>
              </a:rPr>
              <a:t>او در فکر جبران این شکست بود اما بیماری و مرگ فرصت جنگی دیگر را با خلیفه به وی نداد.</a:t>
            </a:r>
            <a:endParaRPr lang="en-US" sz="3200" dirty="0">
              <a:ln w="0"/>
              <a:cs typeface="B Koodak" panose="00000700000000000000"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254030" cy="6858000"/>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3660" y="3646367"/>
            <a:ext cx="4572000" cy="714375"/>
          </a:xfrm>
          <a:prstGeom prst="rect">
            <a:avLst/>
          </a:prstGeom>
        </p:spPr>
      </p:pic>
    </p:spTree>
    <p:extLst>
      <p:ext uri="{BB962C8B-B14F-4D97-AF65-F5344CB8AC3E}">
        <p14:creationId xmlns:p14="http://schemas.microsoft.com/office/powerpoint/2010/main" val="5318755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4080" y="605790"/>
            <a:ext cx="7543800" cy="5657850"/>
          </a:xfrm>
          <a:prstGeom prst="rect">
            <a:avLst/>
          </a:prstGeom>
        </p:spPr>
      </p:pic>
    </p:spTree>
    <p:extLst>
      <p:ext uri="{BB962C8B-B14F-4D97-AF65-F5344CB8AC3E}">
        <p14:creationId xmlns:p14="http://schemas.microsoft.com/office/powerpoint/2010/main" val="333671270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338"/>
            <a:ext cx="12192000" cy="6867337"/>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9338"/>
            <a:ext cx="10287000" cy="6858000"/>
          </a:xfrm>
          <a:prstGeom prst="rect">
            <a:avLst/>
          </a:prstGeom>
        </p:spPr>
      </p:pic>
      <p:sp>
        <p:nvSpPr>
          <p:cNvPr id="10" name="Rectangle 9"/>
          <p:cNvSpPr/>
          <p:nvPr/>
        </p:nvSpPr>
        <p:spPr>
          <a:xfrm>
            <a:off x="6290310" y="290203"/>
            <a:ext cx="4949190" cy="584775"/>
          </a:xfrm>
          <a:prstGeom prst="rect">
            <a:avLst/>
          </a:prstGeom>
        </p:spPr>
        <p:txBody>
          <a:bodyPr wrap="square">
            <a:spAutoFit/>
          </a:bodyPr>
          <a:lstStyle/>
          <a:p>
            <a:pPr algn="ctr"/>
            <a:r>
              <a:rPr lang="fa-IR" sz="3200" dirty="0">
                <a:ln w="0"/>
                <a:cs typeface="B Koodak" panose="00000700000000000000" pitchFamily="2" charset="-78"/>
              </a:rPr>
              <a:t>آرامگاه یعقوب لیث صفاری، دزفول</a:t>
            </a:r>
            <a:endParaRPr lang="en-US" dirty="0"/>
          </a:p>
        </p:txBody>
      </p:sp>
    </p:spTree>
    <p:extLst>
      <p:ext uri="{BB962C8B-B14F-4D97-AF65-F5344CB8AC3E}">
        <p14:creationId xmlns:p14="http://schemas.microsoft.com/office/powerpoint/2010/main" val="168785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338"/>
            <a:ext cx="12192000" cy="6867337"/>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sp>
        <p:nvSpPr>
          <p:cNvPr id="7" name="Rectangle 6"/>
          <p:cNvSpPr/>
          <p:nvPr/>
        </p:nvSpPr>
        <p:spPr>
          <a:xfrm>
            <a:off x="6290310" y="290203"/>
            <a:ext cx="4949190" cy="584775"/>
          </a:xfrm>
          <a:prstGeom prst="rect">
            <a:avLst/>
          </a:prstGeom>
        </p:spPr>
        <p:txBody>
          <a:bodyPr wrap="square">
            <a:spAutoFit/>
          </a:bodyPr>
          <a:lstStyle/>
          <a:p>
            <a:pPr algn="ctr"/>
            <a:r>
              <a:rPr lang="fa-IR" sz="3200" dirty="0">
                <a:ln w="0"/>
                <a:cs typeface="B Koodak" panose="00000700000000000000" pitchFamily="2" charset="-78"/>
              </a:rPr>
              <a:t>آرامگاه یعقوب لیث صفاری، دزفول</a:t>
            </a:r>
            <a:endParaRPr lang="en-US" dirty="0"/>
          </a:p>
        </p:txBody>
      </p:sp>
    </p:spTree>
    <p:extLst>
      <p:ext uri="{BB962C8B-B14F-4D97-AF65-F5344CB8AC3E}">
        <p14:creationId xmlns:p14="http://schemas.microsoft.com/office/powerpoint/2010/main" val="130392839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14" name="Group 13"/>
          <p:cNvGrpSpPr/>
          <p:nvPr/>
        </p:nvGrpSpPr>
        <p:grpSpPr>
          <a:xfrm>
            <a:off x="4624372" y="196106"/>
            <a:ext cx="2943253" cy="1666277"/>
            <a:chOff x="4624373" y="1092689"/>
            <a:chExt cx="2943253" cy="1666277"/>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4373" y="1092689"/>
              <a:ext cx="2943253" cy="1666277"/>
            </a:xfrm>
            <a:prstGeom prst="rect">
              <a:avLst/>
            </a:prstGeom>
          </p:spPr>
        </p:pic>
        <p:sp>
          <p:nvSpPr>
            <p:cNvPr id="16" name="Rectangle 15"/>
            <p:cNvSpPr/>
            <p:nvPr/>
          </p:nvSpPr>
          <p:spPr>
            <a:xfrm>
              <a:off x="5542004" y="1633439"/>
              <a:ext cx="1107996" cy="584775"/>
            </a:xfrm>
            <a:prstGeom prst="rect">
              <a:avLst/>
            </a:prstGeom>
          </p:spPr>
          <p:txBody>
            <a:bodyPr wrap="none">
              <a:spAutoFit/>
            </a:bodyPr>
            <a:lstStyle/>
            <a:p>
              <a:pPr algn="ctr"/>
              <a:r>
                <a:rPr lang="fa-IR" sz="3200" dirty="0">
                  <a:ln w="0"/>
                  <a:solidFill>
                    <a:sysClr val="windowText" lastClr="000000"/>
                  </a:solidFill>
                  <a:cs typeface="B Koodak" panose="00000700000000000000" pitchFamily="2" charset="-78"/>
                </a:rPr>
                <a:t>علویان</a:t>
              </a:r>
              <a:endParaRPr lang="en-US" sz="3200" dirty="0">
                <a:solidFill>
                  <a:sysClr val="windowText" lastClr="000000"/>
                </a:solidFill>
              </a:endParaRPr>
            </a:p>
          </p:txBody>
        </p:sp>
      </p:grpSp>
      <p:sp>
        <p:nvSpPr>
          <p:cNvPr id="2" name="Rectangle 1"/>
          <p:cNvSpPr/>
          <p:nvPr/>
        </p:nvSpPr>
        <p:spPr>
          <a:xfrm>
            <a:off x="3047998" y="2249352"/>
            <a:ext cx="6096000" cy="584775"/>
          </a:xfrm>
          <a:prstGeom prst="rect">
            <a:avLst/>
          </a:prstGeom>
        </p:spPr>
        <p:txBody>
          <a:bodyPr>
            <a:spAutoFit/>
          </a:bodyPr>
          <a:lstStyle/>
          <a:p>
            <a:pPr algn="ctr"/>
            <a:r>
              <a:rPr lang="fa-IR" sz="3200" dirty="0">
                <a:ln w="0"/>
                <a:cs typeface="B Koodak" panose="00000700000000000000" pitchFamily="2" charset="-78"/>
              </a:rPr>
              <a:t>خلفای عباسی دشمن علویان طبرستان بودند.</a:t>
            </a:r>
            <a:endParaRPr lang="en-US" sz="3200" dirty="0">
              <a:ln w="0"/>
              <a:cs typeface="B Koodak" panose="00000700000000000000" pitchFamily="2" charset="-78"/>
            </a:endParaRPr>
          </a:p>
        </p:txBody>
      </p:sp>
      <p:sp>
        <p:nvSpPr>
          <p:cNvPr id="17" name="Rectangle 16"/>
          <p:cNvSpPr/>
          <p:nvPr/>
        </p:nvSpPr>
        <p:spPr>
          <a:xfrm>
            <a:off x="487679" y="3221096"/>
            <a:ext cx="11216640" cy="1508105"/>
          </a:xfrm>
          <a:prstGeom prst="rect">
            <a:avLst/>
          </a:prstGeom>
        </p:spPr>
        <p:txBody>
          <a:bodyPr wrap="square">
            <a:spAutoFit/>
          </a:bodyPr>
          <a:lstStyle/>
          <a:p>
            <a:pPr algn="ctr">
              <a:lnSpc>
                <a:spcPct val="150000"/>
              </a:lnSpc>
            </a:pPr>
            <a:r>
              <a:rPr lang="fa-IR" sz="3200" dirty="0">
                <a:ln w="0"/>
                <a:cs typeface="B Koodak" panose="00000700000000000000" pitchFamily="2" charset="-78"/>
              </a:rPr>
              <a:t>زیرا علویان پیرو </a:t>
            </a:r>
            <a:r>
              <a:rPr lang="fa-IR" sz="3200" dirty="0">
                <a:ln w="0"/>
                <a:solidFill>
                  <a:srgbClr val="C00000"/>
                </a:solidFill>
                <a:cs typeface="B Koodak" panose="00000700000000000000" pitchFamily="2" charset="-78"/>
              </a:rPr>
              <a:t>مذهب شیعه </a:t>
            </a:r>
            <a:r>
              <a:rPr lang="fa-IR" sz="3200" dirty="0">
                <a:ln w="0"/>
                <a:cs typeface="B Koodak" panose="00000700000000000000" pitchFamily="2" charset="-78"/>
              </a:rPr>
              <a:t>بودند</a:t>
            </a:r>
            <a:r>
              <a:rPr lang="fa-IR" sz="3200" dirty="0">
                <a:ln w="0"/>
                <a:solidFill>
                  <a:srgbClr val="C00000"/>
                </a:solidFill>
                <a:cs typeface="B Koodak" panose="00000700000000000000" pitchFamily="2" charset="-78"/>
              </a:rPr>
              <a:t> </a:t>
            </a:r>
            <a:r>
              <a:rPr lang="fa-IR" sz="3200" dirty="0">
                <a:ln w="0"/>
                <a:cs typeface="B Koodak" panose="00000700000000000000" pitchFamily="2" charset="-78"/>
              </a:rPr>
              <a:t>و حکومت عباسیان را به رسمیت نمی شناختند و از آنان اطاعت نمی کردند.</a:t>
            </a:r>
            <a:endParaRPr lang="en-US" sz="3200" dirty="0">
              <a:ln w="0"/>
              <a:cs typeface="B Koodak" panose="00000700000000000000" pitchFamily="2" charset="-78"/>
            </a:endParaRPr>
          </a:p>
        </p:txBody>
      </p:sp>
    </p:spTree>
    <p:extLst>
      <p:ext uri="{BB962C8B-B14F-4D97-AF65-F5344CB8AC3E}">
        <p14:creationId xmlns:p14="http://schemas.microsoft.com/office/powerpoint/2010/main" val="270206722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randombar(horizontal)">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16" name="Group 15"/>
          <p:cNvGrpSpPr/>
          <p:nvPr/>
        </p:nvGrpSpPr>
        <p:grpSpPr>
          <a:xfrm>
            <a:off x="4624372" y="196106"/>
            <a:ext cx="2943253" cy="1666277"/>
            <a:chOff x="4624373" y="1092689"/>
            <a:chExt cx="2943253" cy="1666277"/>
          </a:xfrm>
        </p:grpSpPr>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4373" y="1092689"/>
              <a:ext cx="2943253" cy="1666277"/>
            </a:xfrm>
            <a:prstGeom prst="rect">
              <a:avLst/>
            </a:prstGeom>
          </p:spPr>
        </p:pic>
        <p:sp>
          <p:nvSpPr>
            <p:cNvPr id="18" name="Rectangle 17"/>
            <p:cNvSpPr/>
            <p:nvPr/>
          </p:nvSpPr>
          <p:spPr>
            <a:xfrm>
              <a:off x="5491510" y="1633439"/>
              <a:ext cx="1208985" cy="584775"/>
            </a:xfrm>
            <a:prstGeom prst="rect">
              <a:avLst/>
            </a:prstGeom>
          </p:spPr>
          <p:txBody>
            <a:bodyPr wrap="none">
              <a:spAutoFit/>
            </a:bodyPr>
            <a:lstStyle/>
            <a:p>
              <a:pPr algn="ctr"/>
              <a:r>
                <a:rPr lang="fa-IR" sz="3200" dirty="0">
                  <a:ln w="0"/>
                  <a:solidFill>
                    <a:sysClr val="windowText" lastClr="000000"/>
                  </a:solidFill>
                  <a:cs typeface="B Koodak" panose="00000700000000000000" pitchFamily="2" charset="-78"/>
                </a:rPr>
                <a:t>آل بویه</a:t>
              </a:r>
              <a:endParaRPr lang="en-US" sz="3200" dirty="0">
                <a:solidFill>
                  <a:sysClr val="windowText" lastClr="000000"/>
                </a:solidFill>
              </a:endParaRPr>
            </a:p>
          </p:txBody>
        </p:sp>
      </p:grpSp>
      <p:sp>
        <p:nvSpPr>
          <p:cNvPr id="20" name="Rectangle 19"/>
          <p:cNvSpPr/>
          <p:nvPr/>
        </p:nvSpPr>
        <p:spPr>
          <a:xfrm>
            <a:off x="464818" y="2058489"/>
            <a:ext cx="1126236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آل بویه بغداد را تصرف کردند و خلفای عباسی را تحت نفوذ و سلطۀ خود گرفتند.</a:t>
            </a:r>
            <a:endParaRPr lang="en-US" sz="3200" dirty="0">
              <a:cs typeface="B Koodak" panose="00000700000000000000" pitchFamily="2" charset="-78"/>
            </a:endParaRPr>
          </a:p>
        </p:txBody>
      </p:sp>
      <p:sp>
        <p:nvSpPr>
          <p:cNvPr id="21" name="Rectangle 20"/>
          <p:cNvSpPr/>
          <p:nvPr/>
        </p:nvSpPr>
        <p:spPr>
          <a:xfrm>
            <a:off x="3482338" y="3087732"/>
            <a:ext cx="522732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آل بویه نیز </a:t>
            </a:r>
            <a:r>
              <a:rPr lang="fa-IR" sz="3200" dirty="0">
                <a:solidFill>
                  <a:srgbClr val="0000FF"/>
                </a:solidFill>
                <a:latin typeface="AmuzehNewNormalPS"/>
                <a:cs typeface="B Koodak" panose="00000700000000000000" pitchFamily="2" charset="-78"/>
              </a:rPr>
              <a:t>پیرو مذهب شیعه </a:t>
            </a:r>
            <a:r>
              <a:rPr lang="fa-IR" sz="3200" dirty="0">
                <a:solidFill>
                  <a:srgbClr val="231F20"/>
                </a:solidFill>
                <a:latin typeface="AmuzehNewNormalPS"/>
                <a:cs typeface="B Koodak" panose="00000700000000000000" pitchFamily="2" charset="-78"/>
              </a:rPr>
              <a:t>بودند.</a:t>
            </a:r>
            <a:endParaRPr lang="en-US" sz="3200" dirty="0">
              <a:solidFill>
                <a:srgbClr val="231F20"/>
              </a:solidFill>
              <a:latin typeface="AmuzehNewNormalPS"/>
              <a:cs typeface="B Koodak" panose="00000700000000000000" pitchFamily="2" charset="-78"/>
            </a:endParaRPr>
          </a:p>
        </p:txBody>
      </p:sp>
      <p:sp>
        <p:nvSpPr>
          <p:cNvPr id="9" name="Rectangle 8">
            <a:extLst>
              <a:ext uri="{FF2B5EF4-FFF2-40B4-BE49-F238E27FC236}">
                <a16:creationId xmlns:a16="http://schemas.microsoft.com/office/drawing/2014/main" id="{0DFBC698-ED03-4D42-9003-8BBA7647490E}"/>
              </a:ext>
            </a:extLst>
          </p:cNvPr>
          <p:cNvSpPr/>
          <p:nvPr/>
        </p:nvSpPr>
        <p:spPr>
          <a:xfrm>
            <a:off x="3482338" y="3876446"/>
            <a:ext cx="522732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گسترش فرهنگ و معارف شیعه</a:t>
            </a:r>
            <a:endParaRPr lang="en-US" sz="3200" dirty="0">
              <a:solidFill>
                <a:srgbClr val="231F20"/>
              </a:solidFill>
              <a:latin typeface="AmuzehNewNormalPS"/>
              <a:cs typeface="B Koodak" panose="00000700000000000000" pitchFamily="2" charset="-78"/>
            </a:endParaRPr>
          </a:p>
        </p:txBody>
      </p:sp>
      <p:grpSp>
        <p:nvGrpSpPr>
          <p:cNvPr id="4" name="Group 3">
            <a:extLst>
              <a:ext uri="{FF2B5EF4-FFF2-40B4-BE49-F238E27FC236}">
                <a16:creationId xmlns:a16="http://schemas.microsoft.com/office/drawing/2014/main" id="{65155CC8-890A-4D42-B86A-B45EC8CAD12C}"/>
              </a:ext>
            </a:extLst>
          </p:cNvPr>
          <p:cNvGrpSpPr/>
          <p:nvPr/>
        </p:nvGrpSpPr>
        <p:grpSpPr>
          <a:xfrm>
            <a:off x="232409" y="4441168"/>
            <a:ext cx="11727178" cy="2194249"/>
            <a:chOff x="232409" y="4441168"/>
            <a:chExt cx="11727178" cy="2194249"/>
          </a:xfrm>
        </p:grpSpPr>
        <p:sp>
          <p:nvSpPr>
            <p:cNvPr id="22" name="Rectangle 21"/>
            <p:cNvSpPr/>
            <p:nvPr/>
          </p:nvSpPr>
          <p:spPr>
            <a:xfrm>
              <a:off x="232409" y="5127312"/>
              <a:ext cx="11727178" cy="1508105"/>
            </a:xfrm>
            <a:prstGeom prst="rect">
              <a:avLst/>
            </a:prstGeom>
            <a:ln w="57150">
              <a:solidFill>
                <a:srgbClr val="C00000"/>
              </a:solidFill>
            </a:ln>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به دستور فرمانروایان آل بویه حرم مطهر امامان در نجف، کربلا و کاظمین بازسازی شد. و مراسم روز عید غدیر و مجالس سوگواری امام حسین (ع) با شکوه برگزار می شد</a:t>
              </a:r>
              <a:endParaRPr lang="en-US" dirty="0"/>
            </a:p>
          </p:txBody>
        </p:sp>
        <p:pic>
          <p:nvPicPr>
            <p:cNvPr id="3" name="Picture 2">
              <a:extLst>
                <a:ext uri="{FF2B5EF4-FFF2-40B4-BE49-F238E27FC236}">
                  <a16:creationId xmlns:a16="http://schemas.microsoft.com/office/drawing/2014/main" id="{12BB0DCF-532D-4198-8DAB-4B79606810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807646" y="4496092"/>
              <a:ext cx="576704" cy="466856"/>
            </a:xfrm>
            <a:prstGeom prst="rect">
              <a:avLst/>
            </a:prstGeom>
          </p:spPr>
        </p:pic>
      </p:grpSp>
    </p:spTree>
    <p:extLst>
      <p:ext uri="{BB962C8B-B14F-4D97-AF65-F5344CB8AC3E}">
        <p14:creationId xmlns:p14="http://schemas.microsoft.com/office/powerpoint/2010/main" val="1772302810"/>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randombar(horizont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1905000" y="437495"/>
            <a:ext cx="10287000" cy="523220"/>
          </a:xfrm>
          <a:prstGeom prst="rect">
            <a:avLst/>
          </a:prstGeom>
        </p:spPr>
        <p:txBody>
          <a:bodyPr wrap="square">
            <a:spAutoFit/>
          </a:bodyPr>
          <a:lstStyle/>
          <a:p>
            <a:pPr algn="ctr"/>
            <a:r>
              <a:rPr lang="fa-IR" sz="2800" dirty="0">
                <a:solidFill>
                  <a:srgbClr val="231F20"/>
                </a:solidFill>
                <a:latin typeface="AmuzehNewNormalPS"/>
                <a:cs typeface="B Koodak" panose="00000700000000000000" pitchFamily="2" charset="-78"/>
              </a:rPr>
              <a:t>بند امیر در فارس که به دستور عضدالدوله مشهورترین فرمانروای آل بویه ساخته شد.</a:t>
            </a:r>
            <a:endParaRPr lang="en-US" sz="28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490366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5" name="Group 14"/>
          <p:cNvGrpSpPr/>
          <p:nvPr/>
        </p:nvGrpSpPr>
        <p:grpSpPr>
          <a:xfrm>
            <a:off x="2572259" y="264011"/>
            <a:ext cx="7047478" cy="2311549"/>
            <a:chOff x="2804160" y="247886"/>
            <a:chExt cx="6962640" cy="2346353"/>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4160" y="247886"/>
              <a:ext cx="6962640" cy="2346353"/>
            </a:xfrm>
            <a:prstGeom prst="rect">
              <a:avLst/>
            </a:prstGeom>
          </p:spPr>
        </p:pic>
        <p:sp>
          <p:nvSpPr>
            <p:cNvPr id="14" name="Rectangle 13"/>
            <p:cNvSpPr/>
            <p:nvPr/>
          </p:nvSpPr>
          <p:spPr>
            <a:xfrm>
              <a:off x="4170931" y="999852"/>
              <a:ext cx="4229098"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ایرانیان پرچمدار علم و دانش</a:t>
              </a:r>
              <a:endParaRPr lang="en-US" sz="3200" dirty="0">
                <a:solidFill>
                  <a:srgbClr val="231F20"/>
                </a:solidFill>
                <a:latin typeface="AmuzehNewNormalPS"/>
                <a:cs typeface="B Koodak" panose="00000700000000000000" pitchFamily="2" charset="-78"/>
              </a:endParaRPr>
            </a:p>
          </p:txBody>
        </p:sp>
      </p:grpSp>
      <p:sp>
        <p:nvSpPr>
          <p:cNvPr id="16" name="Rectangle 15"/>
          <p:cNvSpPr/>
          <p:nvPr/>
        </p:nvSpPr>
        <p:spPr>
          <a:xfrm>
            <a:off x="0" y="2967335"/>
            <a:ext cx="12192000" cy="553998"/>
          </a:xfrm>
          <a:prstGeom prst="rect">
            <a:avLst/>
          </a:prstGeom>
        </p:spPr>
        <p:txBody>
          <a:bodyPr wrap="square">
            <a:spAutoFit/>
          </a:bodyPr>
          <a:lstStyle/>
          <a:p>
            <a:pPr algn="ctr"/>
            <a:r>
              <a:rPr lang="fa-IR" sz="3000" dirty="0">
                <a:solidFill>
                  <a:srgbClr val="231F20"/>
                </a:solidFill>
                <a:latin typeface="AmuzehNewNormalPS"/>
                <a:cs typeface="B Koodak" panose="00000700000000000000" pitchFamily="2" charset="-78"/>
              </a:rPr>
              <a:t>اسلام روح و جان تازه ای به جامعه و فرهنگ ایرانی دمید و به آن تحرک و پویایی خاصی بخشید. </a:t>
            </a:r>
            <a:endParaRPr lang="en-US" sz="3000" dirty="0">
              <a:solidFill>
                <a:srgbClr val="231F20"/>
              </a:solidFill>
              <a:latin typeface="AmuzehNewNormalPS"/>
              <a:cs typeface="B Koodak" panose="00000700000000000000" pitchFamily="2" charset="-78"/>
            </a:endParaRPr>
          </a:p>
        </p:txBody>
      </p:sp>
      <p:sp>
        <p:nvSpPr>
          <p:cNvPr id="17" name="Rectangle 16"/>
          <p:cNvSpPr/>
          <p:nvPr/>
        </p:nvSpPr>
        <p:spPr>
          <a:xfrm>
            <a:off x="2537458" y="3994261"/>
            <a:ext cx="7117080" cy="553998"/>
          </a:xfrm>
          <a:prstGeom prst="rect">
            <a:avLst/>
          </a:prstGeom>
        </p:spPr>
        <p:txBody>
          <a:bodyPr wrap="square">
            <a:spAutoFit/>
          </a:bodyPr>
          <a:lstStyle/>
          <a:p>
            <a:pPr algn="ctr"/>
            <a:r>
              <a:rPr lang="fa-IR" sz="3000" dirty="0">
                <a:solidFill>
                  <a:srgbClr val="231F20"/>
                </a:solidFill>
                <a:latin typeface="AmuzehNewNormalPS"/>
                <a:cs typeface="B Koodak" panose="00000700000000000000" pitchFamily="2" charset="-78"/>
              </a:rPr>
              <a:t>ایرانیان سابقه ای طولانی در علم و دانش و هنر داشتند.</a:t>
            </a:r>
            <a:endParaRPr lang="en-US" dirty="0"/>
          </a:p>
        </p:txBody>
      </p:sp>
      <p:sp>
        <p:nvSpPr>
          <p:cNvPr id="18" name="Rectangle 17"/>
          <p:cNvSpPr/>
          <p:nvPr/>
        </p:nvSpPr>
        <p:spPr>
          <a:xfrm>
            <a:off x="754378" y="4878472"/>
            <a:ext cx="10683240" cy="1477328"/>
          </a:xfrm>
          <a:prstGeom prst="rect">
            <a:avLst/>
          </a:prstGeom>
        </p:spPr>
        <p:txBody>
          <a:bodyPr wrap="square">
            <a:spAutoFit/>
          </a:bodyPr>
          <a:lstStyle/>
          <a:p>
            <a:pPr algn="ctr">
              <a:lnSpc>
                <a:spcPct val="150000"/>
              </a:lnSpc>
            </a:pPr>
            <a:r>
              <a:rPr lang="fa-IR" sz="3000" dirty="0">
                <a:solidFill>
                  <a:srgbClr val="231F20"/>
                </a:solidFill>
                <a:latin typeface="AmuzehNewNormalPS"/>
                <a:cs typeface="B Koodak" panose="00000700000000000000" pitchFamily="2" charset="-78"/>
              </a:rPr>
              <a:t>آنان پس از پذیرش اسلام، از تمام توان و استعداد خود برای پیشرفت و گسترش فرهنگ و تمدن اسلامی، استفاده کردند</a:t>
            </a:r>
            <a:endParaRPr lang="en-US" sz="30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4152796909"/>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Rectangle 4"/>
          <p:cNvSpPr/>
          <p:nvPr/>
        </p:nvSpPr>
        <p:spPr>
          <a:xfrm>
            <a:off x="453389" y="325283"/>
            <a:ext cx="1117092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ایرانیان مسلمان در تأسیس و گسترش </a:t>
            </a:r>
            <a:r>
              <a:rPr lang="fa-IR" sz="3200" dirty="0">
                <a:solidFill>
                  <a:srgbClr val="C00000"/>
                </a:solidFill>
                <a:latin typeface="AmuzehNewNormalPS"/>
                <a:cs typeface="B Koodak" panose="00000700000000000000" pitchFamily="2" charset="-78"/>
              </a:rPr>
              <a:t>معارف اسلامی، علوم انسانی و علوم تجربی، هنر و ادبیات </a:t>
            </a:r>
            <a:r>
              <a:rPr lang="fa-IR" sz="3200" dirty="0">
                <a:solidFill>
                  <a:srgbClr val="231F20"/>
                </a:solidFill>
                <a:latin typeface="AmuzehNewNormalPS"/>
                <a:cs typeface="B Koodak" panose="00000700000000000000" pitchFamily="2" charset="-78"/>
              </a:rPr>
              <a:t>پیشگام بودند.</a:t>
            </a:r>
            <a:endParaRPr lang="en-US" sz="3200" dirty="0">
              <a:solidFill>
                <a:srgbClr val="231F20"/>
              </a:solidFill>
              <a:latin typeface="AmuzehNewNormalPS"/>
              <a:cs typeface="B Koodak" panose="00000700000000000000" pitchFamily="2" charset="-78"/>
            </a:endParaRPr>
          </a:p>
        </p:txBody>
      </p:sp>
      <p:sp>
        <p:nvSpPr>
          <p:cNvPr id="6" name="Rectangle 5"/>
          <p:cNvSpPr/>
          <p:nvPr/>
        </p:nvSpPr>
        <p:spPr>
          <a:xfrm>
            <a:off x="1553526" y="1521617"/>
            <a:ext cx="8970646"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معارف اسلامی، عالمان ایرانی کتاب های زیادی تدوین کردند. </a:t>
            </a: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5280" y="2306537"/>
            <a:ext cx="3215639" cy="4546137"/>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31030" y="2225509"/>
            <a:ext cx="3215639" cy="4632491"/>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88217" y="2303874"/>
            <a:ext cx="3154203" cy="4546137"/>
          </a:xfrm>
          <a:prstGeom prst="rect">
            <a:avLst/>
          </a:prstGeom>
        </p:spPr>
      </p:pic>
    </p:spTree>
    <p:extLst>
      <p:ext uri="{BB962C8B-B14F-4D97-AF65-F5344CB8AC3E}">
        <p14:creationId xmlns:p14="http://schemas.microsoft.com/office/powerpoint/2010/main" val="1224411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Rectangle 2"/>
          <p:cNvSpPr/>
          <p:nvPr/>
        </p:nvSpPr>
        <p:spPr>
          <a:xfrm>
            <a:off x="963116" y="298977"/>
            <a:ext cx="10509608" cy="584775"/>
          </a:xfrm>
          <a:prstGeom prst="rect">
            <a:avLst/>
          </a:prstGeom>
        </p:spPr>
        <p:txBody>
          <a:bodyPr wrap="none">
            <a:spAutoFit/>
          </a:bodyPr>
          <a:lstStyle/>
          <a:p>
            <a:pPr algn="ctr"/>
            <a:r>
              <a:rPr lang="fa-IR" sz="3200" dirty="0">
                <a:solidFill>
                  <a:srgbClr val="231F20"/>
                </a:solidFill>
                <a:latin typeface="AmuzehNewNormalPS"/>
                <a:cs typeface="B Koodak" panose="00000700000000000000" pitchFamily="2" charset="-78"/>
              </a:rPr>
              <a:t>در رشتۀ </a:t>
            </a:r>
            <a:r>
              <a:rPr lang="fa-IR" sz="3200" dirty="0">
                <a:solidFill>
                  <a:srgbClr val="0000FF"/>
                </a:solidFill>
                <a:latin typeface="AmuzehNewNormalPS"/>
                <a:cs typeface="B Koodak" panose="00000700000000000000" pitchFamily="2" charset="-78"/>
              </a:rPr>
              <a:t>تفسیر قرآن </a:t>
            </a:r>
            <a:r>
              <a:rPr lang="fa-IR" sz="3200" dirty="0">
                <a:solidFill>
                  <a:srgbClr val="231F20"/>
                </a:solidFill>
                <a:latin typeface="AmuzehNewNormalPS"/>
                <a:cs typeface="B Koodak" panose="00000700000000000000" pitchFamily="2" charset="-78"/>
              </a:rPr>
              <a:t>آثار مهمی توسط اندیشمندان مسلمان ایرانی نوشته شد.</a:t>
            </a:r>
            <a:endParaRPr lang="en-US" sz="3200"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638" y="930484"/>
            <a:ext cx="3261359" cy="4470627"/>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3218" y="918802"/>
            <a:ext cx="3269882" cy="4482310"/>
          </a:xfrm>
          <a:prstGeom prst="rect">
            <a:avLst/>
          </a:prstGeom>
        </p:spPr>
      </p:pic>
      <p:sp>
        <p:nvSpPr>
          <p:cNvPr id="8" name="Rectangle 7"/>
          <p:cNvSpPr/>
          <p:nvPr/>
        </p:nvSpPr>
        <p:spPr>
          <a:xfrm>
            <a:off x="198120" y="5590946"/>
            <a:ext cx="1179576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ایرانیان حتی در زبان و ادبیات عربی نیز پیشتاز بودند و قواعد صرف و نحو و دستور زبان و ادبیات عربی توسط ادیبان ایرانی تدوین شد.</a:t>
            </a:r>
            <a:endParaRPr lang="en-US" sz="3200" dirty="0">
              <a:cs typeface="B Koodak" panose="00000700000000000000" pitchFamily="2" charset="-78"/>
            </a:endParaRPr>
          </a:p>
        </p:txBody>
      </p:sp>
    </p:spTree>
    <p:extLst>
      <p:ext uri="{BB962C8B-B14F-4D97-AF65-F5344CB8AC3E}">
        <p14:creationId xmlns:p14="http://schemas.microsoft.com/office/powerpoint/2010/main" val="391343095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359" y="1"/>
            <a:ext cx="12302359" cy="6861228"/>
          </a:xfrm>
          <a:prstGeom prst="rect">
            <a:avLst/>
          </a:prstGeom>
        </p:spPr>
      </p:pic>
      <p:sp>
        <p:nvSpPr>
          <p:cNvPr id="2" name="Rectangle 1"/>
          <p:cNvSpPr/>
          <p:nvPr/>
        </p:nvSpPr>
        <p:spPr>
          <a:xfrm>
            <a:off x="-110359" y="559415"/>
            <a:ext cx="12302359" cy="553998"/>
          </a:xfrm>
          <a:prstGeom prst="rect">
            <a:avLst/>
          </a:prstGeom>
        </p:spPr>
        <p:txBody>
          <a:bodyPr wrap="square">
            <a:spAutoFit/>
          </a:bodyPr>
          <a:lstStyle/>
          <a:p>
            <a:pPr algn="ctr"/>
            <a:r>
              <a:rPr lang="fa-IR" sz="3000" dirty="0">
                <a:solidFill>
                  <a:srgbClr val="231F20"/>
                </a:solidFill>
                <a:latin typeface="AmuzehNewNormalPS"/>
                <a:cs typeface="B Koodak" panose="00000700000000000000" pitchFamily="2" charset="-78"/>
              </a:rPr>
              <a:t>در رشته های فلسفه، تاریخ، جغرافیا و موسیقی نیز دانشمندان مسلمان ایرانی، خوش درخشیدند.</a:t>
            </a:r>
            <a:endParaRPr lang="en-US" sz="3000"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40" y="1530667"/>
            <a:ext cx="3855720" cy="5132927"/>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3518" y="1530667"/>
            <a:ext cx="3774604" cy="5124354"/>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58280" y="1530667"/>
            <a:ext cx="3774604" cy="5124354"/>
          </a:xfrm>
          <a:prstGeom prst="rect">
            <a:avLst/>
          </a:prstGeom>
        </p:spPr>
      </p:pic>
    </p:spTree>
    <p:extLst>
      <p:ext uri="{BB962C8B-B14F-4D97-AF65-F5344CB8AC3E}">
        <p14:creationId xmlns:p14="http://schemas.microsoft.com/office/powerpoint/2010/main" val="4153309808"/>
      </p:ext>
    </p:extLst>
  </p:cSld>
  <p:clrMapOvr>
    <a:masterClrMapping/>
  </p:clrMapOvr>
  <mc:AlternateContent xmlns:mc="http://schemas.openxmlformats.org/markup-compatibility/2006" xmlns:p14="http://schemas.microsoft.com/office/powerpoint/2010/main">
    <mc:Choice Requires="p14">
      <p:transition spd="slow" p14:dur="1500">
        <p:circle/>
      </p:transition>
    </mc:Choice>
    <mc:Fallback xmlns="">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07240" cy="6857999"/>
          </a:xfrm>
          <a:prstGeom prst="rect">
            <a:avLst/>
          </a:prstGeom>
        </p:spPr>
      </p:pic>
      <p:sp>
        <p:nvSpPr>
          <p:cNvPr id="11" name="Rectangle 10"/>
          <p:cNvSpPr/>
          <p:nvPr/>
        </p:nvSpPr>
        <p:spPr>
          <a:xfrm>
            <a:off x="689610" y="343226"/>
            <a:ext cx="10828020" cy="1508105"/>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یکی دیگر از اقدامات مهم علمی و فرهنگی ایرانیان در قرون نخست هجری، </a:t>
            </a:r>
            <a:r>
              <a:rPr lang="fa-IR" sz="3200" dirty="0">
                <a:solidFill>
                  <a:srgbClr val="0000FF"/>
                </a:solidFill>
                <a:latin typeface="AmuzehNewNormalPS"/>
                <a:cs typeface="B Koodak" panose="00000700000000000000" pitchFamily="2" charset="-78"/>
              </a:rPr>
              <a:t>انتقال بخشی از میراث ادبی و تاریخی ایران باستان به جامعۀ اسلامی </a:t>
            </a:r>
            <a:r>
              <a:rPr lang="fa-IR" sz="3200" dirty="0">
                <a:solidFill>
                  <a:srgbClr val="231F20"/>
                </a:solidFill>
                <a:latin typeface="AmuzehNewNormalPS"/>
                <a:cs typeface="B Koodak" panose="00000700000000000000" pitchFamily="2" charset="-78"/>
              </a:rPr>
              <a:t>بود.</a:t>
            </a:r>
            <a:endParaRPr lang="en-US" sz="3200" dirty="0">
              <a:solidFill>
                <a:srgbClr val="231F20"/>
              </a:solidFill>
              <a:latin typeface="AmuzehNewNormalPS"/>
              <a:cs typeface="B Koodak" panose="00000700000000000000" pitchFamily="2" charset="-78"/>
            </a:endParaRPr>
          </a:p>
        </p:txBody>
      </p:sp>
      <p:sp>
        <p:nvSpPr>
          <p:cNvPr id="12" name="Rectangle 11"/>
          <p:cNvSpPr/>
          <p:nvPr/>
        </p:nvSpPr>
        <p:spPr>
          <a:xfrm>
            <a:off x="1416844" y="2325279"/>
            <a:ext cx="9358312"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نویسندگان و مترجمان ایرانی  مانند عبدالله بن مُقَفَّع ( روزبه ایرانی) </a:t>
            </a:r>
            <a:endParaRPr lang="en-US" sz="3200" dirty="0">
              <a:solidFill>
                <a:srgbClr val="231F20"/>
              </a:solidFill>
              <a:latin typeface="AmuzehNewNormalPS"/>
              <a:cs typeface="B Koodak" panose="00000700000000000000" pitchFamily="2" charset="-78"/>
            </a:endParaRPr>
          </a:p>
        </p:txBody>
      </p:sp>
      <p:sp>
        <p:nvSpPr>
          <p:cNvPr id="13" name="Rectangle 12"/>
          <p:cNvSpPr/>
          <p:nvPr/>
        </p:nvSpPr>
        <p:spPr>
          <a:xfrm>
            <a:off x="845818" y="3775928"/>
            <a:ext cx="10515600" cy="2246769"/>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کتاب هایی را در موضوع:</a:t>
            </a:r>
          </a:p>
          <a:p>
            <a:pPr algn="ctr">
              <a:lnSpc>
                <a:spcPct val="150000"/>
              </a:lnSpc>
            </a:pPr>
            <a:r>
              <a:rPr lang="fa-IR" sz="3200" dirty="0">
                <a:solidFill>
                  <a:srgbClr val="231F20"/>
                </a:solidFill>
                <a:latin typeface="AmuzehNewNormalPS"/>
                <a:cs typeface="B Koodak" panose="00000700000000000000" pitchFamily="2" charset="-78"/>
              </a:rPr>
              <a:t> تاریخ پادشاهان و قهرمانان کهن ایران و نیز اندرزنامه ها و آداب کشورداری از زبان پهلوی به زبان عربی ترجمه کردند</a:t>
            </a:r>
            <a:endParaRPr lang="en-US" dirty="0"/>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4556" y="2952749"/>
            <a:ext cx="238125" cy="952500"/>
          </a:xfrm>
          <a:prstGeom prst="rect">
            <a:avLst/>
          </a:prstGeom>
        </p:spPr>
      </p:pic>
    </p:spTree>
    <p:extLst>
      <p:ext uri="{BB962C8B-B14F-4D97-AF65-F5344CB8AC3E}">
        <p14:creationId xmlns:p14="http://schemas.microsoft.com/office/powerpoint/2010/main" val="176995879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edge">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426720" y="346846"/>
            <a:ext cx="1054608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سلسله های ایرانی به خصوص </a:t>
            </a:r>
            <a:r>
              <a:rPr lang="fa-IR" sz="3200" dirty="0">
                <a:solidFill>
                  <a:srgbClr val="C00000"/>
                </a:solidFill>
                <a:latin typeface="AmuzehNewNormalPS"/>
                <a:cs typeface="B Koodak" panose="00000700000000000000" pitchFamily="2" charset="-78"/>
              </a:rPr>
              <a:t>سامانیان و آل بویه </a:t>
            </a:r>
            <a:r>
              <a:rPr lang="fa-IR" sz="3200" dirty="0">
                <a:solidFill>
                  <a:srgbClr val="231F20"/>
                </a:solidFill>
                <a:latin typeface="AmuzehNewNormalPS"/>
                <a:cs typeface="B Koodak" panose="00000700000000000000" pitchFamily="2" charset="-78"/>
              </a:rPr>
              <a:t>نقش چشمگیری در رونق و </a:t>
            </a:r>
            <a:r>
              <a:rPr lang="fa-IR" sz="3200" dirty="0">
                <a:solidFill>
                  <a:srgbClr val="C00000"/>
                </a:solidFill>
                <a:latin typeface="AmuzehNewNormalPS"/>
                <a:cs typeface="B Koodak" panose="00000700000000000000" pitchFamily="2" charset="-78"/>
              </a:rPr>
              <a:t>شکوفایی فرهنگ و تمدن ایرانی ــ اسلامی </a:t>
            </a:r>
            <a:r>
              <a:rPr lang="fa-IR" sz="3200" dirty="0">
                <a:solidFill>
                  <a:srgbClr val="231F20"/>
                </a:solidFill>
                <a:latin typeface="AmuzehNewNormalPS"/>
                <a:cs typeface="B Koodak" panose="00000700000000000000" pitchFamily="2" charset="-78"/>
              </a:rPr>
              <a:t>داشتند.</a:t>
            </a:r>
            <a:endParaRPr lang="en-US" sz="3200" dirty="0">
              <a:cs typeface="B Koodak" panose="00000700000000000000" pitchFamily="2" charset="-78"/>
            </a:endParaRPr>
          </a:p>
        </p:txBody>
      </p:sp>
      <p:sp>
        <p:nvSpPr>
          <p:cNvPr id="8" name="Rectangle 7"/>
          <p:cNvSpPr/>
          <p:nvPr/>
        </p:nvSpPr>
        <p:spPr>
          <a:xfrm>
            <a:off x="434340" y="1819032"/>
            <a:ext cx="1132332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بیشتر فرمانروایان این سلسله ها به علم و ادب علاقه مند بودند و برای عالمان، دانشمندان و ادیبان، ارزش و احترام فراوانی قائل می شدند</a:t>
            </a:r>
            <a:endParaRPr lang="en-US" sz="3200" dirty="0">
              <a:solidFill>
                <a:srgbClr val="231F20"/>
              </a:solidFill>
              <a:latin typeface="AmuzehNewNormalPS"/>
              <a:cs typeface="B Koodak" panose="00000700000000000000" pitchFamily="2" charset="-78"/>
            </a:endParaRPr>
          </a:p>
        </p:txBody>
      </p:sp>
      <p:sp>
        <p:nvSpPr>
          <p:cNvPr id="9" name="Rectangle 8"/>
          <p:cNvSpPr/>
          <p:nvPr/>
        </p:nvSpPr>
        <p:spPr>
          <a:xfrm>
            <a:off x="975360" y="3316357"/>
            <a:ext cx="1024128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پایتخت این سلسله ها، مرکز دانش و محل پژوهش بزرگان علم و ادب بود.</a:t>
            </a:r>
            <a:endParaRPr lang="en-US" dirty="0"/>
          </a:p>
        </p:txBody>
      </p:sp>
      <p:sp>
        <p:nvSpPr>
          <p:cNvPr id="10" name="Rectangle 9"/>
          <p:cNvSpPr/>
          <p:nvPr/>
        </p:nvSpPr>
        <p:spPr>
          <a:xfrm>
            <a:off x="38100" y="4694467"/>
            <a:ext cx="1132332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وزیرانی که در آن زمان امور کشور را اداره می کردند، اغلب مردانی بافرهنگ و دانش دوست بودند. </a:t>
            </a:r>
            <a:endParaRPr lang="en-US" dirty="0"/>
          </a:p>
        </p:txBody>
      </p:sp>
      <p:sp>
        <p:nvSpPr>
          <p:cNvPr id="11" name="Rectangle 10"/>
          <p:cNvSpPr/>
          <p:nvPr/>
        </p:nvSpPr>
        <p:spPr>
          <a:xfrm>
            <a:off x="2678430" y="6118536"/>
            <a:ext cx="6835140"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خاندان جیهانی و خاندان بلعمی ( وزیران سامانیان)</a:t>
            </a:r>
            <a:endParaRPr lang="en-US" dirty="0"/>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5996940" y="5613781"/>
            <a:ext cx="198120" cy="571500"/>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14750" y="4024592"/>
            <a:ext cx="4762500" cy="762000"/>
          </a:xfrm>
          <a:prstGeom prst="rect">
            <a:avLst/>
          </a:prstGeom>
        </p:spPr>
      </p:pic>
    </p:spTree>
    <p:extLst>
      <p:ext uri="{BB962C8B-B14F-4D97-AF65-F5344CB8AC3E}">
        <p14:creationId xmlns:p14="http://schemas.microsoft.com/office/powerpoint/2010/main" val="191483905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2000" cy="6858000"/>
          </a:xfrm>
          <a:prstGeom prst="rect">
            <a:avLst/>
          </a:prstGeom>
        </p:spPr>
      </p:pic>
      <p:grpSp>
        <p:nvGrpSpPr>
          <p:cNvPr id="8" name="Group 7"/>
          <p:cNvGrpSpPr/>
          <p:nvPr/>
        </p:nvGrpSpPr>
        <p:grpSpPr>
          <a:xfrm>
            <a:off x="3728462" y="230792"/>
            <a:ext cx="4735073" cy="1066801"/>
            <a:chOff x="4008119" y="380999"/>
            <a:chExt cx="4735073" cy="1066801"/>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08119" y="380999"/>
              <a:ext cx="4735073" cy="1066801"/>
            </a:xfrm>
            <a:prstGeom prst="rect">
              <a:avLst/>
            </a:prstGeom>
          </p:spPr>
        </p:pic>
        <p:sp>
          <p:nvSpPr>
            <p:cNvPr id="7" name="Rectangle 6"/>
            <p:cNvSpPr/>
            <p:nvPr/>
          </p:nvSpPr>
          <p:spPr>
            <a:xfrm>
              <a:off x="5333619" y="638075"/>
              <a:ext cx="208407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زبان و ادبیّات</a:t>
              </a:r>
              <a:endParaRPr lang="en-US" sz="2000" dirty="0"/>
            </a:p>
          </p:txBody>
        </p:sp>
      </p:grpSp>
      <p:sp>
        <p:nvSpPr>
          <p:cNvPr id="9" name="Rectangle 8"/>
          <p:cNvSpPr/>
          <p:nvPr/>
        </p:nvSpPr>
        <p:spPr>
          <a:xfrm>
            <a:off x="1523998" y="1560511"/>
            <a:ext cx="9144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پس از ورود اسلام به ایران تا مدّت ها، </a:t>
            </a:r>
            <a:r>
              <a:rPr lang="fa-IR" sz="3200" dirty="0">
                <a:solidFill>
                  <a:srgbClr val="0000FF"/>
                </a:solidFill>
                <a:latin typeface="AmuzehNewNormalPS"/>
                <a:cs typeface="B Koodak" panose="00000700000000000000" pitchFamily="2" charset="-78"/>
              </a:rPr>
              <a:t>عربی، زبان اداری ایران </a:t>
            </a:r>
            <a:r>
              <a:rPr lang="fa-IR" sz="3200" dirty="0">
                <a:solidFill>
                  <a:srgbClr val="231F20"/>
                </a:solidFill>
                <a:latin typeface="AmuzehNewNormalPS"/>
                <a:cs typeface="B Koodak" panose="00000700000000000000" pitchFamily="2" charset="-78"/>
              </a:rPr>
              <a:t>بود. </a:t>
            </a:r>
            <a:endParaRPr lang="en-US" sz="3200" dirty="0">
              <a:solidFill>
                <a:srgbClr val="231F20"/>
              </a:solidFill>
              <a:latin typeface="AmuzehNewNormalPS"/>
              <a:cs typeface="B Koodak" panose="00000700000000000000" pitchFamily="2" charset="-78"/>
            </a:endParaRPr>
          </a:p>
        </p:txBody>
      </p:sp>
      <p:sp>
        <p:nvSpPr>
          <p:cNvPr id="10" name="Rectangle 9"/>
          <p:cNvSpPr/>
          <p:nvPr/>
        </p:nvSpPr>
        <p:spPr>
          <a:xfrm>
            <a:off x="1059178" y="2571499"/>
            <a:ext cx="1007364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فرمان ها و نامه های اداری به زبان عربی نوشته می شد و دانشمندان نیز کتاب های خود را به عربی می نوشتند. </a:t>
            </a:r>
            <a:endParaRPr lang="en-US" sz="3200" dirty="0">
              <a:solidFill>
                <a:srgbClr val="231F20"/>
              </a:solidFill>
              <a:latin typeface="AmuzehNewNormalPS"/>
              <a:cs typeface="B Koodak" panose="00000700000000000000" pitchFamily="2" charset="-78"/>
            </a:endParaRPr>
          </a:p>
        </p:txBody>
      </p:sp>
      <p:sp>
        <p:nvSpPr>
          <p:cNvPr id="11" name="Rectangle 10"/>
          <p:cNvSpPr/>
          <p:nvPr/>
        </p:nvSpPr>
        <p:spPr>
          <a:xfrm>
            <a:off x="624838" y="4070855"/>
            <a:ext cx="1094232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مردم ایران اگرچه به عربی به عنوان زبان قرآن احترام می گذاشتند، اما همچنان به زبان فارسی، سخن می گفتند.</a:t>
            </a:r>
            <a:endParaRPr lang="en-US" sz="3200" dirty="0">
              <a:solidFill>
                <a:srgbClr val="231F20"/>
              </a:solidFill>
              <a:latin typeface="AmuzehNewNormalPS"/>
              <a:cs typeface="B Koodak" panose="00000700000000000000" pitchFamily="2" charset="-78"/>
            </a:endParaRPr>
          </a:p>
        </p:txBody>
      </p:sp>
      <p:sp>
        <p:nvSpPr>
          <p:cNvPr id="12" name="Rectangle 11"/>
          <p:cNvSpPr/>
          <p:nvPr/>
        </p:nvSpPr>
        <p:spPr>
          <a:xfrm>
            <a:off x="773428" y="5464427"/>
            <a:ext cx="10645140" cy="107721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28575">
            <a:solidFill>
              <a:srgbClr val="C00000"/>
            </a:solidFill>
          </a:ln>
          <a:scene3d>
            <a:camera prst="orthographicFront"/>
            <a:lightRig rig="threePt" dir="t"/>
          </a:scene3d>
          <a:sp3d>
            <a:bevelT w="139700" h="139700" prst="divot"/>
          </a:sp3d>
        </p:spPr>
        <p:txBody>
          <a:bodyPr wrap="square">
            <a:spAutoFit/>
          </a:bodyPr>
          <a:lstStyle/>
          <a:p>
            <a:pPr algn="ctr"/>
            <a:r>
              <a:rPr lang="fa-IR" sz="3200" dirty="0">
                <a:solidFill>
                  <a:srgbClr val="231F20"/>
                </a:solidFill>
                <a:latin typeface="AmuzehNewNormalPS"/>
                <a:cs typeface="B Koodak" panose="00000700000000000000" pitchFamily="2" charset="-78"/>
              </a:rPr>
              <a:t>از قرن سوم هجری به بعد، در نتیجۀ علاقه امیران و وزیران حکومت های صفاریان و سامانیان به فرهنگ و زبان ایرانی، رونق ادبیات فارسی آغاز شد.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4293466325"/>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42164" y="0"/>
            <a:ext cx="9144000" cy="6858000"/>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7903723" cy="6858000"/>
          </a:xfrm>
          <a:prstGeom prst="rect">
            <a:avLst/>
          </a:prstGeom>
        </p:spPr>
      </p:pic>
      <p:sp>
        <p:nvSpPr>
          <p:cNvPr id="7" name="Rectangle 6"/>
          <p:cNvSpPr/>
          <p:nvPr/>
        </p:nvSpPr>
        <p:spPr>
          <a:xfrm>
            <a:off x="8068445" y="2644170"/>
            <a:ext cx="3952996" cy="1569660"/>
          </a:xfrm>
          <a:prstGeom prst="rect">
            <a:avLst/>
          </a:prstGeom>
        </p:spPr>
        <p:txBody>
          <a:bodyPr wrap="square">
            <a:spAutoFit/>
          </a:bodyPr>
          <a:lstStyle/>
          <a:p>
            <a:pPr algn="just"/>
            <a:r>
              <a:rPr lang="fa-IR" sz="3200" dirty="0">
                <a:solidFill>
                  <a:srgbClr val="231F20"/>
                </a:solidFill>
                <a:latin typeface="AmuzehNewNormalPS"/>
                <a:cs typeface="B Koodak" panose="00000700000000000000" pitchFamily="2" charset="-78"/>
              </a:rPr>
              <a:t>رودکی، پدر شعر فارسی با تشویق و حمایت سامانیان، اشعار خود را سرود. </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97342930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42164" y="0"/>
            <a:ext cx="9144000" cy="685800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860"/>
            <a:ext cx="9174480" cy="6880860"/>
          </a:xfrm>
          <a:prstGeom prst="rect">
            <a:avLst/>
          </a:prstGeom>
        </p:spPr>
      </p:pic>
      <p:sp>
        <p:nvSpPr>
          <p:cNvPr id="8" name="Rectangle 7"/>
          <p:cNvSpPr/>
          <p:nvPr/>
        </p:nvSpPr>
        <p:spPr>
          <a:xfrm>
            <a:off x="9174479" y="2878961"/>
            <a:ext cx="3011685"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آرامگاه رودکی در تاجیکستان</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72505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469880" cy="6858000"/>
          </a:xfrm>
          <a:prstGeom prst="rect">
            <a:avLst/>
          </a:prstGeom>
        </p:spPr>
      </p:pic>
      <p:sp>
        <p:nvSpPr>
          <p:cNvPr id="7" name="Rectangle 6"/>
          <p:cNvSpPr/>
          <p:nvPr/>
        </p:nvSpPr>
        <p:spPr>
          <a:xfrm>
            <a:off x="6797040" y="1198751"/>
            <a:ext cx="516636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فردوسی نیز در اواخر دورۀ سامانیان، سرودن شاهنامه را آغاز کرد.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674410707"/>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54"/>
            <a:ext cx="12192000" cy="6853646"/>
          </a:xfrm>
          <a:prstGeom prst="rect">
            <a:avLst/>
          </a:prstGeom>
        </p:spPr>
      </p:pic>
      <p:sp>
        <p:nvSpPr>
          <p:cNvPr id="7" name="Rectangle 6"/>
          <p:cNvSpPr/>
          <p:nvPr/>
        </p:nvSpPr>
        <p:spPr>
          <a:xfrm>
            <a:off x="0" y="516761"/>
            <a:ext cx="509016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آرامگاه فردوسی،توس، شمال مشهد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3407478996"/>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6" name="Group 5"/>
          <p:cNvGrpSpPr/>
          <p:nvPr/>
        </p:nvGrpSpPr>
        <p:grpSpPr>
          <a:xfrm>
            <a:off x="4174984" y="152401"/>
            <a:ext cx="3842030" cy="1965959"/>
            <a:chOff x="4389120" y="213361"/>
            <a:chExt cx="3842030" cy="1965959"/>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9120" y="213361"/>
              <a:ext cx="3842030" cy="1965959"/>
            </a:xfrm>
            <a:prstGeom prst="rect">
              <a:avLst/>
            </a:prstGeom>
          </p:spPr>
        </p:pic>
        <p:sp>
          <p:nvSpPr>
            <p:cNvPr id="18" name="Rectangle 17"/>
            <p:cNvSpPr/>
            <p:nvPr/>
          </p:nvSpPr>
          <p:spPr>
            <a:xfrm>
              <a:off x="5527181" y="903952"/>
              <a:ext cx="1565908"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معماری</a:t>
              </a:r>
              <a:endParaRPr lang="en-US" sz="2000" dirty="0"/>
            </a:p>
          </p:txBody>
        </p:sp>
      </p:grpSp>
      <p:sp>
        <p:nvSpPr>
          <p:cNvPr id="7" name="Rectangle 6"/>
          <p:cNvSpPr/>
          <p:nvPr/>
        </p:nvSpPr>
        <p:spPr>
          <a:xfrm>
            <a:off x="1185040" y="2270761"/>
            <a:ext cx="9821917"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معماری و هنر ایران در دوران اسلامی در </a:t>
            </a:r>
            <a:r>
              <a:rPr lang="fa-IR" sz="3200" dirty="0">
                <a:solidFill>
                  <a:srgbClr val="0000FF"/>
                </a:solidFill>
                <a:latin typeface="AmuzehNewNormalPS"/>
                <a:cs typeface="B Koodak" panose="00000700000000000000" pitchFamily="2" charset="-78"/>
              </a:rPr>
              <a:t>ادامه معماری عصر باستان </a:t>
            </a:r>
            <a:r>
              <a:rPr lang="fa-IR" sz="3200" dirty="0">
                <a:solidFill>
                  <a:srgbClr val="231F20"/>
                </a:solidFill>
                <a:latin typeface="AmuzehNewNormalPS"/>
                <a:cs typeface="B Koodak" panose="00000700000000000000" pitchFamily="2" charset="-78"/>
              </a:rPr>
              <a:t>بود. </a:t>
            </a:r>
            <a:endParaRPr lang="en-US" dirty="0"/>
          </a:p>
        </p:txBody>
      </p:sp>
      <p:sp>
        <p:nvSpPr>
          <p:cNvPr id="8" name="Rectangle 7"/>
          <p:cNvSpPr/>
          <p:nvPr/>
        </p:nvSpPr>
        <p:spPr>
          <a:xfrm>
            <a:off x="1523998" y="3136612"/>
            <a:ext cx="9144000" cy="584775"/>
          </a:xfrm>
          <a:prstGeom prst="rect">
            <a:avLst/>
          </a:prstGeom>
        </p:spPr>
        <p:txBody>
          <a:bodyPr wrap="square">
            <a:spAutoFit/>
          </a:bodyPr>
          <a:lstStyle/>
          <a:p>
            <a:pPr algn="ctr"/>
            <a:r>
              <a:rPr lang="fa-IR" sz="3200" dirty="0">
                <a:solidFill>
                  <a:srgbClr val="0000FF"/>
                </a:solidFill>
                <a:latin typeface="AmuzehNewNormalPS"/>
                <a:cs typeface="B Koodak" panose="00000700000000000000" pitchFamily="2" charset="-78"/>
              </a:rPr>
              <a:t>م</a:t>
            </a:r>
            <a:r>
              <a:rPr lang="en-US" sz="3200" dirty="0">
                <a:solidFill>
                  <a:srgbClr val="0000FF"/>
                </a:solidFill>
                <a:latin typeface="AmuzehNewNormalPS"/>
                <a:cs typeface="B Koodak" panose="00000700000000000000" pitchFamily="2" charset="-78"/>
              </a:rPr>
              <a:t>ساجد</a:t>
            </a:r>
            <a:r>
              <a:rPr lang="fa-IR" sz="3200" dirty="0">
                <a:solidFill>
                  <a:srgbClr val="0000FF"/>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از نخستین جلوه</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های مهم معماری ایرانی ــ اسلامی بودند</a:t>
            </a:r>
            <a:r>
              <a:rPr lang="fa-IR" sz="3200" dirty="0">
                <a:solidFill>
                  <a:srgbClr val="231F20"/>
                </a:solidFill>
                <a:latin typeface="AmuzehNewNormalPS"/>
                <a:cs typeface="B Koodak" panose="00000700000000000000" pitchFamily="2" charset="-78"/>
              </a:rPr>
              <a:t>.</a:t>
            </a:r>
            <a:endParaRPr lang="en-US" sz="3200" dirty="0">
              <a:solidFill>
                <a:srgbClr val="231F20"/>
              </a:solidFill>
              <a:latin typeface="AmuzehNewNormalPS"/>
              <a:cs typeface="B Koodak" panose="00000700000000000000" pitchFamily="2" charset="-78"/>
            </a:endParaRPr>
          </a:p>
        </p:txBody>
      </p:sp>
      <p:sp>
        <p:nvSpPr>
          <p:cNvPr id="9" name="Rectangle 8"/>
          <p:cNvSpPr/>
          <p:nvPr/>
        </p:nvSpPr>
        <p:spPr>
          <a:xfrm>
            <a:off x="480846" y="4318159"/>
            <a:ext cx="11230303"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برخی از مساجد در ابتدای ورود اسلام به ایران براساس اصول معماری دورۀ ساسانی ساخته شدند. </a:t>
            </a:r>
            <a:endParaRPr lang="en-US" dirty="0"/>
          </a:p>
        </p:txBody>
      </p:sp>
      <p:sp>
        <p:nvSpPr>
          <p:cNvPr id="10" name="Rectangle 9"/>
          <p:cNvSpPr/>
          <p:nvPr/>
        </p:nvSpPr>
        <p:spPr>
          <a:xfrm>
            <a:off x="0" y="5628381"/>
            <a:ext cx="12060621" cy="1077218"/>
          </a:xfrm>
          <a:prstGeom prst="rect">
            <a:avLst/>
          </a:prstGeom>
        </p:spPr>
        <p:txBody>
          <a:bodyPr wrap="square">
            <a:spAutoFit/>
          </a:bodyPr>
          <a:lstStyle/>
          <a:p>
            <a:pPr algn="ctr"/>
            <a:r>
              <a:rPr lang="fa-IR" sz="3200" dirty="0">
                <a:solidFill>
                  <a:srgbClr val="0000FF"/>
                </a:solidFill>
                <a:latin typeface="AmuzehNewNormalPS"/>
                <a:cs typeface="B Koodak" panose="00000700000000000000" pitchFamily="2" charset="-78"/>
              </a:rPr>
              <a:t>مسجد جامع و آرامگاه ها</a:t>
            </a:r>
            <a:r>
              <a:rPr lang="fa-IR" sz="3200" dirty="0">
                <a:solidFill>
                  <a:srgbClr val="231F20"/>
                </a:solidFill>
                <a:latin typeface="AmuzehNewNormalPS"/>
                <a:cs typeface="B Koodak" panose="00000700000000000000" pitchFamily="2" charset="-78"/>
              </a:rPr>
              <a:t>، جلوۀ شکوهمند دیگری از میراث معماری ایرانی ــ اسلامی به شمار می روند. </a:t>
            </a:r>
            <a:endParaRPr lang="en-US" dirty="0"/>
          </a:p>
        </p:txBody>
      </p:sp>
    </p:spTree>
    <p:extLst>
      <p:ext uri="{BB962C8B-B14F-4D97-AF65-F5344CB8AC3E}">
        <p14:creationId xmlns:p14="http://schemas.microsoft.com/office/powerpoint/2010/main" val="2510480993"/>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up)">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228535" cy="6921401"/>
          </a:xfrm>
          <a:prstGeom prst="rect">
            <a:avLst/>
          </a:prstGeom>
        </p:spPr>
      </p:pic>
      <p:sp>
        <p:nvSpPr>
          <p:cNvPr id="10" name="Rectangle 9"/>
          <p:cNvSpPr/>
          <p:nvPr/>
        </p:nvSpPr>
        <p:spPr>
          <a:xfrm>
            <a:off x="9228535" y="2951945"/>
            <a:ext cx="2963465" cy="954107"/>
          </a:xfrm>
          <a:prstGeom prst="rect">
            <a:avLst/>
          </a:prstGeom>
        </p:spPr>
        <p:txBody>
          <a:bodyPr wrap="square">
            <a:spAutoFit/>
          </a:bodyPr>
          <a:lstStyle/>
          <a:p>
            <a:pPr algn="ctr"/>
            <a:r>
              <a:rPr lang="fa-IR" sz="2800" dirty="0">
                <a:solidFill>
                  <a:srgbClr val="231F20"/>
                </a:solidFill>
                <a:latin typeface="AmuzehNewNormalPS"/>
                <a:cs typeface="B Koodak" panose="00000700000000000000" pitchFamily="2" charset="-78"/>
              </a:rPr>
              <a:t>آرامگاه امیراسماعیل سامانی در بخارا </a:t>
            </a:r>
            <a:endParaRPr lang="en-US" sz="2800" dirty="0"/>
          </a:p>
        </p:txBody>
      </p:sp>
    </p:spTree>
    <p:extLst>
      <p:ext uri="{BB962C8B-B14F-4D97-AF65-F5344CB8AC3E}">
        <p14:creationId xmlns:p14="http://schemas.microsoft.com/office/powerpoint/2010/main" val="1037889315"/>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sp>
        <p:nvSpPr>
          <p:cNvPr id="7" name="Rectangle 6"/>
          <p:cNvSpPr/>
          <p:nvPr/>
        </p:nvSpPr>
        <p:spPr>
          <a:xfrm>
            <a:off x="6249030" y="333494"/>
            <a:ext cx="4990470" cy="523220"/>
          </a:xfrm>
          <a:prstGeom prst="rect">
            <a:avLst/>
          </a:prstGeom>
        </p:spPr>
        <p:txBody>
          <a:bodyPr wrap="none">
            <a:spAutoFit/>
          </a:bodyPr>
          <a:lstStyle/>
          <a:p>
            <a:r>
              <a:rPr lang="fa-IR" sz="2800" dirty="0">
                <a:solidFill>
                  <a:srgbClr val="231F20"/>
                </a:solidFill>
                <a:latin typeface="AmuzehNewNormalPS"/>
                <a:cs typeface="B Koodak" panose="00000700000000000000" pitchFamily="2" charset="-78"/>
              </a:rPr>
              <a:t>آرامگاه قابوس وشمگیر در گنبد کاووس </a:t>
            </a:r>
            <a:endParaRPr lang="en-US" sz="2800" dirty="0"/>
          </a:p>
        </p:txBody>
      </p:sp>
    </p:spTree>
    <p:extLst>
      <p:ext uri="{BB962C8B-B14F-4D97-AF65-F5344CB8AC3E}">
        <p14:creationId xmlns:p14="http://schemas.microsoft.com/office/powerpoint/2010/main" val="4320514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216760" cy="6858000"/>
          </a:xfrm>
          <a:prstGeom prst="rect">
            <a:avLst/>
          </a:prstGeom>
        </p:spPr>
      </p:pic>
      <p:sp>
        <p:nvSpPr>
          <p:cNvPr id="8" name="Rectangle 7"/>
          <p:cNvSpPr/>
          <p:nvPr/>
        </p:nvSpPr>
        <p:spPr>
          <a:xfrm>
            <a:off x="10216760" y="1659285"/>
            <a:ext cx="1975240" cy="3539430"/>
          </a:xfrm>
          <a:prstGeom prst="rect">
            <a:avLst/>
          </a:prstGeom>
        </p:spPr>
        <p:txBody>
          <a:bodyPr wrap="square">
            <a:spAutoFit/>
          </a:bodyPr>
          <a:lstStyle/>
          <a:p>
            <a:pPr algn="ctr"/>
            <a:r>
              <a:rPr lang="fa-IR" sz="2800" b="1" dirty="0">
                <a:solidFill>
                  <a:srgbClr val="231F20"/>
                </a:solidFill>
                <a:latin typeface="Amuzeh-New-Bold"/>
                <a:cs typeface="B Koodak" panose="00000700000000000000" pitchFamily="2" charset="-78"/>
              </a:rPr>
              <a:t>مسجد جامع فهرج یزد از جملۀ نخستین مساجدی بود که براساس اصول معماری دورۀ ساسانی ساخته شد</a:t>
            </a:r>
            <a:r>
              <a:rPr lang="fa-IR" sz="2800" dirty="0">
                <a:solidFill>
                  <a:srgbClr val="231F20"/>
                </a:solidFill>
                <a:latin typeface="Amuzeh-New-Bold"/>
                <a:cs typeface="B Koodak" panose="00000700000000000000" pitchFamily="2" charset="-78"/>
              </a:rPr>
              <a:t>.</a:t>
            </a:r>
            <a:endParaRPr lang="en-US" sz="2800" dirty="0">
              <a:cs typeface="B Koodak" panose="00000700000000000000" pitchFamily="2" charset="-78"/>
            </a:endParaRPr>
          </a:p>
        </p:txBody>
      </p:sp>
    </p:spTree>
    <p:extLst>
      <p:ext uri="{BB962C8B-B14F-4D97-AF65-F5344CB8AC3E}">
        <p14:creationId xmlns:p14="http://schemas.microsoft.com/office/powerpoint/2010/main" val="142205645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Rectangle 15"/>
          <p:cNvSpPr/>
          <p:nvPr/>
        </p:nvSpPr>
        <p:spPr>
          <a:xfrm rot="19758507">
            <a:off x="1601765" y="1643429"/>
            <a:ext cx="2173993" cy="1323439"/>
          </a:xfrm>
          <a:prstGeom prst="rect">
            <a:avLst/>
          </a:prstGeom>
          <a:noFill/>
        </p:spPr>
        <p:txBody>
          <a:bodyPr wrap="none" lIns="91440" tIns="45720" rIns="91440" bIns="45720">
            <a:spAutoFit/>
          </a:bodyPr>
          <a:lstStyle/>
          <a:p>
            <a:pPr algn="ctr"/>
            <a:r>
              <a:rPr lang="fa-IR" sz="8000" dirty="0">
                <a:ln w="0"/>
                <a:solidFill>
                  <a:srgbClr val="C00000"/>
                </a:solidFill>
                <a:effectLst>
                  <a:outerShdw blurRad="38100" dist="19050" dir="2700000" algn="tl" rotWithShape="0">
                    <a:schemeClr val="dk1">
                      <a:alpha val="40000"/>
                    </a:schemeClr>
                  </a:outerShdw>
                </a:effectLst>
                <a:cs typeface="B Morvarid" panose="00000400000000000000" pitchFamily="2" charset="-78"/>
              </a:rPr>
              <a:t>پایان</a:t>
            </a:r>
            <a:endParaRPr lang="en-US" sz="8000" dirty="0">
              <a:ln w="0"/>
              <a:solidFill>
                <a:srgbClr val="C00000"/>
              </a:solidFill>
              <a:effectLst>
                <a:outerShdw blurRad="38100" dist="19050" dir="2700000" algn="tl" rotWithShape="0">
                  <a:schemeClr val="dk1">
                    <a:alpha val="40000"/>
                  </a:schemeClr>
                </a:outerShdw>
              </a:effectLst>
              <a:cs typeface="B Morvarid" panose="00000400000000000000" pitchFamily="2" charset="-78"/>
            </a:endParaRPr>
          </a:p>
        </p:txBody>
      </p:sp>
    </p:spTree>
    <p:extLst>
      <p:ext uri="{BB962C8B-B14F-4D97-AF65-F5344CB8AC3E}">
        <p14:creationId xmlns:p14="http://schemas.microsoft.com/office/powerpoint/2010/main" val="13105344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271</TotalTime>
  <Words>1371</Words>
  <Application>Microsoft Office PowerPoint</Application>
  <PresentationFormat>Widescreen</PresentationFormat>
  <Paragraphs>90</Paragraphs>
  <Slides>35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Amuzeh-New-Bold</vt:lpstr>
      <vt:lpstr>Calibri Light</vt:lpstr>
      <vt:lpstr>B Morvarid</vt:lpstr>
      <vt:lpstr>Calibri</vt:lpstr>
      <vt:lpstr>AmuzehNewNormalPS</vt:lpstr>
      <vt:lpstr>B Koodak</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Maryam Sailsafoor</dc:creator>
  <cp:lastModifiedBy>AMIN</cp:lastModifiedBy>
  <cp:revision>648</cp:revision>
  <dcterms:created xsi:type="dcterms:W3CDTF">2015-07-16T10:41:40Z</dcterms:created>
  <dcterms:modified xsi:type="dcterms:W3CDTF">2021-01-31T11:51:53Z</dcterms:modified>
</cp:coreProperties>
</file>