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sldIdLst>
    <p:sldId id="290" r:id="rId2"/>
    <p:sldId id="256" r:id="rId3"/>
    <p:sldId id="291" r:id="rId4"/>
    <p:sldId id="267" r:id="rId5"/>
    <p:sldId id="346" r:id="rId6"/>
    <p:sldId id="347" r:id="rId7"/>
    <p:sldId id="280" r:id="rId8"/>
    <p:sldId id="257" r:id="rId9"/>
    <p:sldId id="281" r:id="rId10"/>
    <p:sldId id="283" r:id="rId11"/>
    <p:sldId id="268" r:id="rId12"/>
    <p:sldId id="293" r:id="rId13"/>
    <p:sldId id="287" r:id="rId14"/>
    <p:sldId id="292" r:id="rId15"/>
    <p:sldId id="289" r:id="rId16"/>
    <p:sldId id="309" r:id="rId17"/>
    <p:sldId id="286" r:id="rId18"/>
    <p:sldId id="295" r:id="rId19"/>
    <p:sldId id="294" r:id="rId20"/>
    <p:sldId id="297" r:id="rId21"/>
    <p:sldId id="296" r:id="rId22"/>
    <p:sldId id="299" r:id="rId23"/>
    <p:sldId id="298" r:id="rId24"/>
    <p:sldId id="307" r:id="rId25"/>
    <p:sldId id="301" r:id="rId26"/>
    <p:sldId id="300" r:id="rId27"/>
    <p:sldId id="349" r:id="rId28"/>
    <p:sldId id="310" r:id="rId29"/>
    <p:sldId id="324" r:id="rId30"/>
    <p:sldId id="312" r:id="rId31"/>
    <p:sldId id="279" r:id="rId32"/>
  </p:sldIdLst>
  <p:sldSz cx="12192000" cy="6858000"/>
  <p:notesSz cx="6858000" cy="9144000"/>
  <p:embeddedFontLst>
    <p:embeddedFont>
      <p:font typeface="Calibri" panose="020F0502020204030204" pitchFamily="34" charset="0"/>
      <p:regular r:id="rId33"/>
      <p:bold r:id="rId34"/>
    </p:embeddedFont>
    <p:embeddedFont>
      <p:font typeface="Verdana" panose="020B0604030504040204" pitchFamily="34" charset="0"/>
      <p:regular r:id="rId35"/>
      <p:bold r:id="rId36"/>
      <p:italic r:id="rId37"/>
      <p:boldItalic r:id="rId38"/>
    </p:embeddedFont>
    <p:embeddedFont>
      <p:font typeface="B Koodak" panose="00000700000000000000" pitchFamily="2" charset="-78"/>
      <p:bold r:id="rId39"/>
    </p:embeddedFont>
    <p:embeddedFont>
      <p:font typeface="B Morvarid" panose="00000400000000000000" pitchFamily="2" charset="-78"/>
      <p:regular r:id="rId40"/>
    </p:embeddedFont>
    <p:embeddedFont>
      <p:font typeface="B Nazanin" panose="00000400000000000000" pitchFamily="2" charset="-78"/>
      <p:regular r:id="rId41"/>
      <p:bold r:id="rId42"/>
    </p:embeddedFont>
    <p:embeddedFont>
      <p:font typeface="Calibri Light" panose="020F0302020204030204" pitchFamily="34" charset="0"/>
      <p:regular r:id="rId43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0033CC"/>
    <a:srgbClr val="FFFF66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9946" autoAdjust="0"/>
    <p:restoredTop sz="93608" autoAdjust="0"/>
  </p:normalViewPr>
  <p:slideViewPr>
    <p:cSldViewPr snapToGrid="0">
      <p:cViewPr varScale="1">
        <p:scale>
          <a:sx n="88" d="100"/>
          <a:sy n="88" d="100"/>
        </p:scale>
        <p:origin x="2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4406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1172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14226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68236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04886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1350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15020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42421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5793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7690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402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C4581-B75F-475A-8ACC-999D0C6EDFF7}" type="datetimeFigureOut">
              <a:rPr lang="fa-IR" smtClean="0"/>
              <a:t>18/06/1442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25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25" y="676121"/>
            <a:ext cx="3304853" cy="145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28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362512" y="4818913"/>
            <a:ext cx="4557253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درس 11: </a:t>
            </a:r>
          </a:p>
          <a:p>
            <a:pPr algn="ctr"/>
            <a:r>
              <a:rPr lang="fa-IR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ورود اسلام به ایران</a:t>
            </a:r>
            <a:endParaRPr lang="en-US" sz="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4453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523229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cs typeface="B Koodak" panose="00000700000000000000" pitchFamily="2" charset="-78"/>
              </a:rPr>
              <a:t>با </a:t>
            </a:r>
            <a:r>
              <a:rPr lang="fa-IR" sz="3200" dirty="0">
                <a:solidFill>
                  <a:srgbClr val="0000FF"/>
                </a:solidFill>
                <a:cs typeface="B Koodak" panose="00000700000000000000" pitchFamily="2" charset="-78"/>
              </a:rPr>
              <a:t>ورود سپاه اسلام به ایران </a:t>
            </a:r>
            <a:r>
              <a:rPr lang="fa-IR" sz="3200" dirty="0">
                <a:cs typeface="B Koodak" panose="00000700000000000000" pitchFamily="2" charset="-78"/>
              </a:rPr>
              <a:t>و </a:t>
            </a:r>
            <a:r>
              <a:rPr lang="fa-IR" sz="3200" dirty="0">
                <a:solidFill>
                  <a:srgbClr val="0000FF"/>
                </a:solidFill>
                <a:cs typeface="B Koodak" panose="00000700000000000000" pitchFamily="2" charset="-78"/>
              </a:rPr>
              <a:t>فروپاشی حکومت ساسانی</a:t>
            </a:r>
            <a:r>
              <a:rPr lang="fa-IR" sz="3200" dirty="0">
                <a:cs typeface="B Koodak" panose="00000700000000000000" pitchFamily="2" charset="-78"/>
              </a:rPr>
              <a:t>، دورۀ ایران باستان به پایان رسید و عصر جدیدی در تاریخ ایران آغاز شد.</a:t>
            </a:r>
          </a:p>
        </p:txBody>
      </p:sp>
    </p:spTree>
    <p:extLst>
      <p:ext uri="{BB962C8B-B14F-4D97-AF65-F5344CB8AC3E}">
        <p14:creationId xmlns:p14="http://schemas.microsoft.com/office/powerpoint/2010/main" val="18256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056"/>
            <a:ext cx="12192000" cy="69320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918" y="274232"/>
            <a:ext cx="7251082" cy="148783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4201280" y="742319"/>
            <a:ext cx="36503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ایران در زمان ظهور اسلام</a:t>
            </a:r>
            <a:endParaRPr lang="fa-IR" sz="3200" dirty="0"/>
          </a:p>
        </p:txBody>
      </p:sp>
      <p:sp>
        <p:nvSpPr>
          <p:cNvPr id="5" name="Rectangle 4"/>
          <p:cNvSpPr/>
          <p:nvPr/>
        </p:nvSpPr>
        <p:spPr>
          <a:xfrm>
            <a:off x="3743433" y="2350504"/>
            <a:ext cx="49119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قتل خسروپرویز به دست پسر خود</a:t>
            </a:r>
            <a:endParaRPr lang="fa-IR" sz="3200" dirty="0"/>
          </a:p>
        </p:txBody>
      </p:sp>
      <p:grpSp>
        <p:nvGrpSpPr>
          <p:cNvPr id="3" name="Group 2"/>
          <p:cNvGrpSpPr/>
          <p:nvPr/>
        </p:nvGrpSpPr>
        <p:grpSpPr>
          <a:xfrm>
            <a:off x="3379551" y="2935279"/>
            <a:ext cx="5432898" cy="1169550"/>
            <a:chOff x="3379551" y="2935279"/>
            <a:chExt cx="5432898" cy="116955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3669" y="2935279"/>
              <a:ext cx="171450" cy="428625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3379551" y="3520054"/>
              <a:ext cx="543289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رقابت و دشمنی در درون دربار ساسانی</a:t>
              </a:r>
              <a:endParaRPr lang="fa-IR" sz="3200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00918" y="4124202"/>
            <a:ext cx="7596952" cy="1357212"/>
            <a:chOff x="2400918" y="4124202"/>
            <a:chExt cx="7596952" cy="135721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3669" y="4124202"/>
              <a:ext cx="171450" cy="428625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2400918" y="4896639"/>
              <a:ext cx="759695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در مدت 4 سال بیش از 10 نفر بر تخت شاهی نشستند.</a:t>
              </a:r>
              <a:endParaRPr lang="fa-IR" sz="3200" dirty="0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045" y="2805679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0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76071" y="552701"/>
            <a:ext cx="74398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شورش فرماندهان </a:t>
            </a:r>
            <a:r>
              <a:rPr lang="fa-IR" sz="3200" dirty="0" err="1">
                <a:cs typeface="B Koodak" panose="00000700000000000000" pitchFamily="2" charset="-78"/>
              </a:rPr>
              <a:t>ودخالت</a:t>
            </a:r>
            <a:r>
              <a:rPr lang="fa-IR" sz="3200" dirty="0">
                <a:cs typeface="B Koodak" panose="00000700000000000000" pitchFamily="2" charset="-78"/>
              </a:rPr>
              <a:t> آنها در رقابت های سیاسی</a:t>
            </a:r>
            <a:endParaRPr lang="fa-IR" sz="3200" dirty="0"/>
          </a:p>
        </p:txBody>
      </p:sp>
      <p:grpSp>
        <p:nvGrpSpPr>
          <p:cNvPr id="8" name="Group 7"/>
          <p:cNvGrpSpPr/>
          <p:nvPr/>
        </p:nvGrpSpPr>
        <p:grpSpPr>
          <a:xfrm>
            <a:off x="3037310" y="1261552"/>
            <a:ext cx="6117380" cy="1013400"/>
            <a:chOff x="3037310" y="1261552"/>
            <a:chExt cx="6117380" cy="1013400"/>
          </a:xfrm>
        </p:grpSpPr>
        <p:sp>
          <p:nvSpPr>
            <p:cNvPr id="4" name="Rectangle 3"/>
            <p:cNvSpPr/>
            <p:nvPr/>
          </p:nvSpPr>
          <p:spPr>
            <a:xfrm>
              <a:off x="3037310" y="1690177"/>
              <a:ext cx="611738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تضعیف </a:t>
              </a:r>
              <a:r>
                <a:rPr lang="fa-IR" sz="3200" dirty="0" err="1">
                  <a:cs typeface="B Koodak" panose="00000700000000000000" pitchFamily="2" charset="-78"/>
                </a:rPr>
                <a:t>روحیۀ</a:t>
              </a:r>
              <a:r>
                <a:rPr lang="fa-IR" sz="3200" dirty="0">
                  <a:cs typeface="B Koodak" panose="00000700000000000000" pitchFamily="2" charset="-78"/>
                </a:rPr>
                <a:t> سپاهیان و کاهش توان جنگی</a:t>
              </a:r>
              <a:endParaRPr lang="fa-IR" sz="3200" dirty="0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1261552"/>
              <a:ext cx="171450" cy="428625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852" y="2890125"/>
            <a:ext cx="4829175" cy="7524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603970" y="4111451"/>
            <a:ext cx="4984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نارضایتی مردم از حکومت ساسانیان</a:t>
            </a:r>
            <a:endParaRPr lang="fa-IR" sz="32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2537084" y="4965557"/>
            <a:ext cx="7436652" cy="930617"/>
            <a:chOff x="2644419" y="4965557"/>
            <a:chExt cx="6305085" cy="93061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5999" y="4965557"/>
              <a:ext cx="171450" cy="428625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2644419" y="5311399"/>
              <a:ext cx="630508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نظام طبقانی، بی عدالتی و تبعیض و مالیات های سنگین</a:t>
              </a:r>
              <a:endParaRPr lang="fa-IR" sz="3200"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589" y="761489"/>
            <a:ext cx="1428750" cy="1428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589" y="4597024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86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17742" y="1045933"/>
            <a:ext cx="70952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طغیان رودهای دجله و فرات و شکسته شدن سدها</a:t>
            </a:r>
            <a:endParaRPr lang="fa-IR" sz="3200" dirty="0"/>
          </a:p>
        </p:txBody>
      </p:sp>
      <p:grpSp>
        <p:nvGrpSpPr>
          <p:cNvPr id="10" name="Group 9"/>
          <p:cNvGrpSpPr/>
          <p:nvPr/>
        </p:nvGrpSpPr>
        <p:grpSpPr>
          <a:xfrm>
            <a:off x="1195938" y="1920268"/>
            <a:ext cx="9923229" cy="908578"/>
            <a:chOff x="1195938" y="1920268"/>
            <a:chExt cx="9923229" cy="90857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5998" y="1920268"/>
              <a:ext cx="169349" cy="42862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195938" y="2244071"/>
              <a:ext cx="992322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از بین رفتن بخش وسیعی از زمین ها و مزارع حاصل خیز در بین </a:t>
              </a:r>
              <a:r>
                <a:rPr lang="fa-IR" sz="3200" dirty="0" err="1">
                  <a:cs typeface="B Koodak" panose="00000700000000000000" pitchFamily="2" charset="-78"/>
                </a:rPr>
                <a:t>النهرین</a:t>
              </a:r>
              <a:r>
                <a:rPr lang="fa-IR" sz="3200" dirty="0">
                  <a:cs typeface="B Koodak" panose="00000700000000000000" pitchFamily="2" charset="-78"/>
                </a:rPr>
                <a:t> </a:t>
              </a:r>
              <a:endParaRPr lang="fa-IR" sz="32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317834" y="3152649"/>
            <a:ext cx="5556329" cy="977623"/>
            <a:chOff x="3317834" y="3152649"/>
            <a:chExt cx="5556329" cy="977623"/>
          </a:xfrm>
        </p:grpSpPr>
        <p:sp>
          <p:nvSpPr>
            <p:cNvPr id="7" name="Rectangle 6"/>
            <p:cNvSpPr/>
            <p:nvPr/>
          </p:nvSpPr>
          <p:spPr>
            <a:xfrm>
              <a:off x="3317834" y="3545497"/>
              <a:ext cx="555632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قحطی و شیوع بیماری های طاعون و وبا</a:t>
              </a:r>
              <a:endParaRPr lang="fa-IR" sz="3200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5999" y="3152649"/>
              <a:ext cx="171450" cy="428625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983" y="385503"/>
            <a:ext cx="1428750" cy="1428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4" y="4678230"/>
            <a:ext cx="42862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0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079940" y="195017"/>
            <a:ext cx="6032119" cy="1557622"/>
            <a:chOff x="3079939" y="473987"/>
            <a:chExt cx="6032119" cy="155762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9939" y="473987"/>
              <a:ext cx="6032119" cy="1557622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4138572" y="960411"/>
              <a:ext cx="391485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فتح ایران و سقوط ساسانیان</a:t>
              </a:r>
              <a:endParaRPr lang="fa-IR" sz="3200" dirty="0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1609835" y="1947656"/>
            <a:ext cx="89723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صدور فرمان حمله به ایران ( ساسانیان) و روم شرقی توسط ابوبکر</a:t>
            </a:r>
            <a:endParaRPr lang="fa-IR" sz="32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81686" y="2570285"/>
            <a:ext cx="428625" cy="31432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835695" y="3018963"/>
            <a:ext cx="82062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تصرف مناطقی از بین النهرین (سَواد) توسط اعراب مسلمان</a:t>
            </a:r>
            <a:endParaRPr lang="fa-IR" sz="32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253" y="3724923"/>
            <a:ext cx="2121490" cy="3810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150320" y="4227108"/>
            <a:ext cx="5891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solidFill>
                  <a:srgbClr val="0000FF"/>
                </a:solidFill>
                <a:cs typeface="B Koodak" panose="00000700000000000000" pitchFamily="2" charset="-78"/>
              </a:rPr>
              <a:t>فتح بخش اعظم ایران در زمان خلافت عمر</a:t>
            </a:r>
            <a:endParaRPr lang="fa-IR" sz="3200" dirty="0">
              <a:solidFill>
                <a:srgbClr val="0000FF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81686" y="4881613"/>
            <a:ext cx="428625" cy="31432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5204568" y="5321951"/>
            <a:ext cx="17828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نبرد قادسیه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28884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C9C018D-8BBE-4E04-83F4-7C7001B82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118177" y="228487"/>
            <a:ext cx="1955646" cy="1398833"/>
            <a:chOff x="5118177" y="212989"/>
            <a:chExt cx="1955646" cy="139883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8177" y="212989"/>
              <a:ext cx="1955646" cy="1398833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5204570" y="620019"/>
              <a:ext cx="178286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نبرد قادسیه</a:t>
              </a:r>
              <a:endParaRPr lang="fa-IR" sz="3200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1855807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ارتش ساسانی از سپاه مسلمانان که </a:t>
            </a:r>
            <a:r>
              <a:rPr lang="fa-IR" sz="3200" dirty="0" err="1">
                <a:cs typeface="B Koodak" panose="00000700000000000000" pitchFamily="2" charset="-78"/>
              </a:rPr>
              <a:t>روحیۀ</a:t>
            </a:r>
            <a:r>
              <a:rPr lang="fa-IR" sz="3200" dirty="0">
                <a:cs typeface="B Koodak" panose="00000700000000000000" pitchFamily="2" charset="-78"/>
              </a:rPr>
              <a:t> بالاتر و </a:t>
            </a:r>
            <a:r>
              <a:rPr lang="fa-IR" sz="3200" dirty="0" err="1">
                <a:cs typeface="B Koodak" panose="00000700000000000000" pitchFamily="2" charset="-78"/>
              </a:rPr>
              <a:t>انگیزۀ</a:t>
            </a:r>
            <a:r>
              <a:rPr lang="fa-IR" sz="3200" dirty="0">
                <a:cs typeface="B Koodak" panose="00000700000000000000" pitchFamily="2" charset="-78"/>
              </a:rPr>
              <a:t> بیشتری داشت شکست خورد.</a:t>
            </a:r>
            <a:endParaRPr lang="fa-IR" sz="3200" dirty="0"/>
          </a:p>
        </p:txBody>
      </p:sp>
      <p:grpSp>
        <p:nvGrpSpPr>
          <p:cNvPr id="2" name="Group 1"/>
          <p:cNvGrpSpPr/>
          <p:nvPr/>
        </p:nvGrpSpPr>
        <p:grpSpPr>
          <a:xfrm>
            <a:off x="2845750" y="2407279"/>
            <a:ext cx="6500497" cy="1606496"/>
            <a:chOff x="2845750" y="2407279"/>
            <a:chExt cx="6500497" cy="160649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6937" y="2407279"/>
              <a:ext cx="238125" cy="9525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2845750" y="3429000"/>
              <a:ext cx="650049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رستم فرخ زاد، </a:t>
              </a:r>
              <a:r>
                <a:rPr lang="fa-IR" sz="3200" dirty="0" err="1">
                  <a:cs typeface="B Koodak" panose="00000700000000000000" pitchFamily="2" charset="-78"/>
                </a:rPr>
                <a:t>فرماندۀ</a:t>
              </a:r>
              <a:r>
                <a:rPr lang="fa-IR" sz="3200" dirty="0">
                  <a:cs typeface="B Koodak" panose="00000700000000000000" pitchFamily="2" charset="-78"/>
                </a:rPr>
                <a:t> سپاه ساسانی کشته شد.</a:t>
              </a:r>
              <a:endParaRPr lang="fa-IR" sz="3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62460" y="4013775"/>
            <a:ext cx="10338086" cy="1422112"/>
            <a:chOff x="662460" y="4013775"/>
            <a:chExt cx="10338086" cy="1422112"/>
          </a:xfrm>
        </p:grpSpPr>
        <p:sp>
          <p:nvSpPr>
            <p:cNvPr id="10" name="Rectangle 9"/>
            <p:cNvSpPr/>
            <p:nvPr/>
          </p:nvSpPr>
          <p:spPr>
            <a:xfrm>
              <a:off x="662460" y="4851112"/>
              <a:ext cx="1033808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تیسفون پایتخت ساسانیان با گنجینه ای از غنائم به تسخیر سپاه اسلام درآمد.</a:t>
              </a:r>
              <a:endParaRPr lang="fa-IR" sz="3200" dirty="0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6937" y="4013775"/>
              <a:ext cx="238125" cy="9525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87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79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1" y="201436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چند سال بعد، در نبردی که در «نهاوند» (در نزدیکی همدان) رخ داد، ضربه نهایی بر پیکر ارتش ساسانی وارد شد</a:t>
            </a:r>
            <a:r>
              <a:rPr lang="fa-IR" dirty="0">
                <a:solidFill>
                  <a:srgbClr val="231F20"/>
                </a:solidFill>
                <a:latin typeface="AmuzehNewNormalPS"/>
              </a:rPr>
              <a:t>.</a:t>
            </a:r>
            <a:endParaRPr lang="fa-IR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30FFA32-44FD-4765-87DB-BB17FCAAE709}"/>
              </a:ext>
            </a:extLst>
          </p:cNvPr>
          <p:cNvGrpSpPr/>
          <p:nvPr/>
        </p:nvGrpSpPr>
        <p:grpSpPr>
          <a:xfrm>
            <a:off x="2770310" y="1627253"/>
            <a:ext cx="6306535" cy="1141173"/>
            <a:chOff x="2770310" y="1627253"/>
            <a:chExt cx="6306535" cy="114117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5905498" y="1627253"/>
              <a:ext cx="381000" cy="5715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770310" y="2183651"/>
              <a:ext cx="630653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تصرف شهرها و ولایات ایران توسط مسلمانان</a:t>
              </a:r>
              <a:endParaRPr lang="fa-IR" sz="32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ACEF2D5-3411-4760-BBA2-4FAB0F80D28B}"/>
              </a:ext>
            </a:extLst>
          </p:cNvPr>
          <p:cNvGrpSpPr/>
          <p:nvPr/>
        </p:nvGrpSpPr>
        <p:grpSpPr>
          <a:xfrm>
            <a:off x="866842" y="2705008"/>
            <a:ext cx="10458312" cy="1161822"/>
            <a:chOff x="866842" y="2705008"/>
            <a:chExt cx="10458312" cy="1161822"/>
          </a:xfrm>
        </p:grpSpPr>
        <p:sp>
          <p:nvSpPr>
            <p:cNvPr id="6" name="Rectangle 5"/>
            <p:cNvSpPr/>
            <p:nvPr/>
          </p:nvSpPr>
          <p:spPr>
            <a:xfrm>
              <a:off x="866842" y="3282055"/>
              <a:ext cx="1045831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ورود سپاه اسلام به خراسان و کشته شدن یزگرد سوم توسط آسیابانی در مرو</a:t>
              </a:r>
              <a:endParaRPr lang="fa-IR" sz="3200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5923577" y="2705008"/>
              <a:ext cx="381000" cy="57150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0B6564C-FB74-4688-B5F6-15B60DC9EB25}"/>
              </a:ext>
            </a:extLst>
          </p:cNvPr>
          <p:cNvGrpSpPr/>
          <p:nvPr/>
        </p:nvGrpSpPr>
        <p:grpSpPr>
          <a:xfrm>
            <a:off x="1795782" y="3834286"/>
            <a:ext cx="8600432" cy="1298432"/>
            <a:chOff x="1795782" y="3834286"/>
            <a:chExt cx="8600432" cy="1298432"/>
          </a:xfrm>
        </p:grpSpPr>
        <p:sp>
          <p:nvSpPr>
            <p:cNvPr id="7" name="Rectangle 6"/>
            <p:cNvSpPr/>
            <p:nvPr/>
          </p:nvSpPr>
          <p:spPr>
            <a:xfrm>
              <a:off x="1795782" y="4547943"/>
              <a:ext cx="860043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سقوط امپراتوری ساسانی پس از 400 سال فرمانروایی بر ایران</a:t>
              </a:r>
              <a:endParaRPr lang="fa-IR" sz="3200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5910371" y="3834286"/>
              <a:ext cx="381000" cy="571500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552BBC4E-DEBD-4234-8C44-5C12ED9D7786}"/>
              </a:ext>
            </a:extLst>
          </p:cNvPr>
          <p:cNvSpPr/>
          <p:nvPr/>
        </p:nvSpPr>
        <p:spPr>
          <a:xfrm>
            <a:off x="203518" y="5148459"/>
            <a:ext cx="1178496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دلیل ظلم های حکومت ساسانی ، مردم نه تنها حکومت را برای مقابله با اسلام یاری نمی کردند، بلکه پادشاه خود را نیز کشتند.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9336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3860461" y="123987"/>
            <a:ext cx="4471077" cy="2169763"/>
            <a:chOff x="3860461" y="154983"/>
            <a:chExt cx="4471077" cy="216976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0461" y="154983"/>
              <a:ext cx="4471077" cy="2169763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4569415" y="720379"/>
              <a:ext cx="3053167" cy="16043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ایران در </a:t>
              </a:r>
              <a:r>
                <a:rPr lang="fa-IR" sz="3200" dirty="0" err="1">
                  <a:cs typeface="B Koodak" panose="00000700000000000000" pitchFamily="2" charset="-78"/>
                </a:rPr>
                <a:t>دورۀ</a:t>
              </a:r>
              <a:r>
                <a:rPr lang="fa-IR" sz="3200" dirty="0">
                  <a:cs typeface="B Koodak" panose="00000700000000000000" pitchFamily="2" charset="-78"/>
                </a:rPr>
                <a:t> خلافت </a:t>
              </a:r>
              <a:r>
                <a:rPr lang="fa-IR" sz="3200" dirty="0" err="1">
                  <a:cs typeface="B Koodak" panose="00000700000000000000" pitchFamily="2" charset="-78"/>
                </a:rPr>
                <a:t>اُمویان</a:t>
              </a:r>
              <a:r>
                <a:rPr lang="fa-IR" sz="3200" dirty="0">
                  <a:cs typeface="B Koodak" panose="00000700000000000000" pitchFamily="2" charset="-78"/>
                </a:rPr>
                <a:t> (بنی </a:t>
              </a:r>
              <a:r>
                <a:rPr lang="fa-IR" sz="3200" dirty="0" err="1">
                  <a:cs typeface="B Koodak" panose="00000700000000000000" pitchFamily="2" charset="-78"/>
                </a:rPr>
                <a:t>امیه</a:t>
              </a:r>
              <a:r>
                <a:rPr lang="fa-IR" sz="3200" dirty="0">
                  <a:cs typeface="B Koodak" panose="00000700000000000000" pitchFamily="2" charset="-78"/>
                </a:rPr>
                <a:t>)</a:t>
              </a:r>
              <a:endParaRPr lang="fa-IR" sz="3200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0" y="2544549"/>
            <a:ext cx="1219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حکومت خود را بر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پایۀ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خشونت و ظلم بنا نهادند و چندان به دستورات دینی پایبند نبودند</a:t>
            </a:r>
            <a:r>
              <a:rPr lang="fa-IR" dirty="0">
                <a:solidFill>
                  <a:srgbClr val="231F20"/>
                </a:solidFill>
                <a:latin typeface="AmuzehNewNormalPS"/>
              </a:rPr>
              <a:t>.</a:t>
            </a:r>
            <a:endParaRPr lang="fa-IR" dirty="0"/>
          </a:p>
        </p:txBody>
      </p:sp>
      <p:sp>
        <p:nvSpPr>
          <p:cNvPr id="9" name="Rectangle 8"/>
          <p:cNvSpPr/>
          <p:nvPr/>
        </p:nvSpPr>
        <p:spPr>
          <a:xfrm>
            <a:off x="441699" y="3872566"/>
            <a:ext cx="113085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آن دوره اشراف و سران قبایل عرب، بر بیشتر ولایات ایران، حکومت می کردند</a:t>
            </a:r>
            <a:r>
              <a:rPr lang="fa-IR" dirty="0">
                <a:solidFill>
                  <a:srgbClr val="231F20"/>
                </a:solidFill>
                <a:latin typeface="AmuzehNewNormalPS"/>
              </a:rPr>
              <a:t>.</a:t>
            </a:r>
            <a:endParaRPr lang="fa-IR" dirty="0"/>
          </a:p>
        </p:txBody>
      </p:sp>
      <p:sp>
        <p:nvSpPr>
          <p:cNvPr id="10" name="Rectangle 9"/>
          <p:cNvSpPr/>
          <p:nvPr/>
        </p:nvSpPr>
        <p:spPr>
          <a:xfrm>
            <a:off x="2319575" y="5183593"/>
            <a:ext cx="7552844" cy="5847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مرکز خلافت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در شهر شام (دمشق امروزی) بود.</a:t>
            </a:r>
            <a:endParaRPr lang="fa-IR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59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42454" y="410115"/>
            <a:ext cx="83070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بنی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امیه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به قوم و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نَسَب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خود،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فخرفروشی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می کردند.</a:t>
            </a:r>
            <a:endParaRPr lang="fa-IR" dirty="0"/>
          </a:p>
        </p:txBody>
      </p:sp>
      <p:sp>
        <p:nvSpPr>
          <p:cNvPr id="5" name="Rectangle 4"/>
          <p:cNvSpPr/>
          <p:nvPr/>
        </p:nvSpPr>
        <p:spPr>
          <a:xfrm>
            <a:off x="1722895" y="1550225"/>
            <a:ext cx="87462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آنان قوم عرب را برتر و شریف تر از سایر اقوام می پنداشتند.</a:t>
            </a:r>
            <a:endParaRPr lang="fa-IR" dirty="0"/>
          </a:p>
        </p:txBody>
      </p:sp>
      <p:sp>
        <p:nvSpPr>
          <p:cNvPr id="6" name="Rectangle 5"/>
          <p:cNvSpPr/>
          <p:nvPr/>
        </p:nvSpPr>
        <p:spPr>
          <a:xfrm>
            <a:off x="0" y="2538745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اقوام غیرعرب از جمله ایرانیان مورد تحقیر و توهین قرار می گرفتند و اجازه نداشتند مقام و منصب های مهم، مانند حکومت ولایات یا فرماندهی سپاه را عهده دار شوند.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1957" y="4854345"/>
            <a:ext cx="11448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شهادت امام حسن و امام حسین و امام سجاد و امام محمد باقر (ع) در دوران بنی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امیه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endParaRPr lang="fa-IR" dirty="0"/>
          </a:p>
        </p:txBody>
      </p:sp>
      <p:sp>
        <p:nvSpPr>
          <p:cNvPr id="8" name="Rectangle 7"/>
          <p:cNvSpPr/>
          <p:nvPr/>
        </p:nvSpPr>
        <p:spPr>
          <a:xfrm>
            <a:off x="4123839" y="5856172"/>
            <a:ext cx="39443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آزار و اذیت شیعیان</a:t>
            </a:r>
            <a:endParaRPr lang="fa-IR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759" y="4166363"/>
            <a:ext cx="3800475" cy="71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87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473094"/>
            <a:ext cx="1219199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مردم ایران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که از ظلم و ستم و قوم گرایی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به ستوه آمده بودند، از هر فرصتی برای مخالفت 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مبارزه با حکومت اموی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استفاده می کردند. </a:t>
            </a:r>
            <a:endParaRPr lang="fa-IR" dirty="0"/>
          </a:p>
        </p:txBody>
      </p:sp>
      <p:grpSp>
        <p:nvGrpSpPr>
          <p:cNvPr id="8" name="Group 7"/>
          <p:cNvGrpSpPr/>
          <p:nvPr/>
        </p:nvGrpSpPr>
        <p:grpSpPr>
          <a:xfrm>
            <a:off x="2131017" y="2130279"/>
            <a:ext cx="7929964" cy="1123580"/>
            <a:chOff x="2131017" y="2130279"/>
            <a:chExt cx="7929964" cy="1123580"/>
          </a:xfrm>
        </p:grpSpPr>
        <p:sp>
          <p:nvSpPr>
            <p:cNvPr id="4" name="Rectangle 3"/>
            <p:cNvSpPr/>
            <p:nvPr/>
          </p:nvSpPr>
          <p:spPr>
            <a:xfrm>
              <a:off x="2131017" y="2669084"/>
              <a:ext cx="792996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حضور مؤثر ایرانیان در </a:t>
              </a:r>
              <a:r>
                <a:rPr lang="fa-IR" sz="3200" dirty="0">
                  <a:solidFill>
                    <a:srgbClr val="0000FF"/>
                  </a:solidFill>
                  <a:latin typeface="AmuzehNewNormalPS"/>
                  <a:cs typeface="B Koodak" panose="00000700000000000000" pitchFamily="2" charset="-78"/>
                </a:rPr>
                <a:t>قیام ها </a:t>
              </a:r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و شورش های علیه </a:t>
              </a:r>
              <a:r>
                <a:rPr lang="fa-IR" sz="3200" dirty="0" err="1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اُمویان</a:t>
              </a:r>
              <a:endParaRPr lang="fa-IR" dirty="0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0273" y="2130279"/>
              <a:ext cx="171450" cy="428625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88196" y="3463371"/>
            <a:ext cx="11215605" cy="2048033"/>
            <a:chOff x="488196" y="3463371"/>
            <a:chExt cx="11215605" cy="2048033"/>
          </a:xfrm>
        </p:grpSpPr>
        <p:sp>
          <p:nvSpPr>
            <p:cNvPr id="3" name="Rectangle 2"/>
            <p:cNvSpPr/>
            <p:nvPr/>
          </p:nvSpPr>
          <p:spPr>
            <a:xfrm>
              <a:off x="488196" y="3941744"/>
              <a:ext cx="11215605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وقتی «</a:t>
              </a:r>
              <a:r>
                <a:rPr lang="fa-IR" sz="3200" dirty="0">
                  <a:solidFill>
                    <a:srgbClr val="0000FF"/>
                  </a:solidFill>
                  <a:latin typeface="AmuzehNewNormalPS"/>
                  <a:cs typeface="B Koodak" panose="00000700000000000000" pitchFamily="2" charset="-78"/>
                </a:rPr>
                <a:t>مختار ثقفی</a:t>
              </a:r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» در کوفه به خونخواهی امام حسین (ع) و یارانش قیام کرد، ایرانیان با شور و شوق به او پیوستند.</a:t>
              </a:r>
              <a:endParaRPr lang="fa-IR" sz="3200" dirty="0">
                <a:cs typeface="B Koodak" panose="00000700000000000000" pitchFamily="2" charset="-78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0273" y="3463371"/>
              <a:ext cx="171450" cy="4286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87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333" y="0"/>
            <a:ext cx="10244667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4128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241280" y="2730853"/>
            <a:ext cx="195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صحنه ای از سریال </a:t>
            </a:r>
            <a:r>
              <a:rPr lang="fa-IR" sz="3200" dirty="0" err="1">
                <a:cs typeface="B Koodak" panose="00000700000000000000" pitchFamily="2" charset="-78"/>
              </a:rPr>
              <a:t>مختارنامه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2520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33" y="0"/>
            <a:ext cx="1090625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43046" y="328615"/>
            <a:ext cx="36375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>
                <a:cs typeface="B Koodak" panose="00000700000000000000" pitchFamily="2" charset="-78"/>
              </a:rPr>
              <a:t>کیان ایرانی در کنار مختار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130392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498" cy="68696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159498" y="3136612"/>
            <a:ext cx="29185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قبر مختار ثقفی در کوفه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33367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3994776" y="232269"/>
            <a:ext cx="4471077" cy="2169764"/>
            <a:chOff x="3860461" y="2859146"/>
            <a:chExt cx="4471077" cy="216976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0461" y="2859146"/>
              <a:ext cx="4471077" cy="216976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569415" y="3405419"/>
              <a:ext cx="3053167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ایران در </a:t>
              </a:r>
              <a:r>
                <a:rPr lang="fa-IR" sz="3200" dirty="0" err="1">
                  <a:cs typeface="B Koodak" panose="00000700000000000000" pitchFamily="2" charset="-78"/>
                </a:rPr>
                <a:t>دورۀ</a:t>
              </a:r>
              <a:r>
                <a:rPr lang="fa-IR" sz="3200" dirty="0">
                  <a:cs typeface="B Koodak" panose="00000700000000000000" pitchFamily="2" charset="-78"/>
                </a:rPr>
                <a:t> خلافت عباسیان (بنی عباس)</a:t>
              </a:r>
              <a:endParaRPr lang="fa-IR" sz="3200" dirty="0"/>
            </a:p>
          </p:txBody>
        </p:sp>
      </p:grpSp>
      <p:sp>
        <p:nvSpPr>
          <p:cNvPr id="10" name="Rectangle 9"/>
          <p:cNvSpPr/>
          <p:nvPr/>
        </p:nvSpPr>
        <p:spPr>
          <a:xfrm>
            <a:off x="3157780" y="2634302"/>
            <a:ext cx="5876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خاندان عباسیان از مخالفان بنی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امیه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بودند.</a:t>
            </a:r>
            <a:endParaRPr lang="fa-IR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3143250"/>
            <a:ext cx="12191999" cy="1204620"/>
            <a:chOff x="0" y="3143250"/>
            <a:chExt cx="12191999" cy="1204620"/>
          </a:xfrm>
        </p:grpSpPr>
        <p:sp>
          <p:nvSpPr>
            <p:cNvPr id="11" name="Rectangle 10"/>
            <p:cNvSpPr/>
            <p:nvPr/>
          </p:nvSpPr>
          <p:spPr>
            <a:xfrm>
              <a:off x="0" y="3763095"/>
              <a:ext cx="1219199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فرستادن نمایندگانی به نقاط مختلف ایران از جمله خراسان</a:t>
              </a:r>
              <a:endParaRPr lang="fa-IR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810249" y="3286125"/>
              <a:ext cx="571500" cy="28575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989308" y="4393222"/>
            <a:ext cx="10213382" cy="1083441"/>
            <a:chOff x="989308" y="4393222"/>
            <a:chExt cx="10213382" cy="1083441"/>
          </a:xfrm>
        </p:grpSpPr>
        <p:sp>
          <p:nvSpPr>
            <p:cNvPr id="12" name="Rectangle 11"/>
            <p:cNvSpPr/>
            <p:nvPr/>
          </p:nvSpPr>
          <p:spPr>
            <a:xfrm>
              <a:off x="989308" y="4891888"/>
              <a:ext cx="1021338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دعوت مردم به قیام علیه بنی </a:t>
              </a:r>
              <a:r>
                <a:rPr lang="fa-IR" sz="3200" dirty="0" err="1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امیه</a:t>
              </a:r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 و حکومت </a:t>
              </a:r>
              <a:r>
                <a:rPr lang="fa-IR" sz="3200" dirty="0">
                  <a:solidFill>
                    <a:srgbClr val="0000FF"/>
                  </a:solidFill>
                  <a:latin typeface="AmuzehNewNormalPS"/>
                  <a:cs typeface="B Koodak" panose="00000700000000000000" pitchFamily="2" charset="-78"/>
                </a:rPr>
                <a:t>یکی از افراد خاندان پیامبر</a:t>
              </a:r>
              <a:endParaRPr lang="fa-IR" dirty="0">
                <a:solidFill>
                  <a:srgbClr val="0000FF"/>
                </a:solidFill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810249" y="4536097"/>
              <a:ext cx="571500" cy="28575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2586280" y="5353931"/>
            <a:ext cx="1143000" cy="1430922"/>
            <a:chOff x="2586280" y="5353931"/>
            <a:chExt cx="1143000" cy="143092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6280" y="5353931"/>
              <a:ext cx="571500" cy="66675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2030" y="5772590"/>
              <a:ext cx="571500" cy="66675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7780" y="6118103"/>
              <a:ext cx="571500" cy="666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878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89307" y="629854"/>
            <a:ext cx="102133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ایرانیان مسلمان به ویژه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خراسانیان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دعوت عباسیان را پذیرفتند.</a:t>
            </a:r>
            <a:endParaRPr lang="fa-IR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62579" y="1784193"/>
            <a:ext cx="5266838" cy="5847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قیام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ابومسلم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سردار ایرانی در خراسان</a:t>
            </a:r>
            <a:endParaRPr lang="fa-IR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82491" y="3183766"/>
            <a:ext cx="8227014" cy="5847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شکست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به خلافت رساندن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سَفّاح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از خاندان عباسیان</a:t>
            </a:r>
            <a:endParaRPr lang="fa-IR" dirty="0">
              <a:solidFill>
                <a:srgbClr val="0000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3728" y="4583339"/>
            <a:ext cx="118045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منصور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خلیفه دوم عباسی،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شهر بغداد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بنا کرد و آن را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مرکز خلافت عباسیان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قرار داد.</a:t>
            </a:r>
          </a:p>
        </p:txBody>
      </p:sp>
    </p:spTree>
    <p:extLst>
      <p:ext uri="{BB962C8B-B14F-4D97-AF65-F5344CB8AC3E}">
        <p14:creationId xmlns:p14="http://schemas.microsoft.com/office/powerpoint/2010/main" val="177230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71780" y="263061"/>
            <a:ext cx="5876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ابومسلم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خراسانی در جنگ با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02067228"/>
      </p:ext>
    </p:extLst>
  </p:cSld>
  <p:clrMapOvr>
    <a:masterClrMapping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89307" y="629854"/>
            <a:ext cx="102133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عباسیان نیز در ظلم و ستم دست کمی از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نداشتند.</a:t>
            </a:r>
            <a:endParaRPr lang="fa-IR" dirty="0">
              <a:solidFill>
                <a:srgbClr val="0000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" y="1483067"/>
            <a:ext cx="121920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خلفای عباسی از جمله منصور، هارون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الرشید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مُتوکل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امامان شیعه را به سبب مبارزه با ظلم و ستم، به زندان انداختند و به شهادت رساندند.</a:t>
            </a:r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1585993" y="6120036"/>
            <a:ext cx="85189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آنها نیز همچون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در کاخ ها به خوشگذرانی می پرداختند</a:t>
            </a:r>
            <a:r>
              <a:rPr lang="fa-IR" dirty="0">
                <a:solidFill>
                  <a:srgbClr val="231F20"/>
                </a:solidFill>
                <a:latin typeface="AmuzehNewNormalPS"/>
              </a:rPr>
              <a:t>.</a:t>
            </a:r>
            <a:endParaRPr lang="fa-IR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77" y="2991172"/>
            <a:ext cx="11251769" cy="29756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746142" y="3755424"/>
            <a:ext cx="8198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امام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جعفرصادق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(ع)، امام موسی کاظم(ع)، امام رضا (ع) ، امام محمدتقی (ع)، امام علی نقی(ع)، امام حسن عسگری(ع) توسط عباسیان به شهادت رسیدند.</a:t>
            </a:r>
            <a:endParaRPr lang="fa-IR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33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81582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خلفای عباسی بر خلاف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اُمویان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از ایرانیان در سمت های مهمی چون وزارت و فرماندهی سپاه و حکومت شهرها، استفاده می کردند. 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69033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0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البته بسیاری از ایرانیانی که به خدمت خلافت عباسی درآمدند، سرنوشتی تلخ و ناگوار داشتند</a:t>
            </a:r>
            <a:r>
              <a:rPr lang="fa-IR" sz="3000" dirty="0">
                <a:solidFill>
                  <a:srgbClr val="231F20"/>
                </a:solidFill>
                <a:latin typeface="AmuzehNewNormalPS"/>
              </a:rPr>
              <a:t>.</a:t>
            </a:r>
            <a:endParaRPr lang="fa-IR" sz="3000" dirty="0"/>
          </a:p>
        </p:txBody>
      </p:sp>
      <p:sp>
        <p:nvSpPr>
          <p:cNvPr id="4" name="Wave 3"/>
          <p:cNvSpPr/>
          <p:nvPr/>
        </p:nvSpPr>
        <p:spPr>
          <a:xfrm>
            <a:off x="5016285" y="3429000"/>
            <a:ext cx="6974237" cy="1534332"/>
          </a:xfrm>
          <a:prstGeom prst="wav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قتل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ابومسلم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توسط منصور عباسی</a:t>
            </a:r>
            <a:endParaRPr lang="fa-IR" sz="3200" dirty="0"/>
          </a:p>
        </p:txBody>
      </p:sp>
      <p:sp>
        <p:nvSpPr>
          <p:cNvPr id="7" name="Wave 6"/>
          <p:cNvSpPr/>
          <p:nvPr/>
        </p:nvSpPr>
        <p:spPr>
          <a:xfrm>
            <a:off x="1363851" y="4934830"/>
            <a:ext cx="8924441" cy="1534332"/>
          </a:xfrm>
          <a:prstGeom prst="wav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زندان افکندن و کشتن خاندان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برمکیان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توسط هارون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الرشید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415279690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331186"/>
            <a:ext cx="1219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هارون الرشید- خلیفه عباسی، به علت حرص و طمع در مملکت داری خویش، سعی داشت مخالفان خود را به هر وسیله و بهانه ای از سر راه خود بردارد برای همین یا آنها را می کشت و یا به زندان می فرستاد. زندانی که رهایی از آن امکان نداشت.</a:t>
            </a:r>
            <a:endParaRPr lang="ar-SA" sz="2000" dirty="0"/>
          </a:p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امام موسی کاظم (علیه السلام) دوره ی امامت خود را در زمان این ظالم می گذراندند ایشان مورد احترام و محبوب دل مومنان بودند و به طبع مخالف ظلم.</a:t>
            </a:r>
            <a:endParaRPr lang="ar-SA" sz="2000" dirty="0"/>
          </a:p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هارون الرشید، امام را یک خطر خیلی جدی برای خود می دانست. او سعی و کوشش داشت تا علمای برجسته ی اسلامی را ترغیب کند که فتوا دهند امام موسی کاظم از دین خارج شده است. بدین ترتیب زمینه ی اقدام علیه آن بزرگوار آماده گردد.</a:t>
            </a:r>
            <a:endParaRPr lang="ar-SA" sz="2000" dirty="0"/>
          </a:p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یکی از علمای آن روزگار بهلول بود و هارون الرشید از او خواست که فرمان قتل امام موسی کاظم(علیه السلام) را امضا کند.</a:t>
            </a:r>
            <a:endParaRPr lang="ar-SA" sz="2000" dirty="0"/>
          </a:p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بهلول ماجرا را به اطلاع امام رساند و چاره طلبید.</a:t>
            </a:r>
            <a:endParaRPr lang="ar-SA" sz="2000" dirty="0"/>
          </a:p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امام موسی کاظم (علیه السلام) که در زندان هارون الرشید به سر می بردند فرمودند:</a:t>
            </a:r>
            <a:r>
              <a:rPr lang="fa-IR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 </a:t>
            </a: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خود را به دیوانگان شبیه ساز تا از این خطر رهایی یابی.</a:t>
            </a:r>
            <a:endParaRPr lang="ar-SA" sz="2000" dirty="0"/>
          </a:p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بهلول، خود را به دیوانگی زده و به شمشیر طنز و طعنه و مسخرگی، بر حکومت ظالم، حمله آورد.</a:t>
            </a:r>
            <a:endParaRPr lang="ar-SA" sz="2000" dirty="0"/>
          </a:p>
          <a:p>
            <a:pPr algn="just">
              <a:lnSpc>
                <a:spcPct val="150000"/>
              </a:lnSpc>
            </a:pPr>
            <a:r>
              <a:rPr lang="ar-SA" sz="2000" b="1" dirty="0">
                <a:latin typeface="B Nazanin" panose="00000400000000000000" pitchFamily="2" charset="-78"/>
                <a:cs typeface="B Nazanin" panose="00000400000000000000" pitchFamily="2" charset="-78"/>
              </a:rPr>
              <a:t>نام اصلی این مرد بزرگ ((وهب بن عمرو)) می باشد. و چون گشاده رو و خندان و زیبا چهره بود، بهلول نام می گیرد که به معنی همه ی این صفات است.</a:t>
            </a:r>
            <a:endParaRPr lang="ar-SA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8157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359"/>
            <a:ext cx="12192000" cy="69683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577706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روزي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خلیفه هارون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الرشید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به اتفاق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بهلول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به حمام رفت . خلیفه از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روي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شوخی از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بهلول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سوال نمود اگر</a:t>
            </a:r>
            <a:b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</a:br>
            <a:endParaRPr lang="fa-IR" sz="2800" dirty="0">
              <a:cs typeface="B Koodak" panose="00000700000000000000" pitchFamily="2" charset="-78"/>
            </a:endParaRPr>
          </a:p>
          <a:p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من غلام بودم چند ارزش داشتم ؟</a:t>
            </a:r>
            <a:b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</a:br>
            <a:endParaRPr lang="fa-IR" sz="2800" dirty="0">
              <a:cs typeface="B Koodak" panose="00000700000000000000" pitchFamily="2" charset="-78"/>
            </a:endParaRPr>
          </a:p>
          <a:p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بهلول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جواب داد پنجاه دینار.</a:t>
            </a:r>
            <a:b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</a:br>
            <a:endParaRPr lang="fa-IR" sz="2800" dirty="0">
              <a:cs typeface="B Koodak" panose="00000700000000000000" pitchFamily="2" charset="-78"/>
            </a:endParaRPr>
          </a:p>
          <a:p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خلیفه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غضبناك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شده گفت :</a:t>
            </a:r>
            <a:b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</a:br>
            <a:endParaRPr lang="fa-IR" sz="2800" dirty="0">
              <a:cs typeface="B Koodak" panose="00000700000000000000" pitchFamily="2" charset="-78"/>
            </a:endParaRPr>
          </a:p>
          <a:p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دیوانه تنها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لُنگی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که به خود بسته ام پنجاه دینار ارزش دارد .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بهلول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جواب داد من هم فقط </a:t>
            </a:r>
            <a:r>
              <a:rPr lang="fa-IR" sz="2800" dirty="0" err="1">
                <a:latin typeface="Verdana" panose="020B0604030504040204" pitchFamily="34" charset="0"/>
                <a:cs typeface="B Koodak" panose="00000700000000000000" pitchFamily="2" charset="-78"/>
              </a:rPr>
              <a:t>لُنگ</a:t>
            </a:r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 را قیمت</a:t>
            </a:r>
            <a:b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</a:br>
            <a:endParaRPr lang="fa-IR" sz="2800" dirty="0">
              <a:cs typeface="B Koodak" panose="00000700000000000000" pitchFamily="2" charset="-78"/>
            </a:endParaRPr>
          </a:p>
          <a:p>
            <a:r>
              <a:rPr lang="fa-IR" sz="2800" dirty="0">
                <a:latin typeface="Verdana" panose="020B0604030504040204" pitchFamily="34" charset="0"/>
                <a:cs typeface="B Koodak" panose="00000700000000000000" pitchFamily="2" charset="-78"/>
              </a:rPr>
              <a:t>کردم . و الا خلیفه قیمتی ندارد .</a:t>
            </a:r>
            <a:r>
              <a:rPr lang="fa-IR" sz="2800" dirty="0">
                <a:cs typeface="B Koodak" panose="00000700000000000000" pitchFamily="2" charset="-78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416085" y="148898"/>
            <a:ext cx="5359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داستانی کوتاه از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بهلول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هارون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الرشید</a:t>
            </a:r>
            <a:endParaRPr lang="fa-IR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36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359" y="1"/>
            <a:ext cx="12302359" cy="68612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12738" y="596094"/>
            <a:ext cx="76561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قرن سوم هجری، خلافت عباسی رو به ضعف نهاد. 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16" y="1484574"/>
            <a:ext cx="115636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شکل گیری حکومت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هایی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در نقاط مختلف ایران و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تجزیۀ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قلمرو پهناور خلافت عباسی</a:t>
            </a:r>
            <a:endParaRPr lang="fa-IR" sz="3200" dirty="0"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678" y="2069349"/>
            <a:ext cx="7976281" cy="479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30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342118" y="113288"/>
            <a:ext cx="5507763" cy="2308899"/>
            <a:chOff x="3460588" y="2329546"/>
            <a:chExt cx="5270821" cy="2308899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588" y="2329546"/>
              <a:ext cx="5270821" cy="2308899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4251699" y="3148667"/>
              <a:ext cx="368859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ایرانیان مسلمان می شوند</a:t>
              </a:r>
              <a:endParaRPr lang="fa-IR" sz="3200" dirty="0">
                <a:cs typeface="B Koodak" panose="00000700000000000000" pitchFamily="2" charset="-78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0" y="2828836"/>
            <a:ext cx="121920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گفته برخی از مورخان،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سلمان فارسی نخستین ایرانی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بود که در مدینه به حضور حضرت محمّد(ص) رسید 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به دین اسلام مشرف شد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 </a:t>
            </a:r>
            <a:endParaRPr lang="fa-IR" dirty="0"/>
          </a:p>
        </p:txBody>
      </p:sp>
      <p:sp>
        <p:nvSpPr>
          <p:cNvPr id="14" name="Rectangle 13"/>
          <p:cNvSpPr/>
          <p:nvPr/>
        </p:nvSpPr>
        <p:spPr>
          <a:xfrm>
            <a:off x="123986" y="4397141"/>
            <a:ext cx="1206801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سلمان در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جنگ احزاب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(خندق) حضور داشت 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پیشنهاد کرد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برای دفاع از شهر مدینه در مقابل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حملۀ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مشرکان، </a:t>
            </a:r>
            <a:r>
              <a:rPr lang="fa-IR" sz="3200" dirty="0" err="1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خندقی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 حفر شود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 </a:t>
            </a:r>
            <a:endParaRPr lang="fa-IR" dirty="0"/>
          </a:p>
        </p:txBody>
      </p:sp>
      <p:sp>
        <p:nvSpPr>
          <p:cNvPr id="15" name="Rectangle 14"/>
          <p:cNvSpPr/>
          <p:nvPr/>
        </p:nvSpPr>
        <p:spPr>
          <a:xfrm>
            <a:off x="2579049" y="6089235"/>
            <a:ext cx="7033897" cy="5847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پیامبر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دربارۀ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او فرمود: « سلمان از اهل بیت ماست» </a:t>
            </a:r>
            <a:endParaRPr lang="fa-IR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95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15" y="0"/>
            <a:ext cx="1055076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16793" y="394616"/>
            <a:ext cx="93025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آرامگاه سلمان فارسی در 30 کیلومتری جنوب شرقی بغداد ( مدائن)</a:t>
            </a:r>
            <a:endParaRPr lang="fa-IR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342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44658" y="658087"/>
            <a:ext cx="10502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سلمان همچون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مقداد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ابوذر و عمار، از جمله یاران با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وفای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امام علی(ع) بود.</a:t>
            </a:r>
            <a:endParaRPr lang="fa-IR" dirty="0"/>
          </a:p>
        </p:txBody>
      </p:sp>
      <p:sp>
        <p:nvSpPr>
          <p:cNvPr id="3" name="Rectangle 2"/>
          <p:cNvSpPr/>
          <p:nvPr/>
        </p:nvSpPr>
        <p:spPr>
          <a:xfrm>
            <a:off x="0" y="1587986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حاکمان ایرانی یمن نیز در زمان رسول خدا به مدینه رفتند و به دین اسلام ایمان آوردند.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8488" y="4109786"/>
            <a:ext cx="117787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مردم ایران که در عصر باستان یکتاپرست بودند پس </a:t>
            </a:r>
            <a:r>
              <a:rPr lang="fa-IR" sz="3200" dirty="0">
                <a:latin typeface="AmuzehNewNormalPS"/>
                <a:cs typeface="B Koodak" panose="00000700000000000000" pitchFamily="2" charset="-78"/>
              </a:rPr>
              <a:t>از درک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پیام اسلام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داوطلبانه آن دین را پذیرفتند.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5187004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پیام اسلام،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برابری و برادری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بود؛ این پیام برای مردم ایران که از امتیازات طبقاتی اشراف ناخشنود بودند، جذابیت فراوانی داشت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137" y="2399308"/>
            <a:ext cx="219075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30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108486" y="503104"/>
            <a:ext cx="123056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اخلاق و رفتار پیامبر و امامان شیعه، نقش مهمی در علاقه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مندی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ایرانیان به دین اسلام داشت.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177680"/>
            <a:ext cx="1219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امام علی(ع) در دوران حکومت خود هیچ برتری و امتیازی برای اعراب، نسبت به غیر اعراب در نظر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نمی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گرفت. از این رو، ایرانیان علاقه و ارادت خاصی به آن حضرت و فرزندانش پیدا کردند.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5168" y="4925300"/>
            <a:ext cx="121971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حضور امام رضا(ع) و خواهرش حضرت معصومه(س) و برادرش حضرت </a:t>
            </a:r>
            <a:r>
              <a:rPr lang="fa-IR" sz="3200" dirty="0" err="1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شاهچراغ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دیگر امامزادگان در ایران، تأثیر زیادی بر توجه و گرایش مردم ایران به دین اسلام گذاشت.</a:t>
            </a:r>
            <a:endParaRPr lang="fa-IR" sz="3200" dirty="0"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341" y="1463305"/>
            <a:ext cx="4572000" cy="714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341" y="4348465"/>
            <a:ext cx="457200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466325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144000" y="3136612"/>
            <a:ext cx="304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muzehNewNormalPS"/>
                <a:cs typeface="B Koodak" panose="00000700000000000000" pitchFamily="2" charset="-78"/>
              </a:rPr>
              <a:t>حرم امام رضا (ع)</a:t>
            </a:r>
            <a:endParaRPr lang="fa-I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4285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501447" y="2890389"/>
            <a:ext cx="23331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muzehNewNormalPS"/>
                <a:cs typeface="B Koodak" panose="00000700000000000000" pitchFamily="2" charset="-78"/>
              </a:rPr>
              <a:t>حرم حضرت معصومه (س)</a:t>
            </a:r>
            <a:endParaRPr lang="fa-I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88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501447" y="2890389"/>
            <a:ext cx="23331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muzehNewNormalPS"/>
                <a:cs typeface="B Koodak" panose="00000700000000000000" pitchFamily="2" charset="-78"/>
              </a:rPr>
              <a:t>حرم حضرت </a:t>
            </a:r>
            <a:r>
              <a:rPr lang="fa-IR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muzehNewNormalPS"/>
                <a:cs typeface="B Koodak" panose="00000700000000000000" pitchFamily="2" charset="-78"/>
              </a:rPr>
              <a:t>شاهچراغ</a:t>
            </a:r>
            <a:r>
              <a:rPr lang="fa-IR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muzehNewNormalPS"/>
                <a:cs typeface="B Koodak" panose="00000700000000000000" pitchFamily="2" charset="-78"/>
              </a:rPr>
              <a:t> (ع)</a:t>
            </a:r>
            <a:endParaRPr lang="fa-I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 rot="19758507">
            <a:off x="9576905" y="3622631"/>
            <a:ext cx="21739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Morvarid" panose="00000400000000000000" pitchFamily="2" charset="-78"/>
              </a:rPr>
              <a:t>پایان</a:t>
            </a:r>
            <a:endParaRPr lang="en-US" sz="8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Morvarid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053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4581</TotalTime>
  <Words>1338</Words>
  <Application>Microsoft Office PowerPoint</Application>
  <PresentationFormat>Widescreen</PresentationFormat>
  <Paragraphs>93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Calibri</vt:lpstr>
      <vt:lpstr>Verdana</vt:lpstr>
      <vt:lpstr>AmuzehNewNormalPS</vt:lpstr>
      <vt:lpstr>B Koodak</vt:lpstr>
      <vt:lpstr>B Morvarid</vt:lpstr>
      <vt:lpstr>Arial</vt:lpstr>
      <vt:lpstr>Times New Roman</vt:lpstr>
      <vt:lpstr>B Nazanin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Maryam Sailsafoor</dc:creator>
  <cp:lastModifiedBy>AMIN</cp:lastModifiedBy>
  <cp:revision>727</cp:revision>
  <dcterms:created xsi:type="dcterms:W3CDTF">2015-07-16T10:41:40Z</dcterms:created>
  <dcterms:modified xsi:type="dcterms:W3CDTF">2021-01-31T12:01:39Z</dcterms:modified>
</cp:coreProperties>
</file>