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62" r:id="rId5"/>
    <p:sldId id="263"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3" d="100"/>
          <a:sy n="103" d="100"/>
        </p:scale>
        <p:origin x="11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12/29/2019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12/29/2019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12/29/2019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12/29/2019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12/29/2019</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12/29/2019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12/29/2019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12/29/2019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12/29/2019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12/29/2019</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12/29/2019</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12/29/2019</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1"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r" defTabSz="914400" rtl="1"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C1519-D03D-457A-8106-0FCC2AF78416}"/>
              </a:ext>
            </a:extLst>
          </p:cNvPr>
          <p:cNvSpPr>
            <a:spLocks noGrp="1"/>
          </p:cNvSpPr>
          <p:nvPr>
            <p:ph type="ctrTitle"/>
          </p:nvPr>
        </p:nvSpPr>
        <p:spPr/>
        <p:txBody>
          <a:bodyPr/>
          <a:lstStyle/>
          <a:p>
            <a:r>
              <a:rPr lang="fa-IR" sz="8000" dirty="0">
                <a:cs typeface="A Goldan" panose="02000400000000000000" pitchFamily="2" charset="-78"/>
              </a:rPr>
              <a:t>ایمنی سلولی</a:t>
            </a:r>
          </a:p>
        </p:txBody>
      </p:sp>
      <p:sp>
        <p:nvSpPr>
          <p:cNvPr id="3" name="Subtitle 2">
            <a:extLst>
              <a:ext uri="{FF2B5EF4-FFF2-40B4-BE49-F238E27FC236}">
                <a16:creationId xmlns:a16="http://schemas.microsoft.com/office/drawing/2014/main" id="{0DD63F8E-20FE-4083-A7D8-47811703AFC5}"/>
              </a:ext>
            </a:extLst>
          </p:cNvPr>
          <p:cNvSpPr>
            <a:spLocks noGrp="1"/>
          </p:cNvSpPr>
          <p:nvPr>
            <p:ph type="subTitle" idx="1"/>
          </p:nvPr>
        </p:nvSpPr>
        <p:spPr>
          <a:xfrm>
            <a:off x="1051560" y="4538409"/>
            <a:ext cx="7891272" cy="1069848"/>
          </a:xfrm>
        </p:spPr>
        <p:txBody>
          <a:bodyPr/>
          <a:lstStyle/>
          <a:p>
            <a:pPr rtl="0"/>
            <a:r>
              <a:rPr lang="fa-IR" dirty="0">
                <a:cs typeface="A Farhood" panose="02000503000000020004" pitchFamily="2" charset="-78"/>
              </a:rPr>
              <a:t>عملکرد لنفوسیت های تی در دستگاه دفاع تخصصی </a:t>
            </a:r>
          </a:p>
        </p:txBody>
      </p:sp>
    </p:spTree>
    <p:extLst>
      <p:ext uri="{BB962C8B-B14F-4D97-AF65-F5344CB8AC3E}">
        <p14:creationId xmlns:p14="http://schemas.microsoft.com/office/powerpoint/2010/main" val="3306745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EB463-16D9-404D-92AC-ED114B30CFDA}"/>
              </a:ext>
            </a:extLst>
          </p:cNvPr>
          <p:cNvSpPr>
            <a:spLocks noGrp="1"/>
          </p:cNvSpPr>
          <p:nvPr>
            <p:ph type="title"/>
          </p:nvPr>
        </p:nvSpPr>
        <p:spPr/>
        <p:txBody>
          <a:bodyPr/>
          <a:lstStyle/>
          <a:p>
            <a:pPr algn="r"/>
            <a:r>
              <a:rPr lang="fa-IR" dirty="0">
                <a:cs typeface="A Goldan" panose="02000400000000000000" pitchFamily="2" charset="-78"/>
              </a:rPr>
              <a:t>توضیحات </a:t>
            </a:r>
          </a:p>
        </p:txBody>
      </p:sp>
      <p:sp>
        <p:nvSpPr>
          <p:cNvPr id="3" name="Content Placeholder 2">
            <a:extLst>
              <a:ext uri="{FF2B5EF4-FFF2-40B4-BE49-F238E27FC236}">
                <a16:creationId xmlns:a16="http://schemas.microsoft.com/office/drawing/2014/main" id="{BBBE25D9-2736-4BEF-A59F-B3918C60FBF0}"/>
              </a:ext>
            </a:extLst>
          </p:cNvPr>
          <p:cNvSpPr>
            <a:spLocks noGrp="1"/>
          </p:cNvSpPr>
          <p:nvPr>
            <p:ph idx="1"/>
          </p:nvPr>
        </p:nvSpPr>
        <p:spPr>
          <a:xfrm>
            <a:off x="1178768" y="2009440"/>
            <a:ext cx="10058400" cy="4050792"/>
          </a:xfrm>
        </p:spPr>
        <p:txBody>
          <a:bodyPr>
            <a:normAutofit/>
          </a:bodyPr>
          <a:lstStyle/>
          <a:p>
            <a:pPr algn="just"/>
            <a:r>
              <a:rPr lang="fa-IR" sz="2400" dirty="0">
                <a:cs typeface="A Farhood" panose="02000503000000020004" pitchFamily="2" charset="-78"/>
              </a:rPr>
              <a:t>واکنش ایمنی سلولی یک پاسخ ایمنی است که شامل پادتن نیست بلکه حاصل فعال شدن فاگوسیتها، لنفوسیت‌های تی سیتوتوکسیک مختص آنتی‌ژن(دفاع تخصصی) و ترشح انواع پاسخ‌های سایتوکاینی علیه یک آنتی‌ژن و سلولهای کشنده طبیعی می‌شود.</a:t>
            </a:r>
          </a:p>
          <a:p>
            <a:pPr algn="just"/>
            <a:endParaRPr lang="fa-IR" sz="2400" dirty="0">
              <a:cs typeface="A Farhood" panose="02000503000000020004" pitchFamily="2" charset="-78"/>
            </a:endParaRPr>
          </a:p>
          <a:p>
            <a:pPr algn="just"/>
            <a:r>
              <a:rPr lang="fa-IR" sz="2400" dirty="0">
                <a:cs typeface="A Farhood" panose="02000503000000020004" pitchFamily="2" charset="-78"/>
              </a:rPr>
              <a:t>مکانیسم ایمنی سلولی به مبارزه با سلول‌های آلوده به ویروس و باکتری و سلول‌های سرطانی می‌پردازد. در این روش، لنفوسیت‌های </a:t>
            </a:r>
            <a:r>
              <a:rPr lang="en-US" sz="2400" dirty="0">
                <a:cs typeface="A Farhood" panose="02000503000000020004" pitchFamily="2" charset="-78"/>
              </a:rPr>
              <a:t>T </a:t>
            </a:r>
            <a:r>
              <a:rPr lang="fa-IR" sz="2400" dirty="0">
                <a:cs typeface="A Farhood" panose="02000503000000020004" pitchFamily="2" charset="-78"/>
              </a:rPr>
              <a:t>نقش اصلی را دارند. این سلول‌ها پس از اتصال با آنتی‌ژنی خاص، تکثیر پیدا کرده و انواعی از سلول‌های </a:t>
            </a:r>
            <a:r>
              <a:rPr lang="en-US" sz="2400" dirty="0">
                <a:cs typeface="A Farhood" panose="02000503000000020004" pitchFamily="2" charset="-78"/>
              </a:rPr>
              <a:t>T </a:t>
            </a:r>
            <a:r>
              <a:rPr lang="fa-IR" sz="2400" dirty="0">
                <a:cs typeface="A Farhood" panose="02000503000000020004" pitchFamily="2" charset="-78"/>
              </a:rPr>
              <a:t>را به وجود می‌آورند</a:t>
            </a:r>
          </a:p>
          <a:p>
            <a:pPr algn="just"/>
            <a:endParaRPr lang="fa-IR" sz="2400" dirty="0">
              <a:cs typeface="A Farhood" panose="02000503000000020004" pitchFamily="2" charset="-78"/>
            </a:endParaRPr>
          </a:p>
          <a:p>
            <a:pPr algn="just"/>
            <a:r>
              <a:rPr lang="fa-IR" sz="2400" dirty="0">
                <a:cs typeface="A Farhood" panose="02000503000000020004" pitchFamily="2" charset="-78"/>
              </a:rPr>
              <a:t>لنفوسیت</a:t>
            </a:r>
            <a:r>
              <a:rPr lang="en-US" sz="2400" dirty="0">
                <a:cs typeface="A Farhood" panose="02000503000000020004" pitchFamily="2" charset="-78"/>
              </a:rPr>
              <a:t>T </a:t>
            </a:r>
            <a:r>
              <a:rPr lang="fa-IR" sz="2400" dirty="0">
                <a:cs typeface="A Farhood" panose="02000503000000020004" pitchFamily="2" charset="-78"/>
              </a:rPr>
              <a:t>همانند لنفوسیت </a:t>
            </a:r>
            <a:r>
              <a:rPr lang="en-US" sz="2400" dirty="0">
                <a:cs typeface="A Farhood" panose="02000503000000020004" pitchFamily="2" charset="-78"/>
              </a:rPr>
              <a:t>B </a:t>
            </a:r>
            <a:r>
              <a:rPr lang="fa-IR" sz="2400" dirty="0">
                <a:cs typeface="A Farhood" panose="02000503000000020004" pitchFamily="2" charset="-78"/>
              </a:rPr>
              <a:t>در مغز استخوان (مغز قرمز استخوان) ساخته می‌شود ولی همانند لنفوسیت</a:t>
            </a:r>
            <a:r>
              <a:rPr lang="en-US" sz="2400" dirty="0">
                <a:cs typeface="A Farhood" panose="02000503000000020004" pitchFamily="2" charset="-78"/>
              </a:rPr>
              <a:t>B </a:t>
            </a:r>
            <a:r>
              <a:rPr lang="fa-IR" sz="2400" dirty="0">
                <a:cs typeface="A Farhood" panose="02000503000000020004" pitchFamily="2" charset="-78"/>
              </a:rPr>
              <a:t>در مغز استخوان بالغ نمی‌شود بلکه از طریق خون به تیموس که پشت جناغ و جلوی نای قرار دارد می‌رود و در تیموس بالغ می‌شود. لنفوسیت </a:t>
            </a:r>
            <a:r>
              <a:rPr lang="en-US" sz="2400" dirty="0">
                <a:cs typeface="A Farhood" panose="02000503000000020004" pitchFamily="2" charset="-78"/>
              </a:rPr>
              <a:t>T </a:t>
            </a:r>
            <a:r>
              <a:rPr lang="fa-IR" sz="2400" dirty="0">
                <a:cs typeface="A Farhood" panose="02000503000000020004" pitchFamily="2" charset="-78"/>
              </a:rPr>
              <a:t>اغلب بین خون و لنف در گردش است و در برخورد با آنتی ژن خاص روی میکروب فعال می‌شود.</a:t>
            </a:r>
          </a:p>
        </p:txBody>
      </p:sp>
    </p:spTree>
    <p:extLst>
      <p:ext uri="{BB962C8B-B14F-4D97-AF65-F5344CB8AC3E}">
        <p14:creationId xmlns:p14="http://schemas.microsoft.com/office/powerpoint/2010/main" val="3081360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6F6E1-88BC-4724-95FF-B80288FFC8A7}"/>
              </a:ext>
            </a:extLst>
          </p:cNvPr>
          <p:cNvSpPr>
            <a:spLocks noGrp="1"/>
          </p:cNvSpPr>
          <p:nvPr>
            <p:ph type="title"/>
          </p:nvPr>
        </p:nvSpPr>
        <p:spPr>
          <a:xfrm>
            <a:off x="1069848" y="512064"/>
            <a:ext cx="10058400" cy="1609344"/>
          </a:xfrm>
        </p:spPr>
        <p:txBody>
          <a:bodyPr/>
          <a:lstStyle/>
          <a:p>
            <a:pPr algn="r"/>
            <a:r>
              <a:rPr lang="fa-IR" dirty="0">
                <a:cs typeface="B Mitra" panose="00000400000000000000" pitchFamily="2" charset="-78"/>
              </a:rPr>
              <a:t>لنفوسیت </a:t>
            </a:r>
            <a:r>
              <a:rPr lang="en-US" dirty="0">
                <a:cs typeface="B Mitra" panose="00000400000000000000" pitchFamily="2" charset="-78"/>
              </a:rPr>
              <a:t>t</a:t>
            </a:r>
            <a:r>
              <a:rPr lang="fa-IR" dirty="0">
                <a:cs typeface="B Mitra" panose="00000400000000000000" pitchFamily="2" charset="-78"/>
              </a:rPr>
              <a:t> های کشنده </a:t>
            </a:r>
          </a:p>
        </p:txBody>
      </p:sp>
      <p:sp>
        <p:nvSpPr>
          <p:cNvPr id="3" name="Content Placeholder 2">
            <a:extLst>
              <a:ext uri="{FF2B5EF4-FFF2-40B4-BE49-F238E27FC236}">
                <a16:creationId xmlns:a16="http://schemas.microsoft.com/office/drawing/2014/main" id="{E31603FB-2DF4-4184-86D2-F0E985EAD593}"/>
              </a:ext>
            </a:extLst>
          </p:cNvPr>
          <p:cNvSpPr>
            <a:spLocks noGrp="1"/>
          </p:cNvSpPr>
          <p:nvPr>
            <p:ph idx="1"/>
          </p:nvPr>
        </p:nvSpPr>
        <p:spPr>
          <a:xfrm>
            <a:off x="1069848" y="2121408"/>
            <a:ext cx="10266846" cy="4050792"/>
          </a:xfrm>
        </p:spPr>
        <p:txBody>
          <a:bodyPr>
            <a:normAutofit/>
          </a:bodyPr>
          <a:lstStyle/>
          <a:p>
            <a:r>
              <a:rPr lang="fa-IR" sz="2800" dirty="0">
                <a:cs typeface="A Farhood" panose="02000503000000020004" pitchFamily="2" charset="-78"/>
              </a:rPr>
              <a:t>سلول </a:t>
            </a:r>
            <a:r>
              <a:rPr lang="en-US" sz="2800" dirty="0">
                <a:cs typeface="A Farhood" panose="02000503000000020004" pitchFamily="2" charset="-78"/>
              </a:rPr>
              <a:t> CD8+ T </a:t>
            </a:r>
            <a:r>
              <a:rPr lang="fa-IR" sz="2800" dirty="0">
                <a:cs typeface="A Farhood" panose="02000503000000020004" pitchFamily="2" charset="-78"/>
              </a:rPr>
              <a:t>یکی از انواع لنفوسیت تی و نوعی گلبول سفید است که سلول‌های سرطانی، سلول‌هایی که آلوده شدند (مخصوصاً به وسیله ویروس) را می‌کشد.</a:t>
            </a:r>
          </a:p>
          <a:p>
            <a:endParaRPr lang="fa-IR" sz="2800" dirty="0">
              <a:cs typeface="A Farhood" panose="02000503000000020004" pitchFamily="2" charset="-78"/>
            </a:endParaRPr>
          </a:p>
          <a:p>
            <a:r>
              <a:rPr lang="fa-IR" sz="2800" dirty="0">
                <a:cs typeface="A Farhood" panose="02000503000000020004" pitchFamily="2" charset="-78"/>
              </a:rPr>
              <a:t>در بیماری ایدز، واکنش یک سلول </a:t>
            </a:r>
            <a:r>
              <a:rPr lang="en-US" sz="2800" dirty="0">
                <a:cs typeface="A Farhood" panose="02000503000000020004" pitchFamily="2" charset="-78"/>
              </a:rPr>
              <a:t>CD8+ T </a:t>
            </a:r>
            <a:r>
              <a:rPr lang="fa-IR" sz="2800" dirty="0">
                <a:cs typeface="A Farhood" panose="02000503000000020004" pitchFamily="2" charset="-78"/>
              </a:rPr>
              <a:t> سالم هر چند که ویروس </a:t>
            </a:r>
            <a:r>
              <a:rPr lang="en-US" sz="2800" dirty="0">
                <a:cs typeface="A Farhood" panose="02000503000000020004" pitchFamily="2" charset="-78"/>
              </a:rPr>
              <a:t> HIV </a:t>
            </a:r>
            <a:r>
              <a:rPr lang="fa-IR" sz="2800" dirty="0">
                <a:cs typeface="A Farhood" panose="02000503000000020004" pitchFamily="2" charset="-78"/>
              </a:rPr>
              <a:t>را از بین نمی‌برد اما باعث می‌شود بیماری با سرعت کمتری پیشرفت کند و بهتر بتوان بیماری را شناسایی کرد</a:t>
            </a:r>
            <a:r>
              <a:rPr lang="fa-IR" sz="2800" dirty="0"/>
              <a:t>.</a:t>
            </a:r>
          </a:p>
        </p:txBody>
      </p:sp>
    </p:spTree>
    <p:extLst>
      <p:ext uri="{BB962C8B-B14F-4D97-AF65-F5344CB8AC3E}">
        <p14:creationId xmlns:p14="http://schemas.microsoft.com/office/powerpoint/2010/main" val="1566171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6F6E1-88BC-4724-95FF-B80288FFC8A7}"/>
              </a:ext>
            </a:extLst>
          </p:cNvPr>
          <p:cNvSpPr>
            <a:spLocks noGrp="1"/>
          </p:cNvSpPr>
          <p:nvPr>
            <p:ph type="title"/>
          </p:nvPr>
        </p:nvSpPr>
        <p:spPr>
          <a:xfrm>
            <a:off x="1069848" y="512064"/>
            <a:ext cx="10058400" cy="1609344"/>
          </a:xfrm>
        </p:spPr>
        <p:txBody>
          <a:bodyPr/>
          <a:lstStyle/>
          <a:p>
            <a:pPr algn="r"/>
            <a:r>
              <a:rPr lang="fa-IR" dirty="0">
                <a:cs typeface="B Mitra" panose="00000400000000000000" pitchFamily="2" charset="-78"/>
              </a:rPr>
              <a:t>لنفوسیت </a:t>
            </a:r>
            <a:r>
              <a:rPr lang="en-US" dirty="0">
                <a:cs typeface="B Mitra" panose="00000400000000000000" pitchFamily="2" charset="-78"/>
              </a:rPr>
              <a:t>t</a:t>
            </a:r>
            <a:r>
              <a:rPr lang="fa-IR" dirty="0">
                <a:cs typeface="B Mitra" panose="00000400000000000000" pitchFamily="2" charset="-78"/>
              </a:rPr>
              <a:t> کمک کننده و تضعیف کننده </a:t>
            </a:r>
          </a:p>
        </p:txBody>
      </p:sp>
      <p:sp>
        <p:nvSpPr>
          <p:cNvPr id="3" name="Content Placeholder 2">
            <a:extLst>
              <a:ext uri="{FF2B5EF4-FFF2-40B4-BE49-F238E27FC236}">
                <a16:creationId xmlns:a16="http://schemas.microsoft.com/office/drawing/2014/main" id="{E31603FB-2DF4-4184-86D2-F0E985EAD593}"/>
              </a:ext>
            </a:extLst>
          </p:cNvPr>
          <p:cNvSpPr>
            <a:spLocks noGrp="1"/>
          </p:cNvSpPr>
          <p:nvPr>
            <p:ph idx="1"/>
          </p:nvPr>
        </p:nvSpPr>
        <p:spPr>
          <a:xfrm>
            <a:off x="1063752" y="1785505"/>
            <a:ext cx="10266846" cy="4904543"/>
          </a:xfrm>
        </p:spPr>
        <p:txBody>
          <a:bodyPr>
            <a:noAutofit/>
          </a:bodyPr>
          <a:lstStyle/>
          <a:p>
            <a:pPr algn="just"/>
            <a:r>
              <a:rPr lang="fa-IR" sz="2400" dirty="0">
                <a:cs typeface="A Farhood" panose="02000503000000020004" pitchFamily="2" charset="-78"/>
              </a:rPr>
              <a:t>یکی از انواع لنفوسیت تی و نوعی گلبول سفید است که در دستگاه ایمنی بدن نقش دارد. این لنفوسیت نقش مهمی را در کنترل و هدایت دستگاه ایمنی به ویژه سازگاری آن با محیط ایفا می‌کند. این سلول‌ها به فعال شدن سایر سلول‌های ایمنی با آزاد شدن سیتوکین سلول‌های </a:t>
            </a:r>
            <a:r>
              <a:rPr lang="en-US" sz="2400" dirty="0">
                <a:cs typeface="A Farhood" panose="02000503000000020004" pitchFamily="2" charset="-78"/>
              </a:rPr>
              <a:t>T </a:t>
            </a:r>
            <a:r>
              <a:rPr lang="fa-IR" sz="2400" dirty="0">
                <a:cs typeface="A Farhood" panose="02000503000000020004" pitchFamily="2" charset="-78"/>
              </a:rPr>
              <a:t> کمک می‌کنند. آن‌ها برای حرکت تند لنفوسیت‌های نوع بی هم لازم‌اند و همچنین در به حداکثر رساندن فعالیت‌های ضد باکتریایی فاگوسیت‌هایی چون ماکروفاژ نقش دارند. سلول‌های </a:t>
            </a:r>
            <a:r>
              <a:rPr lang="en-US" sz="2400" dirty="0">
                <a:cs typeface="A Farhood" panose="02000503000000020004" pitchFamily="2" charset="-78"/>
              </a:rPr>
              <a:t>T </a:t>
            </a:r>
            <a:r>
              <a:rPr lang="fa-IR" sz="2400" dirty="0">
                <a:cs typeface="A Farhood" panose="02000503000000020004" pitchFamily="2" charset="-78"/>
              </a:rPr>
              <a:t>کمکی به همراه لنفوسیت‌های </a:t>
            </a:r>
            <a:r>
              <a:rPr lang="en-US" sz="2400" dirty="0">
                <a:cs typeface="A Farhood" panose="02000503000000020004" pitchFamily="2" charset="-78"/>
              </a:rPr>
              <a:t>CD8</a:t>
            </a:r>
            <a:r>
              <a:rPr lang="en-US" sz="2400" baseline="30000" dirty="0">
                <a:cs typeface="A Farhood" panose="02000503000000020004" pitchFamily="2" charset="-78"/>
              </a:rPr>
              <a:t>+</a:t>
            </a:r>
            <a:r>
              <a:rPr lang="en-US" sz="2400" dirty="0">
                <a:cs typeface="A Farhood" panose="02000503000000020004" pitchFamily="2" charset="-78"/>
              </a:rPr>
              <a:t> T </a:t>
            </a:r>
            <a:r>
              <a:rPr lang="fa-IR" sz="2400" dirty="0">
                <a:cs typeface="A Farhood" panose="02000503000000020004" pitchFamily="2" charset="-78"/>
              </a:rPr>
              <a:t> نقش به سزایی در برقراری حفاظت مقابل عفونت با عامل سل  دارند.</a:t>
            </a:r>
            <a:r>
              <a:rPr lang="fa-IR" sz="2400" baseline="30000" dirty="0">
                <a:cs typeface="A Farhood" panose="02000503000000020004" pitchFamily="2" charset="-78"/>
              </a:rPr>
              <a:t> </a:t>
            </a:r>
          </a:p>
          <a:p>
            <a:pPr algn="just"/>
            <a:r>
              <a:rPr lang="fa-IR" sz="2400" dirty="0">
                <a:cs typeface="A Farhood" panose="02000503000000020004" pitchFamily="2" charset="-78"/>
              </a:rPr>
              <a:t>اهمیت سلول‌های </a:t>
            </a:r>
            <a:r>
              <a:rPr lang="en-US" sz="2400" dirty="0">
                <a:cs typeface="A Farhood" panose="02000503000000020004" pitchFamily="2" charset="-78"/>
              </a:rPr>
              <a:t> T </a:t>
            </a:r>
            <a:r>
              <a:rPr lang="fa-IR" sz="2400" dirty="0">
                <a:cs typeface="A Farhood" panose="02000503000000020004" pitchFamily="2" charset="-78"/>
              </a:rPr>
              <a:t>کمکی در</a:t>
            </a:r>
            <a:r>
              <a:rPr lang="en-US" sz="2400" dirty="0">
                <a:cs typeface="A Farhood" panose="02000503000000020004" pitchFamily="2" charset="-78"/>
              </a:rPr>
              <a:t>HIV </a:t>
            </a:r>
            <a:r>
              <a:rPr lang="fa-IR" sz="2400" dirty="0">
                <a:cs typeface="A Farhood" panose="02000503000000020004" pitchFamily="2" charset="-78"/>
              </a:rPr>
              <a:t> دیده می‌شود. این ویروس با به تحلیل بردن سلول‌های </a:t>
            </a:r>
            <a:r>
              <a:rPr lang="en-US" sz="2400" dirty="0">
                <a:cs typeface="A Farhood" panose="02000503000000020004" pitchFamily="2" charset="-78"/>
              </a:rPr>
              <a:t> CD4</a:t>
            </a:r>
            <a:r>
              <a:rPr lang="en-US" sz="2400" baseline="30000" dirty="0">
                <a:cs typeface="A Farhood" panose="02000503000000020004" pitchFamily="2" charset="-78"/>
              </a:rPr>
              <a:t>+</a:t>
            </a:r>
            <a:r>
              <a:rPr lang="en-US" sz="2400" dirty="0">
                <a:cs typeface="A Farhood" panose="02000503000000020004" pitchFamily="2" charset="-78"/>
              </a:rPr>
              <a:t> T </a:t>
            </a:r>
            <a:r>
              <a:rPr lang="fa-IR" sz="2400" dirty="0">
                <a:cs typeface="A Farhood" panose="02000503000000020004" pitchFamily="2" charset="-78"/>
              </a:rPr>
              <a:t>منجر به ایدز شده و باعث تضعیف دستگاه ایمنی بدن و عفونت فرصت‌طلب می‌شود. وجود سلول‌های </a:t>
            </a:r>
            <a:r>
              <a:rPr lang="en-US" sz="2400" dirty="0">
                <a:cs typeface="A Farhood" panose="02000503000000020004" pitchFamily="2" charset="-78"/>
              </a:rPr>
              <a:t>T </a:t>
            </a:r>
            <a:r>
              <a:rPr lang="fa-IR" sz="2400" dirty="0">
                <a:cs typeface="A Farhood" panose="02000503000000020004" pitchFamily="2" charset="-78"/>
              </a:rPr>
              <a:t>برای واکنش ایمنی ضروری است. عملکرد کاهش سلول‌های </a:t>
            </a:r>
            <a:r>
              <a:rPr lang="en-US" sz="2400" dirty="0">
                <a:cs typeface="A Farhood" panose="02000503000000020004" pitchFamily="2" charset="-78"/>
              </a:rPr>
              <a:t>CD4</a:t>
            </a:r>
            <a:r>
              <a:rPr lang="en-US" sz="2400" baseline="30000" dirty="0">
                <a:cs typeface="A Farhood" panose="02000503000000020004" pitchFamily="2" charset="-78"/>
              </a:rPr>
              <a:t>+</a:t>
            </a:r>
            <a:r>
              <a:rPr lang="en-US" sz="2400" dirty="0">
                <a:cs typeface="A Farhood" panose="02000503000000020004" pitchFamily="2" charset="-78"/>
              </a:rPr>
              <a:t> T </a:t>
            </a:r>
            <a:r>
              <a:rPr lang="fa-IR" sz="2400" dirty="0">
                <a:cs typeface="A Farhood" panose="02000503000000020004" pitchFamily="2" charset="-78"/>
              </a:rPr>
              <a:t>در وضعیت حاد و مزمن متفاوت است.</a:t>
            </a:r>
            <a:r>
              <a:rPr lang="fa-IR" sz="2400" baseline="30000" dirty="0">
                <a:cs typeface="A Farhood" panose="02000503000000020004" pitchFamily="2" charset="-78"/>
              </a:rPr>
              <a:t> </a:t>
            </a:r>
            <a:r>
              <a:rPr lang="fa-IR" sz="2400" dirty="0">
                <a:cs typeface="A Farhood" panose="02000503000000020004" pitchFamily="2" charset="-78"/>
              </a:rPr>
              <a:t> در حین وضعیت حاد، سلول‌های </a:t>
            </a:r>
            <a:r>
              <a:rPr lang="en-US" sz="2400" dirty="0">
                <a:cs typeface="A Farhood" panose="02000503000000020004" pitchFamily="2" charset="-78"/>
              </a:rPr>
              <a:t> HIV </a:t>
            </a:r>
            <a:r>
              <a:rPr lang="fa-IR" sz="2400" dirty="0">
                <a:cs typeface="A Farhood" panose="02000503000000020004" pitchFamily="2" charset="-78"/>
              </a:rPr>
              <a:t>ناشی از سلول‌های عفونی تحلیل رفته و کشته شده توسط سلول‌های سمی </a:t>
            </a:r>
            <a:r>
              <a:rPr lang="en-US" sz="2400" dirty="0">
                <a:cs typeface="A Farhood" panose="02000503000000020004" pitchFamily="2" charset="-78"/>
              </a:rPr>
              <a:t>T، </a:t>
            </a:r>
            <a:r>
              <a:rPr lang="fa-IR" sz="2400" dirty="0">
                <a:cs typeface="A Farhood" panose="02000503000000020004" pitchFamily="2" charset="-78"/>
              </a:rPr>
              <a:t>عامل کاهش سلول‌های </a:t>
            </a:r>
            <a:r>
              <a:rPr lang="en-US" sz="2400" dirty="0">
                <a:cs typeface="A Farhood" panose="02000503000000020004" pitchFamily="2" charset="-78"/>
              </a:rPr>
              <a:t>CD4</a:t>
            </a:r>
            <a:r>
              <a:rPr lang="en-US" sz="2400" baseline="30000" dirty="0">
                <a:cs typeface="A Farhood" panose="02000503000000020004" pitchFamily="2" charset="-78"/>
              </a:rPr>
              <a:t>+</a:t>
            </a:r>
            <a:r>
              <a:rPr lang="en-US" sz="2400" dirty="0">
                <a:cs typeface="A Farhood" panose="02000503000000020004" pitchFamily="2" charset="-78"/>
              </a:rPr>
              <a:t> T </a:t>
            </a:r>
            <a:r>
              <a:rPr lang="fa-IR" sz="2400" dirty="0">
                <a:cs typeface="A Farhood" panose="02000503000000020004" pitchFamily="2" charset="-78"/>
              </a:rPr>
              <a:t>هستند، اگر چه عامل دیگر می‌تواند مرگ برنامه‌ریزی‌شده یاخته باشد. در حین وضعیت مزمن، به نظر می‌رسد که عواقب ناشی از فعالیت کلی دستگاه ایمنی بدن همراه با از دست دادن تدریجی توانایی دستگاه ایمنی بدن برای تولید سلول‌های جدید </a:t>
            </a:r>
            <a:r>
              <a:rPr lang="en-US" sz="2400" dirty="0">
                <a:cs typeface="A Farhood" panose="02000503000000020004" pitchFamily="2" charset="-78"/>
              </a:rPr>
              <a:t>T </a:t>
            </a:r>
            <a:r>
              <a:rPr lang="fa-IR" sz="2400" dirty="0">
                <a:cs typeface="A Farhood" panose="02000503000000020004" pitchFamily="2" charset="-78"/>
              </a:rPr>
              <a:t>عامل کاهش تدریجی تعداد سلول‌های </a:t>
            </a:r>
            <a:r>
              <a:rPr lang="en-US" sz="2400" dirty="0">
                <a:cs typeface="A Farhood" panose="02000503000000020004" pitchFamily="2" charset="-78"/>
              </a:rPr>
              <a:t>CD4</a:t>
            </a:r>
            <a:r>
              <a:rPr lang="en-US" sz="2400" baseline="30000" dirty="0">
                <a:cs typeface="A Farhood" panose="02000503000000020004" pitchFamily="2" charset="-78"/>
              </a:rPr>
              <a:t>+</a:t>
            </a:r>
            <a:r>
              <a:rPr lang="en-US" sz="2400" dirty="0">
                <a:cs typeface="A Farhood" panose="02000503000000020004" pitchFamily="2" charset="-78"/>
              </a:rPr>
              <a:t> T </a:t>
            </a:r>
            <a:r>
              <a:rPr lang="fa-IR" sz="2400" dirty="0">
                <a:cs typeface="A Farhood" panose="02000503000000020004" pitchFamily="2" charset="-78"/>
              </a:rPr>
              <a:t>باشد.</a:t>
            </a:r>
          </a:p>
          <a:p>
            <a:pPr algn="just"/>
            <a:r>
              <a:rPr lang="fa-IR" sz="2400" dirty="0">
                <a:cs typeface="A Farhood" panose="02000503000000020004" pitchFamily="2" charset="-78"/>
              </a:rPr>
              <a:t>تضعیف کننده : این سلول‌ها اعمال سلول‌های </a:t>
            </a:r>
            <a:r>
              <a:rPr lang="en-US" sz="2400" dirty="0">
                <a:cs typeface="A Farhood" panose="02000503000000020004" pitchFamily="2" charset="-78"/>
              </a:rPr>
              <a:t> T </a:t>
            </a:r>
            <a:r>
              <a:rPr lang="fa-IR" sz="2400" dirty="0">
                <a:cs typeface="A Farhood" panose="02000503000000020004" pitchFamily="2" charset="-78"/>
              </a:rPr>
              <a:t>کشنده و کمک‌کننده را کنترل می‌کنند و به پاسخ ایمنی خاتمه می‌دهند و از پاسخ‌های بیش از حد شدید جلوگیری می‌کنند.</a:t>
            </a:r>
          </a:p>
        </p:txBody>
      </p:sp>
    </p:spTree>
    <p:extLst>
      <p:ext uri="{BB962C8B-B14F-4D97-AF65-F5344CB8AC3E}">
        <p14:creationId xmlns:p14="http://schemas.microsoft.com/office/powerpoint/2010/main" val="4102202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6F6E1-88BC-4724-95FF-B80288FFC8A7}"/>
              </a:ext>
            </a:extLst>
          </p:cNvPr>
          <p:cNvSpPr>
            <a:spLocks noGrp="1"/>
          </p:cNvSpPr>
          <p:nvPr>
            <p:ph type="title"/>
          </p:nvPr>
        </p:nvSpPr>
        <p:spPr>
          <a:xfrm>
            <a:off x="1069848" y="512064"/>
            <a:ext cx="10058400" cy="1609344"/>
          </a:xfrm>
        </p:spPr>
        <p:txBody>
          <a:bodyPr/>
          <a:lstStyle/>
          <a:p>
            <a:pPr algn="r"/>
            <a:r>
              <a:rPr lang="fa-IR" dirty="0">
                <a:cs typeface="B Mitra" panose="00000400000000000000" pitchFamily="2" charset="-78"/>
              </a:rPr>
              <a:t>لنفوسیت </a:t>
            </a:r>
            <a:r>
              <a:rPr lang="en-US" dirty="0">
                <a:cs typeface="B Mitra" panose="00000400000000000000" pitchFamily="2" charset="-78"/>
              </a:rPr>
              <a:t>t</a:t>
            </a:r>
            <a:r>
              <a:rPr lang="fa-IR" dirty="0">
                <a:cs typeface="B Mitra" panose="00000400000000000000" pitchFamily="2" charset="-78"/>
              </a:rPr>
              <a:t> خاطره </a:t>
            </a:r>
          </a:p>
        </p:txBody>
      </p:sp>
      <p:sp>
        <p:nvSpPr>
          <p:cNvPr id="3" name="Content Placeholder 2">
            <a:extLst>
              <a:ext uri="{FF2B5EF4-FFF2-40B4-BE49-F238E27FC236}">
                <a16:creationId xmlns:a16="http://schemas.microsoft.com/office/drawing/2014/main" id="{E31603FB-2DF4-4184-86D2-F0E985EAD593}"/>
              </a:ext>
            </a:extLst>
          </p:cNvPr>
          <p:cNvSpPr>
            <a:spLocks noGrp="1"/>
          </p:cNvSpPr>
          <p:nvPr>
            <p:ph idx="1"/>
          </p:nvPr>
        </p:nvSpPr>
        <p:spPr>
          <a:xfrm>
            <a:off x="1063752" y="1785505"/>
            <a:ext cx="10266846" cy="4904543"/>
          </a:xfrm>
        </p:spPr>
        <p:txBody>
          <a:bodyPr>
            <a:noAutofit/>
          </a:bodyPr>
          <a:lstStyle/>
          <a:p>
            <a:pPr algn="just"/>
            <a:r>
              <a:rPr lang="fa-IR" sz="2800" dirty="0">
                <a:cs typeface="A Farhood" panose="02000503000000020004" pitchFamily="2" charset="-78"/>
              </a:rPr>
              <a:t>این لنفوسیت نقش مهمی را در کنترل و هدایت دستگاه ایمنی به ویژه در ایمنی سلولی و واکسیناسیون ایفا می‌کند. لنفوسیت تی خاطره طول عمر بیشتری دارند. سلول‌های </a:t>
            </a:r>
            <a:r>
              <a:rPr lang="en-US" sz="2800" dirty="0">
                <a:cs typeface="A Farhood" panose="02000503000000020004" pitchFamily="2" charset="-78"/>
              </a:rPr>
              <a:t>T </a:t>
            </a:r>
            <a:r>
              <a:rPr lang="fa-IR" sz="2800" dirty="0">
                <a:cs typeface="A Farhood" panose="02000503000000020004" pitchFamily="2" charset="-78"/>
              </a:rPr>
              <a:t>حافظه‌ای پس از مواجهه با آنتی ژن در طول یک عفونت قبل، برخورد با سرطان یا واکسیناسیون قبلی به لنفوسیت‌های «باتجربه» تبدیل شده‌اند. در برخورد دوم با مهاجم، سلول‌های </a:t>
            </a:r>
            <a:r>
              <a:rPr lang="en-US" sz="2800" dirty="0">
                <a:cs typeface="A Farhood" panose="02000503000000020004" pitchFamily="2" charset="-78"/>
              </a:rPr>
              <a:t>T </a:t>
            </a:r>
            <a:r>
              <a:rPr lang="fa-IR" sz="2800" dirty="0">
                <a:cs typeface="A Farhood" panose="02000503000000020004" pitchFamily="2" charset="-78"/>
              </a:rPr>
              <a:t>حافظه می‌توانند پاسخ سریع تر و قوی تر ایمنی را نسبت به اولین مواجهه سیستم ایمنی بدن با مهاجم تولید کنند.</a:t>
            </a:r>
            <a:r>
              <a:rPr lang="fa-IR" sz="2800" baseline="30000" dirty="0">
                <a:cs typeface="A Farhood" panose="02000503000000020004" pitchFamily="2" charset="-78"/>
              </a:rPr>
              <a:t> </a:t>
            </a:r>
            <a:r>
              <a:rPr lang="fa-IR" sz="2800" dirty="0">
                <a:cs typeface="A Farhood" panose="02000503000000020004" pitchFamily="2" charset="-78"/>
              </a:rPr>
              <a:t> این رفتار در روش تکثیر لنفوسیت </a:t>
            </a:r>
            <a:r>
              <a:rPr lang="en-US" sz="2800" dirty="0">
                <a:cs typeface="A Farhood" panose="02000503000000020004" pitchFamily="2" charset="-78"/>
              </a:rPr>
              <a:t>T </a:t>
            </a:r>
            <a:r>
              <a:rPr lang="fa-IR" sz="2800" dirty="0">
                <a:cs typeface="A Farhood" panose="02000503000000020004" pitchFamily="2" charset="-78"/>
              </a:rPr>
              <a:t>بکار می‌رود، که می‌تواند قرار گرفتن در معرض آنتی ژن خاص نشان استفاده شده است.</a:t>
            </a:r>
          </a:p>
        </p:txBody>
      </p:sp>
    </p:spTree>
    <p:extLst>
      <p:ext uri="{BB962C8B-B14F-4D97-AF65-F5344CB8AC3E}">
        <p14:creationId xmlns:p14="http://schemas.microsoft.com/office/powerpoint/2010/main" val="38904142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43</TotalTime>
  <Words>240</Words>
  <Application>Microsoft Office PowerPoint</Application>
  <PresentationFormat>Widescreen</PresentationFormat>
  <Paragraphs>18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Rockwell</vt:lpstr>
      <vt:lpstr>Rockwell Condensed</vt:lpstr>
      <vt:lpstr>Wingdings</vt:lpstr>
      <vt:lpstr>Wood Type</vt:lpstr>
      <vt:lpstr>ایمنی سلولی</vt:lpstr>
      <vt:lpstr>توضیحات </vt:lpstr>
      <vt:lpstr>لنفوسیت t های کشنده </vt:lpstr>
      <vt:lpstr>لنفوسیت t کمک کننده و تضعیف کننده </vt:lpstr>
      <vt:lpstr>لنفوسیت t خاطره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ایمنی سلولی</dc:title>
  <dc:creator>Mizan-PC</dc:creator>
  <cp:lastModifiedBy>Mizan-PC</cp:lastModifiedBy>
  <cp:revision>5</cp:revision>
  <dcterms:created xsi:type="dcterms:W3CDTF">2019-12-29T05:14:49Z</dcterms:created>
  <dcterms:modified xsi:type="dcterms:W3CDTF">2019-12-29T05:58:33Z</dcterms:modified>
</cp:coreProperties>
</file>