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E7DBE04-D577-43A8-A823-C22F6D31EB71}">
          <p14:sldIdLst>
            <p14:sldId id="256"/>
            <p14:sldId id="257"/>
            <p14:sldId id="267"/>
            <p14:sldId id="268"/>
            <p14:sldId id="269"/>
            <p14:sldId id="270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599" autoAdjust="0"/>
  </p:normalViewPr>
  <p:slideViewPr>
    <p:cSldViewPr>
      <p:cViewPr varScale="1">
        <p:scale>
          <a:sx n="103" d="100"/>
          <a:sy n="103" d="100"/>
        </p:scale>
        <p:origin x="120" y="192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2" d="100"/>
          <a:sy n="52" d="100"/>
        </p:scale>
        <p:origin x="2664" y="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12/29/2019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12/29/2019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6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12/29/2019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12/29/2019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12/29/2019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5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12/29/2019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8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12/29/2019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0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12/29/2019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6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12/29/2019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12/29/2019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grpSp>
        <p:nvGrpSpPr>
          <p:cNvPr id="615" name="frame" descr="Box graphic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12/29/2019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grpSp>
        <p:nvGrpSpPr>
          <p:cNvPr id="614" name="frame" descr="Box graphic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12/29/2019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12/29/2019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r" defTabSz="914400" rtl="1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r" defTabSz="914400" rtl="1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r" defTabSz="914400" rtl="1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r" defTabSz="914400" rtl="1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r" defTabSz="914400" rtl="1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r" defTabSz="914400" rtl="1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r" defTabSz="914400" rtl="1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r" defTabSz="914400" rtl="1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r" defTabSz="914400" rtl="1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sz="13800" dirty="0">
                <a:cs typeface="A Farhood" panose="02000503000000020004" pitchFamily="2" charset="-78"/>
              </a:rPr>
              <a:t>پانکراس</a:t>
            </a:r>
            <a:endParaRPr lang="en-US" sz="13800" dirty="0">
              <a:cs typeface="A Farhood" panose="02000503000000020004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a-IR" sz="2800" dirty="0">
                <a:cs typeface="A Farhood" panose="02000503000000020004" pitchFamily="2" charset="-78"/>
              </a:rPr>
              <a:t>عملکرد قسمت درون ریز و سرطان  </a:t>
            </a:r>
            <a:endParaRPr lang="en-US" sz="2800" dirty="0">
              <a:cs typeface="A Farhood" panose="020005030000000200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522414" y="332656"/>
            <a:ext cx="8748462" cy="962744"/>
          </a:xfrm>
        </p:spPr>
        <p:txBody>
          <a:bodyPr>
            <a:normAutofit/>
          </a:bodyPr>
          <a:lstStyle/>
          <a:p>
            <a:r>
              <a:rPr lang="fa-IR" sz="4000" dirty="0">
                <a:cs typeface="A Farhood" panose="02000503000000020004" pitchFamily="2" charset="-78"/>
              </a:rPr>
              <a:t>توضیح اجمالی </a:t>
            </a:r>
            <a:endParaRPr lang="en-US" sz="4000" dirty="0">
              <a:cs typeface="A Farhood" panose="02000503000000020004" pitchFamily="2" charset="-78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3600" dirty="0"/>
              <a:t> </a:t>
            </a:r>
            <a:r>
              <a:rPr lang="fa-IR" sz="3600" dirty="0">
                <a:cs typeface="A Farhood" panose="02000503000000020004" pitchFamily="2" charset="-78"/>
              </a:rPr>
              <a:t>غده‌ای پهن و دراز است که در قسمت فوقانی شکم و پشت معده قرار گرفته‌است.</a:t>
            </a:r>
          </a:p>
          <a:p>
            <a:r>
              <a:rPr lang="fa-IR" sz="3600" dirty="0">
                <a:cs typeface="A Farhood" panose="02000503000000020004" pitchFamily="2" charset="-78"/>
              </a:rPr>
              <a:t>تنظیم قند خون </a:t>
            </a:r>
            <a:endParaRPr lang="en-US" sz="3600" dirty="0">
              <a:cs typeface="A Farhood" panose="02000503000000020004" pitchFamily="2" charset="-78"/>
            </a:endParaRPr>
          </a:p>
          <a:p>
            <a:r>
              <a:rPr lang="fa-IR" sz="3600" dirty="0">
                <a:cs typeface="A Farhood" panose="02000503000000020004" pitchFamily="2" charset="-78"/>
              </a:rPr>
              <a:t>کمک به هضم چربی ، کربوهیدرات و پروتئین (بخش برون ریز که از طریق مجرا به سطح یا حفرات بدن می ریزد ) </a:t>
            </a:r>
            <a:endParaRPr lang="en-US" sz="3600" dirty="0">
              <a:cs typeface="A Farhood" panose="020005030000000200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>
                <a:cs typeface="A Farhood" panose="02000503000000020004" pitchFamily="2" charset="-78"/>
              </a:rPr>
              <a:t>بخش درون ریز </a:t>
            </a:r>
            <a:endParaRPr lang="en-US" dirty="0">
              <a:cs typeface="A Farhood" panose="02000503000000020004" pitchFamily="2" charset="-78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B81DDC-3F90-4C3F-B582-F217D56365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sz="4000" dirty="0">
                <a:cs typeface="A Farhood" panose="02000503000000020004" pitchFamily="2" charset="-78"/>
              </a:rPr>
              <a:t>۲۳ درصد این غده را تشکیل میدهد </a:t>
            </a:r>
          </a:p>
          <a:p>
            <a:r>
              <a:rPr lang="fa-IR" sz="4000" dirty="0">
                <a:cs typeface="A Farhood" panose="02000503000000020004" pitchFamily="2" charset="-78"/>
              </a:rPr>
              <a:t>انسولین (مهم ترین هورمون )</a:t>
            </a:r>
          </a:p>
          <a:p>
            <a:r>
              <a:rPr lang="fa-IR" sz="4000" dirty="0">
                <a:cs typeface="A Farhood" panose="02000503000000020004" pitchFamily="2" charset="-78"/>
              </a:rPr>
              <a:t>گلوکاگون </a:t>
            </a:r>
          </a:p>
          <a:p>
            <a:r>
              <a:rPr lang="fa-IR" sz="4000" dirty="0">
                <a:cs typeface="A Farhood" panose="02000503000000020004" pitchFamily="2" charset="-78"/>
              </a:rPr>
              <a:t>سوماتو استانین </a:t>
            </a:r>
          </a:p>
          <a:p>
            <a:r>
              <a:rPr lang="fa-IR" sz="4000" dirty="0">
                <a:cs typeface="A Farhood" panose="02000503000000020004" pitchFamily="2" charset="-78"/>
              </a:rPr>
              <a:t>پلی پپتید پانکراسی</a:t>
            </a: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96580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5400" dirty="0">
                <a:cs typeface="A Farhood" panose="02000503000000020004" pitchFamily="2" charset="-78"/>
              </a:rPr>
              <a:t>انسولین(بتای درون ریز) </a:t>
            </a:r>
            <a:endParaRPr lang="en-US" sz="5400" dirty="0">
              <a:cs typeface="A Farhood" panose="02000503000000020004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522414" y="1772816"/>
            <a:ext cx="9927701" cy="42672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A Farhood" panose="02000503000000020004" pitchFamily="2" charset="-78"/>
              </a:rPr>
              <a:t>انسولین با اثر به سلولهای کبد باعث میشود که گلوکز به صورت گلیکوژن ذخیره شود 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A Farhood" panose="02000503000000020004" pitchFamily="2" charset="-78"/>
              </a:rPr>
              <a:t>با تجمع گلیکوژن در سلول‌های ماهیچه ای -به عنوان یک منبع سوخت- انرژی را افزایش دهد.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A Farhood" panose="02000503000000020004" pitchFamily="2" charset="-78"/>
              </a:rPr>
              <a:t> همچنین با اثر به بافت‌های چربی، استفاده از چربی به عنوان منبع سوخت را متوقف می‌کند.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a-IR" sz="2800" dirty="0">
                <a:cs typeface="A Farhood" panose="02000503000000020004" pitchFamily="2" charset="-78"/>
              </a:rPr>
              <a:t>اگر انسولین وارد مغز شود باعث افزایش توانایی یادگیری و حافظه می‌شود.</a:t>
            </a:r>
          </a:p>
          <a:p>
            <a:r>
              <a:rPr lang="fa-IR" dirty="0">
                <a:cs typeface="A Farhood" panose="02000503000000020004" pitchFamily="2" charset="-78"/>
              </a:rPr>
              <a:t>افزایش جذب آمینو اسید توسط سلول‌ها</a:t>
            </a:r>
          </a:p>
          <a:p>
            <a:r>
              <a:rPr lang="fa-IR" dirty="0">
                <a:cs typeface="A Farhood" panose="02000503000000020004" pitchFamily="2" charset="-78"/>
              </a:rPr>
              <a:t>افزایش جذب پتاسیم توسط سلول‌ها</a:t>
            </a:r>
          </a:p>
          <a:p>
            <a:r>
              <a:rPr lang="fa-IR" dirty="0">
                <a:cs typeface="A Farhood" panose="02000503000000020004" pitchFamily="2" charset="-78"/>
              </a:rPr>
              <a:t>افزایش ترشح هیدروکلریک درون معده</a:t>
            </a:r>
          </a:p>
          <a:p>
            <a:r>
              <a:rPr lang="fa-IR" dirty="0">
                <a:cs typeface="A Farhood" panose="02000503000000020004" pitchFamily="2" charset="-78"/>
              </a:rPr>
              <a:t>افزایش رونویسی </a:t>
            </a:r>
            <a:r>
              <a:rPr lang="en-US" dirty="0">
                <a:cs typeface="A Farhood" panose="02000503000000020004" pitchFamily="2" charset="-78"/>
              </a:rPr>
              <a:t>DNA </a:t>
            </a:r>
            <a:r>
              <a:rPr lang="fa-IR" dirty="0">
                <a:cs typeface="A Farhood" panose="02000503000000020004" pitchFamily="2" charset="-78"/>
              </a:rPr>
              <a:t>و سنتز پروتئین</a:t>
            </a:r>
          </a:p>
          <a:p>
            <a:r>
              <a:rPr lang="fa-IR" dirty="0">
                <a:cs typeface="A Farhood" panose="02000503000000020004" pitchFamily="2" charset="-78"/>
              </a:rPr>
              <a:t>تغییر شکل دادن فعالیت بسیاری از آنزیم‌ها</a:t>
            </a:r>
          </a:p>
          <a:p>
            <a:pPr>
              <a:buFont typeface="Wingdings" panose="05000000000000000000" pitchFamily="2" charset="2"/>
              <a:buChar char="§"/>
            </a:pPr>
            <a:endParaRPr lang="fa-IR" sz="2800" dirty="0">
              <a:cs typeface="A Farhood" panose="02000503000000020004" pitchFamily="2" charset="-78"/>
            </a:endParaRPr>
          </a:p>
          <a:p>
            <a:pPr>
              <a:buFont typeface="Wingdings" panose="05000000000000000000" pitchFamily="2" charset="2"/>
              <a:buChar char="§"/>
            </a:pPr>
            <a:endParaRPr lang="fa-IR" sz="2800" dirty="0">
              <a:cs typeface="A Farhood" panose="02000503000000020004" pitchFamily="2" charset="-78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2800" dirty="0">
              <a:cs typeface="A Farhood" panose="020005030000000200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373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5400" dirty="0">
                <a:cs typeface="A Farhood" panose="02000503000000020004" pitchFamily="2" charset="-78"/>
              </a:rPr>
              <a:t>گلوکاگون (آلفای درون ریز)</a:t>
            </a:r>
            <a:endParaRPr lang="en-US" sz="5400" dirty="0">
              <a:cs typeface="A Farhood" panose="02000503000000020004" pitchFamily="2" charset="-7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133972" y="1772816"/>
            <a:ext cx="9143999" cy="4267200"/>
          </a:xfrm>
        </p:spPr>
        <p:txBody>
          <a:bodyPr>
            <a:noAutofit/>
          </a:bodyPr>
          <a:lstStyle/>
          <a:p>
            <a:r>
              <a:rPr lang="fa-IR" sz="2800" dirty="0">
                <a:cs typeface="A Farhood" panose="02000503000000020004" pitchFamily="2" charset="-78"/>
              </a:rPr>
              <a:t>هورمونی است که هنگام افت غلظت گلوکز در خون ترشح می‌شود. عملکرد گلوکاگون برعکس انسولین موجب افزایش قند خون می‌شود. (توسط ورزش افزایش می یابد)</a:t>
            </a:r>
          </a:p>
          <a:p>
            <a:r>
              <a:rPr lang="fa-IR" sz="2800" dirty="0">
                <a:cs typeface="A Farhood" panose="02000503000000020004" pitchFamily="2" charset="-78"/>
              </a:rPr>
              <a:t>تجزیه گلیکوژن کبد و افزایش گلوکونئوژنز (گلوکونئوژنز مسیری متابولیک است که کربوهیدرات‌ها را از پیش‌سازهای غیر کربوهیدراتی ساده در موجودات زنده می‌سازد.)در کبد. </a:t>
            </a:r>
          </a:p>
          <a:p>
            <a:r>
              <a:rPr lang="fa-IR" sz="2800" dirty="0">
                <a:cs typeface="A Farhood" panose="02000503000000020004" pitchFamily="2" charset="-78"/>
              </a:rPr>
              <a:t>بیشتر اثرات گلوکاگون تنها زمانی ایجاد می‌شود که غلظت آن به اندازه کافی از غلظت طبیعی آن بیشتر باشد.</a:t>
            </a:r>
          </a:p>
          <a:p>
            <a:r>
              <a:rPr lang="fa-IR" sz="2800" dirty="0">
                <a:cs typeface="A Farhood" panose="02000503000000020004" pitchFamily="2" charset="-78"/>
              </a:rPr>
              <a:t>تحریک لیپاز سلول‌های چربی می‌باشد که به این وسیله مقدار اسیدهای چرب در دسترس سیستم‌های انرژی بدن را افزایش می‌دهد. </a:t>
            </a:r>
          </a:p>
          <a:p>
            <a:r>
              <a:rPr lang="fa-IR" sz="2800" dirty="0">
                <a:cs typeface="A Farhood" panose="02000503000000020004" pitchFamily="2" charset="-78"/>
              </a:rPr>
              <a:t>غلظت بسیار بالای این هورمون افزایش ضربان قلب، افزایش جریان خون بافت‌ها، افزایش ترشح صفرا، مهار ترشح اسید معده می‌باشد.</a:t>
            </a:r>
            <a:endParaRPr lang="en-US" sz="2800" dirty="0">
              <a:cs typeface="A Farhood" panose="020005030000000200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8955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5400" dirty="0">
                <a:cs typeface="A Farhood" panose="02000503000000020004" pitchFamily="2" charset="-78"/>
              </a:rPr>
              <a:t>سوماتواستانین </a:t>
            </a:r>
            <a:endParaRPr lang="en-US" sz="5400" dirty="0">
              <a:cs typeface="A Farhood" panose="02000503000000020004" pitchFamily="2" charset="-7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133972" y="1772816"/>
            <a:ext cx="9143999" cy="4267200"/>
          </a:xfrm>
        </p:spPr>
        <p:txBody>
          <a:bodyPr>
            <a:noAutofit/>
          </a:bodyPr>
          <a:lstStyle/>
          <a:p>
            <a:r>
              <a:rPr lang="fa-IR" sz="2800" dirty="0">
                <a:cs typeface="A Farhood" panose="02000503000000020004" pitchFamily="2" charset="-78"/>
              </a:rPr>
              <a:t>سوماتواستاتین یا هورمون مهارکننده هورمون رشد (</a:t>
            </a:r>
            <a:r>
              <a:rPr lang="en-US" sz="2800" dirty="0">
                <a:cs typeface="A Farhood" panose="02000503000000020004" pitchFamily="2" charset="-78"/>
              </a:rPr>
              <a:t>(GHIH، </a:t>
            </a:r>
            <a:r>
              <a:rPr lang="fa-IR" sz="2800" dirty="0">
                <a:cs typeface="A Farhood" panose="02000503000000020004" pitchFamily="2" charset="-78"/>
              </a:rPr>
              <a:t>با تأثیر بر گیرنده‌های خود در هیپوفیز موجب مهار ترشح هورمون رشد و هورمون محرکه تیروئید می‌شود. </a:t>
            </a:r>
          </a:p>
          <a:p>
            <a:r>
              <a:rPr lang="fa-IR" sz="2800" dirty="0">
                <a:cs typeface="A Farhood" panose="02000503000000020004" pitchFamily="2" charset="-78"/>
              </a:rPr>
              <a:t>در دستگاه گوارش موجب مهار ترشح هورمونهای گاسترین، موتیلین، سکرتین، انسولین، کوله‌سیستوکینین، </a:t>
            </a:r>
            <a:r>
              <a:rPr lang="en-US" sz="2800" dirty="0">
                <a:cs typeface="A Farhood" panose="02000503000000020004" pitchFamily="2" charset="-78"/>
              </a:rPr>
              <a:t>(VIP) </a:t>
            </a:r>
            <a:r>
              <a:rPr lang="fa-IR" sz="2800" dirty="0">
                <a:cs typeface="A Farhood" panose="02000503000000020004" pitchFamily="2" charset="-78"/>
              </a:rPr>
              <a:t> و </a:t>
            </a:r>
            <a:r>
              <a:rPr lang="en-US" sz="2800" dirty="0">
                <a:cs typeface="A Farhood" panose="02000503000000020004" pitchFamily="2" charset="-78"/>
              </a:rPr>
              <a:t>(GIP) </a:t>
            </a:r>
            <a:r>
              <a:rPr lang="fa-IR" sz="2800" dirty="0">
                <a:cs typeface="A Farhood" panose="02000503000000020004" pitchFamily="2" charset="-78"/>
              </a:rPr>
              <a:t>خواهد شد.[</a:t>
            </a:r>
          </a:p>
          <a:p>
            <a:r>
              <a:rPr lang="fa-IR" sz="2800" dirty="0">
                <a:cs typeface="A Farhood" panose="02000503000000020004" pitchFamily="2" charset="-78"/>
              </a:rPr>
              <a:t>این هورمون موجب کندی حرکات روده می‌شود.</a:t>
            </a:r>
          </a:p>
          <a:p>
            <a:r>
              <a:rPr lang="fa-IR" sz="2800" dirty="0">
                <a:cs typeface="A Farhood" panose="02000503000000020004" pitchFamily="2" charset="-78"/>
              </a:rPr>
              <a:t>در دستگاه گوارش از معده، روده و لوزالمعده و دستگاه عصبی مرکزی (مغز و هیپوتالاموس) ترشح می‌شود.</a:t>
            </a:r>
          </a:p>
          <a:p>
            <a:endParaRPr lang="en-US" sz="2800" dirty="0">
              <a:cs typeface="A Farhood" panose="020005030000000200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06201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5400" dirty="0">
                <a:cs typeface="A Farhood" panose="02000503000000020004" pitchFamily="2" charset="-78"/>
              </a:rPr>
              <a:t>پلی پپتید پانکراسی(سلولهای گامای درون ریز) </a:t>
            </a:r>
            <a:endParaRPr lang="en-US" sz="5400" dirty="0">
              <a:cs typeface="A Farhood" panose="02000503000000020004" pitchFamily="2" charset="-7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133972" y="1772816"/>
            <a:ext cx="9143999" cy="4267200"/>
          </a:xfrm>
        </p:spPr>
        <p:txBody>
          <a:bodyPr>
            <a:noAutofit/>
          </a:bodyPr>
          <a:lstStyle/>
          <a:p>
            <a:r>
              <a:rPr lang="fa-IR" sz="2800" dirty="0">
                <a:cs typeface="A Farhood" panose="02000503000000020004" pitchFamily="2" charset="-78"/>
              </a:rPr>
              <a:t>پلی‌پپتید پانکراسی نوعی عامل خودتنظیمی است و رهاسازی سایر ترشحات درونریز و برونریز لوزالمعده را کنترل میکند .</a:t>
            </a:r>
          </a:p>
          <a:p>
            <a:r>
              <a:rPr lang="fa-IR" sz="2800" dirty="0">
                <a:cs typeface="A Farhood" panose="02000503000000020004" pitchFamily="2" charset="-78"/>
              </a:rPr>
              <a:t>بر سطح گلیکوژن کبدی و ترشحات معده ای روده ای مؤثر است. سطح پی. پی خون(نیازمند تحقیق !)  پس از غذا خوردن افزایش می‌یابد.</a:t>
            </a:r>
          </a:p>
          <a:p>
            <a:r>
              <a:rPr lang="fa-IR" sz="2800" dirty="0">
                <a:cs typeface="A Farhood" panose="02000503000000020004" pitchFamily="2" charset="-78"/>
              </a:rPr>
              <a:t> امکان دارد با افزایش سن و در اثر ابتلا به برخی بیماری‌ها مانند دیابت و سرطان لوزالمعده هم میزان پی. پی خون بیشتر شود.</a:t>
            </a:r>
          </a:p>
          <a:p>
            <a:pPr marL="0" indent="0">
              <a:buNone/>
            </a:pPr>
            <a:endParaRPr lang="en-US" sz="2800" dirty="0">
              <a:cs typeface="A Farhood" panose="020005030000000200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17100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0001018.potx" id="{D19C2884-2C55-4C1A-A5C2-5D03FF1F35A4}" vid="{5F7A9C6A-558C-4654-B762-2F22BC904FAE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Chalkboard education presentation (widescreen)</Template>
  <TotalTime>48</TotalTime>
  <Words>309</Words>
  <Application>Microsoft Office PowerPoint</Application>
  <PresentationFormat>Custom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Consolas</vt:lpstr>
      <vt:lpstr>Corbel</vt:lpstr>
      <vt:lpstr>Wingdings</vt:lpstr>
      <vt:lpstr>Chalkboard 16x9</vt:lpstr>
      <vt:lpstr>پانکراس</vt:lpstr>
      <vt:lpstr>توضیح اجمالی </vt:lpstr>
      <vt:lpstr>بخش درون ریز </vt:lpstr>
      <vt:lpstr>انسولین(بتای درون ریز) </vt:lpstr>
      <vt:lpstr>گلوکاگون (آلفای درون ریز)</vt:lpstr>
      <vt:lpstr>سوماتواستانین </vt:lpstr>
      <vt:lpstr>پلی پپتید پانکراسی(سلولهای گامای درون ریز)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پانکراس</dc:title>
  <dc:creator>Mizan-PC</dc:creator>
  <cp:lastModifiedBy>Mizan-PC</cp:lastModifiedBy>
  <cp:revision>6</cp:revision>
  <dcterms:created xsi:type="dcterms:W3CDTF">2019-12-29T04:26:03Z</dcterms:created>
  <dcterms:modified xsi:type="dcterms:W3CDTF">2019-12-29T05:21:33Z</dcterms:modified>
</cp:coreProperties>
</file>