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73" r:id="rId3"/>
    <p:sldId id="274" r:id="rId4"/>
    <p:sldId id="275" r:id="rId5"/>
    <p:sldId id="277" r:id="rId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00" autoAdjust="0"/>
  </p:normalViewPr>
  <p:slideViewPr>
    <p:cSldViewPr>
      <p:cViewPr varScale="1">
        <p:scale>
          <a:sx n="74" d="100"/>
          <a:sy n="74" d="100"/>
        </p:scale>
        <p:origin x="582" y="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12/23/2019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12/23/2019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12/23/2019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12/23/2019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12/23/2019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12/23/2019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12/23/2019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12/23/2019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12/23/2019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12/23/2019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12/23/2019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12/23/2019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12/23/2019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r" defTabSz="914400" rtl="1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r" defTabSz="914400" rtl="1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r" defTabSz="914400" rtl="1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r" defTabSz="914400" rtl="1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r" defTabSz="914400" rtl="1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r" defTabSz="914400" rtl="1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r" defTabSz="914400" rtl="1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r" defTabSz="914400" rtl="1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612" y="5157192"/>
            <a:ext cx="8229600" cy="1143000"/>
          </a:xfrm>
        </p:spPr>
        <p:txBody>
          <a:bodyPr/>
          <a:lstStyle/>
          <a:p>
            <a:pPr algn="ctr"/>
            <a:r>
              <a:rPr lang="fa-IR" dirty="0" smtClean="0">
                <a:latin typeface="IRANSans(FaNum) Medium" panose="02040503050201020203" pitchFamily="18" charset="-78"/>
                <a:cs typeface="IRANSans(FaNum) Medium" panose="02040503050201020203" pitchFamily="18" charset="-78"/>
              </a:rPr>
              <a:t>گفتار 2 فصل 4 زیست شناسی یازدهم</a:t>
            </a:r>
            <a:endParaRPr lang="en-US" dirty="0"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  <a:p>
            <a:endParaRPr lang="en-US" dirty="0"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365512" y="296846"/>
            <a:ext cx="5457801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lnSpc>
                <a:spcPct val="90000"/>
              </a:lnSpc>
              <a:spcBef>
                <a:spcPts val="0"/>
              </a:spcBef>
              <a:buSzPct val="11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  <a:latin typeface="IRANSans(FaNum) Medium" panose="02040503050201020203" pitchFamily="18" charset="-78"/>
                <a:cs typeface="IRANSans(FaNum) Medium" panose="02040503050201020203" pitchFamily="18" charset="-78"/>
              </a:rPr>
              <a:t>هوالخالق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  <a:p>
            <a:endParaRPr lang="en-US" b="1" dirty="0"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98068" y="1412776"/>
            <a:ext cx="6192688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8800" dirty="0">
                <a:latin typeface="IRANSans(FaNum) Medium" panose="02040503050201020203" pitchFamily="18" charset="-78"/>
                <a:cs typeface="IRANSans(FaNum) Medium" panose="02040503050201020203" pitchFamily="18" charset="-78"/>
              </a:rPr>
              <a:t>غده فوق کلیه</a:t>
            </a:r>
            <a:endParaRPr lang="fa-IR" sz="8800" dirty="0"/>
          </a:p>
        </p:txBody>
      </p:sp>
      <p:sp>
        <p:nvSpPr>
          <p:cNvPr id="6" name="Rounded Rectangle 5"/>
          <p:cNvSpPr/>
          <p:nvPr/>
        </p:nvSpPr>
        <p:spPr>
          <a:xfrm>
            <a:off x="3826160" y="3752842"/>
            <a:ext cx="45365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altLang="fa-IR" sz="4800" dirty="0" smtClean="0">
              <a:solidFill>
                <a:srgbClr val="222222"/>
              </a:solidFill>
              <a:latin typeface="inherit"/>
            </a:endParaRPr>
          </a:p>
          <a:p>
            <a:pPr algn="ctr"/>
            <a:r>
              <a:rPr lang="fa-IR" altLang="fa-IR" sz="4800" dirty="0" smtClean="0">
                <a:solidFill>
                  <a:srgbClr val="222222"/>
                </a:solidFill>
                <a:latin typeface="inherit"/>
              </a:rPr>
              <a:t>Adrenal gland</a:t>
            </a:r>
            <a:endParaRPr lang="fa-IR" altLang="fa-IR" sz="4800" dirty="0">
              <a:solidFill>
                <a:srgbClr val="222222"/>
              </a:solidFill>
              <a:latin typeface="Roboto"/>
            </a:endParaRPr>
          </a:p>
          <a:p>
            <a:pPr algn="ctr"/>
            <a:endParaRPr lang="fa-IR" sz="4800" dirty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latin typeface="IRANSans(FaNum) Medium" panose="02040503050201020203" pitchFamily="18" charset="-78"/>
                <a:cs typeface="IRANSans(FaNum) Medium" panose="02040503050201020203" pitchFamily="18" charset="-78"/>
              </a:rPr>
              <a:t>محل قرارگیری و ساختار</a:t>
            </a:r>
            <a:endParaRPr lang="en-US" sz="4000" dirty="0"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495028" y="1905000"/>
            <a:ext cx="9144000" cy="426720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latin typeface="IRANSans(FaNum) UltraLight" panose="02040503050201020203" pitchFamily="18" charset="-78"/>
                <a:cs typeface="IRANSans(FaNum) UltraLight" panose="02040503050201020203" pitchFamily="18" charset="-78"/>
              </a:rPr>
              <a:t>این </a:t>
            </a:r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latin typeface="IRANSans(FaNum) UltraLight" panose="02040503050201020203" pitchFamily="18" charset="-78"/>
                <a:cs typeface="IRANSans(FaNum) UltraLight" panose="02040503050201020203" pitchFamily="18" charset="-78"/>
              </a:rPr>
              <a:t>غدد مانند کلاهی روی هر کلیه را پوشانده است.</a:t>
            </a:r>
            <a:endParaRPr lang="fa-IR" dirty="0" smtClean="0">
              <a:solidFill>
                <a:schemeClr val="accent1">
                  <a:lumMod val="50000"/>
                </a:schemeClr>
              </a:solidFill>
              <a:latin typeface="IRANSans(FaNum) UltraLight" panose="02040503050201020203" pitchFamily="18" charset="-78"/>
              <a:cs typeface="IRANSans(FaNum) UltraLight" panose="02040503050201020203" pitchFamily="18" charset="-78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latin typeface="IRANSans(FaNum) UltraLight" panose="02040503050201020203" pitchFamily="18" charset="-78"/>
                <a:cs typeface="IRANSans(FaNum) UltraLight" panose="02040503050201020203" pitchFamily="18" charset="-78"/>
              </a:rPr>
              <a:t>این غده شامل دو بخش قشری و مرکزی می باشد.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IRANSans(FaNum) UltraLight" panose="02040503050201020203" pitchFamily="18" charset="-78"/>
              <a:cs typeface="IRANSans(FaNum) UltraLight" panose="02040503050201020203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1" y="3039237"/>
            <a:ext cx="3168353" cy="35802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08" y="3039237"/>
            <a:ext cx="5368032" cy="35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latin typeface="IRANSans(FaNum) Medium" panose="02040503050201020203" pitchFamily="18" charset="-78"/>
                <a:cs typeface="IRANSans(FaNum) Medium" panose="02040503050201020203" pitchFamily="18" charset="-78"/>
              </a:rPr>
              <a:t>بخش مرکزی(</a:t>
            </a:r>
            <a:r>
              <a:rPr lang="en-US" dirty="0" smtClean="0">
                <a:latin typeface="IRANSans(FaNum) Medium" panose="02040503050201020203" pitchFamily="18" charset="-78"/>
                <a:cs typeface="IRANSans(FaNum) Medium" panose="02040503050201020203" pitchFamily="18" charset="-78"/>
              </a:rPr>
              <a:t>medulla</a:t>
            </a:r>
            <a:r>
              <a:rPr lang="fa-IR" dirty="0" smtClean="0">
                <a:latin typeface="IRANSans(FaNum) Medium" panose="02040503050201020203" pitchFamily="18" charset="-78"/>
                <a:cs typeface="IRANSans(FaNum) Medium" panose="02040503050201020203" pitchFamily="18" charset="-78"/>
              </a:rPr>
              <a:t>)  </a:t>
            </a:r>
            <a:endParaRPr lang="en-US" dirty="0"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5940" y="1905000"/>
            <a:ext cx="9828585" cy="426720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این بخش ساختار عصبی دارد یعنی از بافت عصبی ساخته شده است.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در حالتی که شخصی دچار تنش می شود، این بخش دو هورمون به نام های </a:t>
            </a:r>
            <a:r>
              <a:rPr lang="fa-IR" b="1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اپی نفرین </a:t>
            </a:r>
            <a:r>
              <a:rPr lang="fa-IR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و </a:t>
            </a:r>
            <a:r>
              <a:rPr lang="fa-IR" b="1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نوراپی نفرین</a:t>
            </a:r>
            <a:r>
              <a:rPr lang="fa-IR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 ترشح می کند.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این دو هورمون باعث افزایش ضربان قلب، فشار خون و گلوکز خون می شوند و نایژک ها را در شش ها باز می کنند.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a-IR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4" y="3920475"/>
            <a:ext cx="4307944" cy="282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latin typeface="IRANSans(FaNum) Medium" panose="02040503050201020203" pitchFamily="18" charset="-78"/>
                <a:cs typeface="IRANSans(FaNum) Medium" panose="02040503050201020203" pitchFamily="18" charset="-78"/>
              </a:rPr>
              <a:t>بخش قشری(</a:t>
            </a:r>
            <a:r>
              <a:rPr lang="en-US" dirty="0" smtClean="0">
                <a:latin typeface="IRANSans(FaNum) Medium" panose="02040503050201020203" pitchFamily="18" charset="-78"/>
                <a:cs typeface="IRANSans(FaNum) Medium" panose="02040503050201020203" pitchFamily="18" charset="-78"/>
              </a:rPr>
              <a:t>cortex</a:t>
            </a:r>
            <a:r>
              <a:rPr lang="fa-IR" dirty="0" smtClean="0">
                <a:latin typeface="IRANSans(FaNum) Medium" panose="02040503050201020203" pitchFamily="18" charset="-78"/>
                <a:cs typeface="IRANSans(FaNum) Medium" panose="02040503050201020203" pitchFamily="18" charset="-78"/>
              </a:rPr>
              <a:t>)</a:t>
            </a:r>
            <a:endParaRPr lang="en-US" dirty="0"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85500" y="1905000"/>
            <a:ext cx="9969552" cy="426720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این بخش در تنش های طولانی مثل غم از دست دادن عزیزان فعال میشود و هورمون </a:t>
            </a:r>
            <a:r>
              <a:rPr lang="fa-IR" b="1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کورتیزول</a:t>
            </a:r>
            <a:r>
              <a:rPr lang="fa-IR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 را ترشح می کند.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کورتیزول کلوگز پلاسمای خون را افزایش می دهد و ترشح زیاد این هورمون در اثر تنش های طولانی مدت، باعث تضعیف دستگاه ایمنی می شود.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این بخش هورمونی دیگر نیز ترشح می کند که نامش </a:t>
            </a:r>
            <a:r>
              <a:rPr lang="fa-IR" b="1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آلدوسترون</a:t>
            </a:r>
            <a:r>
              <a:rPr lang="fa-IR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 است. </a:t>
            </a:r>
            <a:endParaRPr lang="fa-IR" dirty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آلدوسترون بازجذب سدیم را از کلیه افزایش می دهد و به دنبال آن آب هم بازجذب می شود و در نتیجه فشار خون افزایش می یابد.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بخش قشری علاوه بر هورمون های کورتیزول و آلدوسترون، </a:t>
            </a:r>
            <a:r>
              <a:rPr lang="fa-IR" b="1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هورمون جنسی زنانه</a:t>
            </a:r>
            <a:r>
              <a:rPr lang="fa-IR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 و </a:t>
            </a:r>
            <a:r>
              <a:rPr lang="fa-IR" b="1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مردانه</a:t>
            </a:r>
            <a:r>
              <a:rPr lang="fa-IR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 را نیز در هر دو جنس ترشح می کند.</a:t>
            </a:r>
            <a:endParaRPr lang="en-US" dirty="0" smtClean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36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2413" y="52196"/>
            <a:ext cx="9144000" cy="1144556"/>
          </a:xfrm>
        </p:spPr>
        <p:txBody>
          <a:bodyPr/>
          <a:lstStyle/>
          <a:p>
            <a:pPr algn="ctr"/>
            <a:r>
              <a:rPr lang="fa-IR" dirty="0" smtClean="0">
                <a:latin typeface="IRANSans(FaNum) Medium" panose="02040503050201020203" pitchFamily="18" charset="-78"/>
                <a:cs typeface="IRANSans(FaNum) Medium" panose="02040503050201020203" pitchFamily="18" charset="-78"/>
              </a:rPr>
              <a:t>نمایی کلی از غدد فوق کلیه</a:t>
            </a:r>
            <a:endParaRPr lang="fa-IR" dirty="0"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9" y="1772816"/>
            <a:ext cx="11377265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8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rth tone presentation (widescreen).potx" id="{0B5E8F0C-1569-45B5-8ADA-CBBDCE8A31F7}" vid="{BAFE7D81-C21B-4995-AEF0-26102EF6BDA1}"/>
    </a:ext>
  </a:extLst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676</TotalTime>
  <Words>231</Words>
  <Application>Microsoft Office PowerPoint</Application>
  <PresentationFormat>Custom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Corbel</vt:lpstr>
      <vt:lpstr>inherit</vt:lpstr>
      <vt:lpstr>IRANSans</vt:lpstr>
      <vt:lpstr>IRANSans(FaNum) Medium</vt:lpstr>
      <vt:lpstr>IRANSans(FaNum) UltraLight</vt:lpstr>
      <vt:lpstr>Roboto</vt:lpstr>
      <vt:lpstr>Tahoma</vt:lpstr>
      <vt:lpstr>Earthtones 16x9</vt:lpstr>
      <vt:lpstr>PowerPoint Presentation</vt:lpstr>
      <vt:lpstr>محل قرارگیری و ساختار</vt:lpstr>
      <vt:lpstr>بخش مرکزی(medulla)  </vt:lpstr>
      <vt:lpstr>بخش قشری(cortex)</vt:lpstr>
      <vt:lpstr>نمایی کلی از غدد فوق کلیه</vt:lpstr>
    </vt:vector>
  </TitlesOfParts>
  <Company>Moorche 30 DVDs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غده فوق کلیه</dc:title>
  <dc:creator>john martin</dc:creator>
  <cp:lastModifiedBy>john martin</cp:lastModifiedBy>
  <cp:revision>7</cp:revision>
  <dcterms:created xsi:type="dcterms:W3CDTF">2019-12-22T10:49:43Z</dcterms:created>
  <dcterms:modified xsi:type="dcterms:W3CDTF">2019-12-23T12:42:07Z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