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0" r:id="rId3"/>
    <p:sldId id="261" r:id="rId4"/>
    <p:sldId id="262" r:id="rId5"/>
    <p:sldId id="263" r:id="rId6"/>
    <p:sldId id="264" r:id="rId7"/>
    <p:sldId id="26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85" autoAdjust="0"/>
    <p:restoredTop sz="94660"/>
  </p:normalViewPr>
  <p:slideViewPr>
    <p:cSldViewPr snapToGrid="0">
      <p:cViewPr varScale="1">
        <p:scale>
          <a:sx n="75" d="100"/>
          <a:sy n="75" d="100"/>
        </p:scale>
        <p:origin x="55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775E147A-00C1-4787-9E56-2485405E0AE7}" type="datetimeFigureOut">
              <a:rPr lang="en-US" smtClean="0"/>
              <a:t>12/16/2019</a:t>
            </a:fld>
            <a:endParaRPr 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18B51490-C3E6-4609-8A5E-D009B32FCE26}" type="slidenum">
              <a:rPr lang="en-US" smtClean="0"/>
              <a:t>‹#›</a:t>
            </a:fld>
            <a:endParaRPr lang="en-US"/>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25452953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5E147A-00C1-4787-9E56-2485405E0AE7}" type="datetimeFigureOut">
              <a:rPr lang="en-US" smtClean="0"/>
              <a:t>12/16/2019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B51490-C3E6-4609-8A5E-D009B32FCE26}" type="slidenum">
              <a:rPr lang="en-US" smtClean="0"/>
              <a:t>‹#›</a:t>
            </a:fld>
            <a:endParaRPr lang="en-US"/>
          </a:p>
        </p:txBody>
      </p:sp>
    </p:spTree>
    <p:extLst>
      <p:ext uri="{BB962C8B-B14F-4D97-AF65-F5344CB8AC3E}">
        <p14:creationId xmlns:p14="http://schemas.microsoft.com/office/powerpoint/2010/main" val="2440477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5E147A-00C1-4787-9E56-2485405E0AE7}" type="datetimeFigureOut">
              <a:rPr lang="en-US" smtClean="0"/>
              <a:t>12/16/2019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B51490-C3E6-4609-8A5E-D009B32FCE26}" type="slidenum">
              <a:rPr lang="en-US" smtClean="0"/>
              <a:t>‹#›</a:t>
            </a:fld>
            <a:endParaRPr lang="en-US"/>
          </a:p>
        </p:txBody>
      </p:sp>
    </p:spTree>
    <p:extLst>
      <p:ext uri="{BB962C8B-B14F-4D97-AF65-F5344CB8AC3E}">
        <p14:creationId xmlns:p14="http://schemas.microsoft.com/office/powerpoint/2010/main" val="1049192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5E147A-00C1-4787-9E56-2485405E0AE7}" type="datetimeFigureOut">
              <a:rPr lang="en-US" smtClean="0"/>
              <a:t>12/16/2019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B51490-C3E6-4609-8A5E-D009B32FCE26}" type="slidenum">
              <a:rPr lang="en-US" smtClean="0"/>
              <a:t>‹#›</a:t>
            </a:fld>
            <a:endParaRPr lang="en-US"/>
          </a:p>
        </p:txBody>
      </p:sp>
    </p:spTree>
    <p:extLst>
      <p:ext uri="{BB962C8B-B14F-4D97-AF65-F5344CB8AC3E}">
        <p14:creationId xmlns:p14="http://schemas.microsoft.com/office/powerpoint/2010/main" val="39435005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775E147A-00C1-4787-9E56-2485405E0AE7}" type="datetimeFigureOut">
              <a:rPr lang="en-US" smtClean="0"/>
              <a:t>12/16/2019</a:t>
            </a:fld>
            <a:endParaRPr 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18B51490-C3E6-4609-8A5E-D009B32FCE26}" type="slidenum">
              <a:rPr lang="en-US" smtClean="0"/>
              <a:t>‹#›</a:t>
            </a:fld>
            <a:endParaRPr lang="en-US"/>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41675889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75E147A-00C1-4787-9E56-2485405E0AE7}" type="datetimeFigureOut">
              <a:rPr lang="en-US" smtClean="0"/>
              <a:t>12/16/2019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B51490-C3E6-4609-8A5E-D009B32FCE26}" type="slidenum">
              <a:rPr lang="en-US" smtClean="0"/>
              <a:t>‹#›</a:t>
            </a:fld>
            <a:endParaRPr lang="en-US"/>
          </a:p>
        </p:txBody>
      </p:sp>
    </p:spTree>
    <p:extLst>
      <p:ext uri="{BB962C8B-B14F-4D97-AF65-F5344CB8AC3E}">
        <p14:creationId xmlns:p14="http://schemas.microsoft.com/office/powerpoint/2010/main" val="18335597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75E147A-00C1-4787-9E56-2485405E0AE7}" type="datetimeFigureOut">
              <a:rPr lang="en-US" smtClean="0"/>
              <a:t>12/16/2019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B51490-C3E6-4609-8A5E-D009B32FCE26}" type="slidenum">
              <a:rPr lang="en-US" smtClean="0"/>
              <a:t>‹#›</a:t>
            </a:fld>
            <a:endParaRPr lang="en-US"/>
          </a:p>
        </p:txBody>
      </p:sp>
    </p:spTree>
    <p:extLst>
      <p:ext uri="{BB962C8B-B14F-4D97-AF65-F5344CB8AC3E}">
        <p14:creationId xmlns:p14="http://schemas.microsoft.com/office/powerpoint/2010/main" val="4197314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75E147A-00C1-4787-9E56-2485405E0AE7}" type="datetimeFigureOut">
              <a:rPr lang="en-US" smtClean="0"/>
              <a:t>12/16/2019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B51490-C3E6-4609-8A5E-D009B32FCE26}" type="slidenum">
              <a:rPr lang="en-US" smtClean="0"/>
              <a:t>‹#›</a:t>
            </a:fld>
            <a:endParaRPr lang="en-US"/>
          </a:p>
        </p:txBody>
      </p:sp>
    </p:spTree>
    <p:extLst>
      <p:ext uri="{BB962C8B-B14F-4D97-AF65-F5344CB8AC3E}">
        <p14:creationId xmlns:p14="http://schemas.microsoft.com/office/powerpoint/2010/main" val="1505775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5E147A-00C1-4787-9E56-2485405E0AE7}" type="datetimeFigureOut">
              <a:rPr lang="en-US" smtClean="0"/>
              <a:t>12/16/2019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B51490-C3E6-4609-8A5E-D009B32FCE26}" type="slidenum">
              <a:rPr lang="en-US" smtClean="0"/>
              <a:t>‹#›</a:t>
            </a:fld>
            <a:endParaRPr lang="en-US"/>
          </a:p>
        </p:txBody>
      </p:sp>
    </p:spTree>
    <p:extLst>
      <p:ext uri="{BB962C8B-B14F-4D97-AF65-F5344CB8AC3E}">
        <p14:creationId xmlns:p14="http://schemas.microsoft.com/office/powerpoint/2010/main" val="579632426"/>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775E147A-00C1-4787-9E56-2485405E0AE7}" type="datetimeFigureOut">
              <a:rPr lang="en-US" smtClean="0"/>
              <a:t>12/16/2019</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18B51490-C3E6-4609-8A5E-D009B32FCE26}" type="slidenum">
              <a:rPr lang="en-US" smtClean="0"/>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28005127"/>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775E147A-00C1-4787-9E56-2485405E0AE7}" type="datetimeFigureOut">
              <a:rPr lang="en-US" smtClean="0"/>
              <a:t>12/16/2019</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18B51490-C3E6-4609-8A5E-D009B32FCE26}" type="slidenum">
              <a:rPr lang="en-US" smtClean="0"/>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21358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775E147A-00C1-4787-9E56-2485405E0AE7}" type="datetimeFigureOut">
              <a:rPr lang="en-US" smtClean="0"/>
              <a:t>12/16/2019</a:t>
            </a:fld>
            <a:endParaRPr 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18B51490-C3E6-4609-8A5E-D009B32FCE26}" type="slidenum">
              <a:rPr lang="en-US" smtClean="0"/>
              <a:t>‹#›</a:t>
            </a:fld>
            <a:endParaRPr lang="en-US"/>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9835100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jfif"/><Relationship Id="rId2" Type="http://schemas.openxmlformats.org/officeDocument/2006/relationships/image" Target="../media/image3.jfi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6.jfif"/><Relationship Id="rId2" Type="http://schemas.openxmlformats.org/officeDocument/2006/relationships/image" Target="../media/image5.jfif"/><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fif"/><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9600" dirty="0" smtClean="0">
                <a:solidFill>
                  <a:srgbClr val="0070C0"/>
                </a:solidFill>
                <a:latin typeface="MingLiU-ExtB" panose="02020500000000000000" pitchFamily="18" charset="-120"/>
                <a:ea typeface="MingLiU-ExtB" panose="02020500000000000000" pitchFamily="18" charset="-120"/>
              </a:rPr>
              <a:t>به نام خدا</a:t>
            </a:r>
            <a:endParaRPr lang="en-US" sz="9600" dirty="0">
              <a:solidFill>
                <a:srgbClr val="0070C0"/>
              </a:solidFill>
              <a:latin typeface="MingLiU-ExtB" panose="02020500000000000000" pitchFamily="18" charset="-120"/>
              <a:ea typeface="MingLiU-ExtB" panose="02020500000000000000" pitchFamily="18" charset="-120"/>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4613623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16000" y="337810"/>
            <a:ext cx="11569700" cy="523220"/>
          </a:xfrm>
          <a:prstGeom prst="rect">
            <a:avLst/>
          </a:prstGeom>
          <a:noFill/>
        </p:spPr>
        <p:txBody>
          <a:bodyPr wrap="square" rtlCol="0">
            <a:spAutoFit/>
          </a:bodyPr>
          <a:lstStyle/>
          <a:p>
            <a:pPr marL="285750" indent="-285750">
              <a:buFont typeface="Wingdings" panose="05000000000000000000" pitchFamily="2" charset="2"/>
              <a:buChar char="v"/>
            </a:pPr>
            <a:r>
              <a:rPr lang="fa-IR" sz="2800" dirty="0" smtClean="0">
                <a:solidFill>
                  <a:srgbClr val="002060"/>
                </a:solidFill>
              </a:rPr>
              <a:t>گفتاراول فصل چهارم زیست شناسی پایه یازدهم</a:t>
            </a:r>
            <a:endParaRPr lang="en-US" sz="2800" dirty="0">
              <a:solidFill>
                <a:srgbClr val="002060"/>
              </a:solidFill>
            </a:endParaRPr>
          </a:p>
        </p:txBody>
      </p:sp>
      <p:sp>
        <p:nvSpPr>
          <p:cNvPr id="5" name="TextBox 4"/>
          <p:cNvSpPr txBox="1"/>
          <p:nvPr/>
        </p:nvSpPr>
        <p:spPr>
          <a:xfrm>
            <a:off x="1016000" y="2514600"/>
            <a:ext cx="11658600" cy="523220"/>
          </a:xfrm>
          <a:prstGeom prst="rect">
            <a:avLst/>
          </a:prstGeom>
          <a:noFill/>
        </p:spPr>
        <p:txBody>
          <a:bodyPr wrap="square" rtlCol="0">
            <a:spAutoFit/>
          </a:bodyPr>
          <a:lstStyle/>
          <a:p>
            <a:pPr marL="285750" indent="-285750">
              <a:buFont typeface="Wingdings" panose="05000000000000000000" pitchFamily="2" charset="2"/>
              <a:buChar char="v"/>
            </a:pPr>
            <a:r>
              <a:rPr lang="fa-IR" sz="2800" dirty="0" smtClean="0">
                <a:solidFill>
                  <a:srgbClr val="002060"/>
                </a:solidFill>
              </a:rPr>
              <a:t>کاری از:علی قلی بگلو</a:t>
            </a:r>
            <a:endParaRPr lang="en-US" sz="2800" dirty="0">
              <a:solidFill>
                <a:srgbClr val="002060"/>
              </a:solidFill>
            </a:endParaRPr>
          </a:p>
        </p:txBody>
      </p:sp>
      <p:sp>
        <p:nvSpPr>
          <p:cNvPr id="6" name="TextBox 5"/>
          <p:cNvSpPr txBox="1"/>
          <p:nvPr/>
        </p:nvSpPr>
        <p:spPr>
          <a:xfrm>
            <a:off x="1016000" y="1426205"/>
            <a:ext cx="11849100" cy="523220"/>
          </a:xfrm>
          <a:prstGeom prst="rect">
            <a:avLst/>
          </a:prstGeom>
          <a:noFill/>
        </p:spPr>
        <p:txBody>
          <a:bodyPr wrap="square" rtlCol="0">
            <a:spAutoFit/>
          </a:bodyPr>
          <a:lstStyle/>
          <a:p>
            <a:pPr marL="285750" indent="-285750">
              <a:buFont typeface="Wingdings" panose="05000000000000000000" pitchFamily="2" charset="2"/>
              <a:buChar char="v"/>
            </a:pPr>
            <a:r>
              <a:rPr lang="fa-IR" sz="2800" dirty="0" smtClean="0">
                <a:solidFill>
                  <a:srgbClr val="002060"/>
                </a:solidFill>
              </a:rPr>
              <a:t>ارتباط شیمیایی</a:t>
            </a:r>
            <a:endParaRPr lang="en-US" sz="2800" dirty="0">
              <a:solidFill>
                <a:srgbClr val="002060"/>
              </a:solidFill>
            </a:endParaRPr>
          </a:p>
        </p:txBody>
      </p:sp>
    </p:spTree>
    <p:extLst>
      <p:ext uri="{BB962C8B-B14F-4D97-AF65-F5344CB8AC3E}">
        <p14:creationId xmlns:p14="http://schemas.microsoft.com/office/powerpoint/2010/main" val="34039964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1900" y="292101"/>
            <a:ext cx="10668000" cy="5473700"/>
          </a:xfrm>
        </p:spPr>
        <p:txBody>
          <a:bodyPr>
            <a:normAutofit/>
          </a:bodyPr>
          <a:lstStyle/>
          <a:p>
            <a:pPr algn="r"/>
            <a:r>
              <a:rPr lang="fa-IR" sz="3600" dirty="0" smtClean="0">
                <a:solidFill>
                  <a:srgbClr val="00B0F0"/>
                </a:solidFill>
                <a:latin typeface="Wide Latin" panose="020A0A07050505020404" pitchFamily="18" charset="0"/>
              </a:rPr>
              <a:t>پیک شیمیایی:</a:t>
            </a:r>
            <a:r>
              <a:rPr lang="fa-IR" sz="3200" dirty="0" smtClean="0">
                <a:cs typeface="B Nazanin" panose="00000400000000000000" pitchFamily="2" charset="-78"/>
              </a:rPr>
              <a:t/>
            </a:r>
            <a:br>
              <a:rPr lang="fa-IR" sz="3200" dirty="0" smtClean="0">
                <a:cs typeface="B Nazanin" panose="00000400000000000000" pitchFamily="2" charset="-78"/>
              </a:rPr>
            </a:br>
            <a:r>
              <a:rPr lang="fa-IR" sz="3200" dirty="0" smtClean="0">
                <a:latin typeface="+mn-lt"/>
                <a:cs typeface="B Nazanin" panose="00000400000000000000" pitchFamily="2" charset="-78"/>
              </a:rPr>
              <a:t> </a:t>
            </a:r>
            <a:r>
              <a:rPr lang="fa-IR" sz="3200" dirty="0">
                <a:latin typeface="+mn-lt"/>
                <a:cs typeface="B Nazanin" panose="00000400000000000000" pitchFamily="2" charset="-78"/>
              </a:rPr>
              <a:t>پیک شیمیایی مولکولی است که </a:t>
            </a:r>
            <a:r>
              <a:rPr lang="fa-IR" sz="3200" dirty="0" smtClean="0">
                <a:latin typeface="+mn-lt"/>
                <a:cs typeface="B Nazanin" panose="00000400000000000000" pitchFamily="2" charset="-78"/>
              </a:rPr>
              <a:t>پیامی را </a:t>
            </a:r>
            <a:r>
              <a:rPr lang="fa-IR" sz="3200" dirty="0">
                <a:latin typeface="+mn-lt"/>
                <a:cs typeface="B Nazanin" panose="00000400000000000000" pitchFamily="2" charset="-78"/>
              </a:rPr>
              <a:t>منتقل </a:t>
            </a:r>
            <a:r>
              <a:rPr lang="fa-IR" sz="3200" dirty="0" smtClean="0">
                <a:latin typeface="+mn-lt"/>
                <a:cs typeface="B Nazanin" panose="00000400000000000000" pitchFamily="2" charset="-78"/>
              </a:rPr>
              <a:t>می کند</a:t>
            </a:r>
            <a:r>
              <a:rPr lang="fa-IR" sz="3200" dirty="0">
                <a:latin typeface="+mn-lt"/>
                <a:cs typeface="B Nazanin" panose="00000400000000000000" pitchFamily="2" charset="-78"/>
              </a:rPr>
              <a:t>. یاختهای که پیام را دریافت </a:t>
            </a:r>
            <a:r>
              <a:rPr lang="fa-IR" sz="3200" dirty="0" smtClean="0">
                <a:latin typeface="+mn-lt"/>
                <a:cs typeface="B Nazanin" panose="00000400000000000000" pitchFamily="2" charset="-78"/>
              </a:rPr>
              <a:t>می کند یاخته هدف </a:t>
            </a:r>
            <a:r>
              <a:rPr lang="fa-IR" sz="3200" dirty="0">
                <a:latin typeface="+mn-lt"/>
                <a:cs typeface="B Nazanin" panose="00000400000000000000" pitchFamily="2" charset="-78"/>
              </a:rPr>
              <a:t>نام دارد</a:t>
            </a:r>
            <a:r>
              <a:rPr lang="fa-IR" sz="3200" dirty="0" smtClean="0">
                <a:latin typeface="+mn-lt"/>
                <a:cs typeface="B Nazanin" panose="00000400000000000000" pitchFamily="2" charset="-78"/>
              </a:rPr>
              <a:t>. یاخته </a:t>
            </a:r>
            <a:r>
              <a:rPr lang="fa-IR" sz="3200" dirty="0">
                <a:latin typeface="+mn-lt"/>
                <a:cs typeface="B Nazanin" panose="00000400000000000000" pitchFamily="2" charset="-78"/>
              </a:rPr>
              <a:t>هدف، برای پیک </a:t>
            </a:r>
            <a:r>
              <a:rPr lang="fa-IR" sz="3200" dirty="0" smtClean="0">
                <a:latin typeface="+mn-lt"/>
                <a:cs typeface="B Nazanin" panose="00000400000000000000" pitchFamily="2" charset="-78"/>
              </a:rPr>
              <a:t>گیرنده هایی دارد. مولکول </a:t>
            </a:r>
            <a:r>
              <a:rPr lang="fa-IR" sz="3200" dirty="0">
                <a:latin typeface="+mn-lt"/>
                <a:cs typeface="B Nazanin" panose="00000400000000000000" pitchFamily="2" charset="-78"/>
              </a:rPr>
              <a:t>پیک، تنها بر </a:t>
            </a:r>
            <a:r>
              <a:rPr lang="fa-IR" sz="3200" dirty="0" smtClean="0">
                <a:latin typeface="+mn-lt"/>
                <a:cs typeface="B Nazanin" panose="00000400000000000000" pitchFamily="2" charset="-78"/>
              </a:rPr>
              <a:t>یاخته هایی می تواند </a:t>
            </a:r>
            <a:r>
              <a:rPr lang="fa-IR" sz="3200" dirty="0">
                <a:latin typeface="+mn-lt"/>
                <a:cs typeface="B Nazanin" panose="00000400000000000000" pitchFamily="2" charset="-78"/>
              </a:rPr>
              <a:t>تأثیر بگذارد که </a:t>
            </a:r>
            <a:r>
              <a:rPr lang="fa-IR" sz="3200" dirty="0" smtClean="0">
                <a:latin typeface="+mn-lt"/>
                <a:cs typeface="B Nazanin" panose="00000400000000000000" pitchFamily="2" charset="-78"/>
              </a:rPr>
              <a:t>گیرنده </a:t>
            </a:r>
            <a:r>
              <a:rPr lang="fa-IR" sz="3200" dirty="0">
                <a:latin typeface="+mn-lt"/>
                <a:cs typeface="B Nazanin" panose="00000400000000000000" pitchFamily="2" charset="-78"/>
              </a:rPr>
              <a:t>آن را داشته باشد و این یاخته، همان </a:t>
            </a:r>
            <a:r>
              <a:rPr lang="fa-IR" sz="3200" dirty="0" smtClean="0">
                <a:latin typeface="+mn-lt"/>
                <a:cs typeface="B Nazanin" panose="00000400000000000000" pitchFamily="2" charset="-78"/>
              </a:rPr>
              <a:t>یاخته </a:t>
            </a:r>
            <a:r>
              <a:rPr lang="fa-IR" sz="3200" dirty="0">
                <a:latin typeface="+mn-lt"/>
                <a:cs typeface="B Nazanin" panose="00000400000000000000" pitchFamily="2" charset="-78"/>
              </a:rPr>
              <a:t>هدف است. </a:t>
            </a:r>
            <a:r>
              <a:rPr lang="fa-IR" sz="3200" dirty="0" smtClean="0">
                <a:latin typeface="+mn-lt"/>
                <a:cs typeface="B Nazanin" panose="00000400000000000000" pitchFamily="2" charset="-78"/>
              </a:rPr>
              <a:t>براساس </a:t>
            </a:r>
            <a:r>
              <a:rPr lang="fa-IR" sz="3200" dirty="0">
                <a:latin typeface="+mn-lt"/>
                <a:cs typeface="B Nazanin" panose="00000400000000000000" pitchFamily="2" charset="-78"/>
              </a:rPr>
              <a:t>مسافتی که پیک طی </a:t>
            </a:r>
            <a:r>
              <a:rPr lang="fa-IR" sz="3200" dirty="0" smtClean="0">
                <a:latin typeface="+mn-lt"/>
                <a:cs typeface="B Nazanin" panose="00000400000000000000" pitchFamily="2" charset="-78"/>
              </a:rPr>
              <a:t>می کند </a:t>
            </a:r>
            <a:r>
              <a:rPr lang="fa-IR" sz="3200" dirty="0">
                <a:latin typeface="+mn-lt"/>
                <a:cs typeface="B Nazanin" panose="00000400000000000000" pitchFamily="2" charset="-78"/>
              </a:rPr>
              <a:t>تا به </a:t>
            </a:r>
            <a:r>
              <a:rPr lang="fa-IR" sz="3200" dirty="0" smtClean="0">
                <a:latin typeface="+mn-lt"/>
                <a:cs typeface="B Nazanin" panose="00000400000000000000" pitchFamily="2" charset="-78"/>
              </a:rPr>
              <a:t>یاخته </a:t>
            </a:r>
            <a:r>
              <a:rPr lang="fa-IR" sz="3200" dirty="0">
                <a:latin typeface="+mn-lt"/>
                <a:cs typeface="B Nazanin" panose="00000400000000000000" pitchFamily="2" charset="-78"/>
              </a:rPr>
              <a:t>هدف برسد، </a:t>
            </a:r>
            <a:r>
              <a:rPr lang="fa-IR" sz="3200" dirty="0" smtClean="0">
                <a:latin typeface="+mn-lt"/>
                <a:cs typeface="B Nazanin" panose="00000400000000000000" pitchFamily="2" charset="-78"/>
              </a:rPr>
              <a:t>پیک ها </a:t>
            </a:r>
            <a:r>
              <a:rPr lang="fa-IR" sz="3200" dirty="0">
                <a:latin typeface="+mn-lt"/>
                <a:cs typeface="B Nazanin" panose="00000400000000000000" pitchFamily="2" charset="-78"/>
              </a:rPr>
              <a:t>را به دو گروه کوتاه </a:t>
            </a:r>
            <a:r>
              <a:rPr lang="fa-IR" sz="3200" dirty="0" smtClean="0">
                <a:latin typeface="+mn-lt"/>
                <a:cs typeface="B Nazanin" panose="00000400000000000000" pitchFamily="2" charset="-78"/>
              </a:rPr>
              <a:t>برد ودور برد </a:t>
            </a:r>
            <a:r>
              <a:rPr lang="fa-IR" sz="3200" dirty="0">
                <a:latin typeface="+mn-lt"/>
                <a:cs typeface="B Nazanin" panose="00000400000000000000" pitchFamily="2" charset="-78"/>
              </a:rPr>
              <a:t>تقسیم </a:t>
            </a:r>
            <a:r>
              <a:rPr lang="fa-IR" sz="3200" dirty="0" smtClean="0">
                <a:latin typeface="+mn-lt"/>
                <a:cs typeface="B Nazanin" panose="00000400000000000000" pitchFamily="2" charset="-78"/>
              </a:rPr>
              <a:t>می کنند</a:t>
            </a:r>
            <a:r>
              <a:rPr lang="fa-IR" sz="3200" dirty="0">
                <a:latin typeface="+mn-lt"/>
                <a:cs typeface="B Nazanin" panose="00000400000000000000" pitchFamily="2" charset="-78"/>
              </a:rPr>
              <a:t>. </a:t>
            </a:r>
            <a:endParaRPr lang="en-US" sz="3200" dirty="0">
              <a:latin typeface="+mn-lt"/>
              <a:cs typeface="B Nazanin" panose="00000400000000000000" pitchFamily="2" charset="-78"/>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44750" y="3984625"/>
            <a:ext cx="2216150" cy="1967398"/>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65900" y="3883076"/>
            <a:ext cx="3719513" cy="2063650"/>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11554643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5200" y="365125"/>
            <a:ext cx="10388600" cy="4156075"/>
          </a:xfrm>
        </p:spPr>
        <p:txBody>
          <a:bodyPr>
            <a:normAutofit/>
          </a:bodyPr>
          <a:lstStyle/>
          <a:p>
            <a:pPr algn="r" rtl="1"/>
            <a:r>
              <a:rPr lang="fa-IR" sz="3600" dirty="0" smtClean="0">
                <a:solidFill>
                  <a:srgbClr val="00B0F0"/>
                </a:solidFill>
              </a:rPr>
              <a:t>پیک های کوتاه برد:</a:t>
            </a:r>
            <a:r>
              <a:rPr lang="fa-IR" sz="3200" dirty="0" smtClean="0"/>
              <a:t/>
            </a:r>
            <a:br>
              <a:rPr lang="fa-IR" sz="3200" dirty="0" smtClean="0"/>
            </a:br>
            <a:r>
              <a:rPr lang="fa-IR" sz="3200" dirty="0" smtClean="0"/>
              <a:t> </a:t>
            </a:r>
            <a:r>
              <a:rPr lang="fa-IR" sz="3200" dirty="0">
                <a:cs typeface="B Nazanin" panose="00000400000000000000" pitchFamily="2" charset="-78"/>
              </a:rPr>
              <a:t>پیک </a:t>
            </a:r>
            <a:r>
              <a:rPr lang="fa-IR" sz="3200" dirty="0" smtClean="0">
                <a:cs typeface="B Nazanin" panose="00000400000000000000" pitchFamily="2" charset="-78"/>
              </a:rPr>
              <a:t>کوتاه برد، </a:t>
            </a:r>
            <a:r>
              <a:rPr lang="fa-IR" sz="3200" dirty="0">
                <a:cs typeface="B Nazanin" panose="00000400000000000000" pitchFamily="2" charset="-78"/>
              </a:rPr>
              <a:t>بین </a:t>
            </a:r>
            <a:r>
              <a:rPr lang="fa-IR" sz="3200" dirty="0" smtClean="0">
                <a:cs typeface="B Nazanin" panose="00000400000000000000" pitchFamily="2" charset="-78"/>
              </a:rPr>
              <a:t>یاخته هایی </a:t>
            </a:r>
            <a:r>
              <a:rPr lang="fa-IR" sz="3200" dirty="0">
                <a:cs typeface="B Nazanin" panose="00000400000000000000" pitchFamily="2" charset="-78"/>
              </a:rPr>
              <a:t>ارتباط برقرار </a:t>
            </a:r>
            <a:r>
              <a:rPr lang="fa-IR" sz="3200" dirty="0" smtClean="0">
                <a:cs typeface="B Nazanin" panose="00000400000000000000" pitchFamily="2" charset="-78"/>
              </a:rPr>
              <a:t>می کند </a:t>
            </a:r>
            <a:r>
              <a:rPr lang="fa-IR" sz="3200" dirty="0">
                <a:cs typeface="B Nazanin" panose="00000400000000000000" pitchFamily="2" charset="-78"/>
              </a:rPr>
              <a:t>که در نزدیکی </a:t>
            </a:r>
            <a:r>
              <a:rPr lang="fa-IR" sz="3200" dirty="0" smtClean="0">
                <a:cs typeface="B Nazanin" panose="00000400000000000000" pitchFamily="2" charset="-78"/>
              </a:rPr>
              <a:t>هم اند </a:t>
            </a:r>
            <a:r>
              <a:rPr lang="fa-IR" sz="3200" dirty="0">
                <a:cs typeface="B Nazanin" panose="00000400000000000000" pitchFamily="2" charset="-78"/>
              </a:rPr>
              <a:t>و حداکثر چند یاخته با هم فاصله دارند. ناقل عصبی یک پیک کوتاه برد است. این پیک از </a:t>
            </a:r>
            <a:r>
              <a:rPr lang="fa-IR" sz="3200" dirty="0" smtClean="0">
                <a:cs typeface="B Nazanin" panose="00000400000000000000" pitchFamily="2" charset="-78"/>
              </a:rPr>
              <a:t>یاخته پیش سیناپسی </a:t>
            </a:r>
            <a:r>
              <a:rPr lang="fa-IR" sz="3200" dirty="0">
                <a:cs typeface="B Nazanin" panose="00000400000000000000" pitchFamily="2" charset="-78"/>
              </a:rPr>
              <a:t>ترشح و بر </a:t>
            </a:r>
            <a:r>
              <a:rPr lang="fa-IR" sz="3200" dirty="0" smtClean="0">
                <a:cs typeface="B Nazanin" panose="00000400000000000000" pitchFamily="2" charset="-78"/>
              </a:rPr>
              <a:t>یاخته پس ‌‌سیناپسی </a:t>
            </a:r>
            <a:r>
              <a:rPr lang="fa-IR" sz="3200" dirty="0">
                <a:cs typeface="B Nazanin" panose="00000400000000000000" pitchFamily="2" charset="-78"/>
              </a:rPr>
              <a:t>اثر </a:t>
            </a:r>
            <a:r>
              <a:rPr lang="fa-IR" sz="3200" dirty="0" smtClean="0">
                <a:cs typeface="B Nazanin" panose="00000400000000000000" pitchFamily="2" charset="-78"/>
              </a:rPr>
              <a:t>می کند</a:t>
            </a:r>
            <a:r>
              <a:rPr lang="fa-IR" sz="3200" dirty="0">
                <a:cs typeface="B Nazanin" panose="00000400000000000000" pitchFamily="2" charset="-78"/>
              </a:rPr>
              <a:t>. </a:t>
            </a:r>
            <a:r>
              <a:rPr lang="fa-IR" sz="3200" dirty="0" smtClean="0">
                <a:cs typeface="B Nazanin" panose="00000400000000000000" pitchFamily="2" charset="-78"/>
              </a:rPr>
              <a:t>    </a:t>
            </a:r>
            <a:br>
              <a:rPr lang="fa-IR" sz="3200" dirty="0" smtClean="0">
                <a:cs typeface="B Nazanin" panose="00000400000000000000" pitchFamily="2" charset="-78"/>
              </a:rPr>
            </a:br>
            <a:r>
              <a:rPr lang="fa-IR" sz="3200" dirty="0" smtClean="0">
                <a:cs typeface="B Nazanin" panose="00000400000000000000" pitchFamily="2" charset="-78"/>
              </a:rPr>
              <a:t> </a:t>
            </a:r>
            <a:r>
              <a:rPr lang="fa-IR" sz="3600" dirty="0" smtClean="0">
                <a:solidFill>
                  <a:srgbClr val="00B0F0"/>
                </a:solidFill>
              </a:rPr>
              <a:t>پیک های دوربرد:</a:t>
            </a:r>
            <a:r>
              <a:rPr lang="fa-IR" sz="3200" dirty="0" smtClean="0"/>
              <a:t/>
            </a:r>
            <a:br>
              <a:rPr lang="fa-IR" sz="3200" dirty="0" smtClean="0"/>
            </a:br>
            <a:r>
              <a:rPr lang="fa-IR" sz="3200" dirty="0" smtClean="0">
                <a:cs typeface="B Nazanin" panose="00000400000000000000" pitchFamily="2" charset="-78"/>
              </a:rPr>
              <a:t>پیک های </a:t>
            </a:r>
            <a:r>
              <a:rPr lang="fa-IR" sz="3200" dirty="0">
                <a:cs typeface="B Nazanin" panose="00000400000000000000" pitchFamily="2" charset="-78"/>
              </a:rPr>
              <a:t>دوربرد </a:t>
            </a:r>
            <a:r>
              <a:rPr lang="fa-IR" sz="3200" dirty="0" smtClean="0">
                <a:cs typeface="B Nazanin" panose="00000400000000000000" pitchFamily="2" charset="-78"/>
              </a:rPr>
              <a:t>پیک هایی </a:t>
            </a:r>
            <a:r>
              <a:rPr lang="fa-IR" sz="3200" dirty="0">
                <a:cs typeface="B Nazanin" panose="00000400000000000000" pitchFamily="2" charset="-78"/>
              </a:rPr>
              <a:t>هستند که به جریان خون وارد </a:t>
            </a:r>
            <a:r>
              <a:rPr lang="fa-IR" sz="3200" dirty="0" smtClean="0">
                <a:cs typeface="B Nazanin" panose="00000400000000000000" pitchFamily="2" charset="-78"/>
              </a:rPr>
              <a:t>می شوند </a:t>
            </a:r>
            <a:r>
              <a:rPr lang="fa-IR" sz="3200" dirty="0">
                <a:cs typeface="B Nazanin" panose="00000400000000000000" pitchFamily="2" charset="-78"/>
              </a:rPr>
              <a:t>و پیام را به </a:t>
            </a:r>
            <a:r>
              <a:rPr lang="fa-IR" sz="3200" dirty="0" smtClean="0">
                <a:cs typeface="B Nazanin" panose="00000400000000000000" pitchFamily="2" charset="-78"/>
              </a:rPr>
              <a:t>فاصله های </a:t>
            </a:r>
            <a:r>
              <a:rPr lang="fa-IR" sz="3200" dirty="0">
                <a:cs typeface="B Nazanin" panose="00000400000000000000" pitchFamily="2" charset="-78"/>
              </a:rPr>
              <a:t>دور منتقل </a:t>
            </a:r>
            <a:r>
              <a:rPr lang="fa-IR" sz="3200" dirty="0" smtClean="0">
                <a:cs typeface="B Nazanin" panose="00000400000000000000" pitchFamily="2" charset="-78"/>
              </a:rPr>
              <a:t>می کنند</a:t>
            </a:r>
            <a:r>
              <a:rPr lang="fa-IR" sz="3200" dirty="0">
                <a:cs typeface="B Nazanin" panose="00000400000000000000" pitchFamily="2" charset="-78"/>
              </a:rPr>
              <a:t>. </a:t>
            </a:r>
            <a:r>
              <a:rPr lang="fa-IR" sz="3200" dirty="0" smtClean="0">
                <a:cs typeface="B Nazanin" panose="00000400000000000000" pitchFamily="2" charset="-78"/>
              </a:rPr>
              <a:t>هورمون ها پیک های </a:t>
            </a:r>
            <a:r>
              <a:rPr lang="fa-IR" sz="3200" dirty="0">
                <a:cs typeface="B Nazanin" panose="00000400000000000000" pitchFamily="2" charset="-78"/>
              </a:rPr>
              <a:t>دوربرداند </a:t>
            </a:r>
            <a:r>
              <a:rPr lang="fa-IR" sz="3200" dirty="0" smtClean="0">
                <a:cs typeface="B Nazanin" panose="00000400000000000000" pitchFamily="2" charset="-78"/>
              </a:rPr>
              <a:t>گاهی یاخته های عصبی پیک‌ شیمیایی را </a:t>
            </a:r>
            <a:r>
              <a:rPr lang="fa-IR" sz="3200" dirty="0">
                <a:cs typeface="B Nazanin" panose="00000400000000000000" pitchFamily="2" charset="-78"/>
              </a:rPr>
              <a:t>به خون ترشح </a:t>
            </a:r>
            <a:r>
              <a:rPr lang="fa-IR" sz="3200" dirty="0" smtClean="0">
                <a:cs typeface="B Nazanin" panose="00000400000000000000" pitchFamily="2" charset="-78"/>
              </a:rPr>
              <a:t>می کنند؛ و دیگر به آن یک هورمون می گوییم.</a:t>
            </a:r>
            <a:endParaRPr lang="en-US" sz="3200" dirty="0">
              <a:cs typeface="B Nazanin" panose="00000400000000000000" pitchFamily="2" charset="-78"/>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33867" y="4343400"/>
            <a:ext cx="4233533" cy="2127250"/>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04486" y="4343400"/>
            <a:ext cx="4722264" cy="2171700"/>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extLst>
      <p:ext uri="{BB962C8B-B14F-4D97-AF65-F5344CB8AC3E}">
        <p14:creationId xmlns:p14="http://schemas.microsoft.com/office/powerpoint/2010/main" val="13850623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2875" y="111125"/>
            <a:ext cx="10541000" cy="4537075"/>
          </a:xfrm>
        </p:spPr>
        <p:txBody>
          <a:bodyPr>
            <a:normAutofit/>
          </a:bodyPr>
          <a:lstStyle/>
          <a:p>
            <a:pPr algn="r"/>
            <a:r>
              <a:rPr lang="fa-IR" sz="3600" dirty="0" smtClean="0">
                <a:solidFill>
                  <a:srgbClr val="00B0F0"/>
                </a:solidFill>
              </a:rPr>
              <a:t>غده های بدن :</a:t>
            </a:r>
            <a:r>
              <a:rPr lang="fa-IR" sz="3200" dirty="0" smtClean="0"/>
              <a:t/>
            </a:r>
            <a:br>
              <a:rPr lang="fa-IR" sz="3200" dirty="0" smtClean="0"/>
            </a:br>
            <a:r>
              <a:rPr lang="fa-IR" sz="3200" dirty="0" smtClean="0">
                <a:cs typeface="B Nazanin" panose="00000400000000000000" pitchFamily="2" charset="-78"/>
              </a:rPr>
              <a:t>هورمونها </a:t>
            </a:r>
            <a:r>
              <a:rPr lang="fa-IR" sz="3200" dirty="0">
                <a:cs typeface="B Nazanin" panose="00000400000000000000" pitchFamily="2" charset="-78"/>
              </a:rPr>
              <a:t>از </a:t>
            </a:r>
            <a:r>
              <a:rPr lang="fa-IR" sz="3200" dirty="0" smtClean="0">
                <a:cs typeface="B Nazanin" panose="00000400000000000000" pitchFamily="2" charset="-78"/>
              </a:rPr>
              <a:t>یاخته های درون ریز </a:t>
            </a:r>
            <a:r>
              <a:rPr lang="fa-IR" sz="3200" dirty="0">
                <a:cs typeface="B Nazanin" panose="00000400000000000000" pitchFamily="2" charset="-78"/>
              </a:rPr>
              <a:t>ترشح </a:t>
            </a:r>
            <a:r>
              <a:rPr lang="fa-IR" sz="3200" dirty="0" smtClean="0">
                <a:cs typeface="B Nazanin" panose="00000400000000000000" pitchFamily="2" charset="-78"/>
              </a:rPr>
              <a:t>می شوند</a:t>
            </a:r>
            <a:r>
              <a:rPr lang="fa-IR" sz="3200" dirty="0">
                <a:cs typeface="B Nazanin" panose="00000400000000000000" pitchFamily="2" charset="-78"/>
              </a:rPr>
              <a:t>. این </a:t>
            </a:r>
            <a:r>
              <a:rPr lang="fa-IR" sz="3200" dirty="0" smtClean="0">
                <a:cs typeface="B Nazanin" panose="00000400000000000000" pitchFamily="2" charset="-78"/>
              </a:rPr>
              <a:t>یاخته ها ممکن است به صورت پراکنده دراندام ها دیده شوند. به طورمثال یاخته های درون ریزدرمعده ودوازدهه،هورمون گاسترین وسکرتین را ترشح می کنند. همچنین ممکن </a:t>
            </a:r>
            <a:r>
              <a:rPr lang="fa-IR" sz="3200" dirty="0">
                <a:cs typeface="B Nazanin" panose="00000400000000000000" pitchFamily="2" charset="-78"/>
              </a:rPr>
              <a:t>است </a:t>
            </a:r>
            <a:r>
              <a:rPr lang="fa-IR" sz="3200" dirty="0" smtClean="0">
                <a:cs typeface="B Nazanin" panose="00000400000000000000" pitchFamily="2" charset="-78"/>
              </a:rPr>
              <a:t>یاخته های درون ریز </a:t>
            </a:r>
            <a:r>
              <a:rPr lang="fa-IR" sz="3200" dirty="0">
                <a:cs typeface="B Nazanin" panose="00000400000000000000" pitchFamily="2" charset="-78"/>
              </a:rPr>
              <a:t>را به صورت مجتمع یافت که در این صورت، </a:t>
            </a:r>
            <a:r>
              <a:rPr lang="fa-IR" sz="3200" dirty="0" smtClean="0">
                <a:solidFill>
                  <a:srgbClr val="FF0000"/>
                </a:solidFill>
                <a:cs typeface="B Nazanin" panose="00000400000000000000" pitchFamily="2" charset="-78"/>
              </a:rPr>
              <a:t>غده درون </a:t>
            </a:r>
            <a:r>
              <a:rPr lang="fa-IR" sz="3200" dirty="0">
                <a:solidFill>
                  <a:srgbClr val="FF0000"/>
                </a:solidFill>
                <a:cs typeface="B Nazanin" panose="00000400000000000000" pitchFamily="2" charset="-78"/>
              </a:rPr>
              <a:t>ریز</a:t>
            </a:r>
            <a:r>
              <a:rPr lang="fa-IR" sz="3200" dirty="0">
                <a:cs typeface="B Nazanin" panose="00000400000000000000" pitchFamily="2" charset="-78"/>
              </a:rPr>
              <a:t> را </a:t>
            </a:r>
            <a:r>
              <a:rPr lang="fa-IR" sz="3200" dirty="0" smtClean="0">
                <a:cs typeface="B Nazanin" panose="00000400000000000000" pitchFamily="2" charset="-78"/>
              </a:rPr>
              <a:t>تشکیل می دهند. ترشحات غدد درون ریز برخلاف غدد برون ریز وارد خون می شود اما غدد برون ریز ترشحات خود را از طریق مجرایی به سطح یا حفره های بدن می ریزند.</a:t>
            </a:r>
            <a:endParaRPr lang="en-US" sz="3200" dirty="0">
              <a:cs typeface="B Nazanin" panose="00000400000000000000" pitchFamily="2" charset="-78"/>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5499" y="3907129"/>
            <a:ext cx="6286501" cy="2785770"/>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64155" y="4130550"/>
            <a:ext cx="4689720" cy="2338929"/>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40448321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1800" y="304801"/>
            <a:ext cx="10160000" cy="4318000"/>
          </a:xfrm>
        </p:spPr>
        <p:txBody>
          <a:bodyPr>
            <a:normAutofit/>
          </a:bodyPr>
          <a:lstStyle/>
          <a:p>
            <a:pPr algn="r"/>
            <a:r>
              <a:rPr lang="fa-IR" sz="3200" dirty="0">
                <a:cs typeface="B Nazanin" panose="00000400000000000000" pitchFamily="2" charset="-78"/>
              </a:rPr>
              <a:t>مجموع </a:t>
            </a:r>
            <a:r>
              <a:rPr lang="fa-IR" sz="3200" dirty="0" smtClean="0">
                <a:cs typeface="B Nazanin" panose="00000400000000000000" pitchFamily="2" charset="-78"/>
              </a:rPr>
              <a:t>یاخته هاوغدد درون ریزو هورمون های آن ها را</a:t>
            </a:r>
            <a:r>
              <a:rPr lang="fa-IR" sz="3200" dirty="0" smtClean="0">
                <a:solidFill>
                  <a:srgbClr val="FF0000"/>
                </a:solidFill>
                <a:cs typeface="B Nazanin" panose="00000400000000000000" pitchFamily="2" charset="-78"/>
              </a:rPr>
              <a:t>دستگاه درون ریز </a:t>
            </a:r>
            <a:r>
              <a:rPr lang="fa-IR" sz="3200" dirty="0" smtClean="0">
                <a:cs typeface="B Nazanin" panose="00000400000000000000" pitchFamily="2" charset="-78"/>
              </a:rPr>
              <a:t>می نامند</a:t>
            </a:r>
            <a:r>
              <a:rPr lang="fa-IR" sz="3200" dirty="0">
                <a:cs typeface="B Nazanin" panose="00000400000000000000" pitchFamily="2" charset="-78"/>
              </a:rPr>
              <a:t>. </a:t>
            </a:r>
            <a:r>
              <a:rPr lang="fa-IR" sz="3200" dirty="0" smtClean="0">
                <a:cs typeface="B Nazanin" panose="00000400000000000000" pitchFamily="2" charset="-78"/>
              </a:rPr>
              <a:t>این دستگاه </a:t>
            </a:r>
            <a:r>
              <a:rPr lang="fa-IR" sz="3200" dirty="0">
                <a:cs typeface="B Nazanin" panose="00000400000000000000" pitchFamily="2" charset="-78"/>
              </a:rPr>
              <a:t>به </a:t>
            </a:r>
            <a:r>
              <a:rPr lang="fa-IR" sz="3200" dirty="0" smtClean="0">
                <a:cs typeface="B Nazanin" panose="00000400000000000000" pitchFamily="2" charset="-78"/>
              </a:rPr>
              <a:t>همراه دستگاه عصبی،فعالیت های بدن را </a:t>
            </a:r>
            <a:r>
              <a:rPr lang="fa-IR" sz="3200" dirty="0">
                <a:cs typeface="B Nazanin" panose="00000400000000000000" pitchFamily="2" charset="-78"/>
              </a:rPr>
              <a:t>تنظیم </a:t>
            </a:r>
            <a:r>
              <a:rPr lang="fa-IR" sz="3200" dirty="0" smtClean="0">
                <a:cs typeface="B Nazanin" panose="00000400000000000000" pitchFamily="2" charset="-78"/>
              </a:rPr>
              <a:t>می کنند و 	نسبت به محرک های درونی و بیرونی </a:t>
            </a:r>
            <a:r>
              <a:rPr lang="fa-IR" sz="3200" dirty="0">
                <a:cs typeface="B Nazanin" panose="00000400000000000000" pitchFamily="2" charset="-78"/>
              </a:rPr>
              <a:t>پاسخ </a:t>
            </a:r>
            <a:r>
              <a:rPr lang="fa-IR" sz="3200" dirty="0" smtClean="0">
                <a:cs typeface="B Nazanin" panose="00000400000000000000" pitchFamily="2" charset="-78"/>
              </a:rPr>
              <a:t>می دهند</a:t>
            </a:r>
            <a:r>
              <a:rPr lang="fa-IR" sz="3200" dirty="0">
                <a:cs typeface="B Nazanin" panose="00000400000000000000" pitchFamily="2" charset="-78"/>
              </a:rPr>
              <a:t>. </a:t>
            </a:r>
            <a:endParaRPr lang="en-US" sz="3200" dirty="0">
              <a:cs typeface="B Nazanin" panose="00000400000000000000" pitchFamily="2" charset="-78"/>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65300" y="2095500"/>
            <a:ext cx="4661669" cy="436016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1800" y="2197100"/>
            <a:ext cx="4140200" cy="425856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10854665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Box 2"/>
          <p:cNvSpPr txBox="1"/>
          <p:nvPr/>
        </p:nvSpPr>
        <p:spPr>
          <a:xfrm>
            <a:off x="4927600" y="2501900"/>
            <a:ext cx="4356100" cy="1569660"/>
          </a:xfrm>
          <a:prstGeom prst="rect">
            <a:avLst/>
          </a:prstGeom>
          <a:noFill/>
        </p:spPr>
        <p:txBody>
          <a:bodyPr wrap="square" rtlCol="0">
            <a:spAutoFit/>
          </a:bodyPr>
          <a:lstStyle/>
          <a:p>
            <a:r>
              <a:rPr lang="fa-IR" sz="9600" dirty="0" smtClean="0">
                <a:solidFill>
                  <a:srgbClr val="002060"/>
                </a:solidFill>
                <a:latin typeface="Bahnschrift SemiBold" panose="020B0502040204020203" pitchFamily="34" charset="0"/>
              </a:rPr>
              <a:t>پایان</a:t>
            </a:r>
            <a:endParaRPr lang="en-US" sz="9600" dirty="0">
              <a:solidFill>
                <a:srgbClr val="002060"/>
              </a:solidFill>
              <a:latin typeface="Bahnschrift SemiBold" panose="020B0502040204020203" pitchFamily="34" charset="0"/>
            </a:endParaRPr>
          </a:p>
        </p:txBody>
      </p:sp>
    </p:spTree>
    <p:extLst>
      <p:ext uri="{BB962C8B-B14F-4D97-AF65-F5344CB8AC3E}">
        <p14:creationId xmlns:p14="http://schemas.microsoft.com/office/powerpoint/2010/main" val="271292661"/>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TM10001105[[fn=Crop]]</Template>
  <TotalTime>81</TotalTime>
  <Words>57</Words>
  <Application>Microsoft Office PowerPoint</Application>
  <PresentationFormat>Widescreen</PresentationFormat>
  <Paragraphs>9</Paragraphs>
  <Slides>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MingLiU-ExtB</vt:lpstr>
      <vt:lpstr>B Nazanin</vt:lpstr>
      <vt:lpstr>Bahnschrift SemiBold</vt:lpstr>
      <vt:lpstr>Franklin Gothic Book</vt:lpstr>
      <vt:lpstr>Tahoma</vt:lpstr>
      <vt:lpstr>Wide Latin</vt:lpstr>
      <vt:lpstr>Wingdings</vt:lpstr>
      <vt:lpstr>Crop</vt:lpstr>
      <vt:lpstr>به نام خدا</vt:lpstr>
      <vt:lpstr>PowerPoint Presentation</vt:lpstr>
      <vt:lpstr>پیک شیمیایی:  پیک شیمیایی مولکولی است که پیامی را منتقل می کند. یاختهای که پیام را دریافت می کند یاخته هدف نام دارد. یاخته هدف، برای پیک گیرنده هایی دارد. مولکول پیک، تنها بر یاخته هایی می تواند تأثیر بگذارد که گیرنده آن را داشته باشد و این یاخته، همان یاخته هدف است. براساس مسافتی که پیک طی می کند تا به یاخته هدف برسد، پیک ها را به دو گروه کوتاه برد ودور برد تقسیم می کنند. </vt:lpstr>
      <vt:lpstr>پیک های کوتاه برد:  پیک کوتاه برد، بین یاخته هایی ارتباط برقرار می کند که در نزدیکی هم اند و حداکثر چند یاخته با هم فاصله دارند. ناقل عصبی یک پیک کوتاه برد است. این پیک از یاخته پیش سیناپسی ترشح و بر یاخته پس ‌‌سیناپسی اثر می کند.       پیک های دوربرد: پیک های دوربرد پیک هایی هستند که به جریان خون وارد می شوند و پیام را به فاصله های دور منتقل می کنند. هورمون ها پیک های دوربرداند گاهی یاخته های عصبی پیک‌ شیمیایی را به خون ترشح می کنند؛ و دیگر به آن یک هورمون می گوییم.</vt:lpstr>
      <vt:lpstr>غده های بدن : هورمونها از یاخته های درون ریز ترشح می شوند. این یاخته ها ممکن است به صورت پراکنده دراندام ها دیده شوند. به طورمثال یاخته های درون ریزدرمعده ودوازدهه،هورمون گاسترین وسکرتین را ترشح می کنند. همچنین ممکن است یاخته های درون ریز را به صورت مجتمع یافت که در این صورت، غده درون ریز را تشکیل می دهند. ترشحات غدد درون ریز برخلاف غدد برون ریز وارد خون می شود اما غدد برون ریز ترشحات خود را از طریق مجرایی به سطح یا حفره های بدن می ریزند.</vt:lpstr>
      <vt:lpstr>مجموع یاخته هاوغدد درون ریزو هورمون های آن ها رادستگاه درون ریز می نامند. این دستگاه به همراه دستگاه عصبی،فعالیت های بدن را تنظیم می کنند و  نسبت به محرک های درونی و بیرونی پاسخ می دهند.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dc:creator>
  <cp:lastModifiedBy>Ali</cp:lastModifiedBy>
  <cp:revision>10</cp:revision>
  <dcterms:created xsi:type="dcterms:W3CDTF">2019-12-16T16:05:13Z</dcterms:created>
  <dcterms:modified xsi:type="dcterms:W3CDTF">2019-12-16T17:33:00Z</dcterms:modified>
</cp:coreProperties>
</file>