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58" r:id="rId4"/>
    <p:sldId id="259" r:id="rId5"/>
    <p:sldId id="260" r:id="rId6"/>
    <p:sldId id="266" r:id="rId7"/>
    <p:sldId id="267" r:id="rId8"/>
    <p:sldId id="268" r:id="rId9"/>
    <p:sldId id="261" r:id="rId10"/>
    <p:sldId id="262" r:id="rId11"/>
    <p:sldId id="263" r:id="rId12"/>
    <p:sldId id="264" r:id="rId13"/>
    <p:sldId id="265"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2279620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2234348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421299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E3AA6-6761-4515-9D9A-9AAA8220ECC4}"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2760717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3E3AA6-6761-4515-9D9A-9AAA8220ECC4}" type="datetimeFigureOut">
              <a:rPr lang="en-US" smtClean="0"/>
              <a:t>3/3/2021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2554435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3E3AA6-6761-4515-9D9A-9AAA8220ECC4}" type="datetimeFigureOut">
              <a:rPr lang="en-US" smtClean="0"/>
              <a:t>3/3/2021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687272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3E3AA6-6761-4515-9D9A-9AAA8220ECC4}" type="datetimeFigureOut">
              <a:rPr lang="en-US" smtClean="0"/>
              <a:t>3/3/2021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1967175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3E3AA6-6761-4515-9D9A-9AAA8220ECC4}"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2934994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E6ED1-4C87-4EEE-B693-26939B8265A0}" type="slidenum">
              <a:rPr lang="en-US" smtClean="0"/>
              <a:t>‹#›</a:t>
            </a:fld>
            <a:endParaRPr lang="en-US"/>
          </a:p>
        </p:txBody>
      </p:sp>
      <p:sp>
        <p:nvSpPr>
          <p:cNvPr id="5" name="Date Placeholder 4"/>
          <p:cNvSpPr>
            <a:spLocks noGrp="1"/>
          </p:cNvSpPr>
          <p:nvPr>
            <p:ph type="dt" sz="half" idx="10"/>
          </p:nvPr>
        </p:nvSpPr>
        <p:spPr/>
        <p:txBody>
          <a:bodyPr/>
          <a:lstStyle/>
          <a:p>
            <a:fld id="{573E3AA6-6761-4515-9D9A-9AAA8220ECC4}" type="datetimeFigureOut">
              <a:rPr lang="en-US" smtClean="0"/>
              <a:t>3/3/2021</a:t>
            </a:fld>
            <a:endParaRPr lang="en-US"/>
          </a:p>
        </p:txBody>
      </p:sp>
    </p:spTree>
    <p:extLst>
      <p:ext uri="{BB962C8B-B14F-4D97-AF65-F5344CB8AC3E}">
        <p14:creationId xmlns:p14="http://schemas.microsoft.com/office/powerpoint/2010/main" val="1068561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3946150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11276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16216670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1232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4018265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6721838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3E3AA6-6761-4515-9D9A-9AAA8220ECC4}"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E6ED1-4C87-4EEE-B693-26939B8265A0}" type="slidenum">
              <a:rPr lang="en-US" smtClean="0"/>
              <a:t>‹#›</a:t>
            </a:fld>
            <a:endParaRPr lang="en-US"/>
          </a:p>
        </p:txBody>
      </p:sp>
    </p:spTree>
    <p:extLst>
      <p:ext uri="{BB962C8B-B14F-4D97-AF65-F5344CB8AC3E}">
        <p14:creationId xmlns:p14="http://schemas.microsoft.com/office/powerpoint/2010/main" val="6942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3E3AA6-6761-4515-9D9A-9AAA8220ECC4}" type="datetimeFigureOut">
              <a:rPr lang="en-US" smtClean="0"/>
              <a:t>3/3/2021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A2E6ED1-4C87-4EEE-B693-26939B8265A0}" type="slidenum">
              <a:rPr lang="en-US" smtClean="0"/>
              <a:t>‹#›</a:t>
            </a:fld>
            <a:endParaRPr lang="en-US"/>
          </a:p>
        </p:txBody>
      </p:sp>
    </p:spTree>
    <p:extLst>
      <p:ext uri="{BB962C8B-B14F-4D97-AF65-F5344CB8AC3E}">
        <p14:creationId xmlns:p14="http://schemas.microsoft.com/office/powerpoint/2010/main" val="4191124647"/>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بسم الله الرحمن الرحیم">
            <a:extLst>
              <a:ext uri="{FF2B5EF4-FFF2-40B4-BE49-F238E27FC236}">
                <a16:creationId xmlns:a16="http://schemas.microsoft.com/office/drawing/2014/main" id="{F4D1A403-264C-4D4E-A6AB-2B83F574E5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9860" y="447260"/>
            <a:ext cx="5728253" cy="57282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2251493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CB43D-C928-4A5B-A06B-6107CAF0C099}"/>
              </a:ext>
            </a:extLst>
          </p:cNvPr>
          <p:cNvSpPr>
            <a:spLocks noGrp="1"/>
          </p:cNvSpPr>
          <p:nvPr>
            <p:ph type="title"/>
          </p:nvPr>
        </p:nvSpPr>
        <p:spPr/>
        <p:txBody>
          <a:bodyPr>
            <a:normAutofit fontScale="90000"/>
          </a:bodyPr>
          <a:lstStyle/>
          <a:p>
            <a:pPr algn="r" rtl="1"/>
            <a:r>
              <a:rPr lang="fa-IR" sz="4000" dirty="0">
                <a:solidFill>
                  <a:srgbClr val="FFC000"/>
                </a:solidFill>
                <a:cs typeface="2  Titr" panose="00000700000000000000" pitchFamily="2" charset="-78"/>
              </a:rPr>
              <a:t>موضوع: </a:t>
            </a:r>
            <a:r>
              <a:rPr lang="fa-IR" sz="4000" b="0" i="0" dirty="0">
                <a:solidFill>
                  <a:srgbClr val="00B050"/>
                </a:solidFill>
                <a:effectLst/>
                <a:latin typeface="IRANSans"/>
                <a:cs typeface="A Afsaneh" panose="02000700000000000000" pitchFamily="2" charset="-78"/>
              </a:rPr>
              <a:t>قطار مغناطیسی </a:t>
            </a:r>
            <a:br>
              <a:rPr lang="fa-IR" b="0" i="0" dirty="0">
                <a:solidFill>
                  <a:srgbClr val="454545"/>
                </a:solidFill>
                <a:effectLst/>
                <a:latin typeface="IRANSans"/>
              </a:rPr>
            </a:br>
            <a:br>
              <a:rPr lang="fa-IR" b="0" i="0" dirty="0">
                <a:solidFill>
                  <a:srgbClr val="454545"/>
                </a:solidFill>
                <a:effectLst/>
                <a:latin typeface="IRANSans"/>
              </a:rPr>
            </a:br>
            <a:br>
              <a:rPr lang="fa-IR" b="0" i="0" dirty="0">
                <a:solidFill>
                  <a:srgbClr val="454545"/>
                </a:solidFill>
                <a:effectLst/>
                <a:latin typeface="IRANSans"/>
              </a:rPr>
            </a:br>
            <a:endParaRPr lang="en-US" dirty="0"/>
          </a:p>
        </p:txBody>
      </p:sp>
      <p:sp>
        <p:nvSpPr>
          <p:cNvPr id="6" name="Title 1">
            <a:extLst>
              <a:ext uri="{FF2B5EF4-FFF2-40B4-BE49-F238E27FC236}">
                <a16:creationId xmlns:a16="http://schemas.microsoft.com/office/drawing/2014/main" id="{28C9A0DD-FA31-4727-8A18-39A7EB39177B}"/>
              </a:ext>
            </a:extLst>
          </p:cNvPr>
          <p:cNvSpPr txBox="1">
            <a:spLocks/>
          </p:cNvSpPr>
          <p:nvPr/>
        </p:nvSpPr>
        <p:spPr>
          <a:xfrm>
            <a:off x="-2934675" y="4100975"/>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000" dirty="0">
                <a:solidFill>
                  <a:srgbClr val="0070C0"/>
                </a:solidFill>
                <a:cs typeface="2  Titr" panose="00000700000000000000" pitchFamily="2" charset="-78"/>
              </a:rPr>
              <a:t>گردآورنده:</a:t>
            </a:r>
            <a:r>
              <a:rPr lang="fa-IR" sz="4000" dirty="0">
                <a:solidFill>
                  <a:srgbClr val="00B050"/>
                </a:solidFill>
                <a:latin typeface="IRANSans"/>
                <a:cs typeface="A Afsaneh" panose="02000700000000000000" pitchFamily="2" charset="-78"/>
              </a:rPr>
              <a:t> </a:t>
            </a:r>
            <a:r>
              <a:rPr lang="fa-IR" sz="4000" dirty="0">
                <a:solidFill>
                  <a:srgbClr val="002060"/>
                </a:solidFill>
                <a:latin typeface="IRANSans"/>
                <a:cs typeface="A Afsaneh" panose="02000700000000000000" pitchFamily="2" charset="-78"/>
              </a:rPr>
              <a:t>محمد مهدی موحد</a:t>
            </a:r>
            <a:br>
              <a:rPr lang="fa-IR" dirty="0">
                <a:solidFill>
                  <a:srgbClr val="454545"/>
                </a:solidFill>
                <a:latin typeface="IRANSans"/>
              </a:rPr>
            </a:br>
            <a:endParaRPr lang="en-US" dirty="0"/>
          </a:p>
        </p:txBody>
      </p:sp>
      <p:sp>
        <p:nvSpPr>
          <p:cNvPr id="4" name="Content Placeholder 3">
            <a:extLst>
              <a:ext uri="{FF2B5EF4-FFF2-40B4-BE49-F238E27FC236}">
                <a16:creationId xmlns:a16="http://schemas.microsoft.com/office/drawing/2014/main" id="{A207921D-8BAF-46E2-8727-BC82CA20984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606910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3CBDD-E5E7-4C1E-9698-FF947B5FB891}"/>
              </a:ext>
            </a:extLst>
          </p:cNvPr>
          <p:cNvSpPr>
            <a:spLocks noGrp="1"/>
          </p:cNvSpPr>
          <p:nvPr>
            <p:ph type="title"/>
          </p:nvPr>
        </p:nvSpPr>
        <p:spPr>
          <a:xfrm>
            <a:off x="677334" y="489092"/>
            <a:ext cx="8835156" cy="850710"/>
          </a:xfrm>
        </p:spPr>
        <p:txBody>
          <a:bodyPr>
            <a:normAutofit fontScale="90000"/>
          </a:bodyPr>
          <a:lstStyle/>
          <a:p>
            <a:pPr algn="r" rtl="1"/>
            <a:r>
              <a:rPr lang="fa-IR" b="0" i="0" dirty="0">
                <a:solidFill>
                  <a:srgbClr val="FF0000"/>
                </a:solidFill>
                <a:effectLst/>
                <a:latin typeface="IRDast Nevis" panose="02000503000000020002" pitchFamily="2" charset="-78"/>
                <a:cs typeface="IRDast Nevis" panose="02000503000000020002" pitchFamily="2" charset="-78"/>
              </a:rPr>
              <a:t>قطار مغناطیسی چیست؟ سفینه های پرسرعت معلق را بیشتر بشناسید</a:t>
            </a:r>
            <a:br>
              <a:rPr lang="fa-IR" b="0" i="0" dirty="0">
                <a:solidFill>
                  <a:srgbClr val="FF0000"/>
                </a:solidFill>
                <a:effectLst/>
                <a:latin typeface="IRDast Nevis" panose="02000503000000020002" pitchFamily="2" charset="-78"/>
                <a:cs typeface="IRDast Nevis" panose="02000503000000020002" pitchFamily="2" charset="-78"/>
              </a:rPr>
            </a:br>
            <a:br>
              <a:rPr lang="fa-IR" b="0" i="0" dirty="0">
                <a:solidFill>
                  <a:srgbClr val="FF0000"/>
                </a:solidFill>
                <a:effectLst/>
                <a:latin typeface="IRDast Nevis" panose="02000503000000020002" pitchFamily="2" charset="-78"/>
                <a:cs typeface="IRDast Nevis" panose="02000503000000020002" pitchFamily="2" charset="-78"/>
              </a:rPr>
            </a:br>
            <a:endParaRPr lang="en-US" dirty="0">
              <a:solidFill>
                <a:srgbClr val="FF0000"/>
              </a:solidFill>
              <a:latin typeface="IRDast Nevis" panose="02000503000000020002" pitchFamily="2" charset="-78"/>
              <a:cs typeface="IRDast Nevis" panose="02000503000000020002" pitchFamily="2" charset="-78"/>
            </a:endParaRPr>
          </a:p>
        </p:txBody>
      </p:sp>
      <p:sp>
        <p:nvSpPr>
          <p:cNvPr id="3" name="Content Placeholder 2">
            <a:extLst>
              <a:ext uri="{FF2B5EF4-FFF2-40B4-BE49-F238E27FC236}">
                <a16:creationId xmlns:a16="http://schemas.microsoft.com/office/drawing/2014/main" id="{E2EA290E-5493-40E1-8754-5C4F9B5FACD9}"/>
              </a:ext>
            </a:extLst>
          </p:cNvPr>
          <p:cNvSpPr>
            <a:spLocks noGrp="1"/>
          </p:cNvSpPr>
          <p:nvPr>
            <p:ph idx="1"/>
          </p:nvPr>
        </p:nvSpPr>
        <p:spPr/>
        <p:txBody>
          <a:bodyPr>
            <a:noAutofit/>
          </a:bodyPr>
          <a:lstStyle/>
          <a:p>
            <a:pPr marL="0" indent="0" algn="r" rtl="1">
              <a:lnSpc>
                <a:spcPct val="160000"/>
              </a:lnSpc>
              <a:buNone/>
            </a:pPr>
            <a:r>
              <a:rPr lang="fa-IR" sz="2000" b="0" i="0" dirty="0">
                <a:solidFill>
                  <a:schemeClr val="accent5">
                    <a:lumMod val="50000"/>
                  </a:schemeClr>
                </a:solidFill>
                <a:effectLst/>
                <a:latin typeface="IRANSans"/>
                <a:cs typeface="B Lotus" panose="00000400000000000000" pitchFamily="2" charset="-78"/>
              </a:rPr>
              <a:t>قطار، وسیله حمل و نقلی ایمن و دوست داشتنی است که اکنون در کشورهای اروپایی و حوزه جنوب شرق آسیا از طرفداران زیادی برخوردار است و به عنوان یکی از مهمترین وسایل حمل و نقل این مناطق شناخته می شود. سرعت پیشرفت تکنولوژی های حمل و نقل قطاری در این کشورها به حدی سریع است که سرعت آن را می توان از سریع ترین قطارهای تندروی آن ها نیز بیشتر دانست. جدیدترین تکنولوژی مورد استفاده در قطارهای سریع السیر که مدت زیادی از زمان معرفی آن نمی گذرد تکنولوژی قطارهای مغناطیسی است. با استفاده از این تکنولوژی سرعت قطارها تا حد بسیار زیادی افزایش پیدا کرده و قطعا استفاده از آن را می توان گامی موثر در زمینه پیشرفت حمل و نقل قطاری دانست. در این پاورپینت همه چیز را درباره قطار مغناطیسی توضیح می دهیم.</a:t>
            </a:r>
          </a:p>
          <a:p>
            <a:pPr marL="0" indent="0" algn="r" rtl="1">
              <a:lnSpc>
                <a:spcPct val="160000"/>
              </a:lnSpc>
              <a:buNone/>
            </a:pPr>
            <a:r>
              <a:rPr lang="fa-IR" sz="2000" b="0" i="0" dirty="0">
                <a:solidFill>
                  <a:schemeClr val="accent5">
                    <a:lumMod val="50000"/>
                  </a:schemeClr>
                </a:solidFill>
                <a:effectLst/>
                <a:latin typeface="IRANSans"/>
                <a:cs typeface="B Lotus" panose="00000400000000000000" pitchFamily="2" charset="-78"/>
              </a:rPr>
              <a:t> </a:t>
            </a:r>
          </a:p>
          <a:p>
            <a:pPr marL="0" indent="0" algn="r" rtl="1">
              <a:lnSpc>
                <a:spcPct val="160000"/>
              </a:lnSpc>
              <a:buNone/>
            </a:pPr>
            <a:endParaRPr lang="en-US" sz="2000" dirty="0">
              <a:solidFill>
                <a:schemeClr val="accent5">
                  <a:lumMod val="50000"/>
                </a:schemeClr>
              </a:solidFill>
              <a:cs typeface="B Lotus" panose="00000400000000000000" pitchFamily="2" charset="-78"/>
            </a:endParaRPr>
          </a:p>
        </p:txBody>
      </p:sp>
    </p:spTree>
    <p:extLst>
      <p:ext uri="{BB962C8B-B14F-4D97-AF65-F5344CB8AC3E}">
        <p14:creationId xmlns:p14="http://schemas.microsoft.com/office/powerpoint/2010/main" val="40689483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4" presetClass="emph" presetSubtype="0" fill="hold" nodeType="clickEffect">
                                  <p:stCondLst>
                                    <p:cond delay="0"/>
                                  </p:stCondLst>
                                  <p:iterate type="lt">
                                    <p:tmPct val="10000"/>
                                  </p:iterate>
                                  <p:childTnLst>
                                    <p:animMotion origin="layout" path="M 8.33333E-7 1.48148E-6 L 8.33333E-7 -0.07222 " pathEditMode="relative" rAng="0" ptsTypes="AA">
                                      <p:cBhvr>
                                        <p:cTn id="12" dur="250" accel="50000" decel="50000" autoRev="1" fill="hold">
                                          <p:stCondLst>
                                            <p:cond delay="0"/>
                                          </p:stCondLst>
                                        </p:cTn>
                                        <p:tgtEl>
                                          <p:spTgt spid="3">
                                            <p:txEl>
                                              <p:pRg st="0" end="0"/>
                                            </p:txEl>
                                          </p:spTgt>
                                        </p:tgtEl>
                                        <p:attrNameLst>
                                          <p:attrName>ppt_x</p:attrName>
                                          <p:attrName>ppt_y</p:attrName>
                                        </p:attrNameLst>
                                      </p:cBhvr>
                                      <p:rCtr x="0" y="-3611"/>
                                    </p:animMotion>
                                    <p:animRot by="1500000">
                                      <p:cBhvr>
                                        <p:cTn id="13" dur="125" fill="hold">
                                          <p:stCondLst>
                                            <p:cond delay="0"/>
                                          </p:stCondLst>
                                        </p:cTn>
                                        <p:tgtEl>
                                          <p:spTgt spid="3">
                                            <p:txEl>
                                              <p:pRg st="0" end="0"/>
                                            </p:txEl>
                                          </p:spTgt>
                                        </p:tgtEl>
                                        <p:attrNameLst>
                                          <p:attrName>r</p:attrName>
                                        </p:attrNameLst>
                                      </p:cBhvr>
                                    </p:animRot>
                                    <p:animRot by="-1500000">
                                      <p:cBhvr>
                                        <p:cTn id="14" dur="125" fill="hold">
                                          <p:stCondLst>
                                            <p:cond delay="125"/>
                                          </p:stCondLst>
                                        </p:cTn>
                                        <p:tgtEl>
                                          <p:spTgt spid="3">
                                            <p:txEl>
                                              <p:pRg st="0" end="0"/>
                                            </p:txEl>
                                          </p:spTgt>
                                        </p:tgtEl>
                                        <p:attrNameLst>
                                          <p:attrName>r</p:attrName>
                                        </p:attrNameLst>
                                      </p:cBhvr>
                                    </p:animRot>
                                    <p:animRot by="-1500000">
                                      <p:cBhvr>
                                        <p:cTn id="15" dur="125" fill="hold">
                                          <p:stCondLst>
                                            <p:cond delay="250"/>
                                          </p:stCondLst>
                                        </p:cTn>
                                        <p:tgtEl>
                                          <p:spTgt spid="3">
                                            <p:txEl>
                                              <p:pRg st="0" end="0"/>
                                            </p:txEl>
                                          </p:spTgt>
                                        </p:tgtEl>
                                        <p:attrNameLst>
                                          <p:attrName>r</p:attrName>
                                        </p:attrNameLst>
                                      </p:cBhvr>
                                    </p:animRot>
                                    <p:animRot by="1500000">
                                      <p:cBhvr>
                                        <p:cTn id="16"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D36E4-4509-4FFC-AF80-F8BFACAA3B77}"/>
              </a:ext>
            </a:extLst>
          </p:cNvPr>
          <p:cNvSpPr>
            <a:spLocks noGrp="1"/>
          </p:cNvSpPr>
          <p:nvPr>
            <p:ph type="title"/>
          </p:nvPr>
        </p:nvSpPr>
        <p:spPr>
          <a:xfrm>
            <a:off x="677334" y="609600"/>
            <a:ext cx="8596668" cy="864358"/>
          </a:xfrm>
        </p:spPr>
        <p:txBody>
          <a:bodyPr/>
          <a:lstStyle/>
          <a:p>
            <a:pPr algn="r" rtl="1"/>
            <a:r>
              <a:rPr lang="fa-IR" i="0" dirty="0">
                <a:solidFill>
                  <a:schemeClr val="tx1"/>
                </a:solidFill>
                <a:effectLst/>
                <a:latin typeface="IranSans"/>
                <a:cs typeface="2  Titr" panose="00000700000000000000" pitchFamily="2" charset="-78"/>
              </a:rPr>
              <a:t>تاريخچه قطارهاي پرسرعت</a:t>
            </a:r>
            <a:endParaRPr lang="en-US" dirty="0">
              <a:solidFill>
                <a:schemeClr val="tx1"/>
              </a:solidFill>
              <a:cs typeface="2  Titr" panose="00000700000000000000" pitchFamily="2" charset="-78"/>
            </a:endParaRPr>
          </a:p>
        </p:txBody>
      </p:sp>
      <p:sp>
        <p:nvSpPr>
          <p:cNvPr id="3" name="Content Placeholder 2">
            <a:extLst>
              <a:ext uri="{FF2B5EF4-FFF2-40B4-BE49-F238E27FC236}">
                <a16:creationId xmlns:a16="http://schemas.microsoft.com/office/drawing/2014/main" id="{342C7B7F-E425-4BDE-9252-C7937BEDF818}"/>
              </a:ext>
            </a:extLst>
          </p:cNvPr>
          <p:cNvSpPr>
            <a:spLocks noGrp="1"/>
          </p:cNvSpPr>
          <p:nvPr>
            <p:ph idx="1"/>
          </p:nvPr>
        </p:nvSpPr>
        <p:spPr>
          <a:xfrm>
            <a:off x="300251" y="1610436"/>
            <a:ext cx="8973751" cy="5247564"/>
          </a:xfrm>
        </p:spPr>
        <p:txBody>
          <a:bodyPr>
            <a:normAutofit fontScale="92500" lnSpcReduction="10000"/>
          </a:bodyPr>
          <a:lstStyle/>
          <a:p>
            <a:pPr marL="0" indent="0" algn="r" rtl="1" fontAlgn="base">
              <a:lnSpc>
                <a:spcPct val="170000"/>
              </a:lnSpc>
              <a:buSzPct val="94000"/>
              <a:buNone/>
            </a:pPr>
            <a:r>
              <a:rPr lang="fa-IR" sz="1600" b="1" i="0" dirty="0">
                <a:solidFill>
                  <a:srgbClr val="C00000"/>
                </a:solidFill>
                <a:effectLst/>
                <a:latin typeface="IranSans"/>
                <a:cs typeface="B Zar" panose="00000400000000000000" pitchFamily="2" charset="-78"/>
              </a:rPr>
              <a:t>شايد مهندساني كه آبان سال 1281 خورشيدي، شاهد حركت قطار برقي خود بودند، تصور هم نمي‌كردند اين نوآوري، جرقه تحولاتي شگرف در حمل و نقل ريلي دهه‌هاي آينده شود.</a:t>
            </a:r>
          </a:p>
          <a:p>
            <a:pPr marL="0" indent="0" algn="r" rtl="1" fontAlgn="base">
              <a:lnSpc>
                <a:spcPct val="170000"/>
              </a:lnSpc>
              <a:buSzPct val="94000"/>
              <a:buNone/>
            </a:pPr>
            <a:r>
              <a:rPr lang="fa-IR" sz="1600" b="1" i="0" dirty="0">
                <a:solidFill>
                  <a:srgbClr val="C00000"/>
                </a:solidFill>
                <a:effectLst/>
                <a:latin typeface="IranSans"/>
                <a:cs typeface="B Zar" panose="00000400000000000000" pitchFamily="2" charset="-78"/>
              </a:rPr>
              <a:t>در اين روز، يك قطار كوچك برقي توانست فاصله بين دو شهر «مارين فلد» و «زوسن» آلمان را روي خطوط ريلي با سرعت 203 كيلومتر در ساعت بپيمايد. اين قطار كوچك، اولين قطار سريع‌السير جهان بود؛ اما دسترسي شهروندان عادي به اين فناوري چند دهه به طول انجاميد.</a:t>
            </a:r>
          </a:p>
          <a:p>
            <a:pPr marL="0" indent="0" algn="r" rtl="1" fontAlgn="base">
              <a:lnSpc>
                <a:spcPct val="170000"/>
              </a:lnSpc>
              <a:buSzPct val="94000"/>
              <a:buNone/>
            </a:pPr>
            <a:r>
              <a:rPr lang="fa-IR" sz="1600" b="1" i="0" dirty="0">
                <a:solidFill>
                  <a:srgbClr val="C00000"/>
                </a:solidFill>
                <a:effectLst/>
                <a:latin typeface="IranSans"/>
                <a:cs typeface="B Zar" panose="00000400000000000000" pitchFamily="2" charset="-78"/>
              </a:rPr>
              <a:t>امروزه برخي شهرها در اروپا و آسياي شرقي از قطارهاي سريع‌السير بهره مي‌برند. حداكثر سرعت معمول ثبت شده قطارهاي سريع‌السير در سال 2012 براي سامانه‌هاي فعال در كشورهاي ژاپن، تايوان، آلمان، ايتاليا و بريتانيا حدود 300 كيلومتر در ساعت، در اسپانيا 310 كيلومتر در ساعت و در فرانسه 320 كيلومتر در ساعت است. همچنين حداكثر سرعت معمول قطارها در چين برابر 341 كيلومتر بر ساعت است.</a:t>
            </a:r>
          </a:p>
          <a:p>
            <a:pPr marL="0" indent="0" algn="r" rtl="1" fontAlgn="base">
              <a:lnSpc>
                <a:spcPct val="170000"/>
              </a:lnSpc>
              <a:buSzPct val="94000"/>
              <a:buNone/>
            </a:pPr>
            <a:r>
              <a:rPr lang="fa-IR" sz="1600" b="1" i="0" dirty="0">
                <a:solidFill>
                  <a:srgbClr val="C00000"/>
                </a:solidFill>
                <a:effectLst/>
                <a:latin typeface="IranSans"/>
                <a:cs typeface="B Zar" panose="00000400000000000000" pitchFamily="2" charset="-78"/>
              </a:rPr>
              <a:t>البته اين قطارها در حالت آزمايشي سرعتي فراتر از اين را نيز به دست آورده‌اند. بالاترين ركورد سرعت قطارهاي سريع‌السير دنيا، در فرانسه به دست آمد. قطار سريع‌السير فرانسوي </a:t>
            </a:r>
            <a:r>
              <a:rPr lang="en-US" sz="1600" b="1" i="0" dirty="0">
                <a:solidFill>
                  <a:srgbClr val="C00000"/>
                </a:solidFill>
                <a:effectLst/>
                <a:latin typeface="IranSans"/>
                <a:cs typeface="B Zar" panose="00000400000000000000" pitchFamily="2" charset="-78"/>
              </a:rPr>
              <a:t>TGV </a:t>
            </a:r>
            <a:r>
              <a:rPr lang="fa-IR" sz="1600" b="1" i="0" dirty="0">
                <a:solidFill>
                  <a:srgbClr val="C00000"/>
                </a:solidFill>
                <a:effectLst/>
                <a:latin typeface="IranSans"/>
                <a:cs typeface="B Zar" panose="00000400000000000000" pitchFamily="2" charset="-78"/>
              </a:rPr>
              <a:t>در حالت آزمايشي توانست سرعتي برابر 8/574 كيلومتر در ساعت را به خود اختصاص دهد. قطارهاي مغناطيسي نيز كه جزو قطارهاي سريع‌السير هستند و از فناوري بالاتري برخوردارند در كشور ژاپن به ركورد بالاتري دست يافتند و توانستند با سرعتي برابر با 581 كيلومتر در ساعت قلب جو زمين را بشكافند.</a:t>
            </a:r>
          </a:p>
          <a:p>
            <a:pPr marL="0" indent="0" algn="r" rtl="1">
              <a:lnSpc>
                <a:spcPct val="170000"/>
              </a:lnSpc>
              <a:buSzPct val="94000"/>
              <a:buNone/>
            </a:pPr>
            <a:endParaRPr lang="en-US" sz="1600" b="1" dirty="0">
              <a:solidFill>
                <a:srgbClr val="C00000"/>
              </a:solidFill>
              <a:cs typeface="B Zar" panose="00000400000000000000" pitchFamily="2" charset="-78"/>
            </a:endParaRPr>
          </a:p>
        </p:txBody>
      </p:sp>
    </p:spTree>
    <p:extLst>
      <p:ext uri="{BB962C8B-B14F-4D97-AF65-F5344CB8AC3E}">
        <p14:creationId xmlns:p14="http://schemas.microsoft.com/office/powerpoint/2010/main" val="165984886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80">
                                          <p:stCondLst>
                                            <p:cond delay="0"/>
                                          </p:stCondLst>
                                        </p:cTn>
                                        <p:tgtEl>
                                          <p:spTgt spid="3">
                                            <p:txEl>
                                              <p:pRg st="2" end="2"/>
                                            </p:txEl>
                                          </p:spTgt>
                                        </p:tgtEl>
                                      </p:cBhvr>
                                    </p:animEffect>
                                    <p:anim calcmode="lin" valueType="num">
                                      <p:cBhvr>
                                        <p:cTn id="2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3">
                                            <p:txEl>
                                              <p:pRg st="2" end="2"/>
                                            </p:txEl>
                                          </p:spTgt>
                                        </p:tgtEl>
                                      </p:cBhvr>
                                      <p:to x="100000" y="60000"/>
                                    </p:animScale>
                                    <p:animScale>
                                      <p:cBhvr>
                                        <p:cTn id="29" dur="166" decel="50000">
                                          <p:stCondLst>
                                            <p:cond delay="676"/>
                                          </p:stCondLst>
                                        </p:cTn>
                                        <p:tgtEl>
                                          <p:spTgt spid="3">
                                            <p:txEl>
                                              <p:pRg st="2" end="2"/>
                                            </p:txEl>
                                          </p:spTgt>
                                        </p:tgtEl>
                                      </p:cBhvr>
                                      <p:to x="100000" y="100000"/>
                                    </p:animScale>
                                    <p:animScale>
                                      <p:cBhvr>
                                        <p:cTn id="30" dur="26">
                                          <p:stCondLst>
                                            <p:cond delay="1312"/>
                                          </p:stCondLst>
                                        </p:cTn>
                                        <p:tgtEl>
                                          <p:spTgt spid="3">
                                            <p:txEl>
                                              <p:pRg st="2" end="2"/>
                                            </p:txEl>
                                          </p:spTgt>
                                        </p:tgtEl>
                                      </p:cBhvr>
                                      <p:to x="100000" y="80000"/>
                                    </p:animScale>
                                    <p:animScale>
                                      <p:cBhvr>
                                        <p:cTn id="31" dur="166" decel="50000">
                                          <p:stCondLst>
                                            <p:cond delay="1338"/>
                                          </p:stCondLst>
                                        </p:cTn>
                                        <p:tgtEl>
                                          <p:spTgt spid="3">
                                            <p:txEl>
                                              <p:pRg st="2" end="2"/>
                                            </p:txEl>
                                          </p:spTgt>
                                        </p:tgtEl>
                                      </p:cBhvr>
                                      <p:to x="100000" y="100000"/>
                                    </p:animScale>
                                    <p:animScale>
                                      <p:cBhvr>
                                        <p:cTn id="32" dur="26">
                                          <p:stCondLst>
                                            <p:cond delay="1642"/>
                                          </p:stCondLst>
                                        </p:cTn>
                                        <p:tgtEl>
                                          <p:spTgt spid="3">
                                            <p:txEl>
                                              <p:pRg st="2" end="2"/>
                                            </p:txEl>
                                          </p:spTgt>
                                        </p:tgtEl>
                                      </p:cBhvr>
                                      <p:to x="100000" y="90000"/>
                                    </p:animScale>
                                    <p:animScale>
                                      <p:cBhvr>
                                        <p:cTn id="33" dur="166" decel="50000">
                                          <p:stCondLst>
                                            <p:cond delay="1668"/>
                                          </p:stCondLst>
                                        </p:cTn>
                                        <p:tgtEl>
                                          <p:spTgt spid="3">
                                            <p:txEl>
                                              <p:pRg st="2" end="2"/>
                                            </p:txEl>
                                          </p:spTgt>
                                        </p:tgtEl>
                                      </p:cBhvr>
                                      <p:to x="100000" y="100000"/>
                                    </p:animScale>
                                    <p:animScale>
                                      <p:cBhvr>
                                        <p:cTn id="34" dur="26">
                                          <p:stCondLst>
                                            <p:cond delay="1808"/>
                                          </p:stCondLst>
                                        </p:cTn>
                                        <p:tgtEl>
                                          <p:spTgt spid="3">
                                            <p:txEl>
                                              <p:pRg st="2" end="2"/>
                                            </p:txEl>
                                          </p:spTgt>
                                        </p:tgtEl>
                                      </p:cBhvr>
                                      <p:to x="100000" y="95000"/>
                                    </p:animScale>
                                    <p:animScale>
                                      <p:cBhvr>
                                        <p:cTn id="35" dur="166" decel="50000">
                                          <p:stCondLst>
                                            <p:cond delay="1834"/>
                                          </p:stCondLst>
                                        </p:cTn>
                                        <p:tgtEl>
                                          <p:spTgt spid="3">
                                            <p:txEl>
                                              <p:pRg st="2" end="2"/>
                                            </p:txEl>
                                          </p:spTgt>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4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5574D-8F29-4CDD-B77B-780DE295447E}"/>
              </a:ext>
            </a:extLst>
          </p:cNvPr>
          <p:cNvSpPr>
            <a:spLocks noGrp="1"/>
          </p:cNvSpPr>
          <p:nvPr>
            <p:ph type="title"/>
          </p:nvPr>
        </p:nvSpPr>
        <p:spPr/>
        <p:txBody>
          <a:bodyPr/>
          <a:lstStyle/>
          <a:p>
            <a:pPr algn="r" rtl="1"/>
            <a:r>
              <a:rPr lang="fa-IR" b="0" i="0" dirty="0">
                <a:solidFill>
                  <a:srgbClr val="0070C0"/>
                </a:solidFill>
                <a:effectLst/>
                <a:latin typeface="IRANSans"/>
                <a:cs typeface="A Afsaneh" panose="02000700000000000000" pitchFamily="2" charset="-78"/>
              </a:rPr>
              <a:t>طرز کار قطارهای مغناطیسی</a:t>
            </a:r>
            <a:br>
              <a:rPr lang="fa-IR" b="0" i="0" dirty="0">
                <a:solidFill>
                  <a:srgbClr val="454545"/>
                </a:solidFill>
                <a:effectLst/>
                <a:latin typeface="IRANSans"/>
              </a:rPr>
            </a:br>
            <a:endParaRPr lang="en-US" dirty="0"/>
          </a:p>
        </p:txBody>
      </p:sp>
      <p:sp>
        <p:nvSpPr>
          <p:cNvPr id="3" name="Content Placeholder 2">
            <a:extLst>
              <a:ext uri="{FF2B5EF4-FFF2-40B4-BE49-F238E27FC236}">
                <a16:creationId xmlns:a16="http://schemas.microsoft.com/office/drawing/2014/main" id="{F085B69A-6DDA-4BDF-B25B-C72FC4A10161}"/>
              </a:ext>
            </a:extLst>
          </p:cNvPr>
          <p:cNvSpPr>
            <a:spLocks noGrp="1"/>
          </p:cNvSpPr>
          <p:nvPr>
            <p:ph idx="1"/>
          </p:nvPr>
        </p:nvSpPr>
        <p:spPr>
          <a:xfrm>
            <a:off x="530087" y="1630016"/>
            <a:ext cx="8945217" cy="5658679"/>
          </a:xfrm>
        </p:spPr>
        <p:txBody>
          <a:bodyPr>
            <a:normAutofit lnSpcReduction="10000"/>
          </a:bodyPr>
          <a:lstStyle/>
          <a:p>
            <a:pPr marL="0" indent="0" algn="r" rtl="1">
              <a:lnSpc>
                <a:spcPct val="150000"/>
              </a:lnSpc>
              <a:buNone/>
            </a:pPr>
            <a:r>
              <a:rPr lang="fa-IR" b="0" i="0" dirty="0">
                <a:solidFill>
                  <a:srgbClr val="00B050"/>
                </a:solidFill>
                <a:effectLst/>
                <a:latin typeface="IRANSans"/>
                <a:cs typeface="A Chamran" panose="00000400000000000000" pitchFamily="2" charset="-78"/>
              </a:rPr>
              <a:t>در حال حاضر در نحوه کار قطارهای مغناطیسی از دو تکنولوژی استفاده می شود. مورد اول تعلیق الکترومغناطیسی</a:t>
            </a:r>
            <a:r>
              <a:rPr lang="en-US" b="0" i="0" dirty="0">
                <a:solidFill>
                  <a:srgbClr val="00B050"/>
                </a:solidFill>
                <a:effectLst/>
                <a:latin typeface="IRANSans"/>
                <a:cs typeface="A Chamran" panose="00000400000000000000" pitchFamily="2" charset="-78"/>
              </a:rPr>
              <a:t> (EMS) </a:t>
            </a:r>
            <a:r>
              <a:rPr lang="fa-IR" b="0" i="0" dirty="0">
                <a:solidFill>
                  <a:srgbClr val="00B050"/>
                </a:solidFill>
                <a:effectLst/>
                <a:latin typeface="IRANSans"/>
                <a:cs typeface="A Chamran" panose="00000400000000000000" pitchFamily="2" charset="-78"/>
              </a:rPr>
              <a:t>و نوع دوم آن تعلیق الکترودینامیک</a:t>
            </a:r>
            <a:r>
              <a:rPr lang="en-US" b="0" i="0" dirty="0">
                <a:solidFill>
                  <a:srgbClr val="00B050"/>
                </a:solidFill>
                <a:effectLst/>
                <a:latin typeface="IRANSans"/>
                <a:cs typeface="A Chamran" panose="00000400000000000000" pitchFamily="2" charset="-78"/>
              </a:rPr>
              <a:t> (EDS) </a:t>
            </a:r>
            <a:r>
              <a:rPr lang="fa-IR" b="0" i="0" dirty="0">
                <a:solidFill>
                  <a:srgbClr val="00B050"/>
                </a:solidFill>
                <a:effectLst/>
                <a:latin typeface="IRANSans"/>
                <a:cs typeface="A Chamran" panose="00000400000000000000" pitchFamily="2" charset="-78"/>
              </a:rPr>
              <a:t>است.</a:t>
            </a:r>
            <a:endParaRPr lang="en-US" b="0" i="0" dirty="0">
              <a:solidFill>
                <a:srgbClr val="00B050"/>
              </a:solidFill>
              <a:effectLst/>
              <a:latin typeface="IRANSans"/>
              <a:cs typeface="A Chamran" panose="00000400000000000000" pitchFamily="2" charset="-78"/>
            </a:endParaRPr>
          </a:p>
          <a:p>
            <a:pPr marL="0" indent="0" algn="r" rtl="1">
              <a:lnSpc>
                <a:spcPct val="150000"/>
              </a:lnSpc>
              <a:buNone/>
            </a:pPr>
            <a:r>
              <a:rPr lang="fa-IR" b="0" i="0" dirty="0">
                <a:solidFill>
                  <a:srgbClr val="00B050"/>
                </a:solidFill>
                <a:effectLst/>
                <a:latin typeface="IRANSans"/>
                <a:cs typeface="A Chamran" panose="00000400000000000000" pitchFamily="2" charset="-78"/>
              </a:rPr>
              <a:t>در سیستم تعلیق الکترومغناطیس از آهنرباهای الکتریکی در بدنه قطار استفاده می شود. سامانه های کنترل الکترونیکی نیز وظیفه حفظ فاصله بین قطار و ریل را برعهده دارند. در استفاده از این تکنولوژی نیازی به استفاده از چرخ وجود ندارد. استفاده از این تکنولوژی در قطارها توسط آلمانی ها ابداع شده است.</a:t>
            </a:r>
          </a:p>
          <a:p>
            <a:pPr marL="0" indent="0" algn="r" rtl="1">
              <a:lnSpc>
                <a:spcPct val="150000"/>
              </a:lnSpc>
              <a:buNone/>
            </a:pPr>
            <a:r>
              <a:rPr lang="fa-IR" b="0" i="0" dirty="0">
                <a:solidFill>
                  <a:srgbClr val="00B050"/>
                </a:solidFill>
                <a:effectLst/>
                <a:latin typeface="IRANSans"/>
                <a:cs typeface="A Chamran" panose="00000400000000000000" pitchFamily="2" charset="-78"/>
              </a:rPr>
              <a:t>اما در سیستم های تعلیق الکترودینامیک از آهن رباهای دائمی بسیار قوی در ریل ها استفاده می شود. میدان مغناطیسی که بر اثر استفاده از این آهن رباها به وجود می آید باعث ایجاد نیروی دافعه می شود. وزن قطار به همراه مسافرین و در نظر گرفتن یک میدان مغناطیسی قدرتمند برای معلق نگه داشتن چنین وزنی یکی از مهمترین مسائل در استفاده از قطار های مغناطیسی است.</a:t>
            </a:r>
          </a:p>
          <a:p>
            <a:pPr marL="0" indent="0" algn="r" rtl="1">
              <a:lnSpc>
                <a:spcPct val="150000"/>
              </a:lnSpc>
              <a:buNone/>
            </a:pPr>
            <a:r>
              <a:rPr lang="fa-IR" b="0" i="0" dirty="0">
                <a:solidFill>
                  <a:srgbClr val="00B050"/>
                </a:solidFill>
                <a:effectLst/>
                <a:latin typeface="IRANSans"/>
                <a:cs typeface="A Chamran" panose="00000400000000000000" pitchFamily="2" charset="-78"/>
              </a:rPr>
              <a:t>قطارهایی که از این تکنولوژی بهره می برند در سرعت های کم نیاز به استفاده از چرخ دارند، اما در مجموع با توجه به تمام ضعف ها و ویژگی ها، این تکنولوژی نسبت به تکنولوژی تعلیق الکترومغناطیسی منطقی تر به نظر می رسد. تکنولوژی تعلیق الکترودینامیک ساخت کشور ژاپن است. </a:t>
            </a:r>
            <a:r>
              <a:rPr lang="en-US" b="0" i="0" dirty="0">
                <a:solidFill>
                  <a:srgbClr val="00B050"/>
                </a:solidFill>
                <a:effectLst/>
                <a:latin typeface="IRANSans"/>
                <a:cs typeface="A Chamran" panose="00000400000000000000" pitchFamily="2" charset="-78"/>
              </a:rPr>
              <a:t>  </a:t>
            </a:r>
            <a:r>
              <a:rPr lang="en-US" i="0" dirty="0">
                <a:ln w="0"/>
                <a:solidFill>
                  <a:schemeClr val="tx1"/>
                </a:solidFill>
                <a:effectLst>
                  <a:outerShdw blurRad="38100" dist="19050" dir="2700000" algn="tl" rotWithShape="0">
                    <a:schemeClr val="dk1">
                      <a:alpha val="40000"/>
                    </a:schemeClr>
                  </a:outerShdw>
                </a:effectLst>
                <a:latin typeface="IRANSans"/>
                <a:cs typeface="A Chamran" panose="00000400000000000000" pitchFamily="2" charset="-78"/>
              </a:rPr>
              <a:t>+</a:t>
            </a:r>
            <a:r>
              <a:rPr lang="fa-IR" dirty="0">
                <a:solidFill>
                  <a:srgbClr val="00B050"/>
                </a:solidFill>
                <a:latin typeface="IRANSans"/>
                <a:cs typeface="A Chamran" panose="00000400000000000000" pitchFamily="2" charset="-78"/>
              </a:rPr>
              <a:t>توضیحات خودم</a:t>
            </a:r>
            <a:r>
              <a:rPr lang="fa-IR" b="0" i="0" dirty="0">
                <a:solidFill>
                  <a:srgbClr val="00B050"/>
                </a:solidFill>
                <a:effectLst/>
                <a:latin typeface="IRANSans"/>
                <a:cs typeface="A Chamran" panose="00000400000000000000" pitchFamily="2" charset="-78"/>
              </a:rPr>
              <a:t>  </a:t>
            </a:r>
          </a:p>
          <a:p>
            <a:pPr marL="0" indent="0" algn="r" rtl="1">
              <a:lnSpc>
                <a:spcPct val="150000"/>
              </a:lnSpc>
              <a:buNone/>
            </a:pPr>
            <a:r>
              <a:rPr lang="fa-IR" b="0" i="0" dirty="0">
                <a:solidFill>
                  <a:srgbClr val="00B050"/>
                </a:solidFill>
                <a:effectLst/>
                <a:latin typeface="IRANSans"/>
                <a:cs typeface="A Chamran" panose="00000400000000000000" pitchFamily="2" charset="-78"/>
              </a:rPr>
              <a:t> </a:t>
            </a:r>
          </a:p>
          <a:p>
            <a:pPr marL="0" indent="0" algn="r" rtl="1">
              <a:lnSpc>
                <a:spcPct val="150000"/>
              </a:lnSpc>
              <a:buNone/>
            </a:pPr>
            <a:endParaRPr lang="en-US" dirty="0">
              <a:solidFill>
                <a:srgbClr val="00B050"/>
              </a:solidFill>
              <a:cs typeface="A Chamran" panose="00000400000000000000" pitchFamily="2" charset="-78"/>
            </a:endParaRPr>
          </a:p>
        </p:txBody>
      </p:sp>
    </p:spTree>
    <p:extLst>
      <p:ext uri="{BB962C8B-B14F-4D97-AF65-F5344CB8AC3E}">
        <p14:creationId xmlns:p14="http://schemas.microsoft.com/office/powerpoint/2010/main" val="2530794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heel(1)">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arn(inVertical)">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2000"/>
                                        <p:tgtEl>
                                          <p:spTgt spid="3">
                                            <p:txEl>
                                              <p:pRg st="3" end="3"/>
                                            </p:txEl>
                                          </p:spTgt>
                                        </p:tgtEl>
                                      </p:cBhvr>
                                    </p:animEffect>
                                    <p:anim calcmode="lin" valueType="num">
                                      <p:cBhvr>
                                        <p:cTn id="40"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41"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ویژگی های قطارهای مغناطیسی">
            <a:extLst>
              <a:ext uri="{FF2B5EF4-FFF2-40B4-BE49-F238E27FC236}">
                <a16:creationId xmlns:a16="http://schemas.microsoft.com/office/drawing/2014/main" id="{8D561571-F3CF-4F05-93DF-45C08EAFAD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9531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150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C7B1C-679C-4DE6-B204-3C10352EC88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837F403-8087-462F-8469-865DFA9F1838}"/>
              </a:ext>
            </a:extLst>
          </p:cNvPr>
          <p:cNvSpPr>
            <a:spLocks noGrp="1"/>
          </p:cNvSpPr>
          <p:nvPr>
            <p:ph idx="1"/>
          </p:nvPr>
        </p:nvSpPr>
        <p:spPr/>
        <p:txBody>
          <a:bodyPr/>
          <a:lstStyle/>
          <a:p>
            <a:endParaRPr lang="en-US"/>
          </a:p>
        </p:txBody>
      </p:sp>
      <p:pic>
        <p:nvPicPr>
          <p:cNvPr id="6146" name="Picture 2" descr="مهندسی بی‌نهایت: قطارهای مگلِو، پرواز روی ریل - زومیت">
            <a:extLst>
              <a:ext uri="{FF2B5EF4-FFF2-40B4-BE49-F238E27FC236}">
                <a16:creationId xmlns:a16="http://schemas.microsoft.com/office/drawing/2014/main" id="{B963D2B7-420D-418D-9DF3-975AA3F549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9405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70557-E5B2-44FF-A470-8227E6EA0D3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14BD059-BAD5-4B3C-A184-30C779F91C5C}"/>
              </a:ext>
            </a:extLst>
          </p:cNvPr>
          <p:cNvSpPr>
            <a:spLocks noGrp="1"/>
          </p:cNvSpPr>
          <p:nvPr>
            <p:ph idx="1"/>
          </p:nvPr>
        </p:nvSpPr>
        <p:spPr/>
        <p:txBody>
          <a:bodyPr/>
          <a:lstStyle/>
          <a:p>
            <a:endParaRPr lang="en-US" dirty="0"/>
          </a:p>
        </p:txBody>
      </p:sp>
      <p:pic>
        <p:nvPicPr>
          <p:cNvPr id="7170" name="Picture 2" descr="RAILDOCs054-13 بررسی سیستم قطارمغناطیسی(مگلو)و مقايسه با قطار سريع السير  ريلي.docx">
            <a:extLst>
              <a:ext uri="{FF2B5EF4-FFF2-40B4-BE49-F238E27FC236}">
                <a16:creationId xmlns:a16="http://schemas.microsoft.com/office/drawing/2014/main" id="{B25C3252-20EC-4C10-BFB0-1683B4CCF5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4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14253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1DC81-6D95-4048-A1DA-A708400FB99F}"/>
              </a:ext>
            </a:extLst>
          </p:cNvPr>
          <p:cNvSpPr>
            <a:spLocks noGrp="1"/>
          </p:cNvSpPr>
          <p:nvPr>
            <p:ph type="title"/>
          </p:nvPr>
        </p:nvSpPr>
        <p:spPr>
          <a:xfrm>
            <a:off x="861231" y="275988"/>
            <a:ext cx="8596668" cy="1320800"/>
          </a:xfrm>
        </p:spPr>
        <p:txBody>
          <a:bodyPr/>
          <a:lstStyle/>
          <a:p>
            <a:pPr algn="r" rtl="1"/>
            <a:r>
              <a:rPr lang="fa-IR" sz="4000" b="0" i="0" dirty="0">
                <a:solidFill>
                  <a:srgbClr val="7030A0"/>
                </a:solidFill>
                <a:effectLst/>
                <a:latin typeface=".Arabic UI Display"/>
                <a:cs typeface="A  Mitra_4 (MRT)" panose="00000700000000000000" pitchFamily="2" charset="-78"/>
              </a:rPr>
              <a:t>نمونه‌ها</a:t>
            </a:r>
            <a:br>
              <a:rPr lang="fa-IR" b="0" i="0" dirty="0">
                <a:solidFill>
                  <a:srgbClr val="000000"/>
                </a:solidFill>
                <a:effectLst/>
                <a:latin typeface=".Arabic UI Display"/>
              </a:rPr>
            </a:br>
            <a:endParaRPr lang="en-US" dirty="0"/>
          </a:p>
        </p:txBody>
      </p:sp>
      <p:sp>
        <p:nvSpPr>
          <p:cNvPr id="3" name="Content Placeholder 2">
            <a:extLst>
              <a:ext uri="{FF2B5EF4-FFF2-40B4-BE49-F238E27FC236}">
                <a16:creationId xmlns:a16="http://schemas.microsoft.com/office/drawing/2014/main" id="{1DC7AA3F-CAE9-445E-8529-966936EA83C4}"/>
              </a:ext>
            </a:extLst>
          </p:cNvPr>
          <p:cNvSpPr>
            <a:spLocks noGrp="1"/>
          </p:cNvSpPr>
          <p:nvPr>
            <p:ph idx="1"/>
          </p:nvPr>
        </p:nvSpPr>
        <p:spPr>
          <a:xfrm>
            <a:off x="354842" y="1119116"/>
            <a:ext cx="9103057" cy="5595583"/>
          </a:xfrm>
        </p:spPr>
        <p:txBody>
          <a:bodyPr>
            <a:normAutofit/>
          </a:bodyPr>
          <a:lstStyle/>
          <a:p>
            <a:pPr marL="0" indent="0" algn="r" rtl="1">
              <a:buNone/>
            </a:pPr>
            <a:r>
              <a:rPr lang="fa-IR" b="1" i="0" dirty="0">
                <a:solidFill>
                  <a:schemeClr val="tx1"/>
                </a:solidFill>
                <a:effectLst/>
                <a:latin typeface=".Arabic UI Text"/>
                <a:cs typeface="B Koodak" panose="00000700000000000000" pitchFamily="2" charset="-78"/>
              </a:rPr>
              <a:t>شانگهای</a:t>
            </a:r>
          </a:p>
          <a:p>
            <a:pPr marL="0" indent="0" algn="r" rtl="1">
              <a:buNone/>
            </a:pPr>
            <a:r>
              <a:rPr lang="fa-IR" dirty="0">
                <a:solidFill>
                  <a:schemeClr val="accent6">
                    <a:lumMod val="75000"/>
                  </a:schemeClr>
                </a:solidFill>
                <a:latin typeface=".Arabic UI Text"/>
                <a:cs typeface="B Koodak" panose="00000700000000000000" pitchFamily="2" charset="-78"/>
              </a:rPr>
              <a:t>قطار مگلو شانگهای</a:t>
            </a:r>
            <a:r>
              <a:rPr lang="fa-IR" b="0" i="0" dirty="0">
                <a:solidFill>
                  <a:schemeClr val="accent6">
                    <a:lumMod val="75000"/>
                  </a:schemeClr>
                </a:solidFill>
                <a:effectLst/>
                <a:latin typeface=".Arabic UI Text"/>
                <a:cs typeface="B Koodak" panose="00000700000000000000" pitchFamily="2" charset="-78"/>
              </a:rPr>
              <a:t> در سال ۲۰۰۴ در مسافت ۳۰٫۵ کیلومتر از </a:t>
            </a:r>
            <a:r>
              <a:rPr lang="fa-IR" dirty="0">
                <a:solidFill>
                  <a:schemeClr val="accent6">
                    <a:lumMod val="75000"/>
                  </a:schemeClr>
                </a:solidFill>
                <a:latin typeface=".Arabic UI Text"/>
                <a:cs typeface="B Koodak" panose="00000700000000000000" pitchFamily="2" charset="-78"/>
              </a:rPr>
              <a:t>فرودگاه پودونگ</a:t>
            </a:r>
            <a:r>
              <a:rPr lang="fa-IR" b="0" i="0" dirty="0">
                <a:solidFill>
                  <a:schemeClr val="accent6">
                    <a:lumMod val="75000"/>
                  </a:schemeClr>
                </a:solidFill>
                <a:effectLst/>
                <a:latin typeface=".Arabic UI Text"/>
                <a:cs typeface="B Koodak" panose="00000700000000000000" pitchFamily="2" charset="-78"/>
              </a:rPr>
              <a:t> تا شهر </a:t>
            </a:r>
            <a:r>
              <a:rPr lang="fa-IR" dirty="0">
                <a:solidFill>
                  <a:schemeClr val="accent6">
                    <a:lumMod val="75000"/>
                  </a:schemeClr>
                </a:solidFill>
                <a:latin typeface=".Arabic UI Text"/>
                <a:cs typeface="B Koodak" panose="00000700000000000000" pitchFamily="2" charset="-78"/>
              </a:rPr>
              <a:t>شانگهای</a:t>
            </a:r>
            <a:r>
              <a:rPr lang="fa-IR" b="0" i="0" dirty="0">
                <a:solidFill>
                  <a:schemeClr val="accent6">
                    <a:lumMod val="75000"/>
                  </a:schemeClr>
                </a:solidFill>
                <a:effectLst/>
                <a:latin typeface=".Arabic UI Text"/>
                <a:cs typeface="B Koodak" panose="00000700000000000000" pitchFamily="2" charset="-78"/>
              </a:rPr>
              <a:t> افتتاح شد. سرعت حداکثر ۴۳۱ و زمان سیر ۷ دقیقه و قیمت بلیط آن ۷ دلار است و برای مسافرین پرواز حدود ۶ دلار و رفت و برگشت ۱۱ دلار. عملیات ساخت این پروژه در سال ۲۰۰۱ آغاز و هزینه ساخت این سیستم ۱٫۳۳ میلیارد دلار گردید.</a:t>
            </a:r>
          </a:p>
          <a:p>
            <a:pPr marL="0" indent="0" algn="r" rtl="1">
              <a:buNone/>
            </a:pPr>
            <a:r>
              <a:rPr lang="fa-IR" b="0" i="0" dirty="0">
                <a:solidFill>
                  <a:schemeClr val="accent6">
                    <a:lumMod val="75000"/>
                  </a:schemeClr>
                </a:solidFill>
                <a:effectLst/>
                <a:latin typeface=".Arabic UI Text"/>
                <a:cs typeface="B Koodak" panose="00000700000000000000" pitchFamily="2" charset="-78"/>
              </a:rPr>
              <a:t>تشعشع ناشی از میدان قوی مغناطیسی مسیر قطار باعث شده‌است تا مسئولان خط مگلو شانگهای ناچار به خرید و تملک اراضی اطراف خط به منظور ایجاد یک ناحیه خالی از سکنه بین مسیر مگلو و نواحی مسکونی شوند.</a:t>
            </a:r>
          </a:p>
          <a:p>
            <a:pPr marL="0" indent="0" algn="r" rtl="1">
              <a:buNone/>
            </a:pPr>
            <a:r>
              <a:rPr lang="fa-IR" b="1" i="0" dirty="0">
                <a:solidFill>
                  <a:schemeClr val="tx1"/>
                </a:solidFill>
                <a:effectLst/>
                <a:latin typeface=".Arabic UI Text"/>
                <a:cs typeface="B Koodak" panose="00000700000000000000" pitchFamily="2" charset="-78"/>
              </a:rPr>
              <a:t>هامبورگ</a:t>
            </a:r>
          </a:p>
          <a:p>
            <a:pPr marL="0" indent="0" algn="r" rtl="1">
              <a:buNone/>
            </a:pPr>
            <a:r>
              <a:rPr lang="fa-IR" b="0" i="0" dirty="0">
                <a:solidFill>
                  <a:schemeClr val="accent6">
                    <a:lumMod val="75000"/>
                  </a:schemeClr>
                </a:solidFill>
                <a:effectLst/>
                <a:latin typeface=".Arabic UI Text"/>
                <a:cs typeface="B Koodak" panose="00000700000000000000" pitchFamily="2" charset="-78"/>
              </a:rPr>
              <a:t>اولین قطار مگلو با محرک طولی مغناطیسی بود که توانست مجوز، جهت </a:t>
            </a:r>
            <a:r>
              <a:rPr lang="fa-IR" dirty="0">
                <a:solidFill>
                  <a:schemeClr val="accent6">
                    <a:lumMod val="75000"/>
                  </a:schemeClr>
                </a:solidFill>
                <a:latin typeface=".Arabic UI Text"/>
                <a:cs typeface="B Koodak" panose="00000700000000000000" pitchFamily="2" charset="-78"/>
              </a:rPr>
              <a:t>حمل و نقل</a:t>
            </a:r>
            <a:r>
              <a:rPr lang="fa-IR" b="0" i="0" dirty="0">
                <a:solidFill>
                  <a:schemeClr val="accent6">
                    <a:lumMod val="75000"/>
                  </a:schemeClr>
                </a:solidFill>
                <a:effectLst/>
                <a:latin typeface=".Arabic UI Text"/>
                <a:cs typeface="B Koodak" panose="00000700000000000000" pitchFamily="2" charset="-78"/>
              </a:rPr>
              <a:t> مسافر را بدست آورد. در سال ۱۹۷۹ در اولین نمایشگاه بین‌المللی حمل و نقل در </a:t>
            </a:r>
            <a:r>
              <a:rPr lang="fa-IR" dirty="0">
                <a:solidFill>
                  <a:schemeClr val="accent6">
                    <a:lumMod val="75000"/>
                  </a:schemeClr>
                </a:solidFill>
                <a:latin typeface=".Arabic UI Text"/>
                <a:cs typeface="B Koodak" panose="00000700000000000000" pitchFamily="2" charset="-78"/>
              </a:rPr>
              <a:t>هامبورگ</a:t>
            </a:r>
            <a:r>
              <a:rPr lang="fa-IR" b="0" i="0" dirty="0">
                <a:solidFill>
                  <a:schemeClr val="accent6">
                    <a:lumMod val="75000"/>
                  </a:schemeClr>
                </a:solidFill>
                <a:effectLst/>
                <a:latin typeface=".Arabic UI Text"/>
                <a:cs typeface="B Koodak" panose="00000700000000000000" pitchFamily="2" charset="-78"/>
              </a:rPr>
              <a:t>، خطی از این نوع به طول ۹۰۸ متر به نمایش درآمد. استقبال بازدید کنندگان از این خط به قدری زیاد بود که نمایش آنرا به مدت ۳ ماه پس از اتمام نمایشگاه تمدید کردند و دراین مدت بیش از ۵۰۰۰۰ مسافر توسط آن جابه‌جا شد. این خط مجدداً در سال ۱۹۸۰ در شهر ( </a:t>
            </a:r>
            <a:r>
              <a:rPr lang="en-US" b="0" i="1" dirty="0">
                <a:solidFill>
                  <a:schemeClr val="accent6">
                    <a:lumMod val="75000"/>
                  </a:schemeClr>
                </a:solidFill>
                <a:effectLst/>
                <a:latin typeface=".Arabic UI Text"/>
                <a:cs typeface="B Koodak" panose="00000700000000000000" pitchFamily="2" charset="-78"/>
              </a:rPr>
              <a:t>Kassel</a:t>
            </a:r>
            <a:r>
              <a:rPr lang="fa-IR" b="0" i="1" dirty="0">
                <a:solidFill>
                  <a:schemeClr val="accent6">
                    <a:lumMod val="75000"/>
                  </a:schemeClr>
                </a:solidFill>
                <a:effectLst/>
                <a:latin typeface=".Arabic UI Text"/>
                <a:cs typeface="B Koodak" panose="00000700000000000000" pitchFamily="2" charset="-78"/>
              </a:rPr>
              <a:t> </a:t>
            </a:r>
            <a:r>
              <a:rPr lang="fa-IR" b="0" i="0" dirty="0">
                <a:solidFill>
                  <a:schemeClr val="accent6">
                    <a:lumMod val="75000"/>
                  </a:schemeClr>
                </a:solidFill>
                <a:effectLst/>
                <a:latin typeface=".Arabic UI Text"/>
                <a:cs typeface="B Koodak" panose="00000700000000000000" pitchFamily="2" charset="-78"/>
              </a:rPr>
              <a:t>شهری در </a:t>
            </a:r>
            <a:r>
              <a:rPr lang="fa-IR" dirty="0">
                <a:solidFill>
                  <a:schemeClr val="accent6">
                    <a:lumMod val="75000"/>
                  </a:schemeClr>
                </a:solidFill>
                <a:latin typeface=".Arabic UI Text"/>
                <a:cs typeface="B Koodak" panose="00000700000000000000" pitchFamily="2" charset="-78"/>
              </a:rPr>
              <a:t>آلمان</a:t>
            </a:r>
            <a:r>
              <a:rPr lang="fa-IR" b="0" i="0" dirty="0">
                <a:solidFill>
                  <a:schemeClr val="accent6">
                    <a:lumMod val="75000"/>
                  </a:schemeClr>
                </a:solidFill>
                <a:effectLst/>
                <a:latin typeface=".Arabic UI Text"/>
                <a:cs typeface="B Koodak" panose="00000700000000000000" pitchFamily="2" charset="-78"/>
              </a:rPr>
              <a:t>) مورد استفاده قرار گرفت.</a:t>
            </a:r>
            <a:r>
              <a:rPr lang="fa-IR" b="0" i="0" strike="noStrike" dirty="0">
                <a:solidFill>
                  <a:schemeClr val="accent6">
                    <a:lumMod val="75000"/>
                  </a:schemeClr>
                </a:solidFill>
                <a:effectLst/>
                <a:latin typeface=".Arabic UI Text"/>
                <a:cs typeface="B Koodak" panose="00000700000000000000" pitchFamily="2" charset="-78"/>
              </a:rPr>
              <a:t> </a:t>
            </a:r>
          </a:p>
          <a:p>
            <a:pPr marL="0" indent="0" algn="r" rtl="1">
              <a:buNone/>
            </a:pPr>
            <a:r>
              <a:rPr lang="fa-IR" b="1" i="0" dirty="0">
                <a:solidFill>
                  <a:schemeClr val="tx1"/>
                </a:solidFill>
                <a:effectLst/>
                <a:latin typeface=".Arabic UI Text"/>
                <a:cs typeface="B Koodak" panose="00000700000000000000" pitchFamily="2" charset="-78"/>
              </a:rPr>
              <a:t>در ایران</a:t>
            </a:r>
          </a:p>
          <a:p>
            <a:pPr marL="0" indent="0" algn="r" rtl="1">
              <a:buNone/>
            </a:pPr>
            <a:r>
              <a:rPr lang="fa-IR" b="0" i="0" dirty="0">
                <a:solidFill>
                  <a:schemeClr val="accent6">
                    <a:lumMod val="75000"/>
                  </a:schemeClr>
                </a:solidFill>
                <a:effectLst/>
                <a:latin typeface=".Arabic UI Text"/>
                <a:cs typeface="B Koodak" panose="00000700000000000000" pitchFamily="2" charset="-78"/>
              </a:rPr>
              <a:t>قراردادی میان ایران و آلمان برای اجرای پروژه خط مگلو تهران-مشهد با نام «قطار سریع‌السیر تهران - مشهد» منعقد شده‌است. طول اجرای طرح ۸۶۰ کیلومتر بود و مقرر بود که در زمان دو ساعت تعداد ۱۱۷۲ نفر مسافر را با ۱۰ واگن کشنده از تهران به مشهد منتقل کند.</a:t>
            </a:r>
            <a:r>
              <a:rPr lang="fa-IR" b="0" i="0" strike="noStrike" baseline="30000" dirty="0">
                <a:solidFill>
                  <a:schemeClr val="accent6">
                    <a:lumMod val="75000"/>
                  </a:schemeClr>
                </a:solidFill>
                <a:effectLst/>
                <a:latin typeface=".Arabic UI Text"/>
                <a:cs typeface="B Koodak" panose="00000700000000000000" pitchFamily="2" charset="-78"/>
              </a:rPr>
              <a:t>  </a:t>
            </a:r>
            <a:r>
              <a:rPr lang="fa-IR" b="0" i="0" dirty="0">
                <a:solidFill>
                  <a:schemeClr val="accent6">
                    <a:lumMod val="75000"/>
                  </a:schemeClr>
                </a:solidFill>
                <a:effectLst/>
                <a:latin typeface=".Arabic UI Text"/>
                <a:cs typeface="B Koodak" panose="00000700000000000000" pitchFamily="2" charset="-78"/>
              </a:rPr>
              <a:t>پس از گذشت مدتی، این طرح به علت هزینه زیاد، از سوی کارشناسان </a:t>
            </a:r>
            <a:r>
              <a:rPr lang="fa-IR" dirty="0">
                <a:solidFill>
                  <a:schemeClr val="accent6">
                    <a:lumMod val="75000"/>
                  </a:schemeClr>
                </a:solidFill>
                <a:latin typeface=".Arabic UI Text"/>
                <a:cs typeface="B Koodak" panose="00000700000000000000" pitchFamily="2" charset="-78"/>
              </a:rPr>
              <a:t>وزارت راه و ترابری</a:t>
            </a:r>
            <a:r>
              <a:rPr lang="fa-IR" b="0" i="0" dirty="0">
                <a:solidFill>
                  <a:schemeClr val="accent6">
                    <a:lumMod val="75000"/>
                  </a:schemeClr>
                </a:solidFill>
                <a:effectLst/>
                <a:latin typeface=".Arabic UI Text"/>
                <a:cs typeface="B Koodak" panose="00000700000000000000" pitchFamily="2" charset="-78"/>
              </a:rPr>
              <a:t> نامناسب تشخیص داده شده و بدین شکل این طرح از سوی </a:t>
            </a:r>
            <a:r>
              <a:rPr lang="fa-IR" dirty="0">
                <a:solidFill>
                  <a:schemeClr val="accent6">
                    <a:lumMod val="75000"/>
                  </a:schemeClr>
                </a:solidFill>
                <a:latin typeface=".Arabic UI Text"/>
                <a:cs typeface="B Koodak" panose="00000700000000000000" pitchFamily="2" charset="-78"/>
              </a:rPr>
              <a:t>هیئت دولت</a:t>
            </a:r>
            <a:r>
              <a:rPr lang="fa-IR" b="0" i="0" dirty="0">
                <a:solidFill>
                  <a:schemeClr val="accent6">
                    <a:lumMod val="75000"/>
                  </a:schemeClr>
                </a:solidFill>
                <a:effectLst/>
                <a:latin typeface=".Arabic UI Text"/>
                <a:cs typeface="B Koodak" panose="00000700000000000000" pitchFamily="2" charset="-78"/>
              </a:rPr>
              <a:t> لغو شد.</a:t>
            </a:r>
          </a:p>
          <a:p>
            <a:pPr marL="0" indent="0" algn="r" rtl="1">
              <a:buNone/>
            </a:pPr>
            <a:endParaRPr lang="en-US" dirty="0">
              <a:solidFill>
                <a:schemeClr val="accent6">
                  <a:lumMod val="75000"/>
                </a:schemeClr>
              </a:solidFill>
              <a:cs typeface="B Koodak" panose="00000700000000000000" pitchFamily="2" charset="-78"/>
            </a:endParaRPr>
          </a:p>
        </p:txBody>
      </p:sp>
    </p:spTree>
    <p:extLst>
      <p:ext uri="{BB962C8B-B14F-4D97-AF65-F5344CB8AC3E}">
        <p14:creationId xmlns:p14="http://schemas.microsoft.com/office/powerpoint/2010/main" val="2033033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80">
                                          <p:stCondLst>
                                            <p:cond delay="0"/>
                                          </p:stCondLst>
                                        </p:cTn>
                                        <p:tgtEl>
                                          <p:spTgt spid="3">
                                            <p:txEl>
                                              <p:pRg st="1" end="1"/>
                                            </p:txEl>
                                          </p:spTgt>
                                        </p:tgtEl>
                                      </p:cBhvr>
                                    </p:animEffect>
                                    <p:anim calcmode="lin" valueType="num">
                                      <p:cBhvr>
                                        <p:cTn id="20"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xEl>
                                              <p:pRg st="1" end="1"/>
                                            </p:txEl>
                                          </p:spTgt>
                                        </p:tgtEl>
                                      </p:cBhvr>
                                      <p:to x="100000" y="60000"/>
                                    </p:animScale>
                                    <p:animScale>
                                      <p:cBhvr>
                                        <p:cTn id="26" dur="166" decel="50000">
                                          <p:stCondLst>
                                            <p:cond delay="676"/>
                                          </p:stCondLst>
                                        </p:cTn>
                                        <p:tgtEl>
                                          <p:spTgt spid="3">
                                            <p:txEl>
                                              <p:pRg st="1" end="1"/>
                                            </p:txEl>
                                          </p:spTgt>
                                        </p:tgtEl>
                                      </p:cBhvr>
                                      <p:to x="100000" y="100000"/>
                                    </p:animScale>
                                    <p:animScale>
                                      <p:cBhvr>
                                        <p:cTn id="27" dur="26">
                                          <p:stCondLst>
                                            <p:cond delay="1312"/>
                                          </p:stCondLst>
                                        </p:cTn>
                                        <p:tgtEl>
                                          <p:spTgt spid="3">
                                            <p:txEl>
                                              <p:pRg st="1" end="1"/>
                                            </p:txEl>
                                          </p:spTgt>
                                        </p:tgtEl>
                                      </p:cBhvr>
                                      <p:to x="100000" y="80000"/>
                                    </p:animScale>
                                    <p:animScale>
                                      <p:cBhvr>
                                        <p:cTn id="28" dur="166" decel="50000">
                                          <p:stCondLst>
                                            <p:cond delay="1338"/>
                                          </p:stCondLst>
                                        </p:cTn>
                                        <p:tgtEl>
                                          <p:spTgt spid="3">
                                            <p:txEl>
                                              <p:pRg st="1" end="1"/>
                                            </p:txEl>
                                          </p:spTgt>
                                        </p:tgtEl>
                                      </p:cBhvr>
                                      <p:to x="100000" y="100000"/>
                                    </p:animScale>
                                    <p:animScale>
                                      <p:cBhvr>
                                        <p:cTn id="29" dur="26">
                                          <p:stCondLst>
                                            <p:cond delay="1642"/>
                                          </p:stCondLst>
                                        </p:cTn>
                                        <p:tgtEl>
                                          <p:spTgt spid="3">
                                            <p:txEl>
                                              <p:pRg st="1" end="1"/>
                                            </p:txEl>
                                          </p:spTgt>
                                        </p:tgtEl>
                                      </p:cBhvr>
                                      <p:to x="100000" y="90000"/>
                                    </p:animScale>
                                    <p:animScale>
                                      <p:cBhvr>
                                        <p:cTn id="30" dur="166" decel="50000">
                                          <p:stCondLst>
                                            <p:cond delay="1668"/>
                                          </p:stCondLst>
                                        </p:cTn>
                                        <p:tgtEl>
                                          <p:spTgt spid="3">
                                            <p:txEl>
                                              <p:pRg st="1" end="1"/>
                                            </p:txEl>
                                          </p:spTgt>
                                        </p:tgtEl>
                                      </p:cBhvr>
                                      <p:to x="100000" y="100000"/>
                                    </p:animScale>
                                    <p:animScale>
                                      <p:cBhvr>
                                        <p:cTn id="31" dur="26">
                                          <p:stCondLst>
                                            <p:cond delay="1808"/>
                                          </p:stCondLst>
                                        </p:cTn>
                                        <p:tgtEl>
                                          <p:spTgt spid="3">
                                            <p:txEl>
                                              <p:pRg st="1" end="1"/>
                                            </p:txEl>
                                          </p:spTgt>
                                        </p:tgtEl>
                                      </p:cBhvr>
                                      <p:to x="100000" y="95000"/>
                                    </p:animScale>
                                    <p:animScale>
                                      <p:cBhvr>
                                        <p:cTn id="32" dur="166" decel="50000">
                                          <p:stCondLst>
                                            <p:cond delay="1834"/>
                                          </p:stCondLst>
                                        </p:cTn>
                                        <p:tgtEl>
                                          <p:spTgt spid="3">
                                            <p:txEl>
                                              <p:pRg st="1" end="1"/>
                                            </p:txEl>
                                          </p:spTgt>
                                        </p:tgtEl>
                                      </p:cBhvr>
                                      <p:to x="100000" y="100000"/>
                                    </p:animScale>
                                  </p:childTnLst>
                                </p:cTn>
                              </p:par>
                              <p:par>
                                <p:cTn id="33" presetID="26" presetClass="entr" presetSubtype="0" fill="hold" nodeType="with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wipe(down)">
                                      <p:cBhvr>
                                        <p:cTn id="35" dur="580">
                                          <p:stCondLst>
                                            <p:cond delay="0"/>
                                          </p:stCondLst>
                                        </p:cTn>
                                        <p:tgtEl>
                                          <p:spTgt spid="3">
                                            <p:txEl>
                                              <p:pRg st="2" end="2"/>
                                            </p:txEl>
                                          </p:spTgt>
                                        </p:tgtEl>
                                      </p:cBhvr>
                                    </p:animEffect>
                                    <p:anim calcmode="lin" valueType="num">
                                      <p:cBhvr>
                                        <p:cTn id="3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1" dur="26">
                                          <p:stCondLst>
                                            <p:cond delay="650"/>
                                          </p:stCondLst>
                                        </p:cTn>
                                        <p:tgtEl>
                                          <p:spTgt spid="3">
                                            <p:txEl>
                                              <p:pRg st="2" end="2"/>
                                            </p:txEl>
                                          </p:spTgt>
                                        </p:tgtEl>
                                      </p:cBhvr>
                                      <p:to x="100000" y="60000"/>
                                    </p:animScale>
                                    <p:animScale>
                                      <p:cBhvr>
                                        <p:cTn id="42" dur="166" decel="50000">
                                          <p:stCondLst>
                                            <p:cond delay="676"/>
                                          </p:stCondLst>
                                        </p:cTn>
                                        <p:tgtEl>
                                          <p:spTgt spid="3">
                                            <p:txEl>
                                              <p:pRg st="2" end="2"/>
                                            </p:txEl>
                                          </p:spTgt>
                                        </p:tgtEl>
                                      </p:cBhvr>
                                      <p:to x="100000" y="100000"/>
                                    </p:animScale>
                                    <p:animScale>
                                      <p:cBhvr>
                                        <p:cTn id="43" dur="26">
                                          <p:stCondLst>
                                            <p:cond delay="1312"/>
                                          </p:stCondLst>
                                        </p:cTn>
                                        <p:tgtEl>
                                          <p:spTgt spid="3">
                                            <p:txEl>
                                              <p:pRg st="2" end="2"/>
                                            </p:txEl>
                                          </p:spTgt>
                                        </p:tgtEl>
                                      </p:cBhvr>
                                      <p:to x="100000" y="80000"/>
                                    </p:animScale>
                                    <p:animScale>
                                      <p:cBhvr>
                                        <p:cTn id="44" dur="166" decel="50000">
                                          <p:stCondLst>
                                            <p:cond delay="1338"/>
                                          </p:stCondLst>
                                        </p:cTn>
                                        <p:tgtEl>
                                          <p:spTgt spid="3">
                                            <p:txEl>
                                              <p:pRg st="2" end="2"/>
                                            </p:txEl>
                                          </p:spTgt>
                                        </p:tgtEl>
                                      </p:cBhvr>
                                      <p:to x="100000" y="100000"/>
                                    </p:animScale>
                                    <p:animScale>
                                      <p:cBhvr>
                                        <p:cTn id="45" dur="26">
                                          <p:stCondLst>
                                            <p:cond delay="1642"/>
                                          </p:stCondLst>
                                        </p:cTn>
                                        <p:tgtEl>
                                          <p:spTgt spid="3">
                                            <p:txEl>
                                              <p:pRg st="2" end="2"/>
                                            </p:txEl>
                                          </p:spTgt>
                                        </p:tgtEl>
                                      </p:cBhvr>
                                      <p:to x="100000" y="90000"/>
                                    </p:animScale>
                                    <p:animScale>
                                      <p:cBhvr>
                                        <p:cTn id="46" dur="166" decel="50000">
                                          <p:stCondLst>
                                            <p:cond delay="1668"/>
                                          </p:stCondLst>
                                        </p:cTn>
                                        <p:tgtEl>
                                          <p:spTgt spid="3">
                                            <p:txEl>
                                              <p:pRg st="2" end="2"/>
                                            </p:txEl>
                                          </p:spTgt>
                                        </p:tgtEl>
                                      </p:cBhvr>
                                      <p:to x="100000" y="100000"/>
                                    </p:animScale>
                                    <p:animScale>
                                      <p:cBhvr>
                                        <p:cTn id="47" dur="26">
                                          <p:stCondLst>
                                            <p:cond delay="1808"/>
                                          </p:stCondLst>
                                        </p:cTn>
                                        <p:tgtEl>
                                          <p:spTgt spid="3">
                                            <p:txEl>
                                              <p:pRg st="2" end="2"/>
                                            </p:txEl>
                                          </p:spTgt>
                                        </p:tgtEl>
                                      </p:cBhvr>
                                      <p:to x="100000" y="95000"/>
                                    </p:animScale>
                                    <p:animScale>
                                      <p:cBhvr>
                                        <p:cTn id="48" dur="166" decel="50000">
                                          <p:stCondLst>
                                            <p:cond delay="1834"/>
                                          </p:stCondLst>
                                        </p:cTn>
                                        <p:tgtEl>
                                          <p:spTgt spid="3">
                                            <p:txEl>
                                              <p:pRg st="2" end="2"/>
                                            </p:txEl>
                                          </p:spTgt>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5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56" dur="1000"/>
                                        <p:tgtEl>
                                          <p:spTgt spid="3">
                                            <p:txEl>
                                              <p:pRg st="3" end="3"/>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barn(inVertical)">
                                      <p:cBhvr>
                                        <p:cTn id="61" dur="500"/>
                                        <p:tgtEl>
                                          <p:spTgt spid="3">
                                            <p:txEl>
                                              <p:pRg st="4" end="4"/>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3">
                                            <p:txEl>
                                              <p:pRg st="5" end="5"/>
                                            </p:txEl>
                                          </p:spTgt>
                                        </p:tgtEl>
                                        <p:attrNameLst>
                                          <p:attrName>style.visibility</p:attrName>
                                        </p:attrNameLst>
                                      </p:cBhvr>
                                      <p:to>
                                        <p:strVal val="visible"/>
                                      </p:to>
                                    </p:set>
                                    <p:animEffect transition="in" filter="fade">
                                      <p:cBhvr>
                                        <p:cTn id="66" dur="1000"/>
                                        <p:tgtEl>
                                          <p:spTgt spid="3">
                                            <p:txEl>
                                              <p:pRg st="5" end="5"/>
                                            </p:txEl>
                                          </p:spTgt>
                                        </p:tgtEl>
                                      </p:cBhvr>
                                    </p:animEffect>
                                    <p:anim calcmode="lin" valueType="num">
                                      <p:cBhvr>
                                        <p:cTn id="6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3">
                                            <p:txEl>
                                              <p:pRg st="6" end="6"/>
                                            </p:txEl>
                                          </p:spTgt>
                                        </p:tgtEl>
                                        <p:attrNameLst>
                                          <p:attrName>style.visibility</p:attrName>
                                        </p:attrNameLst>
                                      </p:cBhvr>
                                      <p:to>
                                        <p:strVal val="visible"/>
                                      </p:to>
                                    </p:set>
                                    <p:anim calcmode="lin" valueType="num">
                                      <p:cBhvr>
                                        <p:cTn id="7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74"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7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7CA1A9-2775-47A8-A6A5-07854D59258A}"/>
              </a:ext>
            </a:extLst>
          </p:cNvPr>
          <p:cNvSpPr>
            <a:spLocks noGrp="1"/>
          </p:cNvSpPr>
          <p:nvPr>
            <p:ph idx="1"/>
          </p:nvPr>
        </p:nvSpPr>
        <p:spPr>
          <a:xfrm>
            <a:off x="836360" y="985030"/>
            <a:ext cx="8596668" cy="3880773"/>
          </a:xfrm>
        </p:spPr>
        <p:txBody>
          <a:bodyPr>
            <a:normAutofit/>
          </a:bodyPr>
          <a:lstStyle/>
          <a:p>
            <a:pPr marL="0" indent="0" algn="ctr" rtl="1">
              <a:buNone/>
            </a:pPr>
            <a:endParaRPr lang="fa-IR" sz="3200" b="1" i="0" dirty="0">
              <a:solidFill>
                <a:srgbClr val="000000"/>
              </a:solidFill>
              <a:effectLst/>
              <a:latin typeface="IranSans"/>
              <a:cs typeface="2  Titr" panose="00000700000000000000" pitchFamily="2" charset="-78"/>
            </a:endParaRPr>
          </a:p>
          <a:p>
            <a:pPr marL="0" indent="0" algn="ctr" rtl="1">
              <a:buNone/>
            </a:pPr>
            <a:endParaRPr lang="fa-IR" sz="3200" b="1" dirty="0">
              <a:solidFill>
                <a:srgbClr val="000000"/>
              </a:solidFill>
              <a:latin typeface="IranSans"/>
              <a:cs typeface="2  Titr" panose="00000700000000000000" pitchFamily="2" charset="-78"/>
            </a:endParaRPr>
          </a:p>
          <a:p>
            <a:pPr marL="0" indent="0" algn="ctr" rtl="1">
              <a:buNone/>
            </a:pPr>
            <a:endParaRPr lang="fa-IR" sz="3200" b="1" i="0" dirty="0">
              <a:solidFill>
                <a:srgbClr val="000000"/>
              </a:solidFill>
              <a:effectLst/>
              <a:latin typeface="IranSans"/>
              <a:cs typeface="2  Titr" panose="00000700000000000000" pitchFamily="2" charset="-78"/>
            </a:endParaRPr>
          </a:p>
          <a:p>
            <a:pPr marL="0" indent="0" algn="ctr" rtl="1">
              <a:buNone/>
            </a:pPr>
            <a:r>
              <a:rPr lang="fa-IR" sz="3200" b="1" i="0" dirty="0">
                <a:solidFill>
                  <a:srgbClr val="000000"/>
                </a:solidFill>
                <a:effectLst/>
                <a:latin typeface="IranSans"/>
                <a:cs typeface="2  Titr" panose="00000700000000000000" pitchFamily="2" charset="-78"/>
              </a:rPr>
              <a:t>پرسرعت ترين قطار هاي دنيا كه اكنون فعال هستند</a:t>
            </a:r>
          </a:p>
          <a:p>
            <a:pPr marL="0" indent="0" algn="ctr">
              <a:buNone/>
            </a:pPr>
            <a:endParaRPr lang="fa-IR" sz="3200" b="1" i="0" dirty="0">
              <a:solidFill>
                <a:srgbClr val="000000"/>
              </a:solidFill>
              <a:effectLst/>
              <a:latin typeface="IranSans"/>
              <a:cs typeface="2  Titr" panose="00000700000000000000" pitchFamily="2" charset="-78"/>
            </a:endParaRPr>
          </a:p>
          <a:p>
            <a:pPr marL="0" indent="0" algn="ctr">
              <a:buNone/>
            </a:pPr>
            <a:endParaRPr lang="fa-IR" sz="3200" b="1" dirty="0">
              <a:solidFill>
                <a:srgbClr val="000000"/>
              </a:solidFill>
              <a:latin typeface="IranSans"/>
              <a:cs typeface="2  Titr" panose="00000700000000000000" pitchFamily="2" charset="-78"/>
            </a:endParaRPr>
          </a:p>
          <a:p>
            <a:pPr marL="0" indent="0" algn="ctr">
              <a:buNone/>
            </a:pPr>
            <a:endParaRPr lang="en-US" sz="3200" dirty="0">
              <a:cs typeface="2  Titr" panose="00000700000000000000" pitchFamily="2" charset="-78"/>
            </a:endParaRPr>
          </a:p>
        </p:txBody>
      </p:sp>
    </p:spTree>
    <p:extLst>
      <p:ext uri="{BB962C8B-B14F-4D97-AF65-F5344CB8AC3E}">
        <p14:creationId xmlns:p14="http://schemas.microsoft.com/office/powerpoint/2010/main" val="135138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5780F-84B3-45DA-BB39-C68425B15122}"/>
              </a:ext>
            </a:extLst>
          </p:cNvPr>
          <p:cNvSpPr>
            <a:spLocks noGrp="1"/>
          </p:cNvSpPr>
          <p:nvPr>
            <p:ph type="title"/>
          </p:nvPr>
        </p:nvSpPr>
        <p:spPr/>
        <p:txBody>
          <a:bodyPr>
            <a:normAutofit/>
          </a:bodyPr>
          <a:lstStyle/>
          <a:p>
            <a:pPr algn="r" rtl="1"/>
            <a:r>
              <a:rPr lang="fa-IR" sz="4000" b="1" i="0" dirty="0">
                <a:solidFill>
                  <a:srgbClr val="7030A0"/>
                </a:solidFill>
                <a:effectLst/>
                <a:latin typeface="IranSans"/>
                <a:cs typeface="A Chamran" panose="00000400000000000000" pitchFamily="2" charset="-78"/>
              </a:rPr>
              <a:t>ترن </a:t>
            </a:r>
            <a:r>
              <a:rPr lang="en-US" sz="4000" b="1" i="0" dirty="0">
                <a:solidFill>
                  <a:srgbClr val="7030A0"/>
                </a:solidFill>
                <a:effectLst/>
                <a:latin typeface="IranSans"/>
                <a:cs typeface="A Chamran" panose="00000400000000000000" pitchFamily="2" charset="-78"/>
              </a:rPr>
              <a:t>CRH380A</a:t>
            </a:r>
            <a:endParaRPr lang="en-US" sz="4000" dirty="0">
              <a:solidFill>
                <a:srgbClr val="7030A0"/>
              </a:solidFill>
              <a:cs typeface="A Chamran" panose="00000400000000000000" pitchFamily="2" charset="-78"/>
            </a:endParaRPr>
          </a:p>
        </p:txBody>
      </p:sp>
      <p:sp>
        <p:nvSpPr>
          <p:cNvPr id="3" name="Content Placeholder 2">
            <a:extLst>
              <a:ext uri="{FF2B5EF4-FFF2-40B4-BE49-F238E27FC236}">
                <a16:creationId xmlns:a16="http://schemas.microsoft.com/office/drawing/2014/main" id="{809B4DAD-11FE-4045-8DA2-7937BD5573ED}"/>
              </a:ext>
            </a:extLst>
          </p:cNvPr>
          <p:cNvSpPr>
            <a:spLocks noGrp="1"/>
          </p:cNvSpPr>
          <p:nvPr>
            <p:ph idx="1"/>
          </p:nvPr>
        </p:nvSpPr>
        <p:spPr>
          <a:xfrm>
            <a:off x="452047" y="159511"/>
            <a:ext cx="5153623" cy="3880773"/>
          </a:xfrm>
        </p:spPr>
        <p:txBody>
          <a:bodyPr>
            <a:normAutofit/>
          </a:bodyPr>
          <a:lstStyle/>
          <a:p>
            <a:pPr marL="0" indent="0" algn="r" rtl="1">
              <a:lnSpc>
                <a:spcPct val="250000"/>
              </a:lnSpc>
              <a:buNone/>
            </a:pPr>
            <a:r>
              <a:rPr lang="fa-IR" sz="2400" b="0" i="0" dirty="0">
                <a:solidFill>
                  <a:srgbClr val="FF0000"/>
                </a:solidFill>
                <a:effectLst/>
                <a:latin typeface="IranSans"/>
                <a:cs typeface="A Afsaneh" panose="02000700000000000000" pitchFamily="2" charset="-78"/>
              </a:rPr>
              <a:t>اين ترن چيني مي تواند مسیر شانگهای تا پکن را که 1030 کیلومتر فاصله دارند در مدت چهار ساعت 48 دقیقه طی کند . این ترن می تواند با سرعتی برابر با 480 کیلومتر بر ساعت ، 500 مسافر را جا به جا کند.</a:t>
            </a:r>
            <a:endParaRPr lang="en-US" sz="2400" dirty="0">
              <a:solidFill>
                <a:srgbClr val="FF0000"/>
              </a:solidFill>
              <a:cs typeface="A Afsaneh" panose="02000700000000000000" pitchFamily="2" charset="-78"/>
            </a:endParaRPr>
          </a:p>
        </p:txBody>
      </p:sp>
      <p:pic>
        <p:nvPicPr>
          <p:cNvPr id="2050" name="Picture 2" descr="لوکس ترین و پر سرعت ترین قطارهای جهان را بشناسید - نظاره">
            <a:extLst>
              <a:ext uri="{FF2B5EF4-FFF2-40B4-BE49-F238E27FC236}">
                <a16:creationId xmlns:a16="http://schemas.microsoft.com/office/drawing/2014/main" id="{74B77B57-5C31-4083-A45C-5C6C775DB5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60022"/>
            <a:ext cx="4421322" cy="29421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2" name="Picture 4" descr="China Railway comprehensive inspection trains - Wikipedia">
            <a:extLst>
              <a:ext uri="{FF2B5EF4-FFF2-40B4-BE49-F238E27FC236}">
                <a16:creationId xmlns:a16="http://schemas.microsoft.com/office/drawing/2014/main" id="{E4FF5C58-1B87-41C8-98E3-090B3A1B6E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9299" y="4040284"/>
            <a:ext cx="4601989" cy="26011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4" name="Picture 6" descr="Just Trains - CRH380A High Speed Train">
            <a:extLst>
              <a:ext uri="{FF2B5EF4-FFF2-40B4-BE49-F238E27FC236}">
                <a16:creationId xmlns:a16="http://schemas.microsoft.com/office/drawing/2014/main" id="{46E81E06-42DA-4593-8CFA-380FB4DA94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1970" y="4226470"/>
            <a:ext cx="3979913" cy="222875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30350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additive="base">
                                        <p:cTn id="19" dur="500" fill="hold"/>
                                        <p:tgtEl>
                                          <p:spTgt spid="2050"/>
                                        </p:tgtEl>
                                        <p:attrNameLst>
                                          <p:attrName>ppt_x</p:attrName>
                                        </p:attrNameLst>
                                      </p:cBhvr>
                                      <p:tavLst>
                                        <p:tav tm="0">
                                          <p:val>
                                            <p:strVal val="#ppt_x"/>
                                          </p:val>
                                        </p:tav>
                                        <p:tav tm="100000">
                                          <p:val>
                                            <p:strVal val="#ppt_x"/>
                                          </p:val>
                                        </p:tav>
                                      </p:tavLst>
                                    </p:anim>
                                    <p:anim calcmode="lin" valueType="num">
                                      <p:cBhvr additive="base">
                                        <p:cTn id="20"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054"/>
                                        </p:tgtEl>
                                        <p:attrNameLst>
                                          <p:attrName>style.visibility</p:attrName>
                                        </p:attrNameLst>
                                      </p:cBhvr>
                                      <p:to>
                                        <p:strVal val="visible"/>
                                      </p:to>
                                    </p:set>
                                    <p:animEffect transition="in" filter="wipe(down)">
                                      <p:cBhvr>
                                        <p:cTn id="25" dur="500"/>
                                        <p:tgtEl>
                                          <p:spTgt spid="2054"/>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Effect transition="in" filter="wheel(1)">
                                      <p:cBhvr>
                                        <p:cTn id="30"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0091-73E3-4E91-852C-2C0811BBCA4D}"/>
              </a:ext>
            </a:extLst>
          </p:cNvPr>
          <p:cNvSpPr>
            <a:spLocks noGrp="1"/>
          </p:cNvSpPr>
          <p:nvPr>
            <p:ph type="title"/>
          </p:nvPr>
        </p:nvSpPr>
        <p:spPr>
          <a:xfrm>
            <a:off x="6561609" y="550449"/>
            <a:ext cx="2506803" cy="809030"/>
          </a:xfrm>
        </p:spPr>
        <p:txBody>
          <a:bodyPr>
            <a:normAutofit/>
          </a:bodyPr>
          <a:lstStyle/>
          <a:p>
            <a:pPr algn="r" rtl="1"/>
            <a:r>
              <a:rPr lang="fa-IR" sz="4000" b="1" i="0" dirty="0">
                <a:solidFill>
                  <a:srgbClr val="0070C0"/>
                </a:solidFill>
                <a:effectLst/>
                <a:latin typeface="_PDMS_Saleem_QuranFont" panose="02010000000000000000" pitchFamily="2" charset="-78"/>
                <a:cs typeface="_PDMS_Saleem_QuranFont" panose="02010000000000000000" pitchFamily="2" charset="-78"/>
              </a:rPr>
              <a:t>ترن     </a:t>
            </a:r>
            <a:r>
              <a:rPr lang="en-US" sz="4000" b="1" i="0" dirty="0">
                <a:solidFill>
                  <a:srgbClr val="0070C0"/>
                </a:solidFill>
                <a:effectLst/>
                <a:latin typeface="_PDMS_Saleem_QuranFont" panose="02010000000000000000" pitchFamily="2" charset="-78"/>
                <a:cs typeface="_PDMS_Saleem_QuranFont" panose="02010000000000000000" pitchFamily="2" charset="-78"/>
              </a:rPr>
              <a:t>TR-09</a:t>
            </a:r>
            <a:r>
              <a:rPr lang="fa-IR" sz="4000" b="1" i="0" dirty="0">
                <a:solidFill>
                  <a:srgbClr val="0070C0"/>
                </a:solidFill>
                <a:effectLst/>
                <a:latin typeface="_PDMS_Saleem_QuranFont" panose="02010000000000000000" pitchFamily="2" charset="-78"/>
                <a:cs typeface="_PDMS_Saleem_QuranFont" panose="02010000000000000000" pitchFamily="2" charset="-78"/>
              </a:rPr>
              <a:t>  </a:t>
            </a:r>
            <a:endParaRPr lang="en-US" sz="4000" dirty="0">
              <a:solidFill>
                <a:srgbClr val="0070C0"/>
              </a:solidFill>
              <a:latin typeface="_PDMS_Saleem_QuranFont" panose="02010000000000000000" pitchFamily="2" charset="-78"/>
              <a:cs typeface="_PDMS_Saleem_QuranFont" panose="02010000000000000000" pitchFamily="2" charset="-78"/>
            </a:endParaRPr>
          </a:p>
        </p:txBody>
      </p:sp>
      <p:sp>
        <p:nvSpPr>
          <p:cNvPr id="3" name="Content Placeholder 2">
            <a:extLst>
              <a:ext uri="{FF2B5EF4-FFF2-40B4-BE49-F238E27FC236}">
                <a16:creationId xmlns:a16="http://schemas.microsoft.com/office/drawing/2014/main" id="{361DF716-D3FB-4DC9-9F18-09CE7A164024}"/>
              </a:ext>
            </a:extLst>
          </p:cNvPr>
          <p:cNvSpPr>
            <a:spLocks noGrp="1"/>
          </p:cNvSpPr>
          <p:nvPr>
            <p:ph idx="1"/>
          </p:nvPr>
        </p:nvSpPr>
        <p:spPr>
          <a:xfrm>
            <a:off x="187004" y="172754"/>
            <a:ext cx="5908996" cy="4087811"/>
          </a:xfrm>
        </p:spPr>
        <p:txBody>
          <a:bodyPr>
            <a:normAutofit fontScale="92500"/>
          </a:bodyPr>
          <a:lstStyle/>
          <a:p>
            <a:pPr marL="0" indent="0" algn="r" rtl="1">
              <a:lnSpc>
                <a:spcPct val="200000"/>
              </a:lnSpc>
              <a:buNone/>
            </a:pPr>
            <a:r>
              <a:rPr lang="fa-IR" sz="2400" i="0" dirty="0">
                <a:solidFill>
                  <a:srgbClr val="C00000"/>
                </a:solidFill>
                <a:effectLst/>
                <a:latin typeface="IRDast Nevis" panose="02000503000000020002" pitchFamily="2" charset="-78"/>
                <a:cs typeface="IRDast Nevis" panose="02000503000000020002" pitchFamily="2" charset="-78"/>
              </a:rPr>
              <a:t>این ترن آلماني میتواند با سرعت 450 کیلومتر بر ساعت ریل های آلمان را در نوردد و مسافران را از کلن به فرانکفورت منتقل کند . این قطار مسیر 200 کیلومتری را تنها در نیم ساعت طی می کند . عده زیادی در آلمان این برای این مسیر سعی می کنند تا از این قطار استفاده کنند و وقت خود را در فرودگاه تلف نکنند.</a:t>
            </a:r>
            <a:endParaRPr lang="en-US" sz="2400" dirty="0">
              <a:solidFill>
                <a:srgbClr val="C00000"/>
              </a:solidFill>
              <a:latin typeface="IRDast Nevis" panose="02000503000000020002" pitchFamily="2" charset="-78"/>
              <a:cs typeface="IRDast Nevis" panose="02000503000000020002" pitchFamily="2" charset="-78"/>
            </a:endParaRPr>
          </a:p>
        </p:txBody>
      </p:sp>
      <p:pic>
        <p:nvPicPr>
          <p:cNvPr id="3074" name="Picture 2" descr="معضلات حمل‌ونقل در ایران (بخش دوم) | مجله پدال">
            <a:extLst>
              <a:ext uri="{FF2B5EF4-FFF2-40B4-BE49-F238E27FC236}">
                <a16:creationId xmlns:a16="http://schemas.microsoft.com/office/drawing/2014/main" id="{DE21E601-1369-4B99-95A4-994D9A2021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1" y="1487324"/>
            <a:ext cx="4560010" cy="25621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طبيعت خدا">
            <a:extLst>
              <a:ext uri="{FF2B5EF4-FFF2-40B4-BE49-F238E27FC236}">
                <a16:creationId xmlns:a16="http://schemas.microsoft.com/office/drawing/2014/main" id="{612D4DD9-C5EE-4370-8BFC-9BDC9BBDA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9994" y="4436915"/>
            <a:ext cx="4156006" cy="224833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descr="با 10 قطار سریع السیر و سرعتی که می روند آشنا شوید">
            <a:extLst>
              <a:ext uri="{FF2B5EF4-FFF2-40B4-BE49-F238E27FC236}">
                <a16:creationId xmlns:a16="http://schemas.microsoft.com/office/drawing/2014/main" id="{787C90C2-5159-4D3C-85A9-D54390B184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1609" y="4365933"/>
            <a:ext cx="3352800" cy="22311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8982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wipe(down)">
                                      <p:cBhvr>
                                        <p:cTn id="18" dur="5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078"/>
                                        </p:tgtEl>
                                        <p:attrNameLst>
                                          <p:attrName>style.visibility</p:attrName>
                                        </p:attrNameLst>
                                      </p:cBhvr>
                                      <p:to>
                                        <p:strVal val="visible"/>
                                      </p:to>
                                    </p:set>
                                    <p:animEffect transition="in" filter="barn(inVertical)">
                                      <p:cBhvr>
                                        <p:cTn id="23" dur="500"/>
                                        <p:tgtEl>
                                          <p:spTgt spid="307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076"/>
                                        </p:tgtEl>
                                        <p:attrNameLst>
                                          <p:attrName>style.visibility</p:attrName>
                                        </p:attrNameLst>
                                      </p:cBhvr>
                                      <p:to>
                                        <p:strVal val="visible"/>
                                      </p:to>
                                    </p:set>
                                    <p:animEffect transition="in" filter="fade">
                                      <p:cBhvr>
                                        <p:cTn id="28"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4D88F-D932-4B4F-8C59-E11C4A59B70A}"/>
              </a:ext>
            </a:extLst>
          </p:cNvPr>
          <p:cNvSpPr>
            <a:spLocks noGrp="1"/>
          </p:cNvSpPr>
          <p:nvPr>
            <p:ph type="title"/>
          </p:nvPr>
        </p:nvSpPr>
        <p:spPr>
          <a:xfrm>
            <a:off x="3286539" y="212035"/>
            <a:ext cx="3350280" cy="768626"/>
          </a:xfrm>
        </p:spPr>
        <p:txBody>
          <a:bodyPr/>
          <a:lstStyle/>
          <a:p>
            <a:pPr algn="r" rtl="1"/>
            <a:r>
              <a:rPr lang="fa-IR" b="1" i="0" dirty="0">
                <a:solidFill>
                  <a:srgbClr val="92D050"/>
                </a:solidFill>
                <a:effectLst/>
                <a:latin typeface="20th Century Font" panose="00000400000000000000" pitchFamily="2" charset="0"/>
                <a:cs typeface="2  Titr" panose="00000700000000000000" pitchFamily="2" charset="-78"/>
              </a:rPr>
              <a:t>ترن </a:t>
            </a:r>
            <a:r>
              <a:rPr lang="en-US" b="1" i="0" dirty="0">
                <a:solidFill>
                  <a:srgbClr val="92D050"/>
                </a:solidFill>
                <a:effectLst/>
                <a:latin typeface="20th Century Font" panose="00000400000000000000" pitchFamily="2" charset="0"/>
                <a:cs typeface="2  Titr" panose="00000700000000000000" pitchFamily="2" charset="-78"/>
              </a:rPr>
              <a:t>Shinkansen</a:t>
            </a:r>
            <a:endParaRPr lang="en-US" dirty="0">
              <a:solidFill>
                <a:srgbClr val="92D050"/>
              </a:solidFill>
              <a:latin typeface="20th Century Font" panose="00000400000000000000" pitchFamily="2" charset="0"/>
              <a:cs typeface="2  Titr" panose="00000700000000000000" pitchFamily="2" charset="-78"/>
            </a:endParaRPr>
          </a:p>
        </p:txBody>
      </p:sp>
      <p:sp>
        <p:nvSpPr>
          <p:cNvPr id="3" name="Content Placeholder 2">
            <a:extLst>
              <a:ext uri="{FF2B5EF4-FFF2-40B4-BE49-F238E27FC236}">
                <a16:creationId xmlns:a16="http://schemas.microsoft.com/office/drawing/2014/main" id="{E6D0B1BD-F578-42D5-BEBA-804A66A5532B}"/>
              </a:ext>
            </a:extLst>
          </p:cNvPr>
          <p:cNvSpPr>
            <a:spLocks noGrp="1"/>
          </p:cNvSpPr>
          <p:nvPr>
            <p:ph idx="1"/>
          </p:nvPr>
        </p:nvSpPr>
        <p:spPr>
          <a:xfrm>
            <a:off x="291547" y="980661"/>
            <a:ext cx="4833787" cy="3880773"/>
          </a:xfrm>
        </p:spPr>
        <p:txBody>
          <a:bodyPr>
            <a:normAutofit/>
          </a:bodyPr>
          <a:lstStyle/>
          <a:p>
            <a:pPr marL="0" indent="0" algn="r" rtl="1">
              <a:lnSpc>
                <a:spcPct val="200000"/>
              </a:lnSpc>
              <a:buNone/>
            </a:pPr>
            <a:r>
              <a:rPr lang="fa-IR" sz="2000" b="0" i="0" dirty="0">
                <a:solidFill>
                  <a:srgbClr val="002060"/>
                </a:solidFill>
                <a:effectLst/>
                <a:latin typeface="_PDMS_Saleem_QuranFont" panose="02010000000000000000" pitchFamily="2" charset="-78"/>
                <a:cs typeface="A  Mitra_4 (MRT)" panose="00000700000000000000" pitchFamily="2" charset="-78"/>
              </a:rPr>
              <a:t>از دیگر ترن های پر سرعت ، قطاری است که در ژاپن قرار دارد . این ترن با سرعت 443 کیلومتر بر ساعت حرکت می کند و می تواند مسیر 713 کیلومتری توکیو تا آموری را در سه ساعت و 10 دقیقه می رود</a:t>
            </a:r>
            <a:endParaRPr lang="en-US" sz="2000" dirty="0">
              <a:solidFill>
                <a:srgbClr val="002060"/>
              </a:solidFill>
              <a:latin typeface="_PDMS_Saleem_QuranFont" panose="02010000000000000000" pitchFamily="2" charset="-78"/>
              <a:cs typeface="A  Mitra_4 (MRT)" panose="00000700000000000000" pitchFamily="2" charset="-78"/>
            </a:endParaRPr>
          </a:p>
        </p:txBody>
      </p:sp>
      <p:pic>
        <p:nvPicPr>
          <p:cNvPr id="4098" name="Picture 2" descr="همه چیز در مورد قطار های مغناطیسی">
            <a:extLst>
              <a:ext uri="{FF2B5EF4-FFF2-40B4-BE49-F238E27FC236}">
                <a16:creationId xmlns:a16="http://schemas.microsoft.com/office/drawing/2014/main" id="{B710D3A7-0B4F-4369-9154-69D3D7B2BB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4540" y="1009415"/>
            <a:ext cx="4381581" cy="2419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0" name="Picture 4" descr="قطار تندرو - ویکی‌پدیا، دانشنامهٔ آزاد">
            <a:extLst>
              <a:ext uri="{FF2B5EF4-FFF2-40B4-BE49-F238E27FC236}">
                <a16:creationId xmlns:a16="http://schemas.microsoft.com/office/drawing/2014/main" id="{FF16146B-8CCF-4DB7-B781-9E2753CA14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4154350"/>
            <a:ext cx="4320688" cy="24195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102" name="Picture 6" descr="سریعترین قطارهای جهان+عکس">
            <a:extLst>
              <a:ext uri="{FF2B5EF4-FFF2-40B4-BE49-F238E27FC236}">
                <a16:creationId xmlns:a16="http://schemas.microsoft.com/office/drawing/2014/main" id="{FCD1DD56-4521-4031-BD72-6751523EF6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5312" y="4154350"/>
            <a:ext cx="3635988" cy="215255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85566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09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4100"/>
                                        </p:tgtEl>
                                        <p:attrNameLst>
                                          <p:attrName>style.visibility</p:attrName>
                                        </p:attrNameLst>
                                      </p:cBhvr>
                                      <p:to>
                                        <p:strVal val="visible"/>
                                      </p:to>
                                    </p:set>
                                    <p:anim calcmode="lin" valueType="num">
                                      <p:cBhvr>
                                        <p:cTn id="36" dur="500" fill="hold"/>
                                        <p:tgtEl>
                                          <p:spTgt spid="4100"/>
                                        </p:tgtEl>
                                        <p:attrNameLst>
                                          <p:attrName>ppt_w</p:attrName>
                                        </p:attrNameLst>
                                      </p:cBhvr>
                                      <p:tavLst>
                                        <p:tav tm="0">
                                          <p:val>
                                            <p:fltVal val="0"/>
                                          </p:val>
                                        </p:tav>
                                        <p:tav tm="100000">
                                          <p:val>
                                            <p:strVal val="#ppt_w"/>
                                          </p:val>
                                        </p:tav>
                                      </p:tavLst>
                                    </p:anim>
                                    <p:anim calcmode="lin" valueType="num">
                                      <p:cBhvr>
                                        <p:cTn id="37" dur="500" fill="hold"/>
                                        <p:tgtEl>
                                          <p:spTgt spid="4100"/>
                                        </p:tgtEl>
                                        <p:attrNameLst>
                                          <p:attrName>ppt_h</p:attrName>
                                        </p:attrNameLst>
                                      </p:cBhvr>
                                      <p:tavLst>
                                        <p:tav tm="0">
                                          <p:val>
                                            <p:fltVal val="0"/>
                                          </p:val>
                                        </p:tav>
                                        <p:tav tm="100000">
                                          <p:val>
                                            <p:strVal val="#ppt_h"/>
                                          </p:val>
                                        </p:tav>
                                      </p:tavLst>
                                    </p:anim>
                                    <p:animEffect transition="in" filter="fade">
                                      <p:cBhvr>
                                        <p:cTn id="38" dur="500"/>
                                        <p:tgtEl>
                                          <p:spTgt spid="4100"/>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4102"/>
                                        </p:tgtEl>
                                        <p:attrNameLst>
                                          <p:attrName>style.visibility</p:attrName>
                                        </p:attrNameLst>
                                      </p:cBhvr>
                                      <p:to>
                                        <p:strVal val="visible"/>
                                      </p:to>
                                    </p:set>
                                    <p:animEffect transition="in" filter="randombar(horizontal)">
                                      <p:cBhvr>
                                        <p:cTn id="43"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تم پاورپوینت پایان نامه زمستان - تم و قالب پاورپوینت پایان نامه">
            <a:extLst>
              <a:ext uri="{FF2B5EF4-FFF2-40B4-BE49-F238E27FC236}">
                <a16:creationId xmlns:a16="http://schemas.microsoft.com/office/drawing/2014/main" id="{56E699EE-78C4-4D4C-B355-D74640A2C2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0259" y="211205"/>
            <a:ext cx="5244666" cy="2937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200" name="Picture 8" descr="من میتونم براتون پاورپوینت های زیبا همراه با افکت های تصویری و یا صوتی جذاب  طراحی کنم. توسط Elmira.GH | انجام میدم">
            <a:extLst>
              <a:ext uri="{FF2B5EF4-FFF2-40B4-BE49-F238E27FC236}">
                <a16:creationId xmlns:a16="http://schemas.microsoft.com/office/drawing/2014/main" id="{42FE57D4-8E26-4190-A2A6-CFA220E3D6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95" y="3521146"/>
            <a:ext cx="5164008" cy="321841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174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theme/theme1.xml><?xml version="1.0" encoding="utf-8"?>
<a:theme xmlns:a="http://schemas.openxmlformats.org/drawingml/2006/main" name="Face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
  <TotalTime>154</TotalTime>
  <Words>1113</Words>
  <Application>Microsoft Office PowerPoint</Application>
  <PresentationFormat>Widescreen</PresentationFormat>
  <Paragraphs>35</Paragraphs>
  <Slides>14</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.Arabic UI Display</vt:lpstr>
      <vt:lpstr>.Arabic UI Text</vt:lpstr>
      <vt:lpstr>_PDMS_Saleem_QuranFont</vt:lpstr>
      <vt:lpstr>20th Century Font</vt:lpstr>
      <vt:lpstr>Arial</vt:lpstr>
      <vt:lpstr>IranSans</vt:lpstr>
      <vt:lpstr>IranSans</vt:lpstr>
      <vt:lpstr>IRDast Nevis</vt:lpstr>
      <vt:lpstr>Trebuchet MS</vt:lpstr>
      <vt:lpstr>Wingdings 3</vt:lpstr>
      <vt:lpstr>Facet</vt:lpstr>
      <vt:lpstr>PowerPoint Presentation</vt:lpstr>
      <vt:lpstr>موضوع: قطار مغناطیسی    </vt:lpstr>
      <vt:lpstr>قطار مغناطیسی چیست؟ سفینه های پرسرعت معلق را بیشتر بشناسید  </vt:lpstr>
      <vt:lpstr>تاريخچه قطارهاي پرسرعت</vt:lpstr>
      <vt:lpstr>طرز کار قطارهای مغناطیسی </vt:lpstr>
      <vt:lpstr>PowerPoint Presentation</vt:lpstr>
      <vt:lpstr>PowerPoint Presentation</vt:lpstr>
      <vt:lpstr>PowerPoint Presentation</vt:lpstr>
      <vt:lpstr>نمونه‌ها </vt:lpstr>
      <vt:lpstr>PowerPoint Presentation</vt:lpstr>
      <vt:lpstr>ترن CRH380A</vt:lpstr>
      <vt:lpstr>ترن     TR-09  </vt:lpstr>
      <vt:lpstr>ترن Shinkansen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10</dc:creator>
  <cp:lastModifiedBy>10</cp:lastModifiedBy>
  <cp:revision>13</cp:revision>
  <dcterms:created xsi:type="dcterms:W3CDTF">2020-12-30T18:53:20Z</dcterms:created>
  <dcterms:modified xsi:type="dcterms:W3CDTF">2021-03-03T17:47:04Z</dcterms:modified>
</cp:coreProperties>
</file>