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2/23/2021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2/23/2021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2/23/2021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2/23/2021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2/23/2021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2/23/2021</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2/23/2021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2/23/2021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2/23/2021</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961DB-FC80-412C-BEE3-2A40BD11D065}"/>
              </a:ext>
            </a:extLst>
          </p:cNvPr>
          <p:cNvSpPr>
            <a:spLocks noGrp="1"/>
          </p:cNvSpPr>
          <p:nvPr>
            <p:ph type="ctrTitle"/>
          </p:nvPr>
        </p:nvSpPr>
        <p:spPr>
          <a:xfrm>
            <a:off x="810001" y="3842258"/>
            <a:ext cx="10217426" cy="695595"/>
          </a:xfrm>
        </p:spPr>
        <p:txBody>
          <a:bodyPr/>
          <a:lstStyle/>
          <a:p>
            <a:pPr algn="r" rtl="1"/>
            <a:r>
              <a:rPr lang="fa-IR" dirty="0">
                <a:solidFill>
                  <a:srgbClr val="FF0000"/>
                </a:solidFill>
                <a:cs typeface="2  Baran" panose="00000400000000000000" pitchFamily="2" charset="-78"/>
              </a:rPr>
              <a:t>موضوع: </a:t>
            </a:r>
            <a:r>
              <a:rPr lang="fa-IR" sz="4800" b="0" dirty="0">
                <a:solidFill>
                  <a:srgbClr val="FFFF00"/>
                </a:solidFill>
                <a:cs typeface="2  Baran" panose="00000400000000000000" pitchFamily="2" charset="-78"/>
              </a:rPr>
              <a:t>مهمترین اتفاقات 12 بهمن تا 22 بهمن 1357</a:t>
            </a:r>
            <a:endParaRPr lang="en-US" sz="4800" b="0" dirty="0">
              <a:solidFill>
                <a:srgbClr val="FFFF00"/>
              </a:solidFill>
              <a:cs typeface="2  Baran" panose="00000400000000000000" pitchFamily="2" charset="-78"/>
            </a:endParaRPr>
          </a:p>
        </p:txBody>
      </p:sp>
      <p:sp>
        <p:nvSpPr>
          <p:cNvPr id="3" name="Subtitle 2">
            <a:extLst>
              <a:ext uri="{FF2B5EF4-FFF2-40B4-BE49-F238E27FC236}">
                <a16:creationId xmlns:a16="http://schemas.microsoft.com/office/drawing/2014/main" id="{49CC3080-86D2-440A-8ABF-25B82542F424}"/>
              </a:ext>
            </a:extLst>
          </p:cNvPr>
          <p:cNvSpPr>
            <a:spLocks noGrp="1"/>
          </p:cNvSpPr>
          <p:nvPr>
            <p:ph type="subTitle" idx="1"/>
          </p:nvPr>
        </p:nvSpPr>
        <p:spPr>
          <a:xfrm>
            <a:off x="810001" y="5678412"/>
            <a:ext cx="10572000" cy="434974"/>
          </a:xfrm>
        </p:spPr>
        <p:txBody>
          <a:bodyPr>
            <a:normAutofit fontScale="92500" lnSpcReduction="20000"/>
          </a:bodyPr>
          <a:lstStyle/>
          <a:p>
            <a:pPr algn="ctr"/>
            <a:r>
              <a:rPr lang="fa-IR" sz="2800" b="1" dirty="0">
                <a:solidFill>
                  <a:srgbClr val="0070C0"/>
                </a:solidFill>
                <a:latin typeface="Calibri" panose="020F0502020204030204" pitchFamily="34" charset="0"/>
                <a:cs typeface="Calibri" panose="020F0502020204030204" pitchFamily="34" charset="0"/>
              </a:rPr>
              <a:t>گرداورنده: </a:t>
            </a:r>
            <a:r>
              <a:rPr lang="fa-IR" sz="2800" dirty="0">
                <a:latin typeface="Calibri" panose="020F0502020204030204" pitchFamily="34" charset="0"/>
                <a:cs typeface="Calibri" panose="020F0502020204030204" pitchFamily="34" charset="0"/>
              </a:rPr>
              <a:t>محمد مهدی موحد</a:t>
            </a:r>
            <a:endParaRPr lang="en-US" sz="2800" dirty="0">
              <a:latin typeface="Calibri" panose="020F0502020204030204" pitchFamily="34" charset="0"/>
              <a:cs typeface="Calibri" panose="020F0502020204030204" pitchFamily="34" charset="0"/>
            </a:endParaRPr>
          </a:p>
        </p:txBody>
      </p:sp>
      <p:pic>
        <p:nvPicPr>
          <p:cNvPr id="1028" name="Picture 4" descr="نتیجه تصویری برای بسم الله الرحیم برای پاورپوینت ">
            <a:extLst>
              <a:ext uri="{FF2B5EF4-FFF2-40B4-BE49-F238E27FC236}">
                <a16:creationId xmlns:a16="http://schemas.microsoft.com/office/drawing/2014/main" id="{866822BC-FEA3-4D75-BFF3-F3B85043D6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837" y="263299"/>
            <a:ext cx="4424283" cy="2835965"/>
          </a:xfrm>
          <a:prstGeom prst="roundRect">
            <a:avLst>
              <a:gd name="adj" fmla="val 19471"/>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نتیجه تصویری برای مهدی">
            <a:extLst>
              <a:ext uri="{FF2B5EF4-FFF2-40B4-BE49-F238E27FC236}">
                <a16:creationId xmlns:a16="http://schemas.microsoft.com/office/drawing/2014/main" id="{7A3019E1-D38E-4E22-BB7D-795CA337D4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7880" y="263299"/>
            <a:ext cx="4424283" cy="28359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152065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1000"/>
                                        <p:tgtEl>
                                          <p:spTgt spid="1028"/>
                                        </p:tgtEl>
                                      </p:cBhvr>
                                    </p:animEffect>
                                    <p:anim calcmode="lin" valueType="num">
                                      <p:cBhvr>
                                        <p:cTn id="8" dur="1000" fill="hold"/>
                                        <p:tgtEl>
                                          <p:spTgt spid="1028"/>
                                        </p:tgtEl>
                                        <p:attrNameLst>
                                          <p:attrName>ppt_x</p:attrName>
                                        </p:attrNameLst>
                                      </p:cBhvr>
                                      <p:tavLst>
                                        <p:tav tm="0">
                                          <p:val>
                                            <p:strVal val="#ppt_x"/>
                                          </p:val>
                                        </p:tav>
                                        <p:tav tm="100000">
                                          <p:val>
                                            <p:strVal val="#ppt_x"/>
                                          </p:val>
                                        </p:tav>
                                      </p:tavLst>
                                    </p:anim>
                                    <p:anim calcmode="lin" valueType="num">
                                      <p:cBhvr>
                                        <p:cTn id="9"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animEffect transition="in" filter="circle(in)">
                                      <p:cBhvr>
                                        <p:cTn id="14" dur="2000"/>
                                        <p:tgtEl>
                                          <p:spTgt spid="1030"/>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circle(in)">
                                      <p:cBhvr>
                                        <p:cTn id="19" dur="20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wipe(down)">
                                      <p:cBhvr>
                                        <p:cTn id="2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5FE26-CA52-4513-89F3-B4B6632F9033}"/>
              </a:ext>
            </a:extLst>
          </p:cNvPr>
          <p:cNvSpPr>
            <a:spLocks noGrp="1"/>
          </p:cNvSpPr>
          <p:nvPr>
            <p:ph type="title"/>
          </p:nvPr>
        </p:nvSpPr>
        <p:spPr>
          <a:xfrm>
            <a:off x="329842" y="235153"/>
            <a:ext cx="11532314" cy="970450"/>
          </a:xfrm>
        </p:spPr>
        <p:txBody>
          <a:bodyPr/>
          <a:lstStyle/>
          <a:p>
            <a:pPr algn="r" rtl="1"/>
            <a:r>
              <a:rPr lang="fa-IR" sz="3600" b="0" dirty="0">
                <a:solidFill>
                  <a:srgbClr val="7030A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چ</a:t>
            </a:r>
            <a:r>
              <a:rPr lang="fa-IR" sz="3600" b="0" dirty="0">
                <a:solidFill>
                  <a:srgbClr val="00206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ر</a:t>
            </a:r>
            <a:r>
              <a:rPr lang="fa-IR" sz="3600" b="0" dirty="0">
                <a:solidFill>
                  <a:srgbClr val="0070C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ا</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00B0F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ا</a:t>
            </a:r>
            <a:r>
              <a:rPr lang="fa-IR" sz="3600" b="0" dirty="0">
                <a:solidFill>
                  <a:srgbClr val="00B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ز</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FFFF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1</a:t>
            </a:r>
            <a:r>
              <a:rPr lang="fa-IR" sz="3600" b="0" dirty="0">
                <a:solidFill>
                  <a:srgbClr val="92D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2</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FFC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ب</a:t>
            </a:r>
            <a:r>
              <a:rPr lang="fa-IR" sz="3600" b="0" dirty="0">
                <a:solidFill>
                  <a:srgbClr val="FF0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ه</a:t>
            </a:r>
            <a:r>
              <a:rPr lang="fa-IR" sz="3600" b="0" dirty="0">
                <a:solidFill>
                  <a:srgbClr val="C00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م</a:t>
            </a:r>
            <a:r>
              <a:rPr lang="fa-IR" sz="3600" b="0" dirty="0">
                <a:solidFill>
                  <a:srgbClr val="7030A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ن</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00206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ت</a:t>
            </a:r>
            <a:r>
              <a:rPr lang="fa-IR" sz="3600" b="0" dirty="0">
                <a:solidFill>
                  <a:srgbClr val="0070C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ا</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00B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2</a:t>
            </a:r>
            <a:r>
              <a:rPr lang="fa-IR" sz="3600" b="0" dirty="0">
                <a:solidFill>
                  <a:srgbClr val="00B0F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2</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92D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ب</a:t>
            </a:r>
            <a:r>
              <a:rPr lang="fa-IR" sz="3600" b="0" dirty="0">
                <a:solidFill>
                  <a:srgbClr val="FFFF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ه</a:t>
            </a:r>
            <a:r>
              <a:rPr lang="fa-IR" sz="3600" b="0" dirty="0">
                <a:solidFill>
                  <a:srgbClr val="FFC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م</a:t>
            </a:r>
            <a:r>
              <a:rPr lang="fa-IR" sz="3600" b="0" dirty="0">
                <a:solidFill>
                  <a:srgbClr val="FF0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ن</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7030A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ر</a:t>
            </a:r>
            <a:r>
              <a:rPr lang="fa-IR" sz="3600" b="0" dirty="0">
                <a:solidFill>
                  <a:srgbClr val="00206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ا</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0070C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د</a:t>
            </a:r>
            <a:r>
              <a:rPr lang="fa-IR" sz="3600" b="0" dirty="0">
                <a:solidFill>
                  <a:srgbClr val="00B0F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ه</a:t>
            </a:r>
            <a:r>
              <a:rPr lang="fa-IR" sz="3600" b="0" dirty="0">
                <a:solidFill>
                  <a:srgbClr val="00B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ه</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92D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ی</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FFFF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a:t>
            </a:r>
            <a:r>
              <a:rPr lang="fa-IR" sz="3600" b="0" dirty="0">
                <a:solidFill>
                  <a:srgbClr val="FFC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فجر</a:t>
            </a:r>
            <a:r>
              <a:rPr lang="fa-IR" sz="3600" b="0" dirty="0">
                <a:solidFill>
                  <a:srgbClr val="FF0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C00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م</a:t>
            </a:r>
            <a:r>
              <a:rPr lang="fa-IR" sz="3600" b="0" dirty="0">
                <a:solidFill>
                  <a:srgbClr val="7030A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ی </a:t>
            </a:r>
            <a:r>
              <a:rPr lang="fa-IR" sz="3600" b="0" dirty="0">
                <a:solidFill>
                  <a:srgbClr val="00206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گ</a:t>
            </a:r>
            <a:r>
              <a:rPr lang="fa-IR" sz="3600" b="0" dirty="0">
                <a:solidFill>
                  <a:srgbClr val="0070C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و</a:t>
            </a:r>
            <a:r>
              <a:rPr lang="fa-IR" sz="3600" b="0" dirty="0">
                <a:solidFill>
                  <a:srgbClr val="00B0F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ی</a:t>
            </a:r>
            <a:r>
              <a:rPr lang="fa-IR" sz="3600" b="0" dirty="0">
                <a:solidFill>
                  <a:srgbClr val="00B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ن</a:t>
            </a:r>
            <a:r>
              <a:rPr lang="fa-IR" sz="3600" b="0" dirty="0">
                <a:solidFill>
                  <a:srgbClr val="92D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د</a:t>
            </a:r>
            <a:r>
              <a:rPr lang="fa-IR" sz="3600" b="0" dirty="0">
                <a:solidFill>
                  <a:srgbClr val="FFFF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FFC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و </a:t>
            </a:r>
            <a:r>
              <a:rPr lang="fa-IR" sz="3600" b="0" dirty="0">
                <a:solidFill>
                  <a:srgbClr val="FF0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م</a:t>
            </a:r>
            <a:r>
              <a:rPr lang="fa-IR" sz="3600" b="0" dirty="0">
                <a:solidFill>
                  <a:srgbClr val="C00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ع</a:t>
            </a:r>
            <a:r>
              <a:rPr lang="fa-IR" sz="3600" b="0" dirty="0">
                <a:solidFill>
                  <a:srgbClr val="7030A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ن</a:t>
            </a:r>
            <a:r>
              <a:rPr lang="fa-IR" sz="3600" b="0" dirty="0">
                <a:solidFill>
                  <a:srgbClr val="00206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ی </a:t>
            </a:r>
            <a:r>
              <a:rPr lang="fa-IR" sz="3600" b="0" dirty="0">
                <a:solidFill>
                  <a:srgbClr val="0070C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د</a:t>
            </a:r>
            <a:r>
              <a:rPr lang="fa-IR" sz="3600" b="0" dirty="0">
                <a:solidFill>
                  <a:srgbClr val="00B0F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ه</a:t>
            </a:r>
            <a:r>
              <a:rPr lang="fa-IR" sz="3600" b="0" dirty="0">
                <a:solidFill>
                  <a:srgbClr val="00B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ه </a:t>
            </a:r>
            <a:r>
              <a:rPr lang="fa-IR" sz="3600" b="0" dirty="0">
                <a:solidFill>
                  <a:srgbClr val="FFFF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ی</a:t>
            </a:r>
            <a:r>
              <a:rPr lang="fa-IR" sz="3600" b="0" dirty="0">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FFC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a:t>
            </a:r>
            <a:r>
              <a:rPr lang="fa-IR" sz="3600" b="0" dirty="0">
                <a:solidFill>
                  <a:srgbClr val="FF0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فجر</a:t>
            </a:r>
            <a:r>
              <a:rPr lang="fa-IR" sz="3600" b="0" dirty="0">
                <a:solidFill>
                  <a:srgbClr val="C0000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 </a:t>
            </a:r>
            <a:r>
              <a:rPr lang="fa-IR" sz="3600" b="0" dirty="0">
                <a:solidFill>
                  <a:srgbClr val="7030A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چ</a:t>
            </a:r>
            <a:r>
              <a:rPr lang="fa-IR" sz="3600" b="0" dirty="0">
                <a:solidFill>
                  <a:srgbClr val="00206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ی</a:t>
            </a:r>
            <a:r>
              <a:rPr lang="fa-IR" sz="3600" b="0" dirty="0">
                <a:solidFill>
                  <a:srgbClr val="0070C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س</a:t>
            </a:r>
            <a:r>
              <a:rPr lang="fa-IR" sz="3600" b="0" dirty="0">
                <a:solidFill>
                  <a:srgbClr val="00B0F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ت</a:t>
            </a:r>
            <a:r>
              <a:rPr lang="fa-IR" sz="3600" b="0" dirty="0">
                <a:solidFill>
                  <a:srgbClr val="00B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rPr>
              <a:t>؟</a:t>
            </a:r>
            <a:endParaRPr lang="en-US" sz="3600" b="0" dirty="0">
              <a:solidFill>
                <a:srgbClr val="00B050"/>
              </a:solidFill>
              <a:effectLst>
                <a:outerShdw blurRad="38100" dist="38100" dir="2700000" algn="tl">
                  <a:srgbClr val="000000">
                    <a:alpha val="43137"/>
                  </a:srgbClr>
                </a:outerShdw>
              </a:effectLst>
              <a:latin typeface="Arabic Typesetting" panose="03020402040406030203" pitchFamily="66" charset="-78"/>
              <a:cs typeface="2  Baran" panose="00000400000000000000" pitchFamily="2" charset="-78"/>
            </a:endParaRPr>
          </a:p>
        </p:txBody>
      </p:sp>
      <p:sp>
        <p:nvSpPr>
          <p:cNvPr id="3" name="Content Placeholder 2">
            <a:extLst>
              <a:ext uri="{FF2B5EF4-FFF2-40B4-BE49-F238E27FC236}">
                <a16:creationId xmlns:a16="http://schemas.microsoft.com/office/drawing/2014/main" id="{83E8CA0E-07C8-41F1-A7FA-B156186F55AE}"/>
              </a:ext>
            </a:extLst>
          </p:cNvPr>
          <p:cNvSpPr>
            <a:spLocks noGrp="1"/>
          </p:cNvSpPr>
          <p:nvPr>
            <p:ph idx="1"/>
          </p:nvPr>
        </p:nvSpPr>
        <p:spPr>
          <a:xfrm>
            <a:off x="106018" y="2332383"/>
            <a:ext cx="11908538" cy="4386469"/>
          </a:xfrm>
        </p:spPr>
        <p:txBody>
          <a:bodyPr>
            <a:normAutofit/>
          </a:bodyPr>
          <a:lstStyle/>
          <a:p>
            <a:pPr marL="0" indent="0" algn="r" rtl="1">
              <a:lnSpc>
                <a:spcPct val="150000"/>
              </a:lnSpc>
              <a:buNone/>
            </a:pPr>
            <a:r>
              <a:rPr lang="fa-IR" sz="2000" b="0" i="0" dirty="0">
                <a:solidFill>
                  <a:srgbClr val="FFFF00"/>
                </a:solidFill>
                <a:effectLst/>
                <a:latin typeface="Calibri" panose="020F0502020204030204" pitchFamily="34" charset="0"/>
                <a:cs typeface="Calibri" panose="020F0502020204030204" pitchFamily="34" charset="0"/>
              </a:rPr>
              <a:t>در نخستین و دومین سالگرد پیروزی </a:t>
            </a:r>
            <a:r>
              <a:rPr lang="fa-IR" sz="2000" dirty="0">
                <a:solidFill>
                  <a:srgbClr val="FFFF00"/>
                </a:solidFill>
                <a:latin typeface="Calibri" panose="020F0502020204030204" pitchFamily="34" charset="0"/>
                <a:cs typeface="Calibri" panose="020F0502020204030204" pitchFamily="34" charset="0"/>
              </a:rPr>
              <a:t>انقلاب</a:t>
            </a:r>
            <a:r>
              <a:rPr lang="fa-IR" sz="2000" b="0" i="0" dirty="0">
                <a:solidFill>
                  <a:srgbClr val="FFFF00"/>
                </a:solidFill>
                <a:effectLst/>
                <a:latin typeface="Calibri" panose="020F0502020204030204" pitchFamily="34" charset="0"/>
                <a:cs typeface="Calibri" panose="020F0502020204030204" pitchFamily="34" charset="0"/>
              </a:rPr>
              <a:t> ۱۳۵۷ مسئولان برگزارکنندۀ جشن‌های پیروزی انقلاب برای توصیف این روزها از اصطلاح «هفته جشن‌های سالگرد انقلاب» استفاده می‌کردند و مدت برگزاری مراسم را نیز هفت روز تعیین می‌کردند اما از سال ۱۳۶۰ </a:t>
            </a:r>
            <a:r>
              <a:rPr lang="fa-IR" sz="2000" dirty="0">
                <a:solidFill>
                  <a:srgbClr val="FFFF00"/>
                </a:solidFill>
                <a:latin typeface="Calibri" panose="020F0502020204030204" pitchFamily="34" charset="0"/>
                <a:cs typeface="Calibri" panose="020F0502020204030204" pitchFamily="34" charset="0"/>
              </a:rPr>
              <a:t>عبدالمجید معادیخواه</a:t>
            </a:r>
            <a:r>
              <a:rPr lang="fa-IR" sz="2000" b="0" i="0" dirty="0">
                <a:solidFill>
                  <a:srgbClr val="FFFF00"/>
                </a:solidFill>
                <a:effectLst/>
                <a:latin typeface="Calibri" panose="020F0502020204030204" pitchFamily="34" charset="0"/>
                <a:cs typeface="Calibri" panose="020F0502020204030204" pitchFamily="34" charset="0"/>
              </a:rPr>
              <a:t> که در آن زمان به سمت وزارت فرهنگ و ارشاد اسلامی رسیده‌بود به </a:t>
            </a:r>
            <a:r>
              <a:rPr lang="fa-IR" sz="2000" dirty="0">
                <a:solidFill>
                  <a:srgbClr val="FFFF00"/>
                </a:solidFill>
                <a:latin typeface="Calibri" panose="020F0502020204030204" pitchFamily="34" charset="0"/>
                <a:cs typeface="Calibri" panose="020F0502020204030204" pitchFamily="34" charset="0"/>
              </a:rPr>
              <a:t>شورای هماهنگی تبلیغات اسلامی</a:t>
            </a:r>
            <a:r>
              <a:rPr lang="fa-IR" sz="2000" b="0" i="0" dirty="0">
                <a:solidFill>
                  <a:srgbClr val="FFFF00"/>
                </a:solidFill>
                <a:effectLst/>
                <a:latin typeface="Calibri" panose="020F0502020204030204" pitchFamily="34" charset="0"/>
                <a:cs typeface="Calibri" panose="020F0502020204030204" pitchFamily="34" charset="0"/>
              </a:rPr>
              <a:t> پیشنهاد کرد که با الهام از آیات آغازین </a:t>
            </a:r>
            <a:r>
              <a:rPr lang="fa-IR" sz="2000" dirty="0">
                <a:solidFill>
                  <a:srgbClr val="FFFF00"/>
                </a:solidFill>
                <a:latin typeface="Calibri" panose="020F0502020204030204" pitchFamily="34" charset="0"/>
                <a:cs typeface="Calibri" panose="020F0502020204030204" pitchFamily="34" charset="0"/>
              </a:rPr>
              <a:t>سورۀ فجر</a:t>
            </a:r>
            <a:r>
              <a:rPr lang="fa-IR" sz="2000" b="0" i="0" dirty="0">
                <a:solidFill>
                  <a:srgbClr val="FFFF00"/>
                </a:solidFill>
                <a:effectLst/>
                <a:latin typeface="Calibri" panose="020F0502020204030204" pitchFamily="34" charset="0"/>
                <a:cs typeface="Calibri" panose="020F0502020204030204" pitchFamily="34" charset="0"/>
              </a:rPr>
              <a:t> در </a:t>
            </a:r>
            <a:r>
              <a:rPr lang="fa-IR" sz="2000" dirty="0">
                <a:solidFill>
                  <a:srgbClr val="FFFF00"/>
                </a:solidFill>
                <a:latin typeface="Calibri" panose="020F0502020204030204" pitchFamily="34" charset="0"/>
                <a:cs typeface="Calibri" panose="020F0502020204030204" pitchFamily="34" charset="0"/>
              </a:rPr>
              <a:t>قرآن</a:t>
            </a:r>
            <a:r>
              <a:rPr lang="fa-IR" sz="2000" b="0" i="0" dirty="0">
                <a:solidFill>
                  <a:srgbClr val="FFFF00"/>
                </a:solidFill>
                <a:effectLst/>
                <a:latin typeface="Calibri" panose="020F0502020204030204" pitchFamily="34" charset="0"/>
                <a:cs typeface="Calibri" panose="020F0502020204030204" pitchFamily="34" charset="0"/>
              </a:rPr>
              <a:t> یعنی «والفجر و لیال عشر (سوگند به سپیده دم و شب های ده گانه) تعداد روزهای برگزاری مراسم سالگرد انقلاب به ده روز افزایش پیدا کرده و از روز ورود </a:t>
            </a:r>
            <a:r>
              <a:rPr lang="fa-IR" sz="2000" dirty="0">
                <a:solidFill>
                  <a:srgbClr val="FFFF00"/>
                </a:solidFill>
                <a:latin typeface="Calibri" panose="020F0502020204030204" pitchFamily="34" charset="0"/>
                <a:cs typeface="Calibri" panose="020F0502020204030204" pitchFamily="34" charset="0"/>
              </a:rPr>
              <a:t>روح‌الله خمینی</a:t>
            </a:r>
            <a:r>
              <a:rPr lang="fa-IR" sz="2000" b="0" i="0" dirty="0">
                <a:solidFill>
                  <a:srgbClr val="FFFF00"/>
                </a:solidFill>
                <a:effectLst/>
                <a:latin typeface="Calibri" panose="020F0502020204030204" pitchFamily="34" charset="0"/>
                <a:cs typeface="Calibri" panose="020F0502020204030204" pitchFamily="34" charset="0"/>
              </a:rPr>
              <a:t> به ایران در روز ۱۲ بهمن تا روز ۲۲ بهمن ۱۳۵۷ محاسبه شود.</a:t>
            </a:r>
          </a:p>
          <a:p>
            <a:pPr marL="0" indent="0" algn="r" rtl="1">
              <a:lnSpc>
                <a:spcPct val="150000"/>
              </a:lnSpc>
              <a:buNone/>
            </a:pPr>
            <a:r>
              <a:rPr lang="fa-IR" sz="2000" b="1" dirty="0">
                <a:solidFill>
                  <a:srgbClr val="FF0000"/>
                </a:solidFill>
                <a:latin typeface="Calibri" panose="020F0502020204030204" pitchFamily="34" charset="0"/>
                <a:cs typeface="Calibri" panose="020F0502020204030204" pitchFamily="34" charset="0"/>
              </a:rPr>
              <a:t>(</a:t>
            </a:r>
            <a:r>
              <a:rPr lang="fa-IR" sz="2000" b="1" u="sng" dirty="0">
                <a:latin typeface="Calibri" panose="020F0502020204030204" pitchFamily="34" charset="0"/>
                <a:cs typeface="Calibri" panose="020F0502020204030204" pitchFamily="34" charset="0"/>
              </a:rPr>
              <a:t>دهه ی فجر </a:t>
            </a:r>
            <a:r>
              <a:rPr lang="fa-IR" sz="2000" b="1" dirty="0">
                <a:solidFill>
                  <a:srgbClr val="FF0000"/>
                </a:solidFill>
                <a:latin typeface="Calibri" panose="020F0502020204030204" pitchFamily="34" charset="0"/>
                <a:cs typeface="Calibri" panose="020F0502020204030204" pitchFamily="34" charset="0"/>
              </a:rPr>
              <a:t>) از دو کلمه تشکیل شده (</a:t>
            </a:r>
            <a:r>
              <a:rPr lang="fa-IR" sz="2000" b="1" u="sng" dirty="0">
                <a:latin typeface="Calibri" panose="020F0502020204030204" pitchFamily="34" charset="0"/>
                <a:cs typeface="Calibri" panose="020F0502020204030204" pitchFamily="34" charset="0"/>
              </a:rPr>
              <a:t>دهه</a:t>
            </a:r>
            <a:r>
              <a:rPr lang="fa-IR" sz="2000" b="1" dirty="0">
                <a:solidFill>
                  <a:srgbClr val="FF0000"/>
                </a:solidFill>
                <a:latin typeface="Calibri" panose="020F0502020204030204" pitchFamily="34" charset="0"/>
                <a:cs typeface="Calibri" panose="020F0502020204030204" pitchFamily="34" charset="0"/>
              </a:rPr>
              <a:t>) و (</a:t>
            </a:r>
            <a:r>
              <a:rPr lang="fa-IR" sz="2000" b="1" u="sng" dirty="0">
                <a:latin typeface="Calibri" panose="020F0502020204030204" pitchFamily="34" charset="0"/>
                <a:cs typeface="Calibri" panose="020F0502020204030204" pitchFamily="34" charset="0"/>
              </a:rPr>
              <a:t>فجر</a:t>
            </a:r>
            <a:r>
              <a:rPr lang="fa-IR" sz="2000" b="1" dirty="0">
                <a:solidFill>
                  <a:srgbClr val="FF0000"/>
                </a:solidFill>
                <a:latin typeface="Calibri" panose="020F0502020204030204" pitchFamily="34" charset="0"/>
                <a:cs typeface="Calibri" panose="020F0502020204030204" pitchFamily="34" charset="0"/>
              </a:rPr>
              <a:t>) دهه که یعنی ده روز، فجر یعنی طلوع، سپیده دم، پدید آمدن، ظهور، و ربط این دو کلمه به 12 بهمن تا 22 بهمن این است که تعداد روز بین این دو تاریخ ده روز است پس دهه ربط دارد و ربط فجر این است که پدید آمدنه جمهوری اسلامی و ظهور امام خمینی است.</a:t>
            </a:r>
          </a:p>
          <a:p>
            <a:pPr marL="0" indent="0" algn="r" rtl="1">
              <a:lnSpc>
                <a:spcPct val="150000"/>
              </a:lnSpc>
              <a:buNone/>
            </a:pPr>
            <a:endParaRPr lang="en-US" sz="2000" dirty="0">
              <a:solidFill>
                <a:srgbClr val="FFFF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85800340"/>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8187660" y="447188"/>
            <a:ext cx="3194337" cy="970450"/>
          </a:xfrm>
        </p:spPr>
        <p:txBody>
          <a:bodyPr/>
          <a:lstStyle/>
          <a:p>
            <a:pPr algn="r" rtl="1"/>
            <a:r>
              <a:rPr lang="fa-IR" sz="4800" b="0" i="0" dirty="0">
                <a:solidFill>
                  <a:srgbClr val="7030A0"/>
                </a:solidFill>
                <a:effectLst/>
                <a:latin typeface="vazir-bold"/>
                <a:cs typeface="2  Baran" panose="00000400000000000000" pitchFamily="2" charset="-78"/>
              </a:rPr>
              <a:t>12 بهمن ۱۳۵۷</a:t>
            </a:r>
            <a:endParaRPr lang="en-US" sz="4800" b="0" dirty="0">
              <a:solidFill>
                <a:srgbClr val="7030A0"/>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187808" y="2451653"/>
            <a:ext cx="11805409" cy="4181328"/>
          </a:xfrm>
        </p:spPr>
        <p:txBody>
          <a:bodyPr>
            <a:normAutofit fontScale="92500" lnSpcReduction="20000"/>
          </a:bodyPr>
          <a:lstStyle/>
          <a:p>
            <a:pPr marL="0" indent="0" algn="r" rtl="1">
              <a:lnSpc>
                <a:spcPct val="150000"/>
              </a:lnSpc>
              <a:buNone/>
            </a:pPr>
            <a:r>
              <a:rPr lang="fa-IR" sz="2400" b="0" i="0" dirty="0">
                <a:solidFill>
                  <a:srgbClr val="00B050"/>
                </a:solidFill>
                <a:effectLst/>
                <a:latin typeface="Calibri" panose="020F0502020204030204" pitchFamily="34" charset="0"/>
                <a:cs typeface="Calibri" panose="020F0502020204030204" pitchFamily="34" charset="0"/>
              </a:rPr>
              <a:t>۱۲ بهمن ماه ۵۷ پنجشنبه‌ای تکرار نشدنی برای ملت ایران بود؛ سرمای زمستان برای استقبال کنندگان از امام خمینی (ره) بی معنا بود؛ از ۶ بامداد روز ۱۲ بهمن جمعیت به خیابان‌ها آمده بودند به نحوی که حتی برخی از منابع طول جمعیت استقبال کنندگان را ۳۳ کیلومتر بیان کرده‌اند. ساعت ۹ و ۲۷ دقیقه هواپیمای امام خمینی (ره) در فرودگاه مهر آباد بر زمین نشست تا فراغ ۱۴ ساله وی با مردم ایران به پایان برسد. چند لحظه پس از باز شدن در خروجی هواپیما، امام خمینی (ره) در حالی که دستش در دست مهماندار فرانسوی بود، در برابر دیدگان مشتاقان حاضر شد، با نخستین گام‌ها فریاد الله اکبر مردم همیشه در صحنه ایران به پا خواست. ایشان پس از پیاده شدن از هواپیما ضمن تشکر از آحاد ملت غیور ایران که در به ثمر نشستن درخت انقلاب رنج‌های زیادی تحمل کرده بودند راهی بهشت زهرا شدند و در میان استقبال گسترده مردم تهران در ساعت یک بعد از ظهر وارد قطعه ۱۷ که مدفن کشته‌شدگان انقلاب بود شد و سخنرانی خود را نمود که مخالفان جمهوری اسلامی معتقد هستند که خمینی وعده هایی به مردم داد که بعضی از آن ها هرگز عملی نشدند.</a:t>
            </a:r>
          </a:p>
          <a:p>
            <a:pPr marL="0" indent="0" algn="r" rtl="1">
              <a:lnSpc>
                <a:spcPct val="150000"/>
              </a:lnSpc>
              <a:buNone/>
            </a:pPr>
            <a:endParaRPr lang="en-US" sz="2400" dirty="0">
              <a:solidFill>
                <a:srgbClr val="00B050"/>
              </a:solidFill>
              <a:latin typeface="Calibri" panose="020F0502020204030204" pitchFamily="34" charset="0"/>
              <a:cs typeface="Calibri" panose="020F0502020204030204" pitchFamily="34" charset="0"/>
            </a:endParaRPr>
          </a:p>
        </p:txBody>
      </p:sp>
      <p:pic>
        <p:nvPicPr>
          <p:cNvPr id="1026" name="Picture 2" descr="نتیجه تصویری برای 12 بهمن">
            <a:extLst>
              <a:ext uri="{FF2B5EF4-FFF2-40B4-BE49-F238E27FC236}">
                <a16:creationId xmlns:a16="http://schemas.microsoft.com/office/drawing/2014/main" id="{563284F7-1267-4200-A0B9-73C940CCA3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808" y="157123"/>
            <a:ext cx="2330105" cy="15505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993BCBA-98F0-4BA7-B2D6-F3FEEB993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1497" y="225020"/>
            <a:ext cx="1948068" cy="137310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descr="نتیجه تصویری برای 12 بهمن">
            <a:extLst>
              <a:ext uri="{FF2B5EF4-FFF2-40B4-BE49-F238E27FC236}">
                <a16:creationId xmlns:a16="http://schemas.microsoft.com/office/drawing/2014/main" id="{FA247818-F869-45DB-BAA1-299CAA9135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3149" y="225020"/>
            <a:ext cx="2210927" cy="137310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1918665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animEffect transition="in" filter="barn(inVertical)">
                                      <p:cBhvr>
                                        <p:cTn id="14" dur="500"/>
                                        <p:tgtEl>
                                          <p:spTgt spid="1030"/>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fade">
                                      <p:cBhvr>
                                        <p:cTn id="23" dur="500"/>
                                        <p:tgtEl>
                                          <p:spTgt spid="102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iterate type="lt">
                                    <p:tmPct val="0"/>
                                  </p:iterate>
                                  <p:childTnLst>
                                    <p:set>
                                      <p:cBhvr>
                                        <p:cTn id="27" dur="1" fill="hold">
                                          <p:stCondLst>
                                            <p:cond delay="0"/>
                                          </p:stCondLst>
                                        </p:cTn>
                                        <p:tgtEl>
                                          <p:spTgt spid="3">
                                            <p:txEl>
                                              <p:pRg st="0" end="0"/>
                                            </p:txEl>
                                          </p:spTgt>
                                        </p:tgtEl>
                                        <p:attrNameLst>
                                          <p:attrName>style.visibility</p:attrName>
                                        </p:attrNameLst>
                                      </p:cBhvr>
                                      <p:to>
                                        <p:strVal val="visible"/>
                                      </p:to>
                                    </p:set>
                                    <p:animEffect transition="in" filter="wipe(down)">
                                      <p:cBhvr>
                                        <p:cTn id="28" dur="500"/>
                                        <p:tgtEl>
                                          <p:spTgt spid="3">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4" presetClass="emph" presetSubtype="0" fill="hold" grpId="1" nodeType="clickEffect">
                                  <p:stCondLst>
                                    <p:cond delay="0"/>
                                  </p:stCondLst>
                                  <p:iterate type="lt">
                                    <p:tmPct val="10000"/>
                                  </p:iterate>
                                  <p:childTnLst>
                                    <p:animMotion origin="layout" path="M 0.0 0.0 L 0.0 -0.07213" pathEditMode="relative" ptsTypes="">
                                      <p:cBhvr>
                                        <p:cTn id="32" dur="250" accel="50000" decel="50000" autoRev="1" fill="hold">
                                          <p:stCondLst>
                                            <p:cond delay="0"/>
                                          </p:stCondLst>
                                        </p:cTn>
                                        <p:tgtEl>
                                          <p:spTgt spid="3">
                                            <p:txEl>
                                              <p:pRg st="0" end="0"/>
                                            </p:txEl>
                                          </p:spTgt>
                                        </p:tgtEl>
                                        <p:attrNameLst>
                                          <p:attrName>ppt_x</p:attrName>
                                          <p:attrName>ppt_y</p:attrName>
                                        </p:attrNameLst>
                                      </p:cBhvr>
                                    </p:animMotion>
                                    <p:animRot by="1500000">
                                      <p:cBhvr>
                                        <p:cTn id="33" dur="125" fill="hold">
                                          <p:stCondLst>
                                            <p:cond delay="0"/>
                                          </p:stCondLst>
                                        </p:cTn>
                                        <p:tgtEl>
                                          <p:spTgt spid="3">
                                            <p:txEl>
                                              <p:pRg st="0" end="0"/>
                                            </p:txEl>
                                          </p:spTgt>
                                        </p:tgtEl>
                                        <p:attrNameLst>
                                          <p:attrName>r</p:attrName>
                                        </p:attrNameLst>
                                      </p:cBhvr>
                                    </p:animRot>
                                    <p:animRot by="-1500000">
                                      <p:cBhvr>
                                        <p:cTn id="34" dur="125" fill="hold">
                                          <p:stCondLst>
                                            <p:cond delay="125"/>
                                          </p:stCondLst>
                                        </p:cTn>
                                        <p:tgtEl>
                                          <p:spTgt spid="3">
                                            <p:txEl>
                                              <p:pRg st="0" end="0"/>
                                            </p:txEl>
                                          </p:spTgt>
                                        </p:tgtEl>
                                        <p:attrNameLst>
                                          <p:attrName>r</p:attrName>
                                        </p:attrNameLst>
                                      </p:cBhvr>
                                    </p:animRot>
                                    <p:animRot by="-1500000">
                                      <p:cBhvr>
                                        <p:cTn id="35" dur="125" fill="hold">
                                          <p:stCondLst>
                                            <p:cond delay="250"/>
                                          </p:stCondLst>
                                        </p:cTn>
                                        <p:tgtEl>
                                          <p:spTgt spid="3">
                                            <p:txEl>
                                              <p:pRg st="0" end="0"/>
                                            </p:txEl>
                                          </p:spTgt>
                                        </p:tgtEl>
                                        <p:attrNameLst>
                                          <p:attrName>r</p:attrName>
                                        </p:attrNameLst>
                                      </p:cBhvr>
                                    </p:animRot>
                                    <p:animRot by="1500000">
                                      <p:cBhvr>
                                        <p:cTn id="36"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4546305" y="433935"/>
            <a:ext cx="3099389" cy="970450"/>
          </a:xfrm>
        </p:spPr>
        <p:txBody>
          <a:bodyPr/>
          <a:lstStyle/>
          <a:p>
            <a:pPr algn="ctr" rtl="1"/>
            <a:r>
              <a:rPr lang="fa-IR" sz="4800" b="0" i="0" dirty="0">
                <a:solidFill>
                  <a:schemeClr val="accent5">
                    <a:lumMod val="60000"/>
                    <a:lumOff val="40000"/>
                  </a:schemeClr>
                </a:solidFill>
                <a:effectLst/>
                <a:latin typeface="vazir-bold"/>
                <a:cs typeface="2  Baran" panose="00000400000000000000" pitchFamily="2" charset="-78"/>
              </a:rPr>
              <a:t>۱3 بهمن ۱۳۵۷</a:t>
            </a:r>
            <a:endParaRPr lang="en-US" sz="4800" b="0" dirty="0">
              <a:solidFill>
                <a:schemeClr val="accent5">
                  <a:lumMod val="60000"/>
                  <a:lumOff val="40000"/>
                </a:schemeClr>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0" y="1974574"/>
            <a:ext cx="12099235" cy="4883425"/>
          </a:xfrm>
        </p:spPr>
        <p:txBody>
          <a:bodyPr>
            <a:normAutofit/>
          </a:bodyPr>
          <a:lstStyle/>
          <a:p>
            <a:pPr marL="0" indent="0" algn="r" rtl="1">
              <a:lnSpc>
                <a:spcPct val="150000"/>
              </a:lnSpc>
              <a:buNone/>
            </a:pPr>
            <a:r>
              <a:rPr lang="fa-IR" sz="2200" b="0" i="0" dirty="0">
                <a:solidFill>
                  <a:schemeClr val="accent1">
                    <a:lumMod val="40000"/>
                    <a:lumOff val="60000"/>
                  </a:schemeClr>
                </a:solidFill>
                <a:effectLst/>
                <a:latin typeface="Calibri" panose="020F0502020204030204" pitchFamily="34" charset="0"/>
                <a:cs typeface="Calibri" panose="020F0502020204030204" pitchFamily="34" charset="0"/>
              </a:rPr>
              <a:t>۱۳ بهمن ماه ۵۷ امام خمینی (ره) در مدرسه علوی (یکی از نقاط مرکزی تهران) به سخنرانی در جمع روحانیون و مردم پرداختند. از مهمترین نکات سخنرانی امام (ره) درخواست ایشان برای پیوستن ارتش به صف مردم بود. شاپور بختیار، نخست وزیر وقت دولت شاهنشاهی ایران همان روز در مصاحبه یا آسوشیتد پرس گفت: «همچنان مشتاق ملاقات با امام (ره) است.» رادیو مسکو درباره وقایع روز ۱۳ بهمن سال ۱۳۵۷ به تشریح تظاهرات دانشجویان ایرانی مقیم آمریکا علیه مداخله آمریکایی‌ها در امور داخلی ایران، در برابر کاخ سفید پرداخت. خبرگزاری رویترز نیز در روز ۱۳ بهمن سال ۱۳۵۷ مدام از نگرانی رژیم صهیونیستی از بازگشت آیت الله خمینی (ره) به ایران گفت. دیدار یاسر عرفات رهبر وقت تشکیلات خودگردان فلسطین در روز ۱۳ بهمن سال ۱۳۵۷ با امام خمینی (ره) و یاران انقلابی ایشان، اعلام وفاداری جبهه مقاومت ملی به امام (ره)، ترور یکی از عناصر بلند پایه ساواک به نام سرهنگ معتمدی، شهادت برخی از تظاهرات کنندگان در شهرهای مختلف از مهمترین اتفاقات بود.</a:t>
            </a:r>
          </a:p>
        </p:txBody>
      </p:sp>
    </p:spTree>
    <p:extLst>
      <p:ext uri="{BB962C8B-B14F-4D97-AF65-F5344CB8AC3E}">
        <p14:creationId xmlns:p14="http://schemas.microsoft.com/office/powerpoint/2010/main" val="272799375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iterate type="lt">
                                    <p:tmPct val="0"/>
                                  </p:iterate>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1"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0" end="0"/>
                                            </p:txEl>
                                          </p:spTgt>
                                        </p:tgtEl>
                                        <p:attrNameLst>
                                          <p:attrName>ppt_x</p:attrName>
                                          <p:attrName>ppt_y</p:attrName>
                                        </p:attrNameLst>
                                      </p:cBhvr>
                                    </p:animMotion>
                                    <p:animRot by="1500000">
                                      <p:cBhvr>
                                        <p:cTn id="19" dur="125" fill="hold">
                                          <p:stCondLst>
                                            <p:cond delay="0"/>
                                          </p:stCondLst>
                                        </p:cTn>
                                        <p:tgtEl>
                                          <p:spTgt spid="3">
                                            <p:txEl>
                                              <p:pRg st="0" end="0"/>
                                            </p:txEl>
                                          </p:spTgt>
                                        </p:tgtEl>
                                        <p:attrNameLst>
                                          <p:attrName>r</p:attrName>
                                        </p:attrNameLst>
                                      </p:cBhvr>
                                    </p:animRot>
                                    <p:animRot by="-1500000">
                                      <p:cBhvr>
                                        <p:cTn id="20" dur="125" fill="hold">
                                          <p:stCondLst>
                                            <p:cond delay="125"/>
                                          </p:stCondLst>
                                        </p:cTn>
                                        <p:tgtEl>
                                          <p:spTgt spid="3">
                                            <p:txEl>
                                              <p:pRg st="0" end="0"/>
                                            </p:txEl>
                                          </p:spTgt>
                                        </p:tgtEl>
                                        <p:attrNameLst>
                                          <p:attrName>r</p:attrName>
                                        </p:attrNameLst>
                                      </p:cBhvr>
                                    </p:animRot>
                                    <p:animRot by="-1500000">
                                      <p:cBhvr>
                                        <p:cTn id="21" dur="125" fill="hold">
                                          <p:stCondLst>
                                            <p:cond delay="250"/>
                                          </p:stCondLst>
                                        </p:cTn>
                                        <p:tgtEl>
                                          <p:spTgt spid="3">
                                            <p:txEl>
                                              <p:pRg st="0" end="0"/>
                                            </p:txEl>
                                          </p:spTgt>
                                        </p:tgtEl>
                                        <p:attrNameLst>
                                          <p:attrName>r</p:attrName>
                                        </p:attrNameLst>
                                      </p:cBhvr>
                                    </p:animRot>
                                    <p:animRot by="1500000">
                                      <p:cBhvr>
                                        <p:cTn id="22"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4546305" y="394180"/>
            <a:ext cx="3099389" cy="970450"/>
          </a:xfrm>
        </p:spPr>
        <p:txBody>
          <a:bodyPr/>
          <a:lstStyle/>
          <a:p>
            <a:pPr algn="r" rtl="1"/>
            <a:r>
              <a:rPr lang="fa-IR" sz="4800" b="0" i="0" dirty="0">
                <a:solidFill>
                  <a:srgbClr val="002060"/>
                </a:solidFill>
                <a:effectLst/>
                <a:latin typeface="vazir-bold"/>
                <a:cs typeface="2  Baran" panose="00000400000000000000" pitchFamily="2" charset="-78"/>
              </a:rPr>
              <a:t>۱4 بهمن ۱۳۵۷</a:t>
            </a:r>
            <a:endParaRPr lang="en-US" sz="4800" b="0" dirty="0">
              <a:solidFill>
                <a:srgbClr val="002060"/>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0" y="2266122"/>
            <a:ext cx="12059478" cy="4591878"/>
          </a:xfrm>
        </p:spPr>
        <p:txBody>
          <a:bodyPr>
            <a:normAutofit fontScale="92500" lnSpcReduction="10000"/>
          </a:bodyPr>
          <a:lstStyle/>
          <a:p>
            <a:pPr marL="0" indent="0" algn="r" rtl="1">
              <a:lnSpc>
                <a:spcPct val="170000"/>
              </a:lnSpc>
              <a:buNone/>
            </a:pPr>
            <a:r>
              <a:rPr lang="fa-IR" sz="2000" b="0" i="0" dirty="0">
                <a:solidFill>
                  <a:schemeClr val="tx1">
                    <a:lumMod val="85000"/>
                  </a:schemeClr>
                </a:solidFill>
                <a:effectLst/>
                <a:latin typeface="Calibri" panose="020F0502020204030204" pitchFamily="34" charset="0"/>
                <a:cs typeface="Calibri" panose="020F0502020204030204" pitchFamily="34" charset="0"/>
              </a:rPr>
              <a:t>روز چهاردهم بهمن کوچه‌ها و خیابان‌های اطراف مدرسه علوی را‬ جمعیت‬ فرا‬ گرفته‬ بود. حضرت امام (ره) طی یک مصاحبه مطبوعاتی به وظیفه خطیر مطبوعات و اهل قلم‌ در عرصه جدید انقلاب اسلامی ایران اشاره کرد. شاپور بختیار در مصاحبه با لوماتن در کمال وقاحت گفت: «اگر آیت الله خمینی (ره) بخواهد در شهر مقدس قم دولت پیشنهادی خود را به وجود آورد، به او اجازه خواهم داد تا دولتی شبیه به واتیکان تأسیس کند» انتشار اولین کتاب درباره بحران ایران تحت عنوان " ایران بر ضد شاه " در پاریس آن هم توسط احمد ناروقی از نوادگان احمد شاه قاجار، تحت تعقیب قرار گرفتن رؤسای سازمان انرژی اتمی تحت تعقیب دیوان کیفری، پذیرفتن نقش آیت الله خمینی (ره) در حل و فصل مسائل اجتماعی توسط شاپور بختیار، اعتصابات عمومی، قسمتی از اتفاقات این روز تاریخی بود. همچنین اعلام آمادگی ۴۰ تن از نمایندگان مجلس برای استعفا، اعلام همبستگی کارکنان نخست وزیری با شورای انقلاب تظاهرات همافران در بهبهان، تحصن خانواده همافران دستگیر شده در کاخ دادگستری، دیدار شهردار وقت تهران با آیت الله خمینی (ره) و تسلیم استعفانامه به ایشان (انتصاب مجدد شهردار توسط امام (ره))، تهدید کارمندان و مسئولان دولت توسط بختیار، به پیشنهاد اعضای شورای انقلاب و موافقت امام (ره) مبنی بر انتخاب مهندس مهدی بازرگان برای نخست وزیری دولت موقت مهمترین اتفاقات ۱۴ بهمن ماه ۵۷ بود.</a:t>
            </a:r>
          </a:p>
          <a:p>
            <a:pPr marL="0" indent="0" algn="r" rtl="1">
              <a:lnSpc>
                <a:spcPct val="170000"/>
              </a:lnSpc>
              <a:buNone/>
            </a:pPr>
            <a:endParaRPr lang="en-US" sz="2000" dirty="0">
              <a:solidFill>
                <a:schemeClr val="tx1">
                  <a:lumMod val="8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81363433"/>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iterate type="lt">
                                    <p:tmPct val="0"/>
                                  </p:iterate>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1"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0" end="0"/>
                                            </p:txEl>
                                          </p:spTgt>
                                        </p:tgtEl>
                                        <p:attrNameLst>
                                          <p:attrName>ppt_x</p:attrName>
                                          <p:attrName>ppt_y</p:attrName>
                                        </p:attrNameLst>
                                      </p:cBhvr>
                                    </p:animMotion>
                                    <p:animRot by="1500000">
                                      <p:cBhvr>
                                        <p:cTn id="19" dur="125" fill="hold">
                                          <p:stCondLst>
                                            <p:cond delay="0"/>
                                          </p:stCondLst>
                                        </p:cTn>
                                        <p:tgtEl>
                                          <p:spTgt spid="3">
                                            <p:txEl>
                                              <p:pRg st="0" end="0"/>
                                            </p:txEl>
                                          </p:spTgt>
                                        </p:tgtEl>
                                        <p:attrNameLst>
                                          <p:attrName>r</p:attrName>
                                        </p:attrNameLst>
                                      </p:cBhvr>
                                    </p:animRot>
                                    <p:animRot by="-1500000">
                                      <p:cBhvr>
                                        <p:cTn id="20" dur="125" fill="hold">
                                          <p:stCondLst>
                                            <p:cond delay="125"/>
                                          </p:stCondLst>
                                        </p:cTn>
                                        <p:tgtEl>
                                          <p:spTgt spid="3">
                                            <p:txEl>
                                              <p:pRg st="0" end="0"/>
                                            </p:txEl>
                                          </p:spTgt>
                                        </p:tgtEl>
                                        <p:attrNameLst>
                                          <p:attrName>r</p:attrName>
                                        </p:attrNameLst>
                                      </p:cBhvr>
                                    </p:animRot>
                                    <p:animRot by="-1500000">
                                      <p:cBhvr>
                                        <p:cTn id="21" dur="125" fill="hold">
                                          <p:stCondLst>
                                            <p:cond delay="250"/>
                                          </p:stCondLst>
                                        </p:cTn>
                                        <p:tgtEl>
                                          <p:spTgt spid="3">
                                            <p:txEl>
                                              <p:pRg st="0" end="0"/>
                                            </p:txEl>
                                          </p:spTgt>
                                        </p:tgtEl>
                                        <p:attrNameLst>
                                          <p:attrName>r</p:attrName>
                                        </p:attrNameLst>
                                      </p:cBhvr>
                                    </p:animRot>
                                    <p:animRot by="1500000">
                                      <p:cBhvr>
                                        <p:cTn id="22"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4212112" y="447188"/>
            <a:ext cx="3099389" cy="970450"/>
          </a:xfrm>
        </p:spPr>
        <p:txBody>
          <a:bodyPr/>
          <a:lstStyle/>
          <a:p>
            <a:pPr algn="r" rtl="1"/>
            <a:r>
              <a:rPr lang="fa-IR" sz="4800" b="0" i="0" dirty="0">
                <a:solidFill>
                  <a:schemeClr val="accent5">
                    <a:lumMod val="50000"/>
                  </a:schemeClr>
                </a:solidFill>
                <a:effectLst/>
                <a:latin typeface="vazir-bold"/>
                <a:cs typeface="2  Baran" panose="00000400000000000000" pitchFamily="2" charset="-78"/>
              </a:rPr>
              <a:t>۱5 بهمن ۱۳۵۷</a:t>
            </a:r>
            <a:endParaRPr lang="en-US" sz="4800" b="0" dirty="0">
              <a:solidFill>
                <a:schemeClr val="accent5">
                  <a:lumMod val="50000"/>
                </a:schemeClr>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0" y="2001078"/>
            <a:ext cx="12192000" cy="4856921"/>
          </a:xfrm>
        </p:spPr>
        <p:txBody>
          <a:bodyPr>
            <a:normAutofit fontScale="85000" lnSpcReduction="10000"/>
          </a:bodyPr>
          <a:lstStyle/>
          <a:p>
            <a:pPr marL="0" indent="0" algn="just" rtl="1">
              <a:lnSpc>
                <a:spcPct val="160000"/>
              </a:lnSpc>
              <a:buNone/>
            </a:pPr>
            <a:r>
              <a:rPr lang="fa-IR" sz="2400" b="0" i="0" dirty="0">
                <a:solidFill>
                  <a:schemeClr val="accent4">
                    <a:lumMod val="75000"/>
                  </a:schemeClr>
                </a:solidFill>
                <a:effectLst/>
                <a:latin typeface="Calibri" panose="020F0502020204030204" pitchFamily="34" charset="0"/>
                <a:cs typeface="Calibri" panose="020F0502020204030204" pitchFamily="34" charset="0"/>
              </a:rPr>
              <a:t>روز چهاردهم بهمن کوچه‌ها و خیابان‌های اطراف مدرسه علوی را‬ جمعیت‬ فرا‬ گرفته‬ بود. حضرت امام (ره) طی یک مصاحبه مطبوعاتی به وظیفه خطیر مطبوعات و اهل قلم‌ در عرصه جدید انقلاب اسلامی ایران اشاره کرد. شاپور بختیار در مصاحبه با لوماتن در کمال وقاحت گفت: «اگر آیت الله خمینی (ره) بخواهد در شهر مقدس قم دولت پیشنهادی خود را به وجود آورد، به او اجازه خواهم داد تا دولتی شبیه به واتیکان تأسیس کند» انتشار اولین کتاب درباره بحران ایران تحت عنوان " ایران بر ضد شاه " در پاریس آن هم توسط احمد ناروقی از نوادگان احمد شاه قاجار، تحت تعقیب قرار گرفتن رؤسای سازمان انرژی اتمی تحت تعقیب دیوان کیفری، پذیرفتن نقش آیت الله خمینی (ره) در حل و فصل مسائل اجتماعی توسط شاپور بختیار، اعتصابات عمومی، قسمتی از اتفاقات این روز تاریخی بود. همچنین اعلام آمادگی ۴۰ تن از نمایندگان مجلس برای استعفا، اعلام همبستگی کارکنان نخست وزیری با شورای انقلاب تظاهرات همافران در بهبهان، تحصن خانواده همافران دستگیر شده در کاخ دادگستری، دیدار شهردار وقت تهران با آیت الله خمینی (ره) و تسلیم استعفانامه به ایشان (انتصاب مجدد شهردار توسط امام (ره))، تهدید کارمندان و مسئولان دولت توسط بختیار، به پیشنهاد اعضای شورای انقلاب و موافقت امام (ره) مبنی بر انتخاب مهندس مهدی بازرگان برای نخست وزیری دولت موقت مهمترین اتفاقات ۱۴ بهمن ماه ۵۷ بود.</a:t>
            </a:r>
          </a:p>
        </p:txBody>
      </p:sp>
    </p:spTree>
    <p:extLst>
      <p:ext uri="{BB962C8B-B14F-4D97-AF65-F5344CB8AC3E}">
        <p14:creationId xmlns:p14="http://schemas.microsoft.com/office/powerpoint/2010/main" val="22536349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Sing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grpId="0" nodeType="click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wheel(3)">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4" presetClass="emph" presetSubtype="0" fill="hold" grpId="1" nodeType="clickEffect">
                                  <p:stCondLst>
                                    <p:cond delay="0"/>
                                  </p:stCondLst>
                                  <p:iterate type="lt">
                                    <p:tmPct val="10000"/>
                                  </p:iterate>
                                  <p:childTnLst>
                                    <p:animMotion origin="layout" path="M 0.0 0.0 L 0.0 -0.07213" pathEditMode="relative" ptsTypes="">
                                      <p:cBhvr>
                                        <p:cTn id="16" dur="250" accel="50000" decel="50000" autoRev="1" fill="hold">
                                          <p:stCondLst>
                                            <p:cond delay="0"/>
                                          </p:stCondLst>
                                        </p:cTn>
                                        <p:tgtEl>
                                          <p:spTgt spid="3">
                                            <p:txEl>
                                              <p:pRg st="0" end="0"/>
                                            </p:txEl>
                                          </p:spTgt>
                                        </p:tgtEl>
                                        <p:attrNameLst>
                                          <p:attrName>ppt_x</p:attrName>
                                          <p:attrName>ppt_y</p:attrName>
                                        </p:attrNameLst>
                                      </p:cBhvr>
                                    </p:animMotion>
                                    <p:animRot by="1500000">
                                      <p:cBhvr>
                                        <p:cTn id="17" dur="125" fill="hold">
                                          <p:stCondLst>
                                            <p:cond delay="0"/>
                                          </p:stCondLst>
                                        </p:cTn>
                                        <p:tgtEl>
                                          <p:spTgt spid="3">
                                            <p:txEl>
                                              <p:pRg st="0" end="0"/>
                                            </p:txEl>
                                          </p:spTgt>
                                        </p:tgtEl>
                                        <p:attrNameLst>
                                          <p:attrName>r</p:attrName>
                                        </p:attrNameLst>
                                      </p:cBhvr>
                                    </p:animRot>
                                    <p:animRot by="-1500000">
                                      <p:cBhvr>
                                        <p:cTn id="18" dur="125" fill="hold">
                                          <p:stCondLst>
                                            <p:cond delay="125"/>
                                          </p:stCondLst>
                                        </p:cTn>
                                        <p:tgtEl>
                                          <p:spTgt spid="3">
                                            <p:txEl>
                                              <p:pRg st="0" end="0"/>
                                            </p:txEl>
                                          </p:spTgt>
                                        </p:tgtEl>
                                        <p:attrNameLst>
                                          <p:attrName>r</p:attrName>
                                        </p:attrNameLst>
                                      </p:cBhvr>
                                    </p:animRot>
                                    <p:animRot by="-1500000">
                                      <p:cBhvr>
                                        <p:cTn id="19" dur="125" fill="hold">
                                          <p:stCondLst>
                                            <p:cond delay="250"/>
                                          </p:stCondLst>
                                        </p:cTn>
                                        <p:tgtEl>
                                          <p:spTgt spid="3">
                                            <p:txEl>
                                              <p:pRg st="0" end="0"/>
                                            </p:txEl>
                                          </p:spTgt>
                                        </p:tgtEl>
                                        <p:attrNameLst>
                                          <p:attrName>r</p:attrName>
                                        </p:attrNameLst>
                                      </p:cBhvr>
                                    </p:animRot>
                                    <p:animRot by="1500000">
                                      <p:cBhvr>
                                        <p:cTn id="20"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4212112" y="433936"/>
            <a:ext cx="3099389" cy="970450"/>
          </a:xfrm>
        </p:spPr>
        <p:txBody>
          <a:bodyPr/>
          <a:lstStyle/>
          <a:p>
            <a:pPr algn="r" rtl="1"/>
            <a:r>
              <a:rPr lang="fa-IR" sz="4800" b="0" i="0" dirty="0">
                <a:solidFill>
                  <a:schemeClr val="bg1">
                    <a:lumMod val="95000"/>
                    <a:lumOff val="5000"/>
                  </a:schemeClr>
                </a:solidFill>
                <a:effectLst/>
                <a:latin typeface="vazir-bold"/>
                <a:cs typeface="2  Baran" panose="00000400000000000000" pitchFamily="2" charset="-78"/>
              </a:rPr>
              <a:t>۱6 بهمن ۱۳۵۷</a:t>
            </a:r>
            <a:endParaRPr lang="en-US" sz="4800" b="0" dirty="0">
              <a:solidFill>
                <a:schemeClr val="bg1">
                  <a:lumMod val="95000"/>
                  <a:lumOff val="5000"/>
                </a:schemeClr>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187808" y="2199861"/>
            <a:ext cx="12004192" cy="4658139"/>
          </a:xfrm>
        </p:spPr>
        <p:txBody>
          <a:bodyPr>
            <a:normAutofit/>
          </a:bodyPr>
          <a:lstStyle/>
          <a:p>
            <a:pPr marL="0" indent="0" algn="just" rtl="1">
              <a:lnSpc>
                <a:spcPct val="150000"/>
              </a:lnSpc>
              <a:buNone/>
            </a:pPr>
            <a:r>
              <a:rPr lang="fa-IR" sz="2400" b="0" i="0" dirty="0">
                <a:solidFill>
                  <a:schemeClr val="accent5">
                    <a:lumMod val="75000"/>
                  </a:schemeClr>
                </a:solidFill>
                <a:effectLst/>
                <a:latin typeface="Calibri" panose="020F0502020204030204" pitchFamily="34" charset="0"/>
                <a:cs typeface="Calibri" panose="020F0502020204030204" pitchFamily="34" charset="0"/>
              </a:rPr>
              <a:t>برگزاری مراسم معارفه مهندس بازرگان در مدرسه علوی برگزار و اعطای حکم نخست وزیری دولت موقت رسماً اعلام شد. از حاشیه‌های برگزاری مراسم معارفه مهندس بازرگان می‌توان به اجتماع چندین خبرنگار داخلی و خارجی و آحاد ملت در سالن مدرسه علوی، قرائت حکم و فرمان نخست وزیری مهندس بازرگان توسط حجت الاسلام والمسلمین رفسنجانی و قطع برنامه رادیو مسکو برای اعلام نخست وزیری بازرگان اشاره کرد.</a:t>
            </a:r>
          </a:p>
          <a:p>
            <a:pPr marL="0" indent="0" algn="just" rtl="1">
              <a:lnSpc>
                <a:spcPct val="150000"/>
              </a:lnSpc>
              <a:buNone/>
            </a:pPr>
            <a:r>
              <a:rPr lang="fa-IR" sz="2400" b="0" i="0" dirty="0">
                <a:solidFill>
                  <a:schemeClr val="accent5">
                    <a:lumMod val="75000"/>
                  </a:schemeClr>
                </a:solidFill>
                <a:effectLst/>
                <a:latin typeface="Calibri" panose="020F0502020204030204" pitchFamily="34" charset="0"/>
                <a:cs typeface="Calibri" panose="020F0502020204030204" pitchFamily="34" charset="0"/>
              </a:rPr>
              <a:t>بختیار به دنبال انتخاب بازرگان به ریاست دولت موقت با بیان اینکه در ایران تنها یک حکومت وجود دارد از ناراحتی شدید خود پرده برداشت.</a:t>
            </a:r>
          </a:p>
        </p:txBody>
      </p:sp>
    </p:spTree>
    <p:extLst>
      <p:ext uri="{BB962C8B-B14F-4D97-AF65-F5344CB8AC3E}">
        <p14:creationId xmlns:p14="http://schemas.microsoft.com/office/powerpoint/2010/main" val="1118991062"/>
      </p:ext>
    </p:extLst>
  </p:cSld>
  <p:clrMapOvr>
    <a:masterClrMapping/>
  </p:clrMapOvr>
  <mc:AlternateContent xmlns:mc="http://schemas.openxmlformats.org/markup-compatibility/2006">
    <mc:Choice xmlns:p14="http://schemas.microsoft.com/office/powerpoint/2010/main" Requires="p14">
      <p:transition spd="slow" p14:dur="1250">
        <p14:switch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iterate type="lt">
                                    <p:tmPct val="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iterate type="lt">
                                    <p:tmPct val="0"/>
                                  </p:iterate>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4" presetClass="emph" presetSubtype="0" fill="hold" grpId="1" nodeType="clickEffect">
                                  <p:stCondLst>
                                    <p:cond delay="0"/>
                                  </p:stCondLst>
                                  <p:iterate type="lt">
                                    <p:tmPct val="10000"/>
                                  </p:iterate>
                                  <p:childTnLst>
                                    <p:animMotion origin="layout" path="M 0.0 0.0 L 0.0 -0.07213" pathEditMode="relative" ptsTypes="">
                                      <p:cBhvr>
                                        <p:cTn id="21" dur="250" accel="50000" decel="50000" autoRev="1" fill="hold">
                                          <p:stCondLst>
                                            <p:cond delay="0"/>
                                          </p:stCondLst>
                                        </p:cTn>
                                        <p:tgtEl>
                                          <p:spTgt spid="3">
                                            <p:txEl>
                                              <p:pRg st="0" end="0"/>
                                            </p:txEl>
                                          </p:spTgt>
                                        </p:tgtEl>
                                        <p:attrNameLst>
                                          <p:attrName>ppt_x</p:attrName>
                                          <p:attrName>ppt_y</p:attrName>
                                        </p:attrNameLst>
                                      </p:cBhvr>
                                    </p:animMotion>
                                    <p:animRot by="1500000">
                                      <p:cBhvr>
                                        <p:cTn id="22" dur="125" fill="hold">
                                          <p:stCondLst>
                                            <p:cond delay="0"/>
                                          </p:stCondLst>
                                        </p:cTn>
                                        <p:tgtEl>
                                          <p:spTgt spid="3">
                                            <p:txEl>
                                              <p:pRg st="0" end="0"/>
                                            </p:txEl>
                                          </p:spTgt>
                                        </p:tgtEl>
                                        <p:attrNameLst>
                                          <p:attrName>r</p:attrName>
                                        </p:attrNameLst>
                                      </p:cBhvr>
                                    </p:animRot>
                                    <p:animRot by="-1500000">
                                      <p:cBhvr>
                                        <p:cTn id="23" dur="125" fill="hold">
                                          <p:stCondLst>
                                            <p:cond delay="125"/>
                                          </p:stCondLst>
                                        </p:cTn>
                                        <p:tgtEl>
                                          <p:spTgt spid="3">
                                            <p:txEl>
                                              <p:pRg st="0" end="0"/>
                                            </p:txEl>
                                          </p:spTgt>
                                        </p:tgtEl>
                                        <p:attrNameLst>
                                          <p:attrName>r</p:attrName>
                                        </p:attrNameLst>
                                      </p:cBhvr>
                                    </p:animRot>
                                    <p:animRot by="-1500000">
                                      <p:cBhvr>
                                        <p:cTn id="24" dur="125" fill="hold">
                                          <p:stCondLst>
                                            <p:cond delay="250"/>
                                          </p:stCondLst>
                                        </p:cTn>
                                        <p:tgtEl>
                                          <p:spTgt spid="3">
                                            <p:txEl>
                                              <p:pRg st="0" end="0"/>
                                            </p:txEl>
                                          </p:spTgt>
                                        </p:tgtEl>
                                        <p:attrNameLst>
                                          <p:attrName>r</p:attrName>
                                        </p:attrNameLst>
                                      </p:cBhvr>
                                    </p:animRot>
                                    <p:animRot by="1500000">
                                      <p:cBhvr>
                                        <p:cTn id="25" dur="125" fill="hold">
                                          <p:stCondLst>
                                            <p:cond delay="375"/>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34" presetClass="emph" presetSubtype="0" fill="hold" grpId="1" nodeType="clickEffect">
                                  <p:stCondLst>
                                    <p:cond delay="0"/>
                                  </p:stCondLst>
                                  <p:iterate type="lt">
                                    <p:tmPct val="10000"/>
                                  </p:iterate>
                                  <p:childTnLst>
                                    <p:animMotion origin="layout" path="M 0.0 0.0 L 0.0 -0.07213" pathEditMode="relative" ptsTypes="">
                                      <p:cBhvr>
                                        <p:cTn id="29" dur="250" accel="50000" decel="50000" autoRev="1" fill="hold">
                                          <p:stCondLst>
                                            <p:cond delay="0"/>
                                          </p:stCondLst>
                                        </p:cTn>
                                        <p:tgtEl>
                                          <p:spTgt spid="3">
                                            <p:txEl>
                                              <p:pRg st="1" end="1"/>
                                            </p:txEl>
                                          </p:spTgt>
                                        </p:tgtEl>
                                        <p:attrNameLst>
                                          <p:attrName>ppt_x</p:attrName>
                                          <p:attrName>ppt_y</p:attrName>
                                        </p:attrNameLst>
                                      </p:cBhvr>
                                    </p:animMotion>
                                    <p:animRot by="1500000">
                                      <p:cBhvr>
                                        <p:cTn id="30" dur="125" fill="hold">
                                          <p:stCondLst>
                                            <p:cond delay="0"/>
                                          </p:stCondLst>
                                        </p:cTn>
                                        <p:tgtEl>
                                          <p:spTgt spid="3">
                                            <p:txEl>
                                              <p:pRg st="1" end="1"/>
                                            </p:txEl>
                                          </p:spTgt>
                                        </p:tgtEl>
                                        <p:attrNameLst>
                                          <p:attrName>r</p:attrName>
                                        </p:attrNameLst>
                                      </p:cBhvr>
                                    </p:animRot>
                                    <p:animRot by="-1500000">
                                      <p:cBhvr>
                                        <p:cTn id="31" dur="125" fill="hold">
                                          <p:stCondLst>
                                            <p:cond delay="125"/>
                                          </p:stCondLst>
                                        </p:cTn>
                                        <p:tgtEl>
                                          <p:spTgt spid="3">
                                            <p:txEl>
                                              <p:pRg st="1" end="1"/>
                                            </p:txEl>
                                          </p:spTgt>
                                        </p:tgtEl>
                                        <p:attrNameLst>
                                          <p:attrName>r</p:attrName>
                                        </p:attrNameLst>
                                      </p:cBhvr>
                                    </p:animRot>
                                    <p:animRot by="-1500000">
                                      <p:cBhvr>
                                        <p:cTn id="32" dur="125" fill="hold">
                                          <p:stCondLst>
                                            <p:cond delay="250"/>
                                          </p:stCondLst>
                                        </p:cTn>
                                        <p:tgtEl>
                                          <p:spTgt spid="3">
                                            <p:txEl>
                                              <p:pRg st="1" end="1"/>
                                            </p:txEl>
                                          </p:spTgt>
                                        </p:tgtEl>
                                        <p:attrNameLst>
                                          <p:attrName>r</p:attrName>
                                        </p:attrNameLst>
                                      </p:cBhvr>
                                    </p:animRot>
                                    <p:animRot by="1500000">
                                      <p:cBhvr>
                                        <p:cTn id="33"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7485398" y="494413"/>
            <a:ext cx="3099389" cy="970450"/>
          </a:xfrm>
        </p:spPr>
        <p:txBody>
          <a:bodyPr/>
          <a:lstStyle/>
          <a:p>
            <a:pPr algn="r" rtl="1"/>
            <a:r>
              <a:rPr lang="fa-IR" sz="4800" b="0" i="0" dirty="0">
                <a:solidFill>
                  <a:srgbClr val="FFFF00"/>
                </a:solidFill>
                <a:effectLst/>
                <a:latin typeface="vazir-bold"/>
                <a:cs typeface="2  Baran" panose="00000400000000000000" pitchFamily="2" charset="-78"/>
              </a:rPr>
              <a:t>17 بهمن ۱۳۵۷</a:t>
            </a:r>
            <a:endParaRPr lang="en-US" sz="4800" b="0" dirty="0">
              <a:solidFill>
                <a:srgbClr val="FFFF00"/>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187808" y="2199861"/>
            <a:ext cx="12004192" cy="4658139"/>
          </a:xfrm>
        </p:spPr>
        <p:txBody>
          <a:bodyPr>
            <a:normAutofit fontScale="92500"/>
          </a:bodyPr>
          <a:lstStyle/>
          <a:p>
            <a:pPr marL="0" indent="0" algn="just" rtl="1">
              <a:lnSpc>
                <a:spcPct val="150000"/>
              </a:lnSpc>
              <a:buNone/>
            </a:pPr>
            <a:r>
              <a:rPr lang="fa-IR" sz="2400" b="0" i="0" dirty="0">
                <a:solidFill>
                  <a:schemeClr val="tx2">
                    <a:lumMod val="60000"/>
                    <a:lumOff val="40000"/>
                  </a:schemeClr>
                </a:solidFill>
                <a:effectLst/>
                <a:latin typeface="Calibri" panose="020F0502020204030204" pitchFamily="34" charset="0"/>
                <a:cs typeface="Calibri" panose="020F0502020204030204" pitchFamily="34" charset="0"/>
              </a:rPr>
              <a:t>غرش فانتوم‌های جنگی در آسمان تهران، شروع به کار مجلس شورای ملی با حضور بختیار، تصویب لایحه انحلال ساواک، برگزاری راهپیمایی‌های سراسری در حمایت از دولت موقت، دعوت جامعه روحانیت مبارز و برخی از تشکل‌های سیاسی برای حضور اقشار مردم در راهپیمایی‌ها برای حمایت از دولت موقت برخی از اتفاقات مهم این روز بود.</a:t>
            </a:r>
          </a:p>
          <a:p>
            <a:pPr marL="0" indent="0" algn="just" rtl="1">
              <a:lnSpc>
                <a:spcPct val="150000"/>
              </a:lnSpc>
              <a:buNone/>
            </a:pPr>
            <a:r>
              <a:rPr lang="fa-IR" sz="2400" b="0" i="0" dirty="0">
                <a:solidFill>
                  <a:schemeClr val="tx2">
                    <a:lumMod val="60000"/>
                    <a:lumOff val="40000"/>
                  </a:schemeClr>
                </a:solidFill>
                <a:effectLst/>
                <a:latin typeface="Calibri" panose="020F0502020204030204" pitchFamily="34" charset="0"/>
                <a:cs typeface="Calibri" panose="020F0502020204030204" pitchFamily="34" charset="0"/>
              </a:rPr>
              <a:t>کشته شدن نزدیک به ۶۰ نفر در تظاهرات زاهدان، معاف شدن دانشجویان افسری از سوگند وفاداری به شاه، آزادی ۲۸ تن از پرسنل نیروی هوایی، حمایت برخی مطبوعات از دولت موقت بازرگان، دو برابر شدن قیمت جهانی نفت و سخنرانی امام (ره) در جمع پرسنل نیروی دریایی ارتش، بازرگانان غلات و خشکبار، طلاب، کارکنان شرکت نفت قسمت بعدی اتفاقات در این روز تاریخی بود.</a:t>
            </a:r>
          </a:p>
          <a:p>
            <a:pPr marL="0" indent="0" algn="just" rtl="1">
              <a:lnSpc>
                <a:spcPct val="150000"/>
              </a:lnSpc>
              <a:buNone/>
            </a:pPr>
            <a:r>
              <a:rPr lang="fa-IR" sz="2400" b="0" i="0" dirty="0">
                <a:solidFill>
                  <a:schemeClr val="tx2">
                    <a:lumMod val="60000"/>
                    <a:lumOff val="40000"/>
                  </a:schemeClr>
                </a:solidFill>
                <a:effectLst/>
                <a:latin typeface="Calibri" panose="020F0502020204030204" pitchFamily="34" charset="0"/>
                <a:cs typeface="Calibri" panose="020F0502020204030204" pitchFamily="34" charset="0"/>
              </a:rPr>
              <a:t>شاپور بختیار در مجلس شورا گفت: دولت موقت تا شوخی و حرف است، تحمل می‌کنم… ولی چنانچه بخواهد به حالت جدی به فعالیت ادامه دهد، انوقت با او مقابله خواهم کرد.</a:t>
            </a:r>
          </a:p>
        </p:txBody>
      </p:sp>
      <p:pic>
        <p:nvPicPr>
          <p:cNvPr id="1026" name="Picture 2">
            <a:extLst>
              <a:ext uri="{FF2B5EF4-FFF2-40B4-BE49-F238E27FC236}">
                <a16:creationId xmlns:a16="http://schemas.microsoft.com/office/drawing/2014/main" id="{42A94ADD-93AA-401D-8273-68E40D8D6B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7125" y="258616"/>
            <a:ext cx="2418522" cy="14420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369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5"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randombar(vertical)">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5"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randombar(vertical)">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5"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randombar(vertical)">
                                      <p:cBhvr>
                                        <p:cTn id="2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4212112" y="433936"/>
            <a:ext cx="3099389" cy="970450"/>
          </a:xfrm>
        </p:spPr>
        <p:txBody>
          <a:bodyPr/>
          <a:lstStyle/>
          <a:p>
            <a:pPr algn="r" rtl="1"/>
            <a:r>
              <a:rPr lang="fa-IR" sz="4800" b="0" i="0" dirty="0">
                <a:solidFill>
                  <a:schemeClr val="accent2"/>
                </a:solidFill>
                <a:effectLst/>
                <a:latin typeface="vazir-bold"/>
                <a:cs typeface="2  Baran" panose="00000400000000000000" pitchFamily="2" charset="-78"/>
              </a:rPr>
              <a:t>۱8 بهمن ۱۳۵۷</a:t>
            </a:r>
            <a:endParaRPr lang="en-US" sz="4800" b="0" dirty="0">
              <a:solidFill>
                <a:schemeClr val="accent2"/>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93904" y="2199861"/>
            <a:ext cx="12004192" cy="4658139"/>
          </a:xfrm>
        </p:spPr>
        <p:txBody>
          <a:bodyPr>
            <a:normAutofit/>
          </a:bodyPr>
          <a:lstStyle/>
          <a:p>
            <a:pPr marL="0" indent="0" algn="r" rtl="1">
              <a:lnSpc>
                <a:spcPct val="150000"/>
              </a:lnSpc>
              <a:buNone/>
            </a:pPr>
            <a:r>
              <a:rPr lang="fa-IR" sz="2400" b="0" i="0" dirty="0">
                <a:solidFill>
                  <a:schemeClr val="accent4"/>
                </a:solidFill>
                <a:effectLst/>
                <a:latin typeface="Calibri" panose="020F0502020204030204" pitchFamily="34" charset="0"/>
                <a:cs typeface="Calibri" panose="020F0502020204030204" pitchFamily="34" charset="0"/>
              </a:rPr>
              <a:t>کناره‌گیری بازرگان از رهبری نهضت آزادی و حضور وی در مدرسه علوی به عنوان دفتر نخست وزیری، تلاش مقامات کشوری و لشکری مبنی بر رضایت بختیار بر استعفا، مصاحبه شاه با یکی از نشریات اروپایی و معرفی خود به عنوان فرمانده کل قوای ایران، درخواست انور سادات از محمدرضا شاه مبنی بر انتقال اف چهارده‌های ایران به مصر، ملاقات ژنرال هایزر با کارتر و وزیر دفاع آمریکا مهمترین اتفاقات این روز بود.</a:t>
            </a:r>
          </a:p>
          <a:p>
            <a:pPr marL="0" indent="0" algn="r" rtl="1">
              <a:lnSpc>
                <a:spcPct val="150000"/>
              </a:lnSpc>
              <a:buNone/>
            </a:pPr>
            <a:r>
              <a:rPr lang="fa-IR" sz="2400" b="0" i="0" dirty="0">
                <a:solidFill>
                  <a:schemeClr val="accent4"/>
                </a:solidFill>
                <a:effectLst/>
                <a:latin typeface="Calibri" panose="020F0502020204030204" pitchFamily="34" charset="0"/>
                <a:cs typeface="Calibri" panose="020F0502020204030204" pitchFamily="34" charset="0"/>
              </a:rPr>
              <a:t>امام خمینی (ره) نیز در جمع وکلای دادگستری و اهالی کردستان درباره توطئه استعمار در ایجاد تفرقه بین مردم و جدا کردن مردم از روحانیت سخنرانی کردند.</a:t>
            </a:r>
          </a:p>
        </p:txBody>
      </p:sp>
    </p:spTree>
    <p:extLst>
      <p:ext uri="{BB962C8B-B14F-4D97-AF65-F5344CB8AC3E}">
        <p14:creationId xmlns:p14="http://schemas.microsoft.com/office/powerpoint/2010/main" val="3602387651"/>
      </p:ext>
    </p:extLst>
  </p:cSld>
  <p:clrMapOvr>
    <a:masterClrMapping/>
  </p:clrMapOvr>
  <mc:AlternateContent xmlns:mc="http://schemas.openxmlformats.org/markup-compatibility/2006">
    <mc:Choice xmlns:p14="http://schemas.microsoft.com/office/powerpoint/2010/main" Requires="p14">
      <p:transition spd="slow" p14:dur="3900">
        <p14:glitter dir="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3" fill="hold" grpId="0" nodeType="clickEffect">
                                  <p:stCondLst>
                                    <p:cond delay="0"/>
                                  </p:stCondLst>
                                  <p:iterate type="lt">
                                    <p:tmPct val="0"/>
                                  </p:iterate>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additive="base">
                                        <p:cTn id="16"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3" fill="hold" grpId="0" nodeType="clickEffect">
                                  <p:stCondLst>
                                    <p:cond delay="0"/>
                                  </p:stCondLst>
                                  <p:iterate type="lt">
                                    <p:tmPct val="0"/>
                                  </p:iterate>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additive="base">
                                        <p:cTn id="22"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4" presetClass="emph" presetSubtype="0" fill="hold" grpId="1" nodeType="clickEffect">
                                  <p:stCondLst>
                                    <p:cond delay="0"/>
                                  </p:stCondLst>
                                  <p:iterate type="lt">
                                    <p:tmPct val="10000"/>
                                  </p:iterate>
                                  <p:childTnLst>
                                    <p:animMotion origin="layout" path="M 0.0 0.0 L 0.0 -0.07213" pathEditMode="relative" ptsTypes="">
                                      <p:cBhvr>
                                        <p:cTn id="27" dur="250" accel="50000" decel="50000" autoRev="1" fill="hold">
                                          <p:stCondLst>
                                            <p:cond delay="0"/>
                                          </p:stCondLst>
                                        </p:cTn>
                                        <p:tgtEl>
                                          <p:spTgt spid="3">
                                            <p:txEl>
                                              <p:pRg st="0" end="0"/>
                                            </p:txEl>
                                          </p:spTgt>
                                        </p:tgtEl>
                                        <p:attrNameLst>
                                          <p:attrName>ppt_x</p:attrName>
                                          <p:attrName>ppt_y</p:attrName>
                                        </p:attrNameLst>
                                      </p:cBhvr>
                                    </p:animMotion>
                                    <p:animRot by="1500000">
                                      <p:cBhvr>
                                        <p:cTn id="28" dur="125" fill="hold">
                                          <p:stCondLst>
                                            <p:cond delay="0"/>
                                          </p:stCondLst>
                                        </p:cTn>
                                        <p:tgtEl>
                                          <p:spTgt spid="3">
                                            <p:txEl>
                                              <p:pRg st="0" end="0"/>
                                            </p:txEl>
                                          </p:spTgt>
                                        </p:tgtEl>
                                        <p:attrNameLst>
                                          <p:attrName>r</p:attrName>
                                        </p:attrNameLst>
                                      </p:cBhvr>
                                    </p:animRot>
                                    <p:animRot by="-1500000">
                                      <p:cBhvr>
                                        <p:cTn id="29" dur="125" fill="hold">
                                          <p:stCondLst>
                                            <p:cond delay="125"/>
                                          </p:stCondLst>
                                        </p:cTn>
                                        <p:tgtEl>
                                          <p:spTgt spid="3">
                                            <p:txEl>
                                              <p:pRg st="0" end="0"/>
                                            </p:txEl>
                                          </p:spTgt>
                                        </p:tgtEl>
                                        <p:attrNameLst>
                                          <p:attrName>r</p:attrName>
                                        </p:attrNameLst>
                                      </p:cBhvr>
                                    </p:animRot>
                                    <p:animRot by="-1500000">
                                      <p:cBhvr>
                                        <p:cTn id="30" dur="125" fill="hold">
                                          <p:stCondLst>
                                            <p:cond delay="250"/>
                                          </p:stCondLst>
                                        </p:cTn>
                                        <p:tgtEl>
                                          <p:spTgt spid="3">
                                            <p:txEl>
                                              <p:pRg st="0" end="0"/>
                                            </p:txEl>
                                          </p:spTgt>
                                        </p:tgtEl>
                                        <p:attrNameLst>
                                          <p:attrName>r</p:attrName>
                                        </p:attrNameLst>
                                      </p:cBhvr>
                                    </p:animRot>
                                    <p:animRot by="1500000">
                                      <p:cBhvr>
                                        <p:cTn id="31" dur="125" fill="hold">
                                          <p:stCondLst>
                                            <p:cond delay="375"/>
                                          </p:stCondLst>
                                        </p:cTn>
                                        <p:tgtEl>
                                          <p:spTgt spid="3">
                                            <p:txEl>
                                              <p:pRg st="0" end="0"/>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34" presetClass="emph" presetSubtype="0" fill="hold" grpId="1" nodeType="clickEffect">
                                  <p:stCondLst>
                                    <p:cond delay="0"/>
                                  </p:stCondLst>
                                  <p:iterate type="lt">
                                    <p:tmPct val="10000"/>
                                  </p:iterate>
                                  <p:childTnLst>
                                    <p:animMotion origin="layout" path="M 0.0 0.0 L 0.0 -0.07213" pathEditMode="relative" ptsTypes="">
                                      <p:cBhvr>
                                        <p:cTn id="35" dur="250" accel="50000" decel="50000" autoRev="1" fill="hold">
                                          <p:stCondLst>
                                            <p:cond delay="0"/>
                                          </p:stCondLst>
                                        </p:cTn>
                                        <p:tgtEl>
                                          <p:spTgt spid="3">
                                            <p:txEl>
                                              <p:pRg st="1" end="1"/>
                                            </p:txEl>
                                          </p:spTgt>
                                        </p:tgtEl>
                                        <p:attrNameLst>
                                          <p:attrName>ppt_x</p:attrName>
                                          <p:attrName>ppt_y</p:attrName>
                                        </p:attrNameLst>
                                      </p:cBhvr>
                                    </p:animMotion>
                                    <p:animRot by="1500000">
                                      <p:cBhvr>
                                        <p:cTn id="36" dur="125" fill="hold">
                                          <p:stCondLst>
                                            <p:cond delay="0"/>
                                          </p:stCondLst>
                                        </p:cTn>
                                        <p:tgtEl>
                                          <p:spTgt spid="3">
                                            <p:txEl>
                                              <p:pRg st="1" end="1"/>
                                            </p:txEl>
                                          </p:spTgt>
                                        </p:tgtEl>
                                        <p:attrNameLst>
                                          <p:attrName>r</p:attrName>
                                        </p:attrNameLst>
                                      </p:cBhvr>
                                    </p:animRot>
                                    <p:animRot by="-1500000">
                                      <p:cBhvr>
                                        <p:cTn id="37" dur="125" fill="hold">
                                          <p:stCondLst>
                                            <p:cond delay="125"/>
                                          </p:stCondLst>
                                        </p:cTn>
                                        <p:tgtEl>
                                          <p:spTgt spid="3">
                                            <p:txEl>
                                              <p:pRg st="1" end="1"/>
                                            </p:txEl>
                                          </p:spTgt>
                                        </p:tgtEl>
                                        <p:attrNameLst>
                                          <p:attrName>r</p:attrName>
                                        </p:attrNameLst>
                                      </p:cBhvr>
                                    </p:animRot>
                                    <p:animRot by="-1500000">
                                      <p:cBhvr>
                                        <p:cTn id="38" dur="125" fill="hold">
                                          <p:stCondLst>
                                            <p:cond delay="250"/>
                                          </p:stCondLst>
                                        </p:cTn>
                                        <p:tgtEl>
                                          <p:spTgt spid="3">
                                            <p:txEl>
                                              <p:pRg st="1" end="1"/>
                                            </p:txEl>
                                          </p:spTgt>
                                        </p:tgtEl>
                                        <p:attrNameLst>
                                          <p:attrName>r</p:attrName>
                                        </p:attrNameLst>
                                      </p:cBhvr>
                                    </p:animRot>
                                    <p:animRot by="1500000">
                                      <p:cBhvr>
                                        <p:cTn id="39"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4212112" y="433936"/>
            <a:ext cx="3099389" cy="970450"/>
          </a:xfrm>
        </p:spPr>
        <p:txBody>
          <a:bodyPr/>
          <a:lstStyle/>
          <a:p>
            <a:pPr algn="r" rtl="1"/>
            <a:r>
              <a:rPr lang="fa-IR" sz="4800" b="0" i="0" dirty="0">
                <a:solidFill>
                  <a:schemeClr val="tx1"/>
                </a:solidFill>
                <a:effectLst/>
                <a:latin typeface="vazir-bold"/>
                <a:cs typeface="2  Baran" panose="00000400000000000000" pitchFamily="2" charset="-78"/>
              </a:rPr>
              <a:t>۱9 بهمن ۱۳۵۷</a:t>
            </a:r>
            <a:endParaRPr lang="en-US" sz="4800" b="0" dirty="0">
              <a:solidFill>
                <a:schemeClr val="tx1"/>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187808" y="2199861"/>
            <a:ext cx="12004192" cy="4658139"/>
          </a:xfrm>
        </p:spPr>
        <p:txBody>
          <a:bodyPr>
            <a:normAutofit fontScale="85000" lnSpcReduction="20000"/>
          </a:bodyPr>
          <a:lstStyle/>
          <a:p>
            <a:pPr marL="0" indent="0" algn="just" rtl="1">
              <a:lnSpc>
                <a:spcPct val="150000"/>
              </a:lnSpc>
              <a:buNone/>
            </a:pPr>
            <a:r>
              <a:rPr lang="fa-IR" sz="2400" b="0" i="0" dirty="0">
                <a:solidFill>
                  <a:schemeClr val="accent1"/>
                </a:solidFill>
                <a:effectLst/>
                <a:latin typeface="Calibri" panose="020F0502020204030204" pitchFamily="34" charset="0"/>
                <a:cs typeface="Calibri" panose="020F0502020204030204" pitchFamily="34" charset="0"/>
              </a:rPr>
              <a:t>برگزاری راهپیمایی گسترده به دعوت قبلی تشکل‌های سیاسی راهپیمایی گسترده‌ای در سراسر کشور، خروج علی امینی که در مهرماه ۵۷ به دعوت شاه برای کنترل نا آرامی‌ها به ایران آمده بود از کشور، انجام مذاکرات بین بختیار، بازرگان و ارتش مبنی بر حل منازعات داخلی قسمتی از مهمترین اخبار این روز بود.</a:t>
            </a:r>
          </a:p>
          <a:p>
            <a:pPr marL="0" indent="0" algn="just" rtl="1">
              <a:lnSpc>
                <a:spcPct val="150000"/>
              </a:lnSpc>
              <a:buNone/>
            </a:pPr>
            <a:r>
              <a:rPr lang="fa-IR" sz="2400" b="0" i="0" dirty="0">
                <a:solidFill>
                  <a:schemeClr val="accent1"/>
                </a:solidFill>
                <a:effectLst/>
                <a:latin typeface="Calibri" panose="020F0502020204030204" pitchFamily="34" charset="0"/>
                <a:cs typeface="Calibri" panose="020F0502020204030204" pitchFamily="34" charset="0"/>
              </a:rPr>
              <a:t>اعلام حمایت کارکنان ۱۱ وزارتخانه از دولت موقت منصوب رهبری، تکذیب عکس رژه افسران نظامی مقابل رهبر انقلاب توسط ستاد ارتش، حمایت دولت لیبی از انقلاب ایران، حضور صدها تن از پرسنل نیروی هوایی و زمینی ارتش و همافران با لباس و یونیفورم نظامی در مدرسه علوی ادای احترام به وی، زیارت امام خمینی (ره) از حرم عبدالعظیم حسنی بخش دوم اخبار مهم این روز بود.</a:t>
            </a:r>
          </a:p>
          <a:p>
            <a:pPr marL="0" indent="0" algn="just" rtl="1">
              <a:lnSpc>
                <a:spcPct val="150000"/>
              </a:lnSpc>
              <a:buNone/>
            </a:pPr>
            <a:r>
              <a:rPr lang="fa-IR" sz="2400" b="0" i="0" dirty="0">
                <a:solidFill>
                  <a:schemeClr val="accent1"/>
                </a:solidFill>
                <a:effectLst/>
                <a:latin typeface="Calibri" panose="020F0502020204030204" pitchFamily="34" charset="0"/>
                <a:cs typeface="Calibri" panose="020F0502020204030204" pitchFamily="34" charset="0"/>
              </a:rPr>
              <a:t>امام خمینی (ره) در جمع بازاریان تهران، اعضای انجمن اسلامی پزشکان و معلمان، طبقات مختلف مردم درباره سلسله پهلوی و رمز پیروزی و ایستادگی ملت در برابر ابرقدرت‌ها به ایراد سخنرانی پرداختند.</a:t>
            </a:r>
          </a:p>
          <a:p>
            <a:pPr marL="0" indent="0" algn="just" rtl="1">
              <a:lnSpc>
                <a:spcPct val="150000"/>
              </a:lnSpc>
              <a:buNone/>
            </a:pPr>
            <a:r>
              <a:rPr lang="fa-IR" sz="2400" b="0" i="0" dirty="0">
                <a:solidFill>
                  <a:schemeClr val="accent1"/>
                </a:solidFill>
                <a:effectLst/>
                <a:latin typeface="Calibri" panose="020F0502020204030204" pitchFamily="34" charset="0"/>
                <a:cs typeface="Calibri" panose="020F0502020204030204" pitchFamily="34" charset="0"/>
              </a:rPr>
              <a:t>بختیار که تمایلی برای عقب نشینی در برابر سیل خروشان انقلابیون نداشت ضمن مصاحبه‌ای مطبوعاتی اعلام کرد: در مقابل هیتلر، رضاشاه و شاه ایستادگی کرده‌ام و در مقابل آیت الله خمینی (ره) و بازرگان نیز مقاومت خواهم کرد.</a:t>
            </a:r>
          </a:p>
        </p:txBody>
      </p:sp>
    </p:spTree>
    <p:extLst>
      <p:ext uri="{BB962C8B-B14F-4D97-AF65-F5344CB8AC3E}">
        <p14:creationId xmlns:p14="http://schemas.microsoft.com/office/powerpoint/2010/main" val="4166226759"/>
      </p:ext>
    </p:extLst>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2" fill="hold" grpId="0" nodeType="clickEffect">
                                  <p:stCondLst>
                                    <p:cond delay="0"/>
                                  </p:stCondLst>
                                  <p:iterate type="lt">
                                    <p:tmPct val="0"/>
                                  </p:iterate>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heel(2)">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2" fill="hold" grpId="0" nodeType="clickEffect">
                                  <p:stCondLst>
                                    <p:cond delay="0"/>
                                  </p:stCondLst>
                                  <p:iterate type="lt">
                                    <p:tmPct val="0"/>
                                  </p:iterate>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heel(2)">
                                      <p:cBhvr>
                                        <p:cTn id="19" dur="20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2" fill="hold" grpId="0" nodeType="clickEffect">
                                  <p:stCondLst>
                                    <p:cond delay="0"/>
                                  </p:stCondLst>
                                  <p:iterate type="lt">
                                    <p:tmPct val="0"/>
                                  </p:iterate>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heel(2)">
                                      <p:cBhvr>
                                        <p:cTn id="24" dur="20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2" fill="hold" grpId="0" nodeType="clickEffect">
                                  <p:stCondLst>
                                    <p:cond delay="0"/>
                                  </p:stCondLst>
                                  <p:iterate type="lt">
                                    <p:tmPct val="0"/>
                                  </p:iterate>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heel(2)">
                                      <p:cBhvr>
                                        <p:cTn id="29" dur="20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4" presetClass="emph" presetSubtype="0" fill="hold" grpId="1" nodeType="clickEffect">
                                  <p:stCondLst>
                                    <p:cond delay="0"/>
                                  </p:stCondLst>
                                  <p:iterate type="lt">
                                    <p:tmPct val="10000"/>
                                  </p:iterate>
                                  <p:childTnLst>
                                    <p:animMotion origin="layout" path="M 0.0 0.0 L 0.0 -0.07213" pathEditMode="relative" ptsTypes="">
                                      <p:cBhvr>
                                        <p:cTn id="33" dur="250" accel="50000" decel="50000" autoRev="1" fill="hold">
                                          <p:stCondLst>
                                            <p:cond delay="0"/>
                                          </p:stCondLst>
                                        </p:cTn>
                                        <p:tgtEl>
                                          <p:spTgt spid="3">
                                            <p:txEl>
                                              <p:pRg st="0" end="0"/>
                                            </p:txEl>
                                          </p:spTgt>
                                        </p:tgtEl>
                                        <p:attrNameLst>
                                          <p:attrName>ppt_x</p:attrName>
                                          <p:attrName>ppt_y</p:attrName>
                                        </p:attrNameLst>
                                      </p:cBhvr>
                                    </p:animMotion>
                                    <p:animRot by="1500000">
                                      <p:cBhvr>
                                        <p:cTn id="34" dur="125" fill="hold">
                                          <p:stCondLst>
                                            <p:cond delay="0"/>
                                          </p:stCondLst>
                                        </p:cTn>
                                        <p:tgtEl>
                                          <p:spTgt spid="3">
                                            <p:txEl>
                                              <p:pRg st="0" end="0"/>
                                            </p:txEl>
                                          </p:spTgt>
                                        </p:tgtEl>
                                        <p:attrNameLst>
                                          <p:attrName>r</p:attrName>
                                        </p:attrNameLst>
                                      </p:cBhvr>
                                    </p:animRot>
                                    <p:animRot by="-1500000">
                                      <p:cBhvr>
                                        <p:cTn id="35" dur="125" fill="hold">
                                          <p:stCondLst>
                                            <p:cond delay="125"/>
                                          </p:stCondLst>
                                        </p:cTn>
                                        <p:tgtEl>
                                          <p:spTgt spid="3">
                                            <p:txEl>
                                              <p:pRg st="0" end="0"/>
                                            </p:txEl>
                                          </p:spTgt>
                                        </p:tgtEl>
                                        <p:attrNameLst>
                                          <p:attrName>r</p:attrName>
                                        </p:attrNameLst>
                                      </p:cBhvr>
                                    </p:animRot>
                                    <p:animRot by="-1500000">
                                      <p:cBhvr>
                                        <p:cTn id="36" dur="125" fill="hold">
                                          <p:stCondLst>
                                            <p:cond delay="250"/>
                                          </p:stCondLst>
                                        </p:cTn>
                                        <p:tgtEl>
                                          <p:spTgt spid="3">
                                            <p:txEl>
                                              <p:pRg st="0" end="0"/>
                                            </p:txEl>
                                          </p:spTgt>
                                        </p:tgtEl>
                                        <p:attrNameLst>
                                          <p:attrName>r</p:attrName>
                                        </p:attrNameLst>
                                      </p:cBhvr>
                                    </p:animRot>
                                    <p:animRot by="1500000">
                                      <p:cBhvr>
                                        <p:cTn id="37" dur="125" fill="hold">
                                          <p:stCondLst>
                                            <p:cond delay="375"/>
                                          </p:stCondLst>
                                        </p:cTn>
                                        <p:tgtEl>
                                          <p:spTgt spid="3">
                                            <p:txEl>
                                              <p:pRg st="0" end="0"/>
                                            </p:txEl>
                                          </p:spTgt>
                                        </p:tgtEl>
                                        <p:attrNameLst>
                                          <p:attrName>r</p:attrName>
                                        </p:attrNameLst>
                                      </p:cBhvr>
                                    </p:animRot>
                                  </p:childTnLst>
                                </p:cTn>
                              </p:par>
                            </p:childTnLst>
                          </p:cTn>
                        </p:par>
                      </p:childTnLst>
                    </p:cTn>
                  </p:par>
                  <p:par>
                    <p:cTn id="38" fill="hold">
                      <p:stCondLst>
                        <p:cond delay="indefinite"/>
                      </p:stCondLst>
                      <p:childTnLst>
                        <p:par>
                          <p:cTn id="39" fill="hold">
                            <p:stCondLst>
                              <p:cond delay="0"/>
                            </p:stCondLst>
                            <p:childTnLst>
                              <p:par>
                                <p:cTn id="40" presetID="34" presetClass="emph" presetSubtype="0" fill="hold" grpId="1" nodeType="clickEffect">
                                  <p:stCondLst>
                                    <p:cond delay="0"/>
                                  </p:stCondLst>
                                  <p:iterate type="lt">
                                    <p:tmPct val="10000"/>
                                  </p:iterate>
                                  <p:childTnLst>
                                    <p:animMotion origin="layout" path="M 0.0 0.0 L 0.0 -0.07213" pathEditMode="relative" ptsTypes="">
                                      <p:cBhvr>
                                        <p:cTn id="41" dur="250" accel="50000" decel="50000" autoRev="1" fill="hold">
                                          <p:stCondLst>
                                            <p:cond delay="0"/>
                                          </p:stCondLst>
                                        </p:cTn>
                                        <p:tgtEl>
                                          <p:spTgt spid="3">
                                            <p:txEl>
                                              <p:pRg st="1" end="1"/>
                                            </p:txEl>
                                          </p:spTgt>
                                        </p:tgtEl>
                                        <p:attrNameLst>
                                          <p:attrName>ppt_x</p:attrName>
                                          <p:attrName>ppt_y</p:attrName>
                                        </p:attrNameLst>
                                      </p:cBhvr>
                                    </p:animMotion>
                                    <p:animRot by="1500000">
                                      <p:cBhvr>
                                        <p:cTn id="42" dur="125" fill="hold">
                                          <p:stCondLst>
                                            <p:cond delay="0"/>
                                          </p:stCondLst>
                                        </p:cTn>
                                        <p:tgtEl>
                                          <p:spTgt spid="3">
                                            <p:txEl>
                                              <p:pRg st="1" end="1"/>
                                            </p:txEl>
                                          </p:spTgt>
                                        </p:tgtEl>
                                        <p:attrNameLst>
                                          <p:attrName>r</p:attrName>
                                        </p:attrNameLst>
                                      </p:cBhvr>
                                    </p:animRot>
                                    <p:animRot by="-1500000">
                                      <p:cBhvr>
                                        <p:cTn id="43" dur="125" fill="hold">
                                          <p:stCondLst>
                                            <p:cond delay="125"/>
                                          </p:stCondLst>
                                        </p:cTn>
                                        <p:tgtEl>
                                          <p:spTgt spid="3">
                                            <p:txEl>
                                              <p:pRg st="1" end="1"/>
                                            </p:txEl>
                                          </p:spTgt>
                                        </p:tgtEl>
                                        <p:attrNameLst>
                                          <p:attrName>r</p:attrName>
                                        </p:attrNameLst>
                                      </p:cBhvr>
                                    </p:animRot>
                                    <p:animRot by="-1500000">
                                      <p:cBhvr>
                                        <p:cTn id="44" dur="125" fill="hold">
                                          <p:stCondLst>
                                            <p:cond delay="250"/>
                                          </p:stCondLst>
                                        </p:cTn>
                                        <p:tgtEl>
                                          <p:spTgt spid="3">
                                            <p:txEl>
                                              <p:pRg st="1" end="1"/>
                                            </p:txEl>
                                          </p:spTgt>
                                        </p:tgtEl>
                                        <p:attrNameLst>
                                          <p:attrName>r</p:attrName>
                                        </p:attrNameLst>
                                      </p:cBhvr>
                                    </p:animRot>
                                    <p:animRot by="1500000">
                                      <p:cBhvr>
                                        <p:cTn id="45" dur="125" fill="hold">
                                          <p:stCondLst>
                                            <p:cond delay="375"/>
                                          </p:stCondLst>
                                        </p:cTn>
                                        <p:tgtEl>
                                          <p:spTgt spid="3">
                                            <p:txEl>
                                              <p:pRg st="1" end="1"/>
                                            </p:txEl>
                                          </p:spTgt>
                                        </p:tgtEl>
                                        <p:attrNameLst>
                                          <p:attrName>r</p:attrName>
                                        </p:attrNameLst>
                                      </p:cBhvr>
                                    </p:animRot>
                                  </p:childTnLst>
                                </p:cTn>
                              </p:par>
                            </p:childTnLst>
                          </p:cTn>
                        </p:par>
                      </p:childTnLst>
                    </p:cTn>
                  </p:par>
                  <p:par>
                    <p:cTn id="46" fill="hold">
                      <p:stCondLst>
                        <p:cond delay="indefinite"/>
                      </p:stCondLst>
                      <p:childTnLst>
                        <p:par>
                          <p:cTn id="47" fill="hold">
                            <p:stCondLst>
                              <p:cond delay="0"/>
                            </p:stCondLst>
                            <p:childTnLst>
                              <p:par>
                                <p:cTn id="48" presetID="34" presetClass="emph" presetSubtype="0" fill="hold" grpId="1" nodeType="clickEffect">
                                  <p:stCondLst>
                                    <p:cond delay="0"/>
                                  </p:stCondLst>
                                  <p:iterate type="lt">
                                    <p:tmPct val="10000"/>
                                  </p:iterate>
                                  <p:childTnLst>
                                    <p:animMotion origin="layout" path="M 0.0 0.0 L 0.0 -0.07213" pathEditMode="relative" ptsTypes="">
                                      <p:cBhvr>
                                        <p:cTn id="49" dur="250" accel="50000" decel="50000" autoRev="1" fill="hold">
                                          <p:stCondLst>
                                            <p:cond delay="0"/>
                                          </p:stCondLst>
                                        </p:cTn>
                                        <p:tgtEl>
                                          <p:spTgt spid="3">
                                            <p:txEl>
                                              <p:pRg st="2" end="2"/>
                                            </p:txEl>
                                          </p:spTgt>
                                        </p:tgtEl>
                                        <p:attrNameLst>
                                          <p:attrName>ppt_x</p:attrName>
                                          <p:attrName>ppt_y</p:attrName>
                                        </p:attrNameLst>
                                      </p:cBhvr>
                                    </p:animMotion>
                                    <p:animRot by="1500000">
                                      <p:cBhvr>
                                        <p:cTn id="50" dur="125" fill="hold">
                                          <p:stCondLst>
                                            <p:cond delay="0"/>
                                          </p:stCondLst>
                                        </p:cTn>
                                        <p:tgtEl>
                                          <p:spTgt spid="3">
                                            <p:txEl>
                                              <p:pRg st="2" end="2"/>
                                            </p:txEl>
                                          </p:spTgt>
                                        </p:tgtEl>
                                        <p:attrNameLst>
                                          <p:attrName>r</p:attrName>
                                        </p:attrNameLst>
                                      </p:cBhvr>
                                    </p:animRot>
                                    <p:animRot by="-1500000">
                                      <p:cBhvr>
                                        <p:cTn id="51" dur="125" fill="hold">
                                          <p:stCondLst>
                                            <p:cond delay="125"/>
                                          </p:stCondLst>
                                        </p:cTn>
                                        <p:tgtEl>
                                          <p:spTgt spid="3">
                                            <p:txEl>
                                              <p:pRg st="2" end="2"/>
                                            </p:txEl>
                                          </p:spTgt>
                                        </p:tgtEl>
                                        <p:attrNameLst>
                                          <p:attrName>r</p:attrName>
                                        </p:attrNameLst>
                                      </p:cBhvr>
                                    </p:animRot>
                                    <p:animRot by="-1500000">
                                      <p:cBhvr>
                                        <p:cTn id="52" dur="125" fill="hold">
                                          <p:stCondLst>
                                            <p:cond delay="250"/>
                                          </p:stCondLst>
                                        </p:cTn>
                                        <p:tgtEl>
                                          <p:spTgt spid="3">
                                            <p:txEl>
                                              <p:pRg st="2" end="2"/>
                                            </p:txEl>
                                          </p:spTgt>
                                        </p:tgtEl>
                                        <p:attrNameLst>
                                          <p:attrName>r</p:attrName>
                                        </p:attrNameLst>
                                      </p:cBhvr>
                                    </p:animRot>
                                    <p:animRot by="1500000">
                                      <p:cBhvr>
                                        <p:cTn id="53" dur="125" fill="hold">
                                          <p:stCondLst>
                                            <p:cond delay="375"/>
                                          </p:stCondLst>
                                        </p:cTn>
                                        <p:tgtEl>
                                          <p:spTgt spid="3">
                                            <p:txEl>
                                              <p:pRg st="2" end="2"/>
                                            </p:txEl>
                                          </p:spTgt>
                                        </p:tgtEl>
                                        <p:attrNameLst>
                                          <p:attrName>r</p:attrName>
                                        </p:attrNameLst>
                                      </p:cBhvr>
                                    </p:animRot>
                                  </p:childTnLst>
                                </p:cTn>
                              </p:par>
                            </p:childTnLst>
                          </p:cTn>
                        </p:par>
                      </p:childTnLst>
                    </p:cTn>
                  </p:par>
                  <p:par>
                    <p:cTn id="54" fill="hold">
                      <p:stCondLst>
                        <p:cond delay="indefinite"/>
                      </p:stCondLst>
                      <p:childTnLst>
                        <p:par>
                          <p:cTn id="55" fill="hold">
                            <p:stCondLst>
                              <p:cond delay="0"/>
                            </p:stCondLst>
                            <p:childTnLst>
                              <p:par>
                                <p:cTn id="56" presetID="34" presetClass="emph" presetSubtype="0" fill="hold" grpId="1" nodeType="clickEffect">
                                  <p:stCondLst>
                                    <p:cond delay="0"/>
                                  </p:stCondLst>
                                  <p:iterate type="lt">
                                    <p:tmPct val="10000"/>
                                  </p:iterate>
                                  <p:childTnLst>
                                    <p:animMotion origin="layout" path="M 0.0 0.0 L 0.0 -0.07213" pathEditMode="relative" ptsTypes="">
                                      <p:cBhvr>
                                        <p:cTn id="57" dur="250" accel="50000" decel="50000" autoRev="1" fill="hold">
                                          <p:stCondLst>
                                            <p:cond delay="0"/>
                                          </p:stCondLst>
                                        </p:cTn>
                                        <p:tgtEl>
                                          <p:spTgt spid="3">
                                            <p:txEl>
                                              <p:pRg st="3" end="3"/>
                                            </p:txEl>
                                          </p:spTgt>
                                        </p:tgtEl>
                                        <p:attrNameLst>
                                          <p:attrName>ppt_x</p:attrName>
                                          <p:attrName>ppt_y</p:attrName>
                                        </p:attrNameLst>
                                      </p:cBhvr>
                                    </p:animMotion>
                                    <p:animRot by="1500000">
                                      <p:cBhvr>
                                        <p:cTn id="58" dur="125" fill="hold">
                                          <p:stCondLst>
                                            <p:cond delay="0"/>
                                          </p:stCondLst>
                                        </p:cTn>
                                        <p:tgtEl>
                                          <p:spTgt spid="3">
                                            <p:txEl>
                                              <p:pRg st="3" end="3"/>
                                            </p:txEl>
                                          </p:spTgt>
                                        </p:tgtEl>
                                        <p:attrNameLst>
                                          <p:attrName>r</p:attrName>
                                        </p:attrNameLst>
                                      </p:cBhvr>
                                    </p:animRot>
                                    <p:animRot by="-1500000">
                                      <p:cBhvr>
                                        <p:cTn id="59" dur="125" fill="hold">
                                          <p:stCondLst>
                                            <p:cond delay="125"/>
                                          </p:stCondLst>
                                        </p:cTn>
                                        <p:tgtEl>
                                          <p:spTgt spid="3">
                                            <p:txEl>
                                              <p:pRg st="3" end="3"/>
                                            </p:txEl>
                                          </p:spTgt>
                                        </p:tgtEl>
                                        <p:attrNameLst>
                                          <p:attrName>r</p:attrName>
                                        </p:attrNameLst>
                                      </p:cBhvr>
                                    </p:animRot>
                                    <p:animRot by="-1500000">
                                      <p:cBhvr>
                                        <p:cTn id="60" dur="125" fill="hold">
                                          <p:stCondLst>
                                            <p:cond delay="250"/>
                                          </p:stCondLst>
                                        </p:cTn>
                                        <p:tgtEl>
                                          <p:spTgt spid="3">
                                            <p:txEl>
                                              <p:pRg st="3" end="3"/>
                                            </p:txEl>
                                          </p:spTgt>
                                        </p:tgtEl>
                                        <p:attrNameLst>
                                          <p:attrName>r</p:attrName>
                                        </p:attrNameLst>
                                      </p:cBhvr>
                                    </p:animRot>
                                    <p:animRot by="1500000">
                                      <p:cBhvr>
                                        <p:cTn id="61"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7949225" y="433936"/>
            <a:ext cx="3099389" cy="970450"/>
          </a:xfrm>
        </p:spPr>
        <p:txBody>
          <a:bodyPr/>
          <a:lstStyle/>
          <a:p>
            <a:pPr algn="r" rtl="1"/>
            <a:r>
              <a:rPr lang="fa-IR" sz="4800" b="0" i="0" dirty="0">
                <a:solidFill>
                  <a:schemeClr val="accent3"/>
                </a:solidFill>
                <a:effectLst/>
                <a:latin typeface="vazir-bold"/>
                <a:cs typeface="2  Baran" panose="00000400000000000000" pitchFamily="2" charset="-78"/>
              </a:rPr>
              <a:t>20 بهمن ۱۳۵۷</a:t>
            </a:r>
            <a:endParaRPr lang="en-US" sz="4800" b="0" dirty="0">
              <a:solidFill>
                <a:schemeClr val="accent3"/>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187808" y="2199861"/>
            <a:ext cx="12004192" cy="4658139"/>
          </a:xfrm>
        </p:spPr>
        <p:txBody>
          <a:bodyPr>
            <a:normAutofit/>
          </a:bodyPr>
          <a:lstStyle/>
          <a:p>
            <a:pPr marL="0" indent="0" algn="just" rtl="1">
              <a:lnSpc>
                <a:spcPct val="150000"/>
              </a:lnSpc>
              <a:buNone/>
            </a:pPr>
            <a:r>
              <a:rPr lang="fa-IR" sz="2400" b="0" i="0" dirty="0">
                <a:solidFill>
                  <a:schemeClr val="accent5"/>
                </a:solidFill>
                <a:effectLst/>
                <a:latin typeface="Calibri" panose="020F0502020204030204" pitchFamily="34" charset="0"/>
                <a:cs typeface="Calibri" panose="020F0502020204030204" pitchFamily="34" charset="0"/>
              </a:rPr>
              <a:t>سخنرانی مهندس بازرگان، نخست وزیر منصوب امام خمینی (ره) در دانشگاه تهران با محوریت معرفی برنامه‌های دولت موقت، تجمع طرفداران قانون اساسی، شاه و دولت بختیار در ورزشگاه امجدیه تهران، موکول شدن استعفای بختیار به روز یکشنبه ۲۲ بهمن، استقرار گارد شاه نشاهی در پادگان دوشان تپه و کشتار همافرانی که از پخش تصاویر حضرت امام (ره) در رسانه ملی به ابراز خوشحالی پرداخته بودند از وقایع این روز بود. محاصره پادگان نیروی هوایی تهران توسط مردم تا صبح روز بعد، محکوم کردن حمله گارد شاهنشاهی به نیروی هوایی توسط امام خمینی (ره) و درخواست ایشان از مردم ایران برای حضور در خیابان‌ها برای رفع توطئه حکومت نظامی از ادامه اتفاقات در این روز بود.</a:t>
            </a:r>
          </a:p>
        </p:txBody>
      </p:sp>
      <p:pic>
        <p:nvPicPr>
          <p:cNvPr id="2054" name="Picture 6">
            <a:extLst>
              <a:ext uri="{FF2B5EF4-FFF2-40B4-BE49-F238E27FC236}">
                <a16:creationId xmlns:a16="http://schemas.microsoft.com/office/drawing/2014/main" id="{81796C2B-C8FF-4384-A389-B594875F3A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153" y="229841"/>
            <a:ext cx="1851905" cy="137864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0389902"/>
      </p:ext>
    </p:extLst>
  </p:cSld>
  <p:clrMapOvr>
    <a:masterClrMapping/>
  </p:clrMapOvr>
  <mc:AlternateContent xmlns:mc="http://schemas.openxmlformats.org/markup-compatibility/2006">
    <mc:Choice xmlns:p14="http://schemas.microsoft.com/office/powerpoint/2010/main" Requires="p14">
      <p:transition spd="slow" p14:dur="4000">
        <p14:vortex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nodeType="clickEffect">
                                  <p:stCondLst>
                                    <p:cond delay="0"/>
                                  </p:stCondLst>
                                  <p:childTnLst>
                                    <p:set>
                                      <p:cBhvr>
                                        <p:cTn id="10" dur="1" fill="hold">
                                          <p:stCondLst>
                                            <p:cond delay="0"/>
                                          </p:stCondLst>
                                        </p:cTn>
                                        <p:tgtEl>
                                          <p:spTgt spid="2054"/>
                                        </p:tgtEl>
                                        <p:attrNameLst>
                                          <p:attrName>style.visibility</p:attrName>
                                        </p:attrNameLst>
                                      </p:cBhvr>
                                      <p:to>
                                        <p:strVal val="visible"/>
                                      </p:to>
                                    </p:set>
                                    <p:animEffect transition="in" filter="fade">
                                      <p:cBhvr>
                                        <p:cTn id="11" dur="2000"/>
                                        <p:tgtEl>
                                          <p:spTgt spid="2054"/>
                                        </p:tgtEl>
                                      </p:cBhvr>
                                    </p:animEffect>
                                    <p:anim calcmode="lin" valueType="num">
                                      <p:cBhvr>
                                        <p:cTn id="12" dur="2000" fill="hold"/>
                                        <p:tgtEl>
                                          <p:spTgt spid="2054"/>
                                        </p:tgtEl>
                                        <p:attrNameLst>
                                          <p:attrName>ppt_w</p:attrName>
                                        </p:attrNameLst>
                                      </p:cBhvr>
                                      <p:tavLst>
                                        <p:tav tm="0" fmla="#ppt_w*sin(2.5*pi*$)">
                                          <p:val>
                                            <p:fltVal val="0"/>
                                          </p:val>
                                        </p:tav>
                                        <p:tav tm="100000">
                                          <p:val>
                                            <p:fltVal val="1"/>
                                          </p:val>
                                        </p:tav>
                                      </p:tavLst>
                                    </p:anim>
                                    <p:anim calcmode="lin" valueType="num">
                                      <p:cBhvr>
                                        <p:cTn id="13" dur="2000" fill="hold"/>
                                        <p:tgtEl>
                                          <p:spTgt spid="2054"/>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47" presetClass="entr" presetSubtype="0" fill="hold" grpId="0" nodeType="clickEffect">
                                  <p:stCondLst>
                                    <p:cond delay="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anim calcmode="lin" valueType="num">
                                      <p:cBhvr>
                                        <p:cTn id="1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4" presetClass="emph" presetSubtype="0" fill="hold" grpId="1" nodeType="clickEffect">
                                  <p:stCondLst>
                                    <p:cond delay="0"/>
                                  </p:stCondLst>
                                  <p:iterate type="lt">
                                    <p:tmPct val="10000"/>
                                  </p:iterate>
                                  <p:childTnLst>
                                    <p:animMotion origin="layout" path="M 0.0 0.0 L 0.0 -0.07213" pathEditMode="relative" ptsTypes="">
                                      <p:cBhvr>
                                        <p:cTn id="24" dur="250" accel="50000" decel="50000" autoRev="1" fill="hold">
                                          <p:stCondLst>
                                            <p:cond delay="0"/>
                                          </p:stCondLst>
                                        </p:cTn>
                                        <p:tgtEl>
                                          <p:spTgt spid="3">
                                            <p:txEl>
                                              <p:pRg st="0" end="0"/>
                                            </p:txEl>
                                          </p:spTgt>
                                        </p:tgtEl>
                                        <p:attrNameLst>
                                          <p:attrName>ppt_x</p:attrName>
                                          <p:attrName>ppt_y</p:attrName>
                                        </p:attrNameLst>
                                      </p:cBhvr>
                                    </p:animMotion>
                                    <p:animRot by="1500000">
                                      <p:cBhvr>
                                        <p:cTn id="25" dur="125" fill="hold">
                                          <p:stCondLst>
                                            <p:cond delay="0"/>
                                          </p:stCondLst>
                                        </p:cTn>
                                        <p:tgtEl>
                                          <p:spTgt spid="3">
                                            <p:txEl>
                                              <p:pRg st="0" end="0"/>
                                            </p:txEl>
                                          </p:spTgt>
                                        </p:tgtEl>
                                        <p:attrNameLst>
                                          <p:attrName>r</p:attrName>
                                        </p:attrNameLst>
                                      </p:cBhvr>
                                    </p:animRot>
                                    <p:animRot by="-1500000">
                                      <p:cBhvr>
                                        <p:cTn id="26" dur="125" fill="hold">
                                          <p:stCondLst>
                                            <p:cond delay="125"/>
                                          </p:stCondLst>
                                        </p:cTn>
                                        <p:tgtEl>
                                          <p:spTgt spid="3">
                                            <p:txEl>
                                              <p:pRg st="0" end="0"/>
                                            </p:txEl>
                                          </p:spTgt>
                                        </p:tgtEl>
                                        <p:attrNameLst>
                                          <p:attrName>r</p:attrName>
                                        </p:attrNameLst>
                                      </p:cBhvr>
                                    </p:animRot>
                                    <p:animRot by="-1500000">
                                      <p:cBhvr>
                                        <p:cTn id="27" dur="125" fill="hold">
                                          <p:stCondLst>
                                            <p:cond delay="250"/>
                                          </p:stCondLst>
                                        </p:cTn>
                                        <p:tgtEl>
                                          <p:spTgt spid="3">
                                            <p:txEl>
                                              <p:pRg st="0" end="0"/>
                                            </p:txEl>
                                          </p:spTgt>
                                        </p:tgtEl>
                                        <p:attrNameLst>
                                          <p:attrName>r</p:attrName>
                                        </p:attrNameLst>
                                      </p:cBhvr>
                                    </p:animRot>
                                    <p:animRot by="1500000">
                                      <p:cBhvr>
                                        <p:cTn id="28"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4212112" y="433936"/>
            <a:ext cx="3099389" cy="970450"/>
          </a:xfrm>
        </p:spPr>
        <p:txBody>
          <a:bodyPr/>
          <a:lstStyle/>
          <a:p>
            <a:pPr algn="r" rtl="1"/>
            <a:r>
              <a:rPr lang="fa-IR" sz="4800" b="0" i="0" dirty="0">
                <a:solidFill>
                  <a:schemeClr val="accent4">
                    <a:lumMod val="40000"/>
                    <a:lumOff val="60000"/>
                  </a:schemeClr>
                </a:solidFill>
                <a:effectLst/>
                <a:latin typeface="vazir-bold"/>
                <a:cs typeface="2  Baran" panose="00000400000000000000" pitchFamily="2" charset="-78"/>
              </a:rPr>
              <a:t>21 بهمن ۱۳۵۷</a:t>
            </a:r>
            <a:endParaRPr lang="en-US" sz="4800" b="0" dirty="0">
              <a:solidFill>
                <a:schemeClr val="accent4">
                  <a:lumMod val="40000"/>
                  <a:lumOff val="60000"/>
                </a:schemeClr>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187808" y="2199861"/>
            <a:ext cx="12004192" cy="4658139"/>
          </a:xfrm>
        </p:spPr>
        <p:txBody>
          <a:bodyPr>
            <a:normAutofit/>
          </a:bodyPr>
          <a:lstStyle/>
          <a:p>
            <a:pPr marL="0" indent="0" algn="just" rtl="1">
              <a:lnSpc>
                <a:spcPct val="150000"/>
              </a:lnSpc>
              <a:buNone/>
            </a:pPr>
            <a:r>
              <a:rPr lang="fa-IR" sz="2400" b="0" i="0" dirty="0">
                <a:solidFill>
                  <a:schemeClr val="accent6"/>
                </a:solidFill>
                <a:effectLst/>
                <a:latin typeface="Calibri" panose="020F0502020204030204" pitchFamily="34" charset="0"/>
                <a:cs typeface="Calibri" panose="020F0502020204030204" pitchFamily="34" charset="0"/>
              </a:rPr>
              <a:t>افزایش درگیری‌ها بین نیروی هوایی و لشگر گارد شاهنشاهی، خروج تعدادی اسلحه از دوشان تپه و مسلح شدن مردم، افزایش حملات مردم به کلانتری و پادگان‌ها، افزایش ساعات حکومت نظامی، اعلام آمادگی بختیار در مجلس سنا برای مذاکره، بی اعتبار خواندن حکومت نظامی توسط امام خمینی (ره)، زمین گیر شدن تیپ زرهی قزوین در خیابان سپه، ارسال دستورالعمل دستگیری رهبران نهضت انقلاب توسط فرماندار نظامی تهران به یگان‌های تابعه، تشکیل جلسه شورای امنیت متشکل از بالاترین مقامات ارتشی و نظامی برای بررسی اوضاع کشور و حمله به اسلحه سازی در نیمه‌های شب از وقایع مهم ۲۱ بهمن است.</a:t>
            </a:r>
          </a:p>
        </p:txBody>
      </p:sp>
    </p:spTree>
    <p:extLst>
      <p:ext uri="{BB962C8B-B14F-4D97-AF65-F5344CB8AC3E}">
        <p14:creationId xmlns:p14="http://schemas.microsoft.com/office/powerpoint/2010/main" val="4091308756"/>
      </p:ext>
    </p:extLst>
  </p:cSld>
  <p:clrMapOvr>
    <a:masterClrMapping/>
  </p:clrMapOvr>
  <mc:AlternateContent xmlns:mc="http://schemas.openxmlformats.org/markup-compatibility/2006">
    <mc:Choice xmlns:p14="http://schemas.microsoft.com/office/powerpoint/2010/main" Requires="p14">
      <p:transition spd="slow" p14:dur="4000">
        <p14:vortex/>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iterate type="lt">
                                    <p:tmPct val="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4" presetClass="emph" presetSubtype="0" fill="hold" grpId="1" nodeType="clickEffect">
                                  <p:stCondLst>
                                    <p:cond delay="0"/>
                                  </p:stCondLst>
                                  <p:iterate type="lt">
                                    <p:tmPct val="10000"/>
                                  </p:iterate>
                                  <p:childTnLst>
                                    <p:animMotion origin="layout" path="M 0.0 0.0 L 0.0 -0.07213" pathEditMode="relative" ptsTypes="">
                                      <p:cBhvr>
                                        <p:cTn id="21" dur="250" accel="50000" decel="50000" autoRev="1" fill="hold">
                                          <p:stCondLst>
                                            <p:cond delay="0"/>
                                          </p:stCondLst>
                                        </p:cTn>
                                        <p:tgtEl>
                                          <p:spTgt spid="3">
                                            <p:txEl>
                                              <p:pRg st="0" end="0"/>
                                            </p:txEl>
                                          </p:spTgt>
                                        </p:tgtEl>
                                        <p:attrNameLst>
                                          <p:attrName>ppt_x</p:attrName>
                                          <p:attrName>ppt_y</p:attrName>
                                        </p:attrNameLst>
                                      </p:cBhvr>
                                    </p:animMotion>
                                    <p:animRot by="1500000">
                                      <p:cBhvr>
                                        <p:cTn id="22" dur="125" fill="hold">
                                          <p:stCondLst>
                                            <p:cond delay="0"/>
                                          </p:stCondLst>
                                        </p:cTn>
                                        <p:tgtEl>
                                          <p:spTgt spid="3">
                                            <p:txEl>
                                              <p:pRg st="0" end="0"/>
                                            </p:txEl>
                                          </p:spTgt>
                                        </p:tgtEl>
                                        <p:attrNameLst>
                                          <p:attrName>r</p:attrName>
                                        </p:attrNameLst>
                                      </p:cBhvr>
                                    </p:animRot>
                                    <p:animRot by="-1500000">
                                      <p:cBhvr>
                                        <p:cTn id="23" dur="125" fill="hold">
                                          <p:stCondLst>
                                            <p:cond delay="125"/>
                                          </p:stCondLst>
                                        </p:cTn>
                                        <p:tgtEl>
                                          <p:spTgt spid="3">
                                            <p:txEl>
                                              <p:pRg st="0" end="0"/>
                                            </p:txEl>
                                          </p:spTgt>
                                        </p:tgtEl>
                                        <p:attrNameLst>
                                          <p:attrName>r</p:attrName>
                                        </p:attrNameLst>
                                      </p:cBhvr>
                                    </p:animRot>
                                    <p:animRot by="-1500000">
                                      <p:cBhvr>
                                        <p:cTn id="24" dur="125" fill="hold">
                                          <p:stCondLst>
                                            <p:cond delay="250"/>
                                          </p:stCondLst>
                                        </p:cTn>
                                        <p:tgtEl>
                                          <p:spTgt spid="3">
                                            <p:txEl>
                                              <p:pRg st="0" end="0"/>
                                            </p:txEl>
                                          </p:spTgt>
                                        </p:tgtEl>
                                        <p:attrNameLst>
                                          <p:attrName>r</p:attrName>
                                        </p:attrNameLst>
                                      </p:cBhvr>
                                    </p:animRot>
                                    <p:animRot by="1500000">
                                      <p:cBhvr>
                                        <p:cTn id="25"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4907-3E7D-4410-BE43-6598FDD43F51}"/>
              </a:ext>
            </a:extLst>
          </p:cNvPr>
          <p:cNvSpPr>
            <a:spLocks noGrp="1"/>
          </p:cNvSpPr>
          <p:nvPr>
            <p:ph type="title"/>
          </p:nvPr>
        </p:nvSpPr>
        <p:spPr>
          <a:xfrm>
            <a:off x="4212112" y="433936"/>
            <a:ext cx="3099389" cy="970450"/>
          </a:xfrm>
        </p:spPr>
        <p:txBody>
          <a:bodyPr/>
          <a:lstStyle/>
          <a:p>
            <a:pPr algn="r" rtl="1"/>
            <a:r>
              <a:rPr lang="fa-IR" sz="4800" b="0" i="0" dirty="0">
                <a:solidFill>
                  <a:srgbClr val="CC3300"/>
                </a:solidFill>
                <a:effectLst/>
                <a:latin typeface="vazir-bold"/>
                <a:cs typeface="2  Baran" panose="00000400000000000000" pitchFamily="2" charset="-78"/>
              </a:rPr>
              <a:t>22 بهمن ۱۳۵۷</a:t>
            </a:r>
            <a:endParaRPr lang="en-US" sz="4800" b="0" dirty="0">
              <a:solidFill>
                <a:srgbClr val="CC3300"/>
              </a:solidFill>
              <a:cs typeface="2  Baran" panose="00000400000000000000" pitchFamily="2" charset="-78"/>
            </a:endParaRPr>
          </a:p>
        </p:txBody>
      </p:sp>
      <p:sp>
        <p:nvSpPr>
          <p:cNvPr id="3" name="Content Placeholder 2">
            <a:extLst>
              <a:ext uri="{FF2B5EF4-FFF2-40B4-BE49-F238E27FC236}">
                <a16:creationId xmlns:a16="http://schemas.microsoft.com/office/drawing/2014/main" id="{E7F90F9D-ACEB-4487-BE6E-E0D881538417}"/>
              </a:ext>
            </a:extLst>
          </p:cNvPr>
          <p:cNvSpPr>
            <a:spLocks noGrp="1"/>
          </p:cNvSpPr>
          <p:nvPr>
            <p:ph idx="1"/>
          </p:nvPr>
        </p:nvSpPr>
        <p:spPr>
          <a:xfrm>
            <a:off x="187808" y="2199861"/>
            <a:ext cx="12004192" cy="4658139"/>
          </a:xfrm>
        </p:spPr>
        <p:txBody>
          <a:bodyPr>
            <a:normAutofit fontScale="92500"/>
          </a:bodyPr>
          <a:lstStyle/>
          <a:p>
            <a:pPr marL="0" indent="0" algn="just" rtl="1">
              <a:buNone/>
            </a:pPr>
            <a:r>
              <a:rPr lang="fa-IR" sz="2400" b="0" i="0" dirty="0">
                <a:effectLst/>
                <a:latin typeface="Calibri" panose="020F0502020204030204" pitchFamily="34" charset="0"/>
                <a:cs typeface="Calibri" panose="020F0502020204030204" pitchFamily="34" charset="0"/>
              </a:rPr>
              <a:t>سقوط اسلحه سازی، لغو دستور بمباران محدوده پایگاه هوایی فرح آباد به دلیل اختلاف بین مقامات ارتش، تسخیر کارخانجات و مخازن اسلحه به دست مردم، اوج‌گیری درگیری ارتش و مردم، اعلام بی طرفی ارتش در مناقشات در ساعت ۱۰ و ۳۰ دقیقه صبح، سقوط ستاد ژاندارمری کشور واقع در خیابان ۲۴ اسفند قسمت نخست اقدامات مهم در آخرین روز پیروزی شکوهمند انقلاب اسلامی ایران است.</a:t>
            </a:r>
          </a:p>
          <a:p>
            <a:pPr marL="0" indent="0" algn="just" rtl="1">
              <a:buNone/>
            </a:pPr>
            <a:r>
              <a:rPr lang="fa-IR" sz="2400" b="0" i="0" dirty="0">
                <a:effectLst/>
                <a:latin typeface="Calibri" panose="020F0502020204030204" pitchFamily="34" charset="0"/>
                <a:cs typeface="Calibri" panose="020F0502020204030204" pitchFamily="34" charset="0"/>
              </a:rPr>
              <a:t>سقوط شهربانی کل کشور، گشوده شدن درب‌های زندان قصر و خروج زندانیان، سقوط زندان و پادگان حشمتیه، صدور اعلامیه فرماندار نظامی تهران مبنی بر مراجعت نیروهای نظامی به پادگان‌ها، اصابت گلوله به فرمانده گارد شاهنشاهی در میدان امام حسین (ع)، حضور نیافتن بختیار برای تسلیم استعفا و فرار وی پس از محاصره ساختمان نخست وزیری ادامه اقدامات مهم ملت ایران در این روز شکوهمند است.</a:t>
            </a:r>
          </a:p>
          <a:p>
            <a:pPr marL="0" indent="0" algn="just" rtl="1">
              <a:buNone/>
            </a:pPr>
            <a:r>
              <a:rPr lang="fa-IR" sz="2400" b="0" i="0" dirty="0">
                <a:effectLst/>
                <a:latin typeface="Calibri" panose="020F0502020204030204" pitchFamily="34" charset="0"/>
                <a:cs typeface="Calibri" panose="020F0502020204030204" pitchFamily="34" charset="0"/>
              </a:rPr>
              <a:t>سقوط تمام کلانتری‌ها، پایگاه‌های ژاندارمری و قرارگاه‌های پلیس، تصرف مرکز رادیو و جام جم توسط نیروهای انقلابی حدود ساعت ۶ عصر ۲۲ بهمن، انتصاب صادق قطب زاده به سمت ریاست صدا و سیمای ایران، دستگیری فرماندار نظامی و رئیس شهربانی به دست مردم، مهر تأیید سرنگونی نظام شاهنشاهی ایران توسط صدای گوینده رادیو با این سخنان: «توجه توجه … این صدای انقلاب ملت ایران است…» در ۲۲ بهمن ۵۷ اتفاق افتاد و سرانجام انقلاب شکوهمند اسلامی به ثمر نشست…</a:t>
            </a:r>
          </a:p>
        </p:txBody>
      </p:sp>
    </p:spTree>
    <p:extLst>
      <p:ext uri="{BB962C8B-B14F-4D97-AF65-F5344CB8AC3E}">
        <p14:creationId xmlns:p14="http://schemas.microsoft.com/office/powerpoint/2010/main" val="2373568348"/>
      </p:ext>
    </p:extLst>
  </p:cSld>
  <p:clrMapOvr>
    <a:masterClrMapping/>
  </p:clrMapOvr>
  <mc:AlternateContent xmlns:mc="http://schemas.openxmlformats.org/markup-compatibility/2006">
    <mc:Choice xmlns:p14="http://schemas.microsoft.com/office/powerpoint/2010/main" Requires="p14">
      <p:transition spd="slow" p14:dur="3000">
        <p14:shred pattern="rectangle" dir="ou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iterate type="lt">
                                    <p:tmPct val="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iterate type="lt">
                                    <p:tmPct val="0"/>
                                  </p:iterate>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iterate type="lt">
                                    <p:tmPct val="0"/>
                                  </p:iterate>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1" nodeType="clickEffect">
                                  <p:stCondLst>
                                    <p:cond delay="0"/>
                                  </p:stCondLst>
                                  <p:iterate type="lt">
                                    <p:tmPct val="10000"/>
                                  </p:iterate>
                                  <p:childTnLst>
                                    <p:animMotion origin="layout" path="M 0.0 0.0 L 0.0 -0.07213" pathEditMode="relative" ptsTypes="">
                                      <p:cBhvr>
                                        <p:cTn id="26" dur="250" accel="50000" decel="50000" autoRev="1" fill="hold">
                                          <p:stCondLst>
                                            <p:cond delay="0"/>
                                          </p:stCondLst>
                                        </p:cTn>
                                        <p:tgtEl>
                                          <p:spTgt spid="3">
                                            <p:txEl>
                                              <p:pRg st="0" end="0"/>
                                            </p:txEl>
                                          </p:spTgt>
                                        </p:tgtEl>
                                        <p:attrNameLst>
                                          <p:attrName>ppt_x</p:attrName>
                                          <p:attrName>ppt_y</p:attrName>
                                        </p:attrNameLst>
                                      </p:cBhvr>
                                    </p:animMotion>
                                    <p:animRot by="1500000">
                                      <p:cBhvr>
                                        <p:cTn id="27" dur="125" fill="hold">
                                          <p:stCondLst>
                                            <p:cond delay="0"/>
                                          </p:stCondLst>
                                        </p:cTn>
                                        <p:tgtEl>
                                          <p:spTgt spid="3">
                                            <p:txEl>
                                              <p:pRg st="0" end="0"/>
                                            </p:txEl>
                                          </p:spTgt>
                                        </p:tgtEl>
                                        <p:attrNameLst>
                                          <p:attrName>r</p:attrName>
                                        </p:attrNameLst>
                                      </p:cBhvr>
                                    </p:animRot>
                                    <p:animRot by="-1500000">
                                      <p:cBhvr>
                                        <p:cTn id="28" dur="125" fill="hold">
                                          <p:stCondLst>
                                            <p:cond delay="125"/>
                                          </p:stCondLst>
                                        </p:cTn>
                                        <p:tgtEl>
                                          <p:spTgt spid="3">
                                            <p:txEl>
                                              <p:pRg st="0" end="0"/>
                                            </p:txEl>
                                          </p:spTgt>
                                        </p:tgtEl>
                                        <p:attrNameLst>
                                          <p:attrName>r</p:attrName>
                                        </p:attrNameLst>
                                      </p:cBhvr>
                                    </p:animRot>
                                    <p:animRot by="-1500000">
                                      <p:cBhvr>
                                        <p:cTn id="29" dur="125" fill="hold">
                                          <p:stCondLst>
                                            <p:cond delay="250"/>
                                          </p:stCondLst>
                                        </p:cTn>
                                        <p:tgtEl>
                                          <p:spTgt spid="3">
                                            <p:txEl>
                                              <p:pRg st="0" end="0"/>
                                            </p:txEl>
                                          </p:spTgt>
                                        </p:tgtEl>
                                        <p:attrNameLst>
                                          <p:attrName>r</p:attrName>
                                        </p:attrNameLst>
                                      </p:cBhvr>
                                    </p:animRot>
                                    <p:animRot by="1500000">
                                      <p:cBhvr>
                                        <p:cTn id="30" dur="125" fill="hold">
                                          <p:stCondLst>
                                            <p:cond delay="375"/>
                                          </p:stCondLst>
                                        </p:cTn>
                                        <p:tgtEl>
                                          <p:spTgt spid="3">
                                            <p:txEl>
                                              <p:pRg st="0" end="0"/>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34" presetClass="emph" presetSubtype="0" fill="hold" grpId="1" nodeType="clickEffect">
                                  <p:stCondLst>
                                    <p:cond delay="0"/>
                                  </p:stCondLst>
                                  <p:iterate type="lt">
                                    <p:tmPct val="10000"/>
                                  </p:iterate>
                                  <p:childTnLst>
                                    <p:animMotion origin="layout" path="M 0.0 0.0 L 0.0 -0.07213" pathEditMode="relative" ptsTypes="">
                                      <p:cBhvr>
                                        <p:cTn id="34" dur="250" accel="50000" decel="50000" autoRev="1" fill="hold">
                                          <p:stCondLst>
                                            <p:cond delay="0"/>
                                          </p:stCondLst>
                                        </p:cTn>
                                        <p:tgtEl>
                                          <p:spTgt spid="3">
                                            <p:txEl>
                                              <p:pRg st="1" end="1"/>
                                            </p:txEl>
                                          </p:spTgt>
                                        </p:tgtEl>
                                        <p:attrNameLst>
                                          <p:attrName>ppt_x</p:attrName>
                                          <p:attrName>ppt_y</p:attrName>
                                        </p:attrNameLst>
                                      </p:cBhvr>
                                    </p:animMotion>
                                    <p:animRot by="1500000">
                                      <p:cBhvr>
                                        <p:cTn id="35" dur="125" fill="hold">
                                          <p:stCondLst>
                                            <p:cond delay="0"/>
                                          </p:stCondLst>
                                        </p:cTn>
                                        <p:tgtEl>
                                          <p:spTgt spid="3">
                                            <p:txEl>
                                              <p:pRg st="1" end="1"/>
                                            </p:txEl>
                                          </p:spTgt>
                                        </p:tgtEl>
                                        <p:attrNameLst>
                                          <p:attrName>r</p:attrName>
                                        </p:attrNameLst>
                                      </p:cBhvr>
                                    </p:animRot>
                                    <p:animRot by="-1500000">
                                      <p:cBhvr>
                                        <p:cTn id="36" dur="125" fill="hold">
                                          <p:stCondLst>
                                            <p:cond delay="125"/>
                                          </p:stCondLst>
                                        </p:cTn>
                                        <p:tgtEl>
                                          <p:spTgt spid="3">
                                            <p:txEl>
                                              <p:pRg st="1" end="1"/>
                                            </p:txEl>
                                          </p:spTgt>
                                        </p:tgtEl>
                                        <p:attrNameLst>
                                          <p:attrName>r</p:attrName>
                                        </p:attrNameLst>
                                      </p:cBhvr>
                                    </p:animRot>
                                    <p:animRot by="-1500000">
                                      <p:cBhvr>
                                        <p:cTn id="37" dur="125" fill="hold">
                                          <p:stCondLst>
                                            <p:cond delay="250"/>
                                          </p:stCondLst>
                                        </p:cTn>
                                        <p:tgtEl>
                                          <p:spTgt spid="3">
                                            <p:txEl>
                                              <p:pRg st="1" end="1"/>
                                            </p:txEl>
                                          </p:spTgt>
                                        </p:tgtEl>
                                        <p:attrNameLst>
                                          <p:attrName>r</p:attrName>
                                        </p:attrNameLst>
                                      </p:cBhvr>
                                    </p:animRot>
                                    <p:animRot by="1500000">
                                      <p:cBhvr>
                                        <p:cTn id="38" dur="125" fill="hold">
                                          <p:stCondLst>
                                            <p:cond delay="375"/>
                                          </p:stCondLst>
                                        </p:cTn>
                                        <p:tgtEl>
                                          <p:spTgt spid="3">
                                            <p:txEl>
                                              <p:pRg st="1" end="1"/>
                                            </p:txEl>
                                          </p:spTgt>
                                        </p:tgtEl>
                                        <p:attrNameLst>
                                          <p:attrName>r</p:attrName>
                                        </p:attrNameLst>
                                      </p:cBhvr>
                                    </p:animRot>
                                  </p:childTnLst>
                                </p:cTn>
                              </p:par>
                            </p:childTnLst>
                          </p:cTn>
                        </p:par>
                      </p:childTnLst>
                    </p:cTn>
                  </p:par>
                  <p:par>
                    <p:cTn id="39" fill="hold">
                      <p:stCondLst>
                        <p:cond delay="indefinite"/>
                      </p:stCondLst>
                      <p:childTnLst>
                        <p:par>
                          <p:cTn id="40" fill="hold">
                            <p:stCondLst>
                              <p:cond delay="0"/>
                            </p:stCondLst>
                            <p:childTnLst>
                              <p:par>
                                <p:cTn id="41" presetID="34" presetClass="emph" presetSubtype="0" fill="hold" grpId="1" nodeType="clickEffect">
                                  <p:stCondLst>
                                    <p:cond delay="0"/>
                                  </p:stCondLst>
                                  <p:iterate type="lt">
                                    <p:tmPct val="10000"/>
                                  </p:iterate>
                                  <p:childTnLst>
                                    <p:animMotion origin="layout" path="M 0.0 0.0 L 0.0 -0.07213" pathEditMode="relative" ptsTypes="">
                                      <p:cBhvr>
                                        <p:cTn id="42" dur="250" accel="50000" decel="50000" autoRev="1" fill="hold">
                                          <p:stCondLst>
                                            <p:cond delay="0"/>
                                          </p:stCondLst>
                                        </p:cTn>
                                        <p:tgtEl>
                                          <p:spTgt spid="3">
                                            <p:txEl>
                                              <p:pRg st="2" end="2"/>
                                            </p:txEl>
                                          </p:spTgt>
                                        </p:tgtEl>
                                        <p:attrNameLst>
                                          <p:attrName>ppt_x</p:attrName>
                                          <p:attrName>ppt_y</p:attrName>
                                        </p:attrNameLst>
                                      </p:cBhvr>
                                    </p:animMotion>
                                    <p:animRot by="1500000">
                                      <p:cBhvr>
                                        <p:cTn id="43" dur="125" fill="hold">
                                          <p:stCondLst>
                                            <p:cond delay="0"/>
                                          </p:stCondLst>
                                        </p:cTn>
                                        <p:tgtEl>
                                          <p:spTgt spid="3">
                                            <p:txEl>
                                              <p:pRg st="2" end="2"/>
                                            </p:txEl>
                                          </p:spTgt>
                                        </p:tgtEl>
                                        <p:attrNameLst>
                                          <p:attrName>r</p:attrName>
                                        </p:attrNameLst>
                                      </p:cBhvr>
                                    </p:animRot>
                                    <p:animRot by="-1500000">
                                      <p:cBhvr>
                                        <p:cTn id="44" dur="125" fill="hold">
                                          <p:stCondLst>
                                            <p:cond delay="125"/>
                                          </p:stCondLst>
                                        </p:cTn>
                                        <p:tgtEl>
                                          <p:spTgt spid="3">
                                            <p:txEl>
                                              <p:pRg st="2" end="2"/>
                                            </p:txEl>
                                          </p:spTgt>
                                        </p:tgtEl>
                                        <p:attrNameLst>
                                          <p:attrName>r</p:attrName>
                                        </p:attrNameLst>
                                      </p:cBhvr>
                                    </p:animRot>
                                    <p:animRot by="-1500000">
                                      <p:cBhvr>
                                        <p:cTn id="45" dur="125" fill="hold">
                                          <p:stCondLst>
                                            <p:cond delay="250"/>
                                          </p:stCondLst>
                                        </p:cTn>
                                        <p:tgtEl>
                                          <p:spTgt spid="3">
                                            <p:txEl>
                                              <p:pRg st="2" end="2"/>
                                            </p:txEl>
                                          </p:spTgt>
                                        </p:tgtEl>
                                        <p:attrNameLst>
                                          <p:attrName>r</p:attrName>
                                        </p:attrNameLst>
                                      </p:cBhvr>
                                    </p:animRot>
                                    <p:animRot by="1500000">
                                      <p:cBhvr>
                                        <p:cTn id="46"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29D9B-0D53-4B5C-88C0-39ABFE512FD0}"/>
              </a:ext>
            </a:extLst>
          </p:cNvPr>
          <p:cNvSpPr>
            <a:spLocks noGrp="1"/>
          </p:cNvSpPr>
          <p:nvPr>
            <p:ph type="title"/>
          </p:nvPr>
        </p:nvSpPr>
        <p:spPr/>
        <p:txBody>
          <a:bodyPr/>
          <a:lstStyle/>
          <a:p>
            <a:pPr algn="ctr" rtl="1"/>
            <a:r>
              <a:rPr lang="fa-IR" b="0" dirty="0">
                <a:solidFill>
                  <a:schemeClr val="bg1"/>
                </a:solidFill>
                <a:cs typeface="A  Mitra_5 (MRT)" panose="00000700000000000000" pitchFamily="2" charset="-78"/>
              </a:rPr>
              <a:t>تا مطالب بعدی بدرود!</a:t>
            </a:r>
            <a:endParaRPr lang="en-US" b="0" dirty="0">
              <a:solidFill>
                <a:schemeClr val="bg1"/>
              </a:solidFill>
              <a:cs typeface="A  Mitra_5 (MRT)" panose="00000700000000000000" pitchFamily="2" charset="-78"/>
            </a:endParaRPr>
          </a:p>
        </p:txBody>
      </p:sp>
      <p:pic>
        <p:nvPicPr>
          <p:cNvPr id="3074" name="Picture 2" descr="Premium Vector | The end black and white screen background.">
            <a:extLst>
              <a:ext uri="{FF2B5EF4-FFF2-40B4-BE49-F238E27FC236}">
                <a16:creationId xmlns:a16="http://schemas.microsoft.com/office/drawing/2014/main" id="{F0440C1C-715E-46B4-B7F5-36B33E07AD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8586" y="2546003"/>
            <a:ext cx="5034828" cy="3924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492043"/>
      </p:ext>
    </p:extLst>
  </p:cSld>
  <p:clrMapOvr>
    <a:masterClrMapping/>
  </p:clrMapOvr>
  <mc:AlternateContent xmlns:mc="http://schemas.openxmlformats.org/markup-compatibility/2006">
    <mc:Choice xmlns:p14="http://schemas.microsoft.com/office/powerpoint/2010/main" Requires="p14">
      <p:transition spd="slow" p14:dur="4000">
        <p14:vortex dir="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barn(inVertical)">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TM03457503[[fn=Quotable]]</Template>
  <TotalTime>434</TotalTime>
  <Words>2235</Words>
  <Application>Microsoft Office PowerPoint</Application>
  <PresentationFormat>Widescreen</PresentationFormat>
  <Paragraphs>37</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Arabic Typesetting</vt:lpstr>
      <vt:lpstr>Arial</vt:lpstr>
      <vt:lpstr>Calibri</vt:lpstr>
      <vt:lpstr>Century Gothic</vt:lpstr>
      <vt:lpstr>vazir-bold</vt:lpstr>
      <vt:lpstr>Wingdings 2</vt:lpstr>
      <vt:lpstr>Quotable</vt:lpstr>
      <vt:lpstr>موضوع: مهمترین اتفاقات 12 بهمن تا 22 بهمن 1357</vt:lpstr>
      <vt:lpstr>چرا از 12 بهمن تا 22 بهمن را دهه ی (فجر) می گویند؟ و معنی دهه ی (فجر) چیست؟</vt:lpstr>
      <vt:lpstr>12 بهمن ۱۳۵۷</vt:lpstr>
      <vt:lpstr>۱3 بهمن ۱۳۵۷</vt:lpstr>
      <vt:lpstr>۱4 بهمن ۱۳۵۷</vt:lpstr>
      <vt:lpstr>۱5 بهمن ۱۳۵۷</vt:lpstr>
      <vt:lpstr>۱6 بهمن ۱۳۵۷</vt:lpstr>
      <vt:lpstr>17 بهمن ۱۳۵۷</vt:lpstr>
      <vt:lpstr>۱8 بهمن ۱۳۵۷</vt:lpstr>
      <vt:lpstr>۱9 بهمن ۱۳۵۷</vt:lpstr>
      <vt:lpstr>20 بهمن ۱۳۵۷</vt:lpstr>
      <vt:lpstr>21 بهمن ۱۳۵۷</vt:lpstr>
      <vt:lpstr>22 بهمن ۱۳۵۷</vt:lpstr>
      <vt:lpstr>تا مطالب بعدی بدرود!</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موضوع: وق</dc:title>
  <dc:creator>10</dc:creator>
  <cp:lastModifiedBy>10</cp:lastModifiedBy>
  <cp:revision>22</cp:revision>
  <dcterms:created xsi:type="dcterms:W3CDTF">2021-02-14T05:48:35Z</dcterms:created>
  <dcterms:modified xsi:type="dcterms:W3CDTF">2021-02-23T15:17:37Z</dcterms:modified>
</cp:coreProperties>
</file>