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6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DFABBD-11A6-4979-9348-4C518311383E}" type="datetimeFigureOut">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3553118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DFABBD-11A6-4979-9348-4C518311383E}" type="datetimeFigureOut">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402817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DFABBD-11A6-4979-9348-4C518311383E}" type="datetimeFigureOut">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244441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DFABBD-11A6-4979-9348-4C518311383E}" type="datetimeFigureOut">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2030991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DFABBD-11A6-4979-9348-4C518311383E}" type="datetimeFigureOut">
              <a:rPr lang="en-US" smtClean="0"/>
              <a:t>12/12/2020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1876541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DFABBD-11A6-4979-9348-4C518311383E}" type="datetimeFigureOut">
              <a:rPr lang="en-US" smtClean="0"/>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1804128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DFABBD-11A6-4979-9348-4C518311383E}" type="datetimeFigureOut">
              <a:rPr lang="en-US" smtClean="0"/>
              <a:t>12/12/2020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124986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DFABBD-11A6-4979-9348-4C518311383E}" type="datetimeFigureOut">
              <a:rPr lang="en-US" smtClean="0"/>
              <a:t>12/12/2020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211109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DFABBD-11A6-4979-9348-4C518311383E}" type="datetimeFigureOut">
              <a:rPr lang="en-US" smtClean="0"/>
              <a:t>12/12/2020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2021397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DFABBD-11A6-4979-9348-4C518311383E}" type="datetimeFigureOut">
              <a:rPr lang="en-US" smtClean="0"/>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56535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DFABBD-11A6-4979-9348-4C518311383E}" type="datetimeFigureOut">
              <a:rPr lang="en-US" smtClean="0"/>
              <a:t>12/12/2020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2C2DD-F648-483D-A182-CA4E5456ADC0}" type="slidenum">
              <a:rPr lang="en-US" smtClean="0"/>
              <a:t>‹#›</a:t>
            </a:fld>
            <a:endParaRPr lang="en-US"/>
          </a:p>
        </p:txBody>
      </p:sp>
    </p:spTree>
    <p:extLst>
      <p:ext uri="{BB962C8B-B14F-4D97-AF65-F5344CB8AC3E}">
        <p14:creationId xmlns:p14="http://schemas.microsoft.com/office/powerpoint/2010/main" val="3271841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FABBD-11A6-4979-9348-4C518311383E}" type="datetimeFigureOut">
              <a:rPr lang="en-US" smtClean="0"/>
              <a:t>12/12/2020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12C2DD-F648-483D-A182-CA4E5456ADC0}" type="slidenum">
              <a:rPr lang="en-US" smtClean="0"/>
              <a:t>‹#›</a:t>
            </a:fld>
            <a:endParaRPr lang="en-US"/>
          </a:p>
        </p:txBody>
      </p:sp>
    </p:spTree>
    <p:extLst>
      <p:ext uri="{BB962C8B-B14F-4D97-AF65-F5344CB8AC3E}">
        <p14:creationId xmlns:p14="http://schemas.microsoft.com/office/powerpoint/2010/main" val="1811057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5.jpg"/><Relationship Id="rId3" Type="http://schemas.openxmlformats.org/officeDocument/2006/relationships/image" Target="../media/image10.jpg"/><Relationship Id="rId7" Type="http://schemas.openxmlformats.org/officeDocument/2006/relationships/image" Target="../media/image14.jpg"/><Relationship Id="rId2" Type="http://schemas.openxmlformats.org/officeDocument/2006/relationships/image" Target="../media/image9.jpg"/><Relationship Id="rId1" Type="http://schemas.openxmlformats.org/officeDocument/2006/relationships/slideLayout" Target="../slideLayouts/slideLayout2.xml"/><Relationship Id="rId6" Type="http://schemas.openxmlformats.org/officeDocument/2006/relationships/image" Target="../media/image13.jpg"/><Relationship Id="rId5" Type="http://schemas.openxmlformats.org/officeDocument/2006/relationships/image" Target="../media/image12.jpg"/><Relationship Id="rId4"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fa.wikipedia.org/wiki/%D8%AF%D9%86%D8%A8%D8%A7%D9%84%D9%87%E2%80%8C%D8%AF%D8%A7%D8%B1_%D9%87%D8%A7%D9%84%DB%8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cs typeface="B Koodak" panose="00000700000000000000" pitchFamily="2" charset="-78"/>
              </a:rPr>
              <a:t>ادموند هالی</a:t>
            </a:r>
            <a:br>
              <a:rPr lang="fa-IR" dirty="0" smtClean="0">
                <a:cs typeface="B Koodak" panose="00000700000000000000" pitchFamily="2" charset="-78"/>
              </a:rPr>
            </a:br>
            <a:endParaRPr lang="en-US" dirty="0">
              <a:cs typeface="B Koodak" panose="00000700000000000000" pitchFamily="2" charset="-78"/>
            </a:endParaRPr>
          </a:p>
        </p:txBody>
      </p:sp>
      <p:sp>
        <p:nvSpPr>
          <p:cNvPr id="3" name="Subtitle 2"/>
          <p:cNvSpPr>
            <a:spLocks noGrp="1"/>
          </p:cNvSpPr>
          <p:nvPr>
            <p:ph type="subTitle" idx="1"/>
          </p:nvPr>
        </p:nvSpPr>
        <p:spPr/>
        <p:txBody>
          <a:bodyPr/>
          <a:lstStyle/>
          <a:p>
            <a:pPr rtl="1"/>
            <a:endParaRPr lang="fa-IR" b="1" dirty="0" smtClean="0">
              <a:cs typeface="B Koodak" panose="00000700000000000000" pitchFamily="2" charset="-78"/>
            </a:endParaRPr>
          </a:p>
          <a:p>
            <a:pPr rtl="1"/>
            <a:r>
              <a:rPr lang="fa-IR" b="1" dirty="0" smtClean="0">
                <a:cs typeface="B Koodak" panose="00000700000000000000" pitchFamily="2" charset="-78"/>
              </a:rPr>
              <a:t>ادموند هالی </a:t>
            </a:r>
            <a:r>
              <a:rPr lang="fa-IR" dirty="0" smtClean="0">
                <a:cs typeface="B Koodak" panose="00000700000000000000" pitchFamily="2" charset="-78"/>
              </a:rPr>
              <a:t>زاده </a:t>
            </a:r>
            <a:r>
              <a:rPr lang="fa-IR" dirty="0">
                <a:cs typeface="B Koodak" panose="00000700000000000000" pitchFamily="2" charset="-78"/>
              </a:rPr>
              <a:t>۸ نوامبر ۱۶۵۶ </a:t>
            </a:r>
            <a:r>
              <a:rPr lang="fa-IR" dirty="0" smtClean="0">
                <a:cs typeface="B Koodak" panose="00000700000000000000" pitchFamily="2" charset="-78"/>
              </a:rPr>
              <a:t>انگلستان  </a:t>
            </a:r>
            <a:r>
              <a:rPr lang="fa-IR" dirty="0">
                <a:cs typeface="B Koodak" panose="00000700000000000000" pitchFamily="2" charset="-78"/>
              </a:rPr>
              <a:t>درگذشته ۱۴ ژانویه </a:t>
            </a:r>
            <a:r>
              <a:rPr lang="fa-IR" dirty="0" smtClean="0">
                <a:cs typeface="B Koodak" panose="00000700000000000000" pitchFamily="2" charset="-78"/>
              </a:rPr>
              <a:t>1742 من</a:t>
            </a:r>
            <a:r>
              <a:rPr lang="fa-IR" dirty="0" smtClean="0">
                <a:cs typeface="B Koodak" panose="00000700000000000000" pitchFamily="2" charset="-78"/>
              </a:rPr>
              <a:t>ّجم</a:t>
            </a:r>
            <a:r>
              <a:rPr lang="fa-IR" dirty="0" smtClean="0">
                <a:cs typeface="B Koodak" panose="00000700000000000000" pitchFamily="2" charset="-78"/>
              </a:rPr>
              <a:t>،</a:t>
            </a:r>
            <a:r>
              <a:rPr lang="fa-IR" dirty="0">
                <a:cs typeface="B Koodak" panose="00000700000000000000" pitchFamily="2" charset="-78"/>
              </a:rPr>
              <a:t> </a:t>
            </a:r>
            <a:r>
              <a:rPr lang="fa-IR" dirty="0" smtClean="0">
                <a:cs typeface="B Koodak" panose="00000700000000000000" pitchFamily="2" charset="-78"/>
              </a:rPr>
              <a:t>ژئوفیزیک</a:t>
            </a:r>
            <a:r>
              <a:rPr lang="fa-IR" dirty="0">
                <a:cs typeface="B Koodak" panose="00000700000000000000" pitchFamily="2" charset="-78"/>
              </a:rPr>
              <a:t> دان، </a:t>
            </a:r>
            <a:r>
              <a:rPr lang="fa-IR" dirty="0" smtClean="0">
                <a:cs typeface="B Koodak" panose="00000700000000000000" pitchFamily="2" charset="-78"/>
              </a:rPr>
              <a:t>ریاضی دان،</a:t>
            </a:r>
            <a:r>
              <a:rPr lang="fa-IR" dirty="0">
                <a:cs typeface="B Koodak" panose="00000700000000000000" pitchFamily="2" charset="-78"/>
              </a:rPr>
              <a:t> </a:t>
            </a:r>
            <a:r>
              <a:rPr lang="fa-IR" dirty="0" smtClean="0">
                <a:cs typeface="B Koodak" panose="00000700000000000000" pitchFamily="2" charset="-78"/>
              </a:rPr>
              <a:t>هواشناس ، </a:t>
            </a:r>
            <a:r>
              <a:rPr lang="fa-IR" dirty="0">
                <a:cs typeface="B Koodak" panose="00000700000000000000" pitchFamily="2" charset="-78"/>
              </a:rPr>
              <a:t>و </a:t>
            </a:r>
            <a:r>
              <a:rPr lang="fa-IR" dirty="0" smtClean="0">
                <a:cs typeface="B Koodak" panose="00000700000000000000" pitchFamily="2" charset="-78"/>
              </a:rPr>
              <a:t>فیزیک دان انگلیسی</a:t>
            </a:r>
            <a:r>
              <a:rPr lang="fa-IR" dirty="0">
                <a:cs typeface="B Koodak" panose="00000700000000000000" pitchFamily="2" charset="-78"/>
              </a:rPr>
              <a:t> بود.</a:t>
            </a:r>
            <a:endParaRPr lang="en-US" dirty="0">
              <a:cs typeface="B Koodak" panose="00000700000000000000" pitchFamily="2" charset="-78"/>
            </a:endParaRPr>
          </a:p>
        </p:txBody>
      </p:sp>
    </p:spTree>
    <p:extLst>
      <p:ext uri="{BB962C8B-B14F-4D97-AF65-F5344CB8AC3E}">
        <p14:creationId xmlns:p14="http://schemas.microsoft.com/office/powerpoint/2010/main" val="2239351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پیشبینی بازگشت</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هالی با کمک قانون جاذبه نیوتن پیش‌بینی کرد که در ستاره دنباله داری که در سال‌های ۱۶۰۷ و ۱۶۸۲ از کنار زمین گذشته در سال ۱۷۵۸ نیز باز خواهد گشت.</a:t>
            </a:r>
            <a:endParaRPr lang="en-US" dirty="0">
              <a:cs typeface="B Koodak" panose="00000700000000000000" pitchFamily="2" charset="-78"/>
            </a:endParaRPr>
          </a:p>
        </p:txBody>
      </p:sp>
    </p:spTree>
    <p:extLst>
      <p:ext uri="{BB962C8B-B14F-4D97-AF65-F5344CB8AC3E}">
        <p14:creationId xmlns:p14="http://schemas.microsoft.com/office/powerpoint/2010/main" val="3635028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سفر کوتاه</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و مدتی را به پاریس رفت و در دانشگاه ستاره‌شناسی پاریس به تحقیق و بررسی بر روی عبور ستاره‌ها از فراز زمین مشغول شد</a:t>
            </a:r>
            <a:endParaRPr lang="en-US" dirty="0">
              <a:cs typeface="B Koodak" panose="00000700000000000000" pitchFamily="2" charset="-78"/>
            </a:endParaRPr>
          </a:p>
        </p:txBody>
      </p:sp>
    </p:spTree>
    <p:extLst>
      <p:ext uri="{BB962C8B-B14F-4D97-AF65-F5344CB8AC3E}">
        <p14:creationId xmlns:p14="http://schemas.microsoft.com/office/powerpoint/2010/main" val="3978419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تحقیق بهتر</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ادموند در سال ۱۶۸۲ یک رصد خانه کوچک در آبلینگتون واقع در شمال لندن برپا کرد تا بهتر و بیشتر بتواند در این زمینه فعالیت کند.</a:t>
            </a:r>
            <a:endParaRPr lang="en-US" dirty="0">
              <a:cs typeface="B Koodak" panose="00000700000000000000" pitchFamily="2" charset="-78"/>
            </a:endParaRPr>
          </a:p>
        </p:txBody>
      </p:sp>
    </p:spTree>
    <p:extLst>
      <p:ext uri="{BB962C8B-B14F-4D97-AF65-F5344CB8AC3E}">
        <p14:creationId xmlns:p14="http://schemas.microsoft.com/office/powerpoint/2010/main" val="1078400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پیشبینی هالی</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او پیش‌بینی کرد هر ۷۵ الی ۷۸ سال یک بار ستاره هالی در فراز آسمان زمین مشاهده می‌شود. این فرضیه وی که ستارگان دنباله‌دار همانند سیارات به دور خورشید می چرخند مورد تأیید واقع شد</a:t>
            </a:r>
            <a:endParaRPr lang="en-US"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4431" y="3794584"/>
            <a:ext cx="3634628" cy="2517316"/>
          </a:xfrm>
          <a:prstGeom prst="rect">
            <a:avLst/>
          </a:prstGeom>
        </p:spPr>
      </p:pic>
      <p:cxnSp>
        <p:nvCxnSpPr>
          <p:cNvPr id="6" name="Straight Arrow Connector 5"/>
          <p:cNvCxnSpPr/>
          <p:nvPr/>
        </p:nvCxnSpPr>
        <p:spPr>
          <a:xfrm>
            <a:off x="5177118" y="2205318"/>
            <a:ext cx="67236" cy="151951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295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دبیر انجمن سلطنتی آکسفورد</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b="0" i="0" dirty="0" smtClean="0">
                <a:solidFill>
                  <a:srgbClr val="202122"/>
                </a:solidFill>
                <a:effectLst/>
                <a:latin typeface=".Arabic UI Text"/>
                <a:cs typeface="B Koodak" panose="00000700000000000000" pitchFamily="2" charset="-78"/>
              </a:rPr>
              <a:t>او تفاوت‌های بین شمال جغرافیایی و شمال مغناطیسی اطراف کره زمین را مورد بررسی قرار داد به این امید که اطلاعات حاصله بتواند برای یافتن طول جغرافیایی مورد استفاده دریانوردان قرار گیرد. سپس به مقام معاونت دبیر کلی انجمن سلطنتی لندن نائل شد. ادموند مطالعات زیادی را روی بادهای ۳۰ درجه عرض شمالی و جنوبی خط استوا و بادهای موسمی نیز انجام داد. وی نتیجه مطالعات خود را درباره نوسانات مغناطیسی منتشر کرد.</a:t>
            </a:r>
            <a:endParaRPr lang="en-US" dirty="0">
              <a:cs typeface="B Koodak" panose="00000700000000000000" pitchFamily="2" charset="-78"/>
            </a:endParaRPr>
          </a:p>
        </p:txBody>
      </p:sp>
    </p:spTree>
    <p:extLst>
      <p:ext uri="{BB962C8B-B14F-4D97-AF65-F5344CB8AC3E}">
        <p14:creationId xmlns:p14="http://schemas.microsoft.com/office/powerpoint/2010/main" val="3897647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نظریه اشتباه هالی</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ادموند هالی تنها به ستارگان فکر نمی‌کرد بلکه سعی در تخمین سن زمین داشت. او اظهار داشت که می‌توان از روی مقدار شوری آب اقیانوس‌ها سن زمین را محاسبه کرد. در ضمن به اثبات تو خالی بودن زمین پرداخت. هالی در سال ۱۶۹۲ اعلام کرد که انسان در خارجی‌ترین لایه از سه لایه مرکزی که همراه یک هسته داخلی سازنده زمین است، زندگی می‌کند. طبق این محاسبه‌ها حدود چهل درصد درون زمین چیزی ندارد و فضای خالی می‌باشد. </a:t>
            </a:r>
            <a:r>
              <a:rPr lang="fa-IR" dirty="0" smtClean="0">
                <a:solidFill>
                  <a:srgbClr val="FF0000"/>
                </a:solidFill>
                <a:cs typeface="B Koodak" panose="00000700000000000000" pitchFamily="2" charset="-78"/>
              </a:rPr>
              <a:t>اشتباه</a:t>
            </a:r>
            <a:r>
              <a:rPr lang="fa-IR" dirty="0" smtClean="0">
                <a:cs typeface="B Koodak" panose="00000700000000000000" pitchFamily="2" charset="-78"/>
              </a:rPr>
              <a:t> هالی از آن جا ناشی شد که وی برای چگالی کلی زمین از </a:t>
            </a:r>
            <a:r>
              <a:rPr lang="fa-IR" dirty="0" smtClean="0">
                <a:solidFill>
                  <a:srgbClr val="FF0000"/>
                </a:solidFill>
                <a:cs typeface="B Koodak" panose="00000700000000000000" pitchFamily="2" charset="-78"/>
              </a:rPr>
              <a:t>عدد غلط </a:t>
            </a:r>
            <a:r>
              <a:rPr lang="fa-IR" dirty="0" smtClean="0">
                <a:cs typeface="B Koodak" panose="00000700000000000000" pitchFamily="2" charset="-78"/>
              </a:rPr>
              <a:t>استفاده کرد و به این دلیل به چنین نتیجه‌ای رسید که زمین در تمام بخش‌های خود تو خالی است. البته </a:t>
            </a:r>
            <a:r>
              <a:rPr lang="fa-IR" dirty="0" smtClean="0">
                <a:solidFill>
                  <a:srgbClr val="FF0000"/>
                </a:solidFill>
                <a:cs typeface="B Koodak" panose="00000700000000000000" pitchFamily="2" charset="-78"/>
              </a:rPr>
              <a:t>دانشمندان بعد از هالی نظریه او را تصحیح </a:t>
            </a:r>
            <a:r>
              <a:rPr lang="fa-IR" dirty="0" smtClean="0">
                <a:cs typeface="B Koodak" panose="00000700000000000000" pitchFamily="2" charset="-78"/>
              </a:rPr>
              <a:t>کردند و به شناسایی لایه‌های زمین پرداختند.</a:t>
            </a:r>
          </a:p>
          <a:p>
            <a:pPr marL="0" indent="0" algn="r" rtl="1">
              <a:buNone/>
            </a:pPr>
            <a:endParaRPr lang="fa-IR" dirty="0" smtClean="0">
              <a:cs typeface="B Koodak" panose="00000700000000000000" pitchFamily="2" charset="-78"/>
            </a:endParaRPr>
          </a:p>
          <a:p>
            <a:pPr marL="0" indent="0" algn="r" rtl="1">
              <a:buNone/>
            </a:pPr>
            <a:endParaRPr lang="en-US" dirty="0">
              <a:cs typeface="B Koodak" panose="00000700000000000000" pitchFamily="2" charset="-78"/>
            </a:endParaRPr>
          </a:p>
        </p:txBody>
      </p:sp>
    </p:spTree>
    <p:extLst>
      <p:ext uri="{BB962C8B-B14F-4D97-AF65-F5344CB8AC3E}">
        <p14:creationId xmlns:p14="http://schemas.microsoft.com/office/powerpoint/2010/main" val="1436431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شروع شهرت هالی</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هالی در سال ۱۶۷۸ اسحاق نیوتن را متقاعد و راضی ساخت تا یافته‌هایش را تحت عنوان اصول ریاضی فلسفه طبیعی به چاپ برساند. این کتاب دربرگیرنده جزییاتی در مورد نحوه محاسبه مدار چرخشی دنباله‌دار ۱۶۸۰ بود. هالی از روش نیوتن برای محاسبه مدار دنباله‌دارها استفاده کرد. از این رو هالی معروف شد و بر سر زبان‌ها افتاد.</a:t>
            </a:r>
            <a:endParaRPr lang="en-US" dirty="0">
              <a:cs typeface="B Koodak" panose="00000700000000000000" pitchFamily="2" charset="-78"/>
            </a:endParaRPr>
          </a:p>
        </p:txBody>
      </p:sp>
    </p:spTree>
    <p:extLst>
      <p:ext uri="{BB962C8B-B14F-4D97-AF65-F5344CB8AC3E}">
        <p14:creationId xmlns:p14="http://schemas.microsoft.com/office/powerpoint/2010/main" val="4281704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2106" y="761070"/>
            <a:ext cx="2611694" cy="1325563"/>
          </a:xfrm>
        </p:spPr>
        <p:txBody>
          <a:bodyPr/>
          <a:lstStyle/>
          <a:p>
            <a:pPr algn="ctr"/>
            <a:r>
              <a:rPr lang="fa-IR" dirty="0" smtClean="0">
                <a:cs typeface="B Koodak" panose="00000700000000000000" pitchFamily="2" charset="-78"/>
              </a:rPr>
              <a:t>اسحاق نیوتن</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او تجربه دوستی با نیوتن را ارزشمند می‌دانست و از نیوتن آموخته‌های زیادی را کسب کرد</a:t>
            </a:r>
          </a:p>
          <a:p>
            <a:pPr marL="0" indent="0" algn="r" rtl="1">
              <a:buNone/>
            </a:pPr>
            <a:endParaRPr lang="fa-IR" dirty="0">
              <a:cs typeface="B Koodak" panose="00000700000000000000" pitchFamily="2" charset="-78"/>
            </a:endParaRPr>
          </a:p>
          <a:p>
            <a:pPr marL="0" indent="0" algn="r" rtl="1">
              <a:buNone/>
            </a:pPr>
            <a:endParaRPr lang="fa-IR" dirty="0" smtClean="0">
              <a:cs typeface="B Koodak" panose="00000700000000000000" pitchFamily="2" charset="-78"/>
            </a:endParaRPr>
          </a:p>
          <a:p>
            <a:pPr marL="0" indent="0" algn="r" rtl="1">
              <a:buNone/>
            </a:pPr>
            <a:endParaRPr lang="fa-IR" dirty="0">
              <a:cs typeface="B Koodak" panose="00000700000000000000" pitchFamily="2" charset="-78"/>
            </a:endParaRPr>
          </a:p>
          <a:p>
            <a:pPr marL="0" indent="0" algn="r" rtl="1">
              <a:buNone/>
            </a:pPr>
            <a:endParaRPr lang="fa-IR" dirty="0" smtClean="0">
              <a:cs typeface="B Koodak" panose="00000700000000000000" pitchFamily="2" charset="-78"/>
            </a:endParaRPr>
          </a:p>
          <a:p>
            <a:pPr marL="0" indent="0" algn="r" rtl="1">
              <a:buNone/>
            </a:pPr>
            <a:r>
              <a:rPr lang="fa-IR" dirty="0" smtClean="0">
                <a:cs typeface="B Koodak" panose="00000700000000000000" pitchFamily="2" charset="-78"/>
              </a:rPr>
              <a:t>اسحاق نیوتن همون ایزاک نیوتن است</a:t>
            </a:r>
          </a:p>
          <a:p>
            <a:pPr marL="0" indent="0" algn="r" rtl="1">
              <a:buNone/>
            </a:pPr>
            <a:r>
              <a:rPr lang="fa-IR" dirty="0" smtClean="0">
                <a:cs typeface="B Koodak" panose="00000700000000000000" pitchFamily="2" charset="-78"/>
              </a:rPr>
              <a:t>فقط ایرانی ها میگن اسحاق</a:t>
            </a:r>
            <a:endParaRPr lang="en-US" dirty="0">
              <a:cs typeface="B Koodak" panose="00000700000000000000" pitchFamily="2" charset="-78"/>
            </a:endParaRPr>
          </a:p>
        </p:txBody>
      </p:sp>
      <p:pic>
        <p:nvPicPr>
          <p:cNvPr id="4" name="Picture 3"/>
          <p:cNvPicPr>
            <a:picLocks noChangeAspect="1"/>
          </p:cNvPicPr>
          <p:nvPr/>
        </p:nvPicPr>
        <p:blipFill>
          <a:blip r:embed="rId2"/>
          <a:stretch>
            <a:fillRect/>
          </a:stretch>
        </p:blipFill>
        <p:spPr>
          <a:xfrm>
            <a:off x="3123643" y="2939997"/>
            <a:ext cx="2855126" cy="3236966"/>
          </a:xfrm>
          <a:prstGeom prst="rect">
            <a:avLst/>
          </a:prstGeom>
        </p:spPr>
      </p:pic>
    </p:spTree>
    <p:extLst>
      <p:ext uri="{BB962C8B-B14F-4D97-AF65-F5344CB8AC3E}">
        <p14:creationId xmlns:p14="http://schemas.microsoft.com/office/powerpoint/2010/main" val="439159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cs typeface="B Koodak" panose="00000700000000000000" pitchFamily="2" charset="-78"/>
              </a:rPr>
              <a:t>خدمت هالی به انگلیس</a:t>
            </a:r>
            <a:endParaRPr lang="en-US" dirty="0">
              <a:cs typeface="B Koodak" panose="00000700000000000000" pitchFamily="2" charset="-78"/>
            </a:endParaRPr>
          </a:p>
        </p:txBody>
      </p:sp>
      <p:sp>
        <p:nvSpPr>
          <p:cNvPr id="5" name="Content Placeholder 4"/>
          <p:cNvSpPr>
            <a:spLocks noGrp="1"/>
          </p:cNvSpPr>
          <p:nvPr>
            <p:ph idx="1"/>
          </p:nvPr>
        </p:nvSpPr>
        <p:spPr/>
        <p:txBody>
          <a:bodyPr/>
          <a:lstStyle/>
          <a:p>
            <a:pPr marL="0" indent="0" algn="r" rtl="1">
              <a:buNone/>
            </a:pPr>
            <a:r>
              <a:rPr lang="fa-IR" dirty="0" smtClean="0">
                <a:cs typeface="B Koodak" panose="00000700000000000000" pitchFamily="2" charset="-78"/>
              </a:rPr>
              <a:t>هالی به دلیل علاقه به ریاضیات و آمار، مسئولیت جدول‌های آماری مرگ و میر و زاد و ولد در انگلیس را به دست گرفت و با ارائه اصولی برای محاسبه بیمه‌های عمر و مستمری سالانه، خدمت بزرگی به دولت کرد. دولت سلطنتی نیز وی را به مقام ناظر مالی انجمن سلطنتی منصوب کرد.</a:t>
            </a:r>
          </a:p>
          <a:p>
            <a:pPr marL="0" indent="0" algn="r" rtl="1">
              <a:buNone/>
            </a:pPr>
            <a:endParaRPr lang="fa-IR" dirty="0">
              <a:cs typeface="B Koodak" panose="00000700000000000000" pitchFamily="2" charset="-78"/>
            </a:endParaRPr>
          </a:p>
          <a:p>
            <a:pPr marL="0" indent="0" algn="r" rtl="1">
              <a:buNone/>
            </a:pPr>
            <a:r>
              <a:rPr lang="fa-IR" dirty="0">
                <a:cs typeface="B Koodak" panose="00000700000000000000" pitchFamily="2" charset="-78"/>
              </a:rPr>
              <a:t>هالی دو سال در این منصب به کار مشغول شد.</a:t>
            </a:r>
            <a:endParaRPr lang="en-US" dirty="0">
              <a:cs typeface="B Koodak" panose="00000700000000000000" pitchFamily="2" charset="-78"/>
            </a:endParaRPr>
          </a:p>
        </p:txBody>
      </p:sp>
    </p:spTree>
    <p:extLst>
      <p:ext uri="{BB962C8B-B14F-4D97-AF65-F5344CB8AC3E}">
        <p14:creationId xmlns:p14="http://schemas.microsoft.com/office/powerpoint/2010/main" val="817208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گالری تصاویر</a:t>
            </a:r>
            <a:endParaRPr lang="en-US"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6792" y="2441481"/>
            <a:ext cx="1971675" cy="23241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58913" y="4213131"/>
            <a:ext cx="2000250" cy="2286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00924" y="4041681"/>
            <a:ext cx="1857375" cy="245745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76662" y="4765581"/>
            <a:ext cx="2638425" cy="1733550"/>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69089" y="2457450"/>
            <a:ext cx="2352675" cy="1943100"/>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4264" y="4984656"/>
            <a:ext cx="3028950" cy="1514475"/>
          </a:xfrm>
          <a:prstGeom prst="rect">
            <a:avLst/>
          </a:prstGeom>
        </p:spPr>
      </p:pic>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4264" y="2457450"/>
            <a:ext cx="1905000" cy="2400300"/>
          </a:xfrm>
          <a:prstGeom prst="rect">
            <a:avLst/>
          </a:prstGeom>
        </p:spPr>
      </p:pic>
    </p:spTree>
    <p:extLst>
      <p:ext uri="{BB962C8B-B14F-4D97-AF65-F5344CB8AC3E}">
        <p14:creationId xmlns:p14="http://schemas.microsoft.com/office/powerpoint/2010/main" val="3527819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خردسالی ثروتمند</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endParaRPr lang="fa-IR" dirty="0" smtClean="0">
              <a:cs typeface="B Koodak" panose="00000700000000000000" pitchFamily="2" charset="-78"/>
            </a:endParaRPr>
          </a:p>
          <a:p>
            <a:pPr marL="0" indent="0" algn="r" rtl="1">
              <a:buNone/>
            </a:pPr>
            <a:endParaRPr lang="fa-IR" dirty="0">
              <a:cs typeface="B Koodak" panose="00000700000000000000" pitchFamily="2" charset="-78"/>
            </a:endParaRPr>
          </a:p>
          <a:p>
            <a:pPr marL="0" indent="0" algn="r" rtl="1">
              <a:buNone/>
            </a:pPr>
            <a:r>
              <a:rPr lang="fa-IR" dirty="0" smtClean="0">
                <a:cs typeface="B Koodak" panose="00000700000000000000" pitchFamily="2" charset="-78"/>
              </a:rPr>
              <a:t>ادموند </a:t>
            </a:r>
            <a:r>
              <a:rPr lang="fa-IR" dirty="0">
                <a:cs typeface="B Koodak" panose="00000700000000000000" pitchFamily="2" charset="-78"/>
              </a:rPr>
              <a:t>هالی در هشت نوامبر ۱۶۵۶ در هاگرستون لندن در یک خانواده </a:t>
            </a:r>
            <a:r>
              <a:rPr lang="fa-IR" dirty="0" smtClean="0">
                <a:cs typeface="B Koodak" panose="00000700000000000000" pitchFamily="2" charset="-78"/>
              </a:rPr>
              <a:t>اشرف زاده</a:t>
            </a:r>
            <a:r>
              <a:rPr lang="fa-IR" dirty="0">
                <a:cs typeface="B Koodak" panose="00000700000000000000" pitchFamily="2" charset="-78"/>
              </a:rPr>
              <a:t> و متمول چشم به جهان گشود. پدرش کارخانه صابون‌سازی داشت. ادموند از همان دوران طفولیت زیر نظر مربیان درباری تحت تعلیم و تربیت قرار گرفت و از چهار سالگی علاقه خود را به دانستن ریاضیات نشان </a:t>
            </a:r>
            <a:r>
              <a:rPr lang="fa-IR" dirty="0" smtClean="0">
                <a:cs typeface="B Koodak" panose="00000700000000000000" pitchFamily="2" charset="-78"/>
              </a:rPr>
              <a:t>داد. و در مدرسه اشراف زاده ها تحصیل داشت</a:t>
            </a:r>
            <a:endParaRPr lang="en-US" dirty="0">
              <a:cs typeface="B Koodak" panose="00000700000000000000" pitchFamily="2" charset="-78"/>
            </a:endParaRPr>
          </a:p>
        </p:txBody>
      </p:sp>
    </p:spTree>
    <p:extLst>
      <p:ext uri="{BB962C8B-B14F-4D97-AF65-F5344CB8AC3E}">
        <p14:creationId xmlns:p14="http://schemas.microsoft.com/office/powerpoint/2010/main" val="1631001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دنباله دار هالی</a:t>
            </a:r>
            <a:endParaRPr lang="en-US" dirty="0">
              <a:cs typeface="B Koodak" panose="00000700000000000000" pitchFamily="2" charset="-78"/>
            </a:endParaRPr>
          </a:p>
        </p:txBody>
      </p:sp>
      <p:sp>
        <p:nvSpPr>
          <p:cNvPr id="3" name="Content Placeholder 2"/>
          <p:cNvSpPr>
            <a:spLocks noGrp="1"/>
          </p:cNvSpPr>
          <p:nvPr>
            <p:ph idx="1"/>
          </p:nvPr>
        </p:nvSpPr>
        <p:spPr/>
        <p:txBody>
          <a:bodyPr>
            <a:normAutofit lnSpcReduction="10000"/>
          </a:bodyPr>
          <a:lstStyle/>
          <a:p>
            <a:pPr marL="0" indent="0" algn="r" rtl="1">
              <a:buNone/>
            </a:pPr>
            <a:endParaRPr lang="fa-IR" dirty="0" smtClean="0">
              <a:cs typeface="B Koodak" panose="00000700000000000000" pitchFamily="2" charset="-78"/>
            </a:endParaRPr>
          </a:p>
          <a:p>
            <a:pPr marL="0" indent="0" algn="r" rtl="1">
              <a:buNone/>
            </a:pPr>
            <a:r>
              <a:rPr lang="fa-IR" dirty="0" smtClean="0">
                <a:cs typeface="B Koodak" panose="00000700000000000000" pitchFamily="2" charset="-78"/>
              </a:rPr>
              <a:t>اکثر </a:t>
            </a:r>
            <a:r>
              <a:rPr lang="fa-IR" dirty="0">
                <a:cs typeface="B Koodak" panose="00000700000000000000" pitchFamily="2" charset="-78"/>
              </a:rPr>
              <a:t>مردم با </a:t>
            </a:r>
            <a:r>
              <a:rPr lang="fa-IR" dirty="0" smtClean="0">
                <a:cs typeface="B Koodak" panose="00000700000000000000" pitchFamily="2" charset="-78"/>
                <a:hlinkClick r:id="rId2"/>
              </a:rPr>
              <a:t> </a:t>
            </a:r>
            <a:r>
              <a:rPr lang="fa-IR" dirty="0" smtClean="0">
                <a:cs typeface="B Koodak" panose="00000700000000000000" pitchFamily="2" charset="-78"/>
              </a:rPr>
              <a:t>دنباله دار هالی</a:t>
            </a:r>
            <a:r>
              <a:rPr lang="fa-IR" dirty="0">
                <a:cs typeface="B Koodak" panose="00000700000000000000" pitchFamily="2" charset="-78"/>
              </a:rPr>
              <a:t> آشنا هستند که هر ۷۴ تا </a:t>
            </a:r>
            <a:r>
              <a:rPr lang="fa-IR" dirty="0" smtClean="0">
                <a:cs typeface="B Koodak" panose="00000700000000000000" pitchFamily="2" charset="-78"/>
              </a:rPr>
              <a:t>۷۸سال </a:t>
            </a:r>
            <a:r>
              <a:rPr lang="fa-IR" dirty="0">
                <a:cs typeface="B Koodak" panose="00000700000000000000" pitchFamily="2" charset="-78"/>
              </a:rPr>
              <a:t>یک بار از فراز </a:t>
            </a:r>
            <a:r>
              <a:rPr lang="fa-IR" dirty="0" smtClean="0">
                <a:cs typeface="B Koodak" panose="00000700000000000000" pitchFamily="2" charset="-78"/>
              </a:rPr>
              <a:t>کره زمین</a:t>
            </a:r>
            <a:r>
              <a:rPr lang="fa-IR" dirty="0">
                <a:cs typeface="B Koodak" panose="00000700000000000000" pitchFamily="2" charset="-78"/>
              </a:rPr>
              <a:t> قابل مشاهده است. البته این دنباله‌دار برای اولین بار در ۲۴۰ قبل از میلاد در </a:t>
            </a:r>
            <a:r>
              <a:rPr lang="fa-IR" dirty="0" smtClean="0">
                <a:cs typeface="B Koodak" panose="00000700000000000000" pitchFamily="2" charset="-78"/>
              </a:rPr>
              <a:t>چین</a:t>
            </a:r>
            <a:r>
              <a:rPr lang="fa-IR" dirty="0">
                <a:cs typeface="B Koodak" panose="00000700000000000000" pitchFamily="2" charset="-78"/>
              </a:rPr>
              <a:t> دیده و ثبت شده اما ادموند هالی اولین فردی بود که دوره‌ای بودن آن را تشخیص داد</a:t>
            </a:r>
            <a:r>
              <a:rPr lang="fa-IR" dirty="0" smtClean="0">
                <a:cs typeface="B Koodak" panose="00000700000000000000" pitchFamily="2" charset="-78"/>
              </a:rPr>
              <a:t>. این دنباله‌دار آخرین بار در سال ۱۹۸۶ دیده شد و بار دیگر در ۲۰۶۱ مشاهده خواهد شد. ادموند هالی تنها</a:t>
            </a:r>
          </a:p>
          <a:p>
            <a:pPr marL="0" indent="0" algn="r" rtl="1">
              <a:buNone/>
            </a:pPr>
            <a:r>
              <a:rPr lang="fa-IR" dirty="0" smtClean="0">
                <a:cs typeface="B Koodak" panose="00000700000000000000" pitchFamily="2" charset="-78"/>
              </a:rPr>
              <a:t>در این زمینه به تحقیق نپرداخته بود،</a:t>
            </a:r>
          </a:p>
          <a:p>
            <a:pPr marL="0" indent="0" algn="r" rtl="1">
              <a:buNone/>
            </a:pPr>
            <a:r>
              <a:rPr lang="fa-IR" dirty="0" smtClean="0">
                <a:cs typeface="B Koodak" panose="00000700000000000000" pitchFamily="2" charset="-78"/>
              </a:rPr>
              <a:t>او درباره توخالی بودن کره زمین و</a:t>
            </a:r>
          </a:p>
          <a:p>
            <a:pPr marL="0" indent="0" algn="r" rtl="1">
              <a:buNone/>
            </a:pPr>
            <a:r>
              <a:rPr lang="fa-IR" dirty="0" smtClean="0">
                <a:cs typeface="B Koodak" panose="00000700000000000000" pitchFamily="2" charset="-78"/>
              </a:rPr>
              <a:t>حفره‌ها و کوه‌های موجود در مریخ</a:t>
            </a:r>
          </a:p>
          <a:p>
            <a:pPr marL="0" indent="0" algn="r" rtl="1">
              <a:buNone/>
            </a:pPr>
            <a:r>
              <a:rPr lang="fa-IR" dirty="0" smtClean="0">
                <a:cs typeface="B Koodak" panose="00000700000000000000" pitchFamily="2" charset="-78"/>
              </a:rPr>
              <a:t>و ماه نیز اکتشافاتی داشته‌است.</a:t>
            </a:r>
            <a:endParaRPr lang="en-US" dirty="0">
              <a:cs typeface="B Koodak" panose="00000700000000000000" pitchFamily="2" charset="-78"/>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8339" y="3858606"/>
            <a:ext cx="3574423" cy="2453294"/>
          </a:xfrm>
          <a:prstGeom prst="rect">
            <a:avLst/>
          </a:prstGeom>
        </p:spPr>
      </p:pic>
    </p:spTree>
    <p:extLst>
      <p:ext uri="{BB962C8B-B14F-4D97-AF65-F5344CB8AC3E}">
        <p14:creationId xmlns:p14="http://schemas.microsoft.com/office/powerpoint/2010/main" val="85668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ترک تحصیل هالی</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ادموند تا پایان تحصیلاتش در دانشگاه دوام نیاورد و در سال ۱۶۷۶ دانشکده را به قصد سفرهای ماجراجویی ترک کرد. هالی به جزایر سنت هلنا در اقیانوس اطلس جنوبی رفت و در آن‌جا جایابی (سکستانت) با دید تلسکوپی طراحی نمود</a:t>
            </a:r>
          </a:p>
          <a:p>
            <a:pPr marL="0" indent="0" algn="r" rtl="1">
              <a:buNone/>
            </a:pPr>
            <a:endParaRPr lang="en-US" dirty="0">
              <a:cs typeface="B Koodak" panose="00000700000000000000" pitchFamily="2" charset="-78"/>
            </a:endParaRPr>
          </a:p>
        </p:txBody>
      </p:sp>
      <p:sp>
        <p:nvSpPr>
          <p:cNvPr id="4" name="AutoShape 2" descr="نجوم"/>
          <p:cNvSpPr>
            <a:spLocks noChangeAspect="1" noChangeArrowheads="1"/>
          </p:cNvSpPr>
          <p:nvPr/>
        </p:nvSpPr>
        <p:spPr bwMode="auto">
          <a:xfrm>
            <a:off x="2912222" y="4414090"/>
            <a:ext cx="2080832" cy="208083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نجوم"/>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8886" y="3381655"/>
            <a:ext cx="3382558" cy="2795308"/>
          </a:xfrm>
          <a:prstGeom prst="rect">
            <a:avLst/>
          </a:prstGeom>
        </p:spPr>
      </p:pic>
      <p:cxnSp>
        <p:nvCxnSpPr>
          <p:cNvPr id="9" name="Curved Connector 8"/>
          <p:cNvCxnSpPr/>
          <p:nvPr/>
        </p:nvCxnSpPr>
        <p:spPr>
          <a:xfrm rot="5400000">
            <a:off x="7647149" y="3127631"/>
            <a:ext cx="1089214" cy="992704"/>
          </a:xfrm>
          <a:prstGeom prst="curvedConnector3">
            <a:avLst>
              <a:gd name="adj1" fmla="val 96913"/>
            </a:avLst>
          </a:prstGeom>
          <a:ln w="762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93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خاتم اختلافات</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او در سال ۱۶۷۸ به انگلیس و سپس به دانتزیگ (گدانسک) رفت تا به نزاع‌هایی علیه کشفیات منجمی به نام یوهانس هولیوس به دلیل عدم استفاده از تلسکوپ خاتمه دهد.</a:t>
            </a:r>
            <a:endParaRPr lang="en-US"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52671" y="3085118"/>
            <a:ext cx="1966694" cy="2646099"/>
          </a:xfrm>
          <a:prstGeom prst="rect">
            <a:avLst/>
          </a:prstGeom>
        </p:spPr>
      </p:pic>
      <p:cxnSp>
        <p:nvCxnSpPr>
          <p:cNvPr id="7" name="Curved Connector 6"/>
          <p:cNvCxnSpPr/>
          <p:nvPr/>
        </p:nvCxnSpPr>
        <p:spPr>
          <a:xfrm rot="5400000">
            <a:off x="6985748" y="2965076"/>
            <a:ext cx="1613647" cy="1223683"/>
          </a:xfrm>
          <a:prstGeom prst="curvedConnector3">
            <a:avLst>
              <a:gd name="adj1" fmla="val 99167"/>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1860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سلطان انجمن</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وی در سن ۲۲ سالگی فوق لیسانسش را از دانشگاه آکسفورد گرفت و به عنوان عضو انجمن سلطنتی انتخاب شد.</a:t>
            </a:r>
            <a:endParaRPr lang="en-US"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6556" y="2712898"/>
            <a:ext cx="4294653" cy="2576792"/>
          </a:xfrm>
          <a:prstGeom prst="rect">
            <a:avLst/>
          </a:prstGeom>
        </p:spPr>
      </p:pic>
    </p:spTree>
    <p:extLst>
      <p:ext uri="{BB962C8B-B14F-4D97-AF65-F5344CB8AC3E}">
        <p14:creationId xmlns:p14="http://schemas.microsoft.com/office/powerpoint/2010/main" val="2431704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همکاری با دیگر دانشمندان</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در سال ۱۷۱۶، هالی یک روش برای اندازه‌گیری دقیق فاصله بین زمین و خورشید با استفاده از اندازه‌گیری زمان‌بندی گذر سیاره ناهید پیشنهاد نمود. در این‌صورت، وی از روش توضیح داده شده توسط جیمز گریگوری نویسنده کتاب توسعه بصری پیروی می‌کرد (در این کتاب تلسکوپ گرگورین نیز توضیح داده شده‌است). به نظر می‌آید که هالی نیز این کتاب را داشت و خوانده بود چون در آن ایام طراحی تلسکوپ‌ها از روی طرح گرگورین انجام می‌شد.</a:t>
            </a:r>
            <a:endParaRPr lang="en-US"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88006" y="4160463"/>
            <a:ext cx="1905000" cy="1952625"/>
          </a:xfrm>
          <a:prstGeom prst="rect">
            <a:avLst/>
          </a:prstGeom>
        </p:spPr>
      </p:pic>
      <p:cxnSp>
        <p:nvCxnSpPr>
          <p:cNvPr id="6" name="Straight Arrow Connector 5"/>
          <p:cNvCxnSpPr/>
          <p:nvPr/>
        </p:nvCxnSpPr>
        <p:spPr>
          <a:xfrm flipH="1">
            <a:off x="6793006" y="4160463"/>
            <a:ext cx="3124200" cy="100852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1970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مختصری از نظریات هالی</a:t>
            </a:r>
            <a:endParaRPr lang="en-US" dirty="0">
              <a:cs typeface="B Koodak" panose="00000700000000000000" pitchFamily="2" charset="-78"/>
            </a:endParaRPr>
          </a:p>
        </p:txBody>
      </p:sp>
      <p:sp>
        <p:nvSpPr>
          <p:cNvPr id="3" name="Content Placeholder 2"/>
          <p:cNvSpPr>
            <a:spLocks noGrp="1"/>
          </p:cNvSpPr>
          <p:nvPr>
            <p:ph idx="1"/>
          </p:nvPr>
        </p:nvSpPr>
        <p:spPr/>
        <p:txBody>
          <a:bodyPr>
            <a:normAutofit/>
          </a:bodyPr>
          <a:lstStyle/>
          <a:p>
            <a:pPr marL="0" indent="0" algn="r" rtl="1">
              <a:buNone/>
            </a:pPr>
            <a:r>
              <a:rPr lang="fa-IR" sz="3200" dirty="0" smtClean="0">
                <a:cs typeface="B Koodak" panose="00000700000000000000" pitchFamily="2" charset="-78"/>
              </a:rPr>
              <a:t>کشفیات وی همچنان ادامه یافت تا این‌که وی پیشنهاد نمود که کره زمین از لایه‌های مختلف و یک هسته تشکیل شده‌است. هر لایه توسط اتمسفری از لایه دیگر جدا شده و هر لایه میدان مغناطیسی خود را دارد. به این صورت وی می‌خواست ناهماهنگی‌های موجود در قطب‌نماها را توجیه نماید.</a:t>
            </a:r>
            <a:endParaRPr lang="en-US" sz="3200" dirty="0">
              <a:cs typeface="B Koodak" panose="00000700000000000000" pitchFamily="2" charset="-78"/>
            </a:endParaRPr>
          </a:p>
        </p:txBody>
      </p:sp>
    </p:spTree>
    <p:extLst>
      <p:ext uri="{BB962C8B-B14F-4D97-AF65-F5344CB8AC3E}">
        <p14:creationId xmlns:p14="http://schemas.microsoft.com/office/powerpoint/2010/main" val="715335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Koodak" panose="00000700000000000000" pitchFamily="2" charset="-78"/>
              </a:rPr>
              <a:t>نظریه دنباله دار ها</a:t>
            </a:r>
            <a:endParaRPr lang="en-US" dirty="0">
              <a:cs typeface="B Koodak"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cs typeface="B Koodak" panose="00000700000000000000" pitchFamily="2" charset="-78"/>
              </a:rPr>
              <a:t>او تحت نظر نیوتن به نمودار و رسم ستاره‌های مشاهده شده اش اقدام کرد. ادموند معتقد بود که ستاره‌های دنباله‌دار مانند سیارات احتمالاً دارای مدار بیضوی هستند. این بدان معنا بود که می‌توان ستاره‌های دنباله‌دار را ردیابی و بازگشت آن‌ها را محاسبه و حتی پیش‌بینی کرد.</a:t>
            </a:r>
            <a:endParaRPr lang="en-US" dirty="0">
              <a:cs typeface="B Koodak"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3975" y="3544700"/>
            <a:ext cx="3702038" cy="2349875"/>
          </a:xfrm>
          <a:prstGeom prst="rect">
            <a:avLst/>
          </a:prstGeom>
        </p:spPr>
      </p:pic>
      <p:cxnSp>
        <p:nvCxnSpPr>
          <p:cNvPr id="7" name="Straight Arrow Connector 6"/>
          <p:cNvCxnSpPr/>
          <p:nvPr/>
        </p:nvCxnSpPr>
        <p:spPr>
          <a:xfrm flipH="1">
            <a:off x="3671047" y="2589959"/>
            <a:ext cx="268942" cy="81980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6490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848</Words>
  <Application>Microsoft Office PowerPoint</Application>
  <PresentationFormat>Widescreen</PresentationFormat>
  <Paragraphs>53</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.Arabic UI Text</vt:lpstr>
      <vt:lpstr>Arial</vt:lpstr>
      <vt:lpstr>B Koodak</vt:lpstr>
      <vt:lpstr>Calibri</vt:lpstr>
      <vt:lpstr>Calibri Light</vt:lpstr>
      <vt:lpstr>Office Theme</vt:lpstr>
      <vt:lpstr>ادموند هالی </vt:lpstr>
      <vt:lpstr>خردسالی ثروتمند</vt:lpstr>
      <vt:lpstr>دنباله دار هالی</vt:lpstr>
      <vt:lpstr>ترک تحصیل هالی</vt:lpstr>
      <vt:lpstr>خاتم اختلافات</vt:lpstr>
      <vt:lpstr>سلطان انجمن</vt:lpstr>
      <vt:lpstr>همکاری با دیگر دانشمندان</vt:lpstr>
      <vt:lpstr>مختصری از نظریات هالی</vt:lpstr>
      <vt:lpstr>نظریه دنباله دار ها</vt:lpstr>
      <vt:lpstr>پیشبینی بازگشت</vt:lpstr>
      <vt:lpstr>سفر کوتاه</vt:lpstr>
      <vt:lpstr>تحقیق بهتر</vt:lpstr>
      <vt:lpstr>پیشبینی هالی</vt:lpstr>
      <vt:lpstr>دبیر انجمن سلطنتی آکسفورد</vt:lpstr>
      <vt:lpstr>نظریه اشتباه هالی</vt:lpstr>
      <vt:lpstr>شروع شهرت هالی</vt:lpstr>
      <vt:lpstr>اسحاق نیوتن</vt:lpstr>
      <vt:lpstr>خدمت هالی به انگلیس</vt:lpstr>
      <vt:lpstr>گالری تصاویر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ادموند هالی</dc:title>
  <dc:creator>Lenovo</dc:creator>
  <cp:lastModifiedBy>Lenovo</cp:lastModifiedBy>
  <cp:revision>7</cp:revision>
  <dcterms:created xsi:type="dcterms:W3CDTF">2020-12-12T15:04:21Z</dcterms:created>
  <dcterms:modified xsi:type="dcterms:W3CDTF">2020-12-12T16:04:59Z</dcterms:modified>
</cp:coreProperties>
</file>