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7405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55460D6-4B32-48E5-AECD-107DA273B32F}" type="datetimeFigureOut">
              <a:rPr lang="fa-IR" smtClean="0"/>
              <a:t>06/04/1441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396730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4054414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7019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33673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93769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906063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1223399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95566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10466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460D6-4B32-48E5-AECD-107DA273B32F}" type="datetimeFigureOut">
              <a:rPr lang="fa-IR" smtClean="0"/>
              <a:t>06/04/1441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314465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5460D6-4B32-48E5-AECD-107DA273B32F}" type="datetimeFigureOut">
              <a:rPr lang="fa-IR" smtClean="0"/>
              <a:t>06/04/1441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497103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5460D6-4B32-48E5-AECD-107DA273B32F}" type="datetimeFigureOut">
              <a:rPr lang="fa-IR" smtClean="0"/>
              <a:t>06/04/1441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159477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5460D6-4B32-48E5-AECD-107DA273B32F}" type="datetimeFigureOut">
              <a:rPr lang="fa-IR" smtClean="0"/>
              <a:t>06/04/1441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375993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460D6-4B32-48E5-AECD-107DA273B32F}" type="datetimeFigureOut">
              <a:rPr lang="fa-IR" smtClean="0"/>
              <a:t>06/04/1441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4263903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5460D6-4B32-48E5-AECD-107DA273B32F}" type="datetimeFigureOut">
              <a:rPr lang="fa-IR" smtClean="0"/>
              <a:t>06/04/1441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96073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5460D6-4B32-48E5-AECD-107DA273B32F}" type="datetimeFigureOut">
              <a:rPr lang="fa-IR" smtClean="0"/>
              <a:t>06/04/1441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22BBF98-2CAC-4C29-8260-0F8A7F8902C0}" type="slidenum">
              <a:rPr lang="fa-IR" smtClean="0"/>
              <a:t>‹#›</a:t>
            </a:fld>
            <a:endParaRPr lang="fa-IR"/>
          </a:p>
        </p:txBody>
      </p:sp>
    </p:spTree>
    <p:extLst>
      <p:ext uri="{BB962C8B-B14F-4D97-AF65-F5344CB8AC3E}">
        <p14:creationId xmlns:p14="http://schemas.microsoft.com/office/powerpoint/2010/main" val="395632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55460D6-4B32-48E5-AECD-107DA273B32F}" type="datetimeFigureOut">
              <a:rPr lang="fa-IR" smtClean="0"/>
              <a:t>06/04/1441</a:t>
            </a:fld>
            <a:endParaRPr lang="fa-I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a-I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22BBF98-2CAC-4C29-8260-0F8A7F8902C0}" type="slidenum">
              <a:rPr lang="fa-IR" smtClean="0"/>
              <a:t>‹#›</a:t>
            </a:fld>
            <a:endParaRPr lang="fa-IR"/>
          </a:p>
        </p:txBody>
      </p:sp>
    </p:spTree>
    <p:extLst>
      <p:ext uri="{BB962C8B-B14F-4D97-AF65-F5344CB8AC3E}">
        <p14:creationId xmlns:p14="http://schemas.microsoft.com/office/powerpoint/2010/main" val="2913922797"/>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C663-1CFE-472E-874B-CB5B8EB9C51A}"/>
              </a:ext>
            </a:extLst>
          </p:cNvPr>
          <p:cNvSpPr>
            <a:spLocks noGrp="1"/>
          </p:cNvSpPr>
          <p:nvPr>
            <p:ph type="ctrTitle"/>
          </p:nvPr>
        </p:nvSpPr>
        <p:spPr>
          <a:xfrm>
            <a:off x="1912647" y="935181"/>
            <a:ext cx="8001000" cy="2971801"/>
          </a:xfrm>
        </p:spPr>
        <p:txBody>
          <a:bodyPr>
            <a:normAutofit/>
          </a:bodyPr>
          <a:lstStyle/>
          <a:p>
            <a:pPr algn="ctr"/>
            <a:r>
              <a:rPr lang="fa-IR" sz="10000" dirty="0">
                <a:solidFill>
                  <a:schemeClr val="bg1"/>
                </a:solidFill>
                <a:cs typeface="B Nazanin" panose="00000400000000000000" pitchFamily="2" charset="-78"/>
              </a:rPr>
              <a:t>آب</a:t>
            </a:r>
          </a:p>
        </p:txBody>
      </p:sp>
      <p:sp>
        <p:nvSpPr>
          <p:cNvPr id="3" name="Subtitle 2">
            <a:extLst>
              <a:ext uri="{FF2B5EF4-FFF2-40B4-BE49-F238E27FC236}">
                <a16:creationId xmlns:a16="http://schemas.microsoft.com/office/drawing/2014/main" id="{10C9E7DB-5085-4A03-9203-8A51126658F6}"/>
              </a:ext>
            </a:extLst>
          </p:cNvPr>
          <p:cNvSpPr>
            <a:spLocks noGrp="1"/>
          </p:cNvSpPr>
          <p:nvPr>
            <p:ph type="subTitle" idx="1"/>
          </p:nvPr>
        </p:nvSpPr>
        <p:spPr>
          <a:xfrm>
            <a:off x="1524000" y="4359419"/>
            <a:ext cx="9144000" cy="535853"/>
          </a:xfrm>
        </p:spPr>
        <p:txBody>
          <a:bodyPr>
            <a:normAutofit/>
          </a:bodyPr>
          <a:lstStyle/>
          <a:p>
            <a:r>
              <a:rPr lang="fa-IR" sz="2800" b="1" i="1" dirty="0">
                <a:solidFill>
                  <a:schemeClr val="bg1"/>
                </a:solidFill>
                <a:latin typeface="Adobe Arabic" panose="02040503050201020203" pitchFamily="18" charset="-78"/>
                <a:cs typeface="Adobe Arabic" panose="02040503050201020203" pitchFamily="18" charset="-78"/>
              </a:rPr>
              <a:t>اعضای گروه: سید علی موسوی-احمدرضا صالحی-محمدرضا تیموک-محمد حسین محمدی</a:t>
            </a:r>
          </a:p>
        </p:txBody>
      </p:sp>
      <p:pic>
        <p:nvPicPr>
          <p:cNvPr id="5" name="Picture 4">
            <a:extLst>
              <a:ext uri="{FF2B5EF4-FFF2-40B4-BE49-F238E27FC236}">
                <a16:creationId xmlns:a16="http://schemas.microsoft.com/office/drawing/2014/main" id="{3B8BB20E-C35D-45DC-8467-A32111D88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615" y="482744"/>
            <a:ext cx="1869065" cy="1237456"/>
          </a:xfrm>
          <a:prstGeom prst="rect">
            <a:avLst/>
          </a:prstGeom>
        </p:spPr>
      </p:pic>
    </p:spTree>
    <p:extLst>
      <p:ext uri="{BB962C8B-B14F-4D97-AF65-F5344CB8AC3E}">
        <p14:creationId xmlns:p14="http://schemas.microsoft.com/office/powerpoint/2010/main" val="3478422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73C92-AA92-433B-A13D-7E8E441BB6B5}"/>
              </a:ext>
            </a:extLst>
          </p:cNvPr>
          <p:cNvSpPr>
            <a:spLocks noGrp="1"/>
          </p:cNvSpPr>
          <p:nvPr>
            <p:ph idx="1"/>
          </p:nvPr>
        </p:nvSpPr>
        <p:spPr/>
        <p:txBody>
          <a:bodyPr/>
          <a:lstStyle/>
          <a:p>
            <a:r>
              <a:rPr lang="fa-IR" b="1" dirty="0">
                <a:solidFill>
                  <a:srgbClr val="222222"/>
                </a:solidFill>
                <a:latin typeface="Tahoma" panose="020B0604030504040204" pitchFamily="34" charset="0"/>
                <a:cs typeface="B Koodak" panose="00000700000000000000" pitchFamily="2" charset="-78"/>
              </a:rPr>
              <a:t>آب یکی از مواد مایع و فراوان‌ترین</a:t>
            </a:r>
            <a:r>
              <a:rPr lang="fa-IR" b="1" dirty="0">
                <a:solidFill>
                  <a:schemeClr val="bg1"/>
                </a:solidFill>
                <a:latin typeface="Tahoma" panose="020B0604030504040204" pitchFamily="34" charset="0"/>
                <a:cs typeface="B Koodak" panose="00000700000000000000" pitchFamily="2" charset="-78"/>
              </a:rPr>
              <a:t> ماده مرکب</a:t>
            </a:r>
            <a:r>
              <a:rPr lang="fa-IR" b="1" dirty="0">
                <a:solidFill>
                  <a:srgbClr val="222222"/>
                </a:solidFill>
                <a:latin typeface="Tahoma" panose="020B0604030504040204" pitchFamily="34" charset="0"/>
                <a:cs typeface="B Koodak" panose="00000700000000000000" pitchFamily="2" charset="-78"/>
              </a:rPr>
              <a:t> بر روی سطح کره </a:t>
            </a:r>
            <a:r>
              <a:rPr lang="fa-IR" b="1" dirty="0">
                <a:solidFill>
                  <a:schemeClr val="bg1"/>
                </a:solidFill>
                <a:latin typeface="Tahoma" panose="020B0604030504040204" pitchFamily="34" charset="0"/>
                <a:cs typeface="B Koodak" panose="00000700000000000000" pitchFamily="2" charset="-78"/>
              </a:rPr>
              <a:t>زمین</a:t>
            </a:r>
            <a:r>
              <a:rPr lang="fa-IR" b="1" dirty="0">
                <a:solidFill>
                  <a:srgbClr val="222222"/>
                </a:solidFill>
                <a:latin typeface="Tahoma" panose="020B0604030504040204" pitchFamily="34" charset="0"/>
                <a:cs typeface="B Koodak" panose="00000700000000000000" pitchFamily="2" charset="-78"/>
              </a:rPr>
              <a:t> و بستر اولیه حیات به شکل شناخت امروزی آن است و جستجوی حیات بر روی دیگر سیارات بر اساس وجود آب مایع است. بیش از ۷۱٫۱٪ وزن یک انسان از آب تشکیل شده‌است و نیز بیش از ۶۸٪ سطح کره زمین را آب پوشانده‌است (نزدیک به ۳۶۰ میلیون از ۵۱۰ میلیون کیلومتر مربع) با این همه تنها ۳ درصد از آب‌های کره زمین </a:t>
            </a:r>
            <a:r>
              <a:rPr lang="fa-IR" b="1" dirty="0">
                <a:solidFill>
                  <a:schemeClr val="bg1"/>
                </a:solidFill>
                <a:latin typeface="Tahoma" panose="020B0604030504040204" pitchFamily="34" charset="0"/>
                <a:cs typeface="B Koodak" panose="00000700000000000000" pitchFamily="2" charset="-78"/>
              </a:rPr>
              <a:t>شیرین</a:t>
            </a:r>
            <a:r>
              <a:rPr lang="fa-IR" b="1" dirty="0">
                <a:solidFill>
                  <a:srgbClr val="222222"/>
                </a:solidFill>
                <a:latin typeface="Tahoma" panose="020B0604030504040204" pitchFamily="34" charset="0"/>
                <a:cs typeface="B Koodak" panose="00000700000000000000" pitchFamily="2" charset="-78"/>
              </a:rPr>
              <a:t> و قابل نوشیدن است و باقی آن به علت محلول بودن انواع نمک‌ها خصوصاً نمک خوراکی برای نوشیدن مناسب نیست. از همین سه درصد نیز ۲٪ آن منجمد در دوقطب شمال و جنوب و بیش از ۹۴٪ به صورت شور است.</a:t>
            </a:r>
            <a:endParaRPr lang="fa-IR" b="1" dirty="0">
              <a:cs typeface="B Koodak" panose="00000700000000000000" pitchFamily="2" charset="-78"/>
            </a:endParaRPr>
          </a:p>
        </p:txBody>
      </p:sp>
      <p:pic>
        <p:nvPicPr>
          <p:cNvPr id="5" name="Picture 4">
            <a:extLst>
              <a:ext uri="{FF2B5EF4-FFF2-40B4-BE49-F238E27FC236}">
                <a16:creationId xmlns:a16="http://schemas.microsoft.com/office/drawing/2014/main" id="{FEAF46DD-2330-4E10-B198-CF64AC959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576" y="4092575"/>
            <a:ext cx="3269672" cy="2079625"/>
          </a:xfrm>
          <a:prstGeom prst="rect">
            <a:avLst/>
          </a:prstGeom>
        </p:spPr>
      </p:pic>
    </p:spTree>
    <p:extLst>
      <p:ext uri="{BB962C8B-B14F-4D97-AF65-F5344CB8AC3E}">
        <p14:creationId xmlns:p14="http://schemas.microsoft.com/office/powerpoint/2010/main" val="34986887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2C85-7703-4726-969C-EBE6138B4AC3}"/>
              </a:ext>
            </a:extLst>
          </p:cNvPr>
          <p:cNvSpPr>
            <a:spLocks noGrp="1"/>
          </p:cNvSpPr>
          <p:nvPr>
            <p:ph type="title"/>
          </p:nvPr>
        </p:nvSpPr>
        <p:spPr>
          <a:xfrm>
            <a:off x="933594" y="1945795"/>
            <a:ext cx="8534400" cy="3910059"/>
          </a:xfrm>
        </p:spPr>
        <p:txBody>
          <a:bodyPr>
            <a:normAutofit fontScale="90000"/>
          </a:bodyPr>
          <a:lstStyle/>
          <a:p>
            <a:pPr algn="r"/>
            <a:r>
              <a:rPr lang="fa-IR" dirty="0">
                <a:solidFill>
                  <a:schemeClr val="bg1"/>
                </a:solidFill>
                <a:cs typeface="B Koodak" panose="00000700000000000000" pitchFamily="2" charset="-78"/>
              </a:rPr>
              <a:t>-باران</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-تگرگ</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-برف</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-رگبار</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-مه</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-ابر</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-شبنم</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-بخار</a:t>
            </a:r>
          </a:p>
        </p:txBody>
      </p:sp>
      <p:sp>
        <p:nvSpPr>
          <p:cNvPr id="3" name="Content Placeholder 2">
            <a:extLst>
              <a:ext uri="{FF2B5EF4-FFF2-40B4-BE49-F238E27FC236}">
                <a16:creationId xmlns:a16="http://schemas.microsoft.com/office/drawing/2014/main" id="{F3A8E47F-EC79-42B2-914B-AB758DF61D54}"/>
              </a:ext>
            </a:extLst>
          </p:cNvPr>
          <p:cNvSpPr>
            <a:spLocks noGrp="1"/>
          </p:cNvSpPr>
          <p:nvPr>
            <p:ph idx="1"/>
          </p:nvPr>
        </p:nvSpPr>
        <p:spPr>
          <a:xfrm>
            <a:off x="1312285" y="364838"/>
            <a:ext cx="8534400" cy="2005830"/>
          </a:xfrm>
        </p:spPr>
        <p:txBody>
          <a:bodyPr>
            <a:normAutofit/>
          </a:bodyPr>
          <a:lstStyle/>
          <a:p>
            <a:r>
              <a:rPr lang="fa-IR" sz="2400" dirty="0">
                <a:solidFill>
                  <a:schemeClr val="bg1"/>
                </a:solidFill>
                <a:cs typeface="B Koodak" panose="00000700000000000000" pitchFamily="2" charset="-78"/>
              </a:rPr>
              <a:t>در علم هواشناسی حالت های مختلفی برای آب وجود دارد...</a:t>
            </a:r>
          </a:p>
        </p:txBody>
      </p:sp>
      <p:pic>
        <p:nvPicPr>
          <p:cNvPr id="5" name="Picture 4">
            <a:extLst>
              <a:ext uri="{FF2B5EF4-FFF2-40B4-BE49-F238E27FC236}">
                <a16:creationId xmlns:a16="http://schemas.microsoft.com/office/drawing/2014/main" id="{1F3A9A70-637C-466E-9E35-13B027AE4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46" y="2721456"/>
            <a:ext cx="3802495" cy="235873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4870861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6328-8F74-4A2A-90D1-9396C1EC9233}"/>
              </a:ext>
            </a:extLst>
          </p:cNvPr>
          <p:cNvSpPr>
            <a:spLocks noGrp="1"/>
          </p:cNvSpPr>
          <p:nvPr>
            <p:ph type="title"/>
          </p:nvPr>
        </p:nvSpPr>
        <p:spPr>
          <a:xfrm>
            <a:off x="370175" y="2277532"/>
            <a:ext cx="8534400" cy="3615267"/>
          </a:xfrm>
        </p:spPr>
        <p:txBody>
          <a:bodyPr>
            <a:normAutofit/>
          </a:bodyPr>
          <a:lstStyle/>
          <a:p>
            <a:pPr algn="r"/>
            <a:r>
              <a:rPr lang="fa-IR" dirty="0">
                <a:solidFill>
                  <a:schemeClr val="bg1"/>
                </a:solidFill>
                <a:cs typeface="B Koodak" panose="00000700000000000000" pitchFamily="2" charset="-78"/>
              </a:rPr>
              <a:t>-آب زیرزمینی</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-آب معدنی</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-آب سطحی</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-آب دریا</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-آب چشمه</a:t>
            </a:r>
            <a:br>
              <a:rPr lang="fa-IR" dirty="0">
                <a:solidFill>
                  <a:schemeClr val="bg1"/>
                </a:solidFill>
                <a:cs typeface="B Koodak" panose="00000700000000000000" pitchFamily="2" charset="-78"/>
              </a:rPr>
            </a:br>
            <a:r>
              <a:rPr lang="fa-IR" dirty="0">
                <a:solidFill>
                  <a:schemeClr val="bg1"/>
                </a:solidFill>
                <a:cs typeface="B Koodak" panose="00000700000000000000" pitchFamily="2" charset="-78"/>
              </a:rPr>
              <a:t>-آب قنات</a:t>
            </a:r>
          </a:p>
        </p:txBody>
      </p:sp>
      <p:sp>
        <p:nvSpPr>
          <p:cNvPr id="3" name="Content Placeholder 2">
            <a:extLst>
              <a:ext uri="{FF2B5EF4-FFF2-40B4-BE49-F238E27FC236}">
                <a16:creationId xmlns:a16="http://schemas.microsoft.com/office/drawing/2014/main" id="{E17384F3-1A4D-4B66-87A4-2FCF4BE2097E}"/>
              </a:ext>
            </a:extLst>
          </p:cNvPr>
          <p:cNvSpPr>
            <a:spLocks noGrp="1"/>
          </p:cNvSpPr>
          <p:nvPr>
            <p:ph idx="1"/>
          </p:nvPr>
        </p:nvSpPr>
        <p:spPr>
          <a:xfrm>
            <a:off x="1681739" y="-186267"/>
            <a:ext cx="8534400" cy="3615267"/>
          </a:xfrm>
        </p:spPr>
        <p:txBody>
          <a:bodyPr>
            <a:normAutofit/>
          </a:bodyPr>
          <a:lstStyle/>
          <a:p>
            <a:r>
              <a:rPr lang="fa-IR" sz="3600" dirty="0">
                <a:solidFill>
                  <a:schemeClr val="bg1"/>
                </a:solidFill>
                <a:cs typeface="B Koodak" panose="00000700000000000000" pitchFamily="2" charset="-78"/>
              </a:rPr>
              <a:t>منابع آبی</a:t>
            </a:r>
          </a:p>
        </p:txBody>
      </p:sp>
      <p:pic>
        <p:nvPicPr>
          <p:cNvPr id="5" name="Picture 4">
            <a:extLst>
              <a:ext uri="{FF2B5EF4-FFF2-40B4-BE49-F238E27FC236}">
                <a16:creationId xmlns:a16="http://schemas.microsoft.com/office/drawing/2014/main" id="{BA8E03C6-0A1A-44CB-B300-F203A6FD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653" y="2568093"/>
            <a:ext cx="3269384" cy="172181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326125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B30F-6BA3-4E5A-8823-7C22806320C0}"/>
              </a:ext>
            </a:extLst>
          </p:cNvPr>
          <p:cNvSpPr>
            <a:spLocks noGrp="1"/>
          </p:cNvSpPr>
          <p:nvPr>
            <p:ph type="title"/>
          </p:nvPr>
        </p:nvSpPr>
        <p:spPr>
          <a:xfrm>
            <a:off x="1164503" y="2318328"/>
            <a:ext cx="8534400" cy="2826326"/>
          </a:xfrm>
        </p:spPr>
        <p:txBody>
          <a:bodyPr>
            <a:normAutofit/>
          </a:bodyPr>
          <a:lstStyle/>
          <a:p>
            <a:pPr algn="r"/>
            <a:r>
              <a:rPr lang="fa-IR" sz="3200" dirty="0">
                <a:solidFill>
                  <a:schemeClr val="bg1"/>
                </a:solidFill>
                <a:cs typeface="B Koodak" panose="00000700000000000000" pitchFamily="2" charset="-78"/>
              </a:rPr>
              <a:t>-آب آشامیدنی</a:t>
            </a:r>
            <a:br>
              <a:rPr lang="fa-IR" sz="3200" dirty="0">
                <a:solidFill>
                  <a:schemeClr val="bg1"/>
                </a:solidFill>
                <a:cs typeface="B Koodak" panose="00000700000000000000" pitchFamily="2" charset="-78"/>
              </a:rPr>
            </a:br>
            <a:r>
              <a:rPr lang="fa-IR" sz="3200" dirty="0">
                <a:solidFill>
                  <a:schemeClr val="bg1"/>
                </a:solidFill>
                <a:cs typeface="B Koodak" panose="00000700000000000000" pitchFamily="2" charset="-78"/>
              </a:rPr>
              <a:t>-آب معدنی</a:t>
            </a:r>
            <a:br>
              <a:rPr lang="fa-IR" sz="3200" dirty="0">
                <a:solidFill>
                  <a:schemeClr val="bg1"/>
                </a:solidFill>
                <a:cs typeface="B Koodak" panose="00000700000000000000" pitchFamily="2" charset="-78"/>
              </a:rPr>
            </a:br>
            <a:r>
              <a:rPr lang="fa-IR" sz="3200" dirty="0">
                <a:solidFill>
                  <a:schemeClr val="bg1"/>
                </a:solidFill>
                <a:cs typeface="B Koodak" panose="00000700000000000000" pitchFamily="2" charset="-78"/>
              </a:rPr>
              <a:t>-آب خالص</a:t>
            </a:r>
            <a:br>
              <a:rPr lang="fa-IR" sz="3200" dirty="0">
                <a:solidFill>
                  <a:schemeClr val="bg1"/>
                </a:solidFill>
                <a:cs typeface="B Koodak" panose="00000700000000000000" pitchFamily="2" charset="-78"/>
              </a:rPr>
            </a:br>
            <a:r>
              <a:rPr lang="fa-IR" sz="3200" dirty="0">
                <a:solidFill>
                  <a:schemeClr val="bg1"/>
                </a:solidFill>
                <a:cs typeface="B Koodak" panose="00000700000000000000" pitchFamily="2" charset="-78"/>
              </a:rPr>
              <a:t>-آب یونیزه قلیایی</a:t>
            </a:r>
          </a:p>
        </p:txBody>
      </p:sp>
      <p:sp>
        <p:nvSpPr>
          <p:cNvPr id="3" name="Content Placeholder 2">
            <a:extLst>
              <a:ext uri="{FF2B5EF4-FFF2-40B4-BE49-F238E27FC236}">
                <a16:creationId xmlns:a16="http://schemas.microsoft.com/office/drawing/2014/main" id="{BCF3DD99-90F6-435D-8EE3-5306FA7D71DD}"/>
              </a:ext>
            </a:extLst>
          </p:cNvPr>
          <p:cNvSpPr>
            <a:spLocks noGrp="1"/>
          </p:cNvSpPr>
          <p:nvPr>
            <p:ph idx="1"/>
          </p:nvPr>
        </p:nvSpPr>
        <p:spPr>
          <a:xfrm>
            <a:off x="1718685" y="-186267"/>
            <a:ext cx="8534400" cy="3615267"/>
          </a:xfrm>
        </p:spPr>
        <p:txBody>
          <a:bodyPr>
            <a:normAutofit/>
          </a:bodyPr>
          <a:lstStyle/>
          <a:p>
            <a:r>
              <a:rPr lang="fa-IR" sz="4000" dirty="0">
                <a:solidFill>
                  <a:schemeClr val="bg1"/>
                </a:solidFill>
                <a:cs typeface="B Koodak" panose="00000700000000000000" pitchFamily="2" charset="-78"/>
              </a:rPr>
              <a:t>مصارف مختلف آب</a:t>
            </a:r>
          </a:p>
        </p:txBody>
      </p:sp>
      <p:pic>
        <p:nvPicPr>
          <p:cNvPr id="5" name="Picture 4">
            <a:extLst>
              <a:ext uri="{FF2B5EF4-FFF2-40B4-BE49-F238E27FC236}">
                <a16:creationId xmlns:a16="http://schemas.microsoft.com/office/drawing/2014/main" id="{7D4A5A78-86DF-44B3-844B-CA1798C97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685" y="2859953"/>
            <a:ext cx="2619375" cy="17430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220934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DBF67-5B3C-4705-B502-9E5E2C7701CA}"/>
              </a:ext>
            </a:extLst>
          </p:cNvPr>
          <p:cNvSpPr>
            <a:spLocks noGrp="1"/>
          </p:cNvSpPr>
          <p:nvPr>
            <p:ph type="title"/>
          </p:nvPr>
        </p:nvSpPr>
        <p:spPr>
          <a:xfrm>
            <a:off x="2973388" y="98520"/>
            <a:ext cx="8534400" cy="1507067"/>
          </a:xfrm>
        </p:spPr>
        <p:txBody>
          <a:bodyPr>
            <a:normAutofit/>
          </a:bodyPr>
          <a:lstStyle/>
          <a:p>
            <a:pPr algn="r"/>
            <a:r>
              <a:rPr lang="fa-IR" sz="3200" dirty="0">
                <a:solidFill>
                  <a:schemeClr val="bg1"/>
                </a:solidFill>
                <a:cs typeface="B Koodak" panose="00000700000000000000" pitchFamily="2" charset="-78"/>
              </a:rPr>
              <a:t>وضعیت آب در ایران</a:t>
            </a:r>
          </a:p>
        </p:txBody>
      </p:sp>
      <p:sp>
        <p:nvSpPr>
          <p:cNvPr id="3" name="Content Placeholder 2">
            <a:extLst>
              <a:ext uri="{FF2B5EF4-FFF2-40B4-BE49-F238E27FC236}">
                <a16:creationId xmlns:a16="http://schemas.microsoft.com/office/drawing/2014/main" id="{858127F2-9DD5-4C45-AF24-5CBE7D30E848}"/>
              </a:ext>
            </a:extLst>
          </p:cNvPr>
          <p:cNvSpPr>
            <a:spLocks noGrp="1"/>
          </p:cNvSpPr>
          <p:nvPr>
            <p:ph idx="1"/>
          </p:nvPr>
        </p:nvSpPr>
        <p:spPr>
          <a:xfrm>
            <a:off x="176212" y="436418"/>
            <a:ext cx="8534400" cy="3615267"/>
          </a:xfrm>
        </p:spPr>
        <p:txBody>
          <a:bodyPr/>
          <a:lstStyle/>
          <a:p>
            <a:r>
              <a:rPr lang="fa-IR" dirty="0">
                <a:solidFill>
                  <a:srgbClr val="222222"/>
                </a:solidFill>
                <a:latin typeface="iransanslight"/>
                <a:cs typeface="B Koodak" panose="00000700000000000000" pitchFamily="2" charset="-78"/>
              </a:rPr>
              <a:t>کم آبی با روح انسان ایرانی در پیوند است. ۸۵ درصد طبیعت ایران دارای اقلیمی خشک و فراخشک بوده و بیش از ۷۰ درصد مناطق ایران بارش سالانه ای کمتر از ۲۰۰ میلی متر دارند. این یعنی ایران با یک هیدرولوژی سخت ناشی از توزیع نامتناسب زمانی و مکانی بارندگی روبرو بوده اند. از این رو کم‌آبی از مولفه های ذاتی طبیعت خشن ایران بوده است. از این رو است که شاید ایرانیان را از سخت‌کوش‌ترین انسانها در ساختن تمدن در عرصه زمین می دانند. حفر کیلومترها تونل زیرزمینی، چاه، آب انبارها و یخچالهای متعدد نشان از سرمایه گذاری متعدد ایرانیان برای پی ریزی تمدن در این عرصه جغرافیایی دارد. شکل زیر وضعیت پراکندگی بارش در سطح کشور را نشان می دهد.</a:t>
            </a:r>
            <a:endParaRPr lang="fa-IR" dirty="0">
              <a:cs typeface="B Koodak" panose="00000700000000000000" pitchFamily="2" charset="-78"/>
            </a:endParaRPr>
          </a:p>
        </p:txBody>
      </p:sp>
      <p:pic>
        <p:nvPicPr>
          <p:cNvPr id="5" name="Picture 4">
            <a:extLst>
              <a:ext uri="{FF2B5EF4-FFF2-40B4-BE49-F238E27FC236}">
                <a16:creationId xmlns:a16="http://schemas.microsoft.com/office/drawing/2014/main" id="{F98FC5F9-9BD6-487A-B00F-B29088118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539" y="3334408"/>
            <a:ext cx="4368079" cy="3425072"/>
          </a:xfrm>
          <a:prstGeom prst="rect">
            <a:avLst/>
          </a:prstGeom>
        </p:spPr>
      </p:pic>
    </p:spTree>
    <p:extLst>
      <p:ext uri="{BB962C8B-B14F-4D97-AF65-F5344CB8AC3E}">
        <p14:creationId xmlns:p14="http://schemas.microsoft.com/office/powerpoint/2010/main" val="4271899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F6046-EBB6-40E0-AF85-17BF29F08375}"/>
              </a:ext>
            </a:extLst>
          </p:cNvPr>
          <p:cNvSpPr>
            <a:spLocks noGrp="1"/>
          </p:cNvSpPr>
          <p:nvPr>
            <p:ph idx="1"/>
          </p:nvPr>
        </p:nvSpPr>
        <p:spPr>
          <a:xfrm>
            <a:off x="2125085" y="386387"/>
            <a:ext cx="8534400" cy="1193031"/>
          </a:xfrm>
        </p:spPr>
        <p:txBody>
          <a:bodyPr>
            <a:normAutofit/>
          </a:bodyPr>
          <a:lstStyle/>
          <a:p>
            <a:r>
              <a:rPr lang="fa-IR" sz="3200" dirty="0">
                <a:solidFill>
                  <a:schemeClr val="bg1"/>
                </a:solidFill>
                <a:cs typeface="B Koodak" panose="00000700000000000000" pitchFamily="2" charset="-78"/>
              </a:rPr>
              <a:t>وضعیت آب در جهان</a:t>
            </a:r>
          </a:p>
        </p:txBody>
      </p:sp>
      <p:graphicFrame>
        <p:nvGraphicFramePr>
          <p:cNvPr id="5" name="Table 4">
            <a:extLst>
              <a:ext uri="{FF2B5EF4-FFF2-40B4-BE49-F238E27FC236}">
                <a16:creationId xmlns:a16="http://schemas.microsoft.com/office/drawing/2014/main" id="{2A511DC7-FF38-4C18-ABC5-C91C98B70172}"/>
              </a:ext>
            </a:extLst>
          </p:cNvPr>
          <p:cNvGraphicFramePr>
            <a:graphicFrameLocks noGrp="1"/>
          </p:cNvGraphicFramePr>
          <p:nvPr>
            <p:extLst>
              <p:ext uri="{D42A27DB-BD31-4B8C-83A1-F6EECF244321}">
                <p14:modId xmlns:p14="http://schemas.microsoft.com/office/powerpoint/2010/main" val="1139927098"/>
              </p:ext>
            </p:extLst>
          </p:nvPr>
        </p:nvGraphicFramePr>
        <p:xfrm>
          <a:off x="1533236" y="1945640"/>
          <a:ext cx="8128000" cy="150876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3302890599"/>
                    </a:ext>
                  </a:extLst>
                </a:gridCol>
                <a:gridCol w="4064000">
                  <a:extLst>
                    <a:ext uri="{9D8B030D-6E8A-4147-A177-3AD203B41FA5}">
                      <a16:colId xmlns:a16="http://schemas.microsoft.com/office/drawing/2014/main" val="508092207"/>
                    </a:ext>
                  </a:extLst>
                </a:gridCol>
              </a:tblGrid>
              <a:tr h="370840">
                <a:tc>
                  <a:txBody>
                    <a:bodyPr/>
                    <a:lstStyle/>
                    <a:p>
                      <a:pPr rtl="1"/>
                      <a:r>
                        <a:rPr lang="fa-IR" sz="2000" dirty="0">
                          <a:cs typeface="B Koodak" panose="00000700000000000000" pitchFamily="2" charset="-78"/>
                        </a:rPr>
                        <a:t>وضعیت کشور ها</a:t>
                      </a:r>
                    </a:p>
                  </a:txBody>
                  <a:tcPr/>
                </a:tc>
                <a:tc>
                  <a:txBody>
                    <a:bodyPr/>
                    <a:lstStyle/>
                    <a:p>
                      <a:pPr rtl="1"/>
                      <a:r>
                        <a:rPr lang="fa-IR" sz="2000" dirty="0">
                          <a:cs typeface="B Koodak" panose="00000700000000000000" pitchFamily="2" charset="-78"/>
                        </a:rPr>
                        <a:t>میزان آب</a:t>
                      </a:r>
                    </a:p>
                  </a:txBody>
                  <a:tcPr/>
                </a:tc>
                <a:extLst>
                  <a:ext uri="{0D108BD9-81ED-4DB2-BD59-A6C34878D82A}">
                    <a16:rowId xmlns:a16="http://schemas.microsoft.com/office/drawing/2014/main" val="1639146591"/>
                  </a:ext>
                </a:extLst>
              </a:tr>
              <a:tr h="370840">
                <a:tc>
                  <a:txBody>
                    <a:bodyPr/>
                    <a:lstStyle/>
                    <a:p>
                      <a:pPr rtl="1"/>
                      <a:r>
                        <a:rPr lang="fa-IR" sz="1800" b="0" i="0" dirty="0">
                          <a:solidFill>
                            <a:srgbClr val="000000"/>
                          </a:solidFill>
                          <a:effectLst/>
                          <a:latin typeface="tahoma" panose="020B0604030504040204" pitchFamily="34" charset="0"/>
                          <a:cs typeface="B Koodak" panose="00000700000000000000" pitchFamily="2" charset="-78"/>
                        </a:rPr>
                        <a:t>کشورهای پر آب</a:t>
                      </a:r>
                      <a:endParaRPr lang="fa-IR" sz="1800" dirty="0">
                        <a:cs typeface="B Koodak" panose="00000700000000000000" pitchFamily="2" charset="-78"/>
                      </a:endParaRPr>
                    </a:p>
                  </a:txBody>
                  <a:tcPr/>
                </a:tc>
                <a:tc>
                  <a:txBody>
                    <a:bodyPr/>
                    <a:lstStyle/>
                    <a:p>
                      <a:pPr algn="ctr" rtl="1"/>
                      <a:r>
                        <a:rPr lang="fa-IR" b="1" dirty="0"/>
                        <a:t>۲۵۰۰</a:t>
                      </a:r>
                    </a:p>
                  </a:txBody>
                  <a:tcPr/>
                </a:tc>
                <a:extLst>
                  <a:ext uri="{0D108BD9-81ED-4DB2-BD59-A6C34878D82A}">
                    <a16:rowId xmlns:a16="http://schemas.microsoft.com/office/drawing/2014/main" val="2568905995"/>
                  </a:ext>
                </a:extLst>
              </a:tr>
              <a:tr h="370840">
                <a:tc>
                  <a:txBody>
                    <a:bodyPr/>
                    <a:lstStyle/>
                    <a:p>
                      <a:pPr rtl="1"/>
                      <a:r>
                        <a:rPr lang="fa-IR" b="0" i="0" dirty="0">
                          <a:solidFill>
                            <a:srgbClr val="000000"/>
                          </a:solidFill>
                          <a:effectLst/>
                          <a:latin typeface="tahoma" panose="020B0604030504040204" pitchFamily="34" charset="0"/>
                          <a:cs typeface="B Koodak" panose="00000700000000000000" pitchFamily="2" charset="-78"/>
                        </a:rPr>
                        <a:t>کشورهای کم آب</a:t>
                      </a:r>
                      <a:endParaRPr lang="fa-IR" dirty="0">
                        <a:cs typeface="B Koodak" panose="00000700000000000000" pitchFamily="2" charset="-78"/>
                      </a:endParaRPr>
                    </a:p>
                  </a:txBody>
                  <a:tcPr/>
                </a:tc>
                <a:tc>
                  <a:txBody>
                    <a:bodyPr/>
                    <a:lstStyle/>
                    <a:p>
                      <a:pPr algn="ctr" rtl="1"/>
                      <a:r>
                        <a:rPr lang="fa-IR" b="1" dirty="0"/>
                        <a:t>۱۰۰۰ تا ۲۰۰۰</a:t>
                      </a:r>
                    </a:p>
                  </a:txBody>
                  <a:tcPr/>
                </a:tc>
                <a:extLst>
                  <a:ext uri="{0D108BD9-81ED-4DB2-BD59-A6C34878D82A}">
                    <a16:rowId xmlns:a16="http://schemas.microsoft.com/office/drawing/2014/main" val="3130499893"/>
                  </a:ext>
                </a:extLst>
              </a:tr>
              <a:tr h="370840">
                <a:tc>
                  <a:txBody>
                    <a:bodyPr/>
                    <a:lstStyle/>
                    <a:p>
                      <a:pPr algn="r" rtl="1" fontAlgn="t"/>
                      <a:r>
                        <a:rPr lang="fa-IR" sz="1800" u="none" strike="noStrike" dirty="0">
                          <a:solidFill>
                            <a:srgbClr val="000000"/>
                          </a:solidFill>
                          <a:effectLst/>
                          <a:cs typeface="B Koodak" panose="00000700000000000000" pitchFamily="2" charset="-78"/>
                        </a:rPr>
                        <a:t>  کشور های خشک</a:t>
                      </a:r>
                    </a:p>
                  </a:txBody>
                  <a:tcPr marL="0" marR="0" marT="0" marB="0"/>
                </a:tc>
                <a:tc>
                  <a:txBody>
                    <a:bodyPr/>
                    <a:lstStyle/>
                    <a:p>
                      <a:pPr algn="ctr" fontAlgn="t"/>
                      <a:r>
                        <a:rPr lang="fa-IR" sz="1800" b="1" u="none" strike="noStrike" dirty="0">
                          <a:solidFill>
                            <a:srgbClr val="000000"/>
                          </a:solidFill>
                          <a:effectLst/>
                        </a:rPr>
                        <a:t>زیر ۱۰۰۰</a:t>
                      </a:r>
                    </a:p>
                  </a:txBody>
                  <a:tcPr marL="0" marR="0" marT="0" marB="0"/>
                </a:tc>
                <a:extLst>
                  <a:ext uri="{0D108BD9-81ED-4DB2-BD59-A6C34878D82A}">
                    <a16:rowId xmlns:a16="http://schemas.microsoft.com/office/drawing/2014/main" val="3423582409"/>
                  </a:ext>
                </a:extLst>
              </a:tr>
            </a:tbl>
          </a:graphicData>
        </a:graphic>
      </p:graphicFrame>
      <p:pic>
        <p:nvPicPr>
          <p:cNvPr id="7" name="Picture 6">
            <a:extLst>
              <a:ext uri="{FF2B5EF4-FFF2-40B4-BE49-F238E27FC236}">
                <a16:creationId xmlns:a16="http://schemas.microsoft.com/office/drawing/2014/main" id="{00916A85-11D2-49FD-B0F5-87E7A94FF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548" y="4432444"/>
            <a:ext cx="2619375" cy="17430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2969778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3FAE-B646-4BDD-BF19-484943660AD6}"/>
              </a:ext>
            </a:extLst>
          </p:cNvPr>
          <p:cNvSpPr>
            <a:spLocks noGrp="1"/>
          </p:cNvSpPr>
          <p:nvPr>
            <p:ph type="title"/>
          </p:nvPr>
        </p:nvSpPr>
        <p:spPr>
          <a:xfrm>
            <a:off x="1413884" y="3122660"/>
            <a:ext cx="8534400" cy="1507067"/>
          </a:xfrm>
        </p:spPr>
        <p:txBody>
          <a:bodyPr>
            <a:noAutofit/>
          </a:bodyPr>
          <a:lstStyle/>
          <a:p>
            <a:pPr algn="r"/>
            <a:r>
              <a:rPr lang="fa-IR" sz="1600" b="1" dirty="0">
                <a:solidFill>
                  <a:schemeClr val="bg1"/>
                </a:solidFill>
                <a:latin typeface="vazir"/>
                <a:cs typeface="B Koodak" panose="00000700000000000000" pitchFamily="2" charset="-78"/>
              </a:rPr>
              <a:t>میزان سرانه آب تجدیدپذیر ساﻻنه کشور از میزان حدود ۱۳۰۰۰ متر مکعب به ازای هر نفر در سال ۱۳۰۰، به حدود ۱۴۰۰ مترمکعب به ازای هر نفر در سال ۱۳۹۳، تقلیل یافته و در صورت ادامه این روند، وضعیت در آینده به مراتب حادتر خواهد شد. به گزارش ایرنا، با توجه به میزان منابع آب و سرانه مصرف، ایران از جمله کشورهایی است که در گروه کشورهای مواجه با کمبود فیزیکی آب قرار دارد این گروه شامل کشورهایی است که در سال ۲۰۲۵ با کمبود فیزیکی آب مواجه هستند.</a:t>
            </a:r>
            <a:br>
              <a:rPr lang="fa-IR" sz="1600" b="1" dirty="0">
                <a:solidFill>
                  <a:schemeClr val="bg1"/>
                </a:solidFill>
                <a:latin typeface="vazir"/>
                <a:cs typeface="B Koodak" panose="00000700000000000000" pitchFamily="2" charset="-78"/>
              </a:rPr>
            </a:br>
            <a:br>
              <a:rPr lang="fa-IR" sz="1600" b="1" dirty="0">
                <a:solidFill>
                  <a:schemeClr val="bg1"/>
                </a:solidFill>
                <a:latin typeface="vazir"/>
                <a:cs typeface="B Koodak" panose="00000700000000000000" pitchFamily="2" charset="-78"/>
              </a:rPr>
            </a:br>
            <a:r>
              <a:rPr lang="fa-IR" sz="1600" b="1" dirty="0">
                <a:solidFill>
                  <a:schemeClr val="bg1"/>
                </a:solidFill>
                <a:latin typeface="IranSans" panose="020B0506030804020204" pitchFamily="34" charset="-78"/>
                <a:cs typeface="B Koodak" panose="00000700000000000000" pitchFamily="2" charset="-78"/>
              </a:rPr>
              <a:t>دسته اول کشورهای با سرانه بیش از ۵۰۰۰ مترمکعب در سال که دارای منابع فراوان آب ملی بوده و تنش آبی در مناطق محدودی از این کشورها وجود دارد که اغلب کشورهای آمریکای شمالی و جنوبی، قسمتهایی از اروپا، آفریقا و روسیه را شامل می شود. دسته دوم کشورهای با سرانه آب تجدید پذیر ۱۷۰۰ تا ۵۰۰۰ مترمکعب در سال هستند که به صورت منطقه ای و در بعضی مناطق کشورها با تنش های آبی مواجه می شوند. کشورهای چین، افغانستان، قرقیزستان، تاجیکستان، ترکمنستان، ایران، عراق، ترکیه، سوریه و … در این دسته قرار می گیرند. دسته سوم کشورهای با سرانه آب ۱۰۰۰ تا ۱۷۰۰ مترمکعب در سال هستند که اغلب با تنش آبی مواجه هستند. این کشورها اغلب در یافتن منابع آب شیرین برای استفاده دچار مشکل هستند که اغلب به علت آن تخلیه منابع آب و برداشت های نامناسب اتفاق افتاده است. کشورهای هند، پاکستان، اتیوپی، سومالی و … از جمله کشورهایی هستند که با تنش جدی اب مواجه هستند. دسته چهارم کشورهای با سرانه آب تجدیدپذیر ۵۰۰ تا ۱۰۰۰ مترمکعب آب در سال هستند که با بحران آب مزمن مواجه هستند. سودان، مصر، آفریقای جنوبی و مراکش از جمله کشورهایی هستند که با بحران مزمن آب مواجه هستند. دسته پنجم کشورهایی هستند که با سرانه آب تجدید پذیر کمتر از ۵۰۰ مترمکعب در سال با بحران آب قطعی مواجه هستند. عربستان صعودی، عمان، یمن، لیبی، الجزایر، تونس از جمله کشورهایی هستند که در این دسته قرار می گیرند</a:t>
            </a:r>
            <a:br>
              <a:rPr lang="fa-IR" sz="1600" b="1" dirty="0">
                <a:solidFill>
                  <a:schemeClr val="bg1"/>
                </a:solidFill>
                <a:latin typeface="vazir"/>
                <a:cs typeface="B Koodak" panose="00000700000000000000" pitchFamily="2" charset="-78"/>
              </a:rPr>
            </a:br>
            <a:br>
              <a:rPr lang="fa-IR" sz="1600" b="1" dirty="0">
                <a:solidFill>
                  <a:schemeClr val="bg1"/>
                </a:solidFill>
                <a:latin typeface="vazir"/>
                <a:cs typeface="B Koodak" panose="00000700000000000000" pitchFamily="2" charset="-78"/>
              </a:rPr>
            </a:br>
            <a:endParaRPr lang="fa-IR" sz="1600" b="1" dirty="0">
              <a:solidFill>
                <a:schemeClr val="bg1"/>
              </a:solidFill>
              <a:cs typeface="B Koodak" panose="00000700000000000000" pitchFamily="2" charset="-78"/>
            </a:endParaRPr>
          </a:p>
        </p:txBody>
      </p:sp>
      <p:sp>
        <p:nvSpPr>
          <p:cNvPr id="3" name="Content Placeholder 2">
            <a:extLst>
              <a:ext uri="{FF2B5EF4-FFF2-40B4-BE49-F238E27FC236}">
                <a16:creationId xmlns:a16="http://schemas.microsoft.com/office/drawing/2014/main" id="{93C6E33B-3FB2-45BD-A2C8-62B2E29CF717}"/>
              </a:ext>
            </a:extLst>
          </p:cNvPr>
          <p:cNvSpPr>
            <a:spLocks noGrp="1"/>
          </p:cNvSpPr>
          <p:nvPr>
            <p:ph idx="1"/>
          </p:nvPr>
        </p:nvSpPr>
        <p:spPr>
          <a:xfrm>
            <a:off x="2679267" y="340206"/>
            <a:ext cx="8534400" cy="1161473"/>
          </a:xfrm>
        </p:spPr>
        <p:txBody>
          <a:bodyPr>
            <a:normAutofit/>
          </a:bodyPr>
          <a:lstStyle/>
          <a:p>
            <a:r>
              <a:rPr lang="fa-IR" sz="3200" b="1" dirty="0">
                <a:solidFill>
                  <a:schemeClr val="bg1"/>
                </a:solidFill>
                <a:cs typeface="B Koodak" panose="00000700000000000000" pitchFamily="2" charset="-78"/>
              </a:rPr>
              <a:t>وضعیت مصرف آب در ایران و جهان</a:t>
            </a:r>
          </a:p>
        </p:txBody>
      </p:sp>
    </p:spTree>
    <p:extLst>
      <p:ext uri="{BB962C8B-B14F-4D97-AF65-F5344CB8AC3E}">
        <p14:creationId xmlns:p14="http://schemas.microsoft.com/office/powerpoint/2010/main" val="1718001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fb8f99b87568c90f562aaad415995553989333-720p__85432">
            <a:hlinkClick r:id="" action="ppaction://media"/>
            <a:extLst>
              <a:ext uri="{FF2B5EF4-FFF2-40B4-BE49-F238E27FC236}">
                <a16:creationId xmlns:a16="http://schemas.microsoft.com/office/drawing/2014/main" id="{42AF8153-0CB9-4681-B60C-8A05ABCC8B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3236" y="883948"/>
            <a:ext cx="8451273" cy="5090103"/>
          </a:xfrm>
        </p:spPr>
      </p:pic>
    </p:spTree>
    <p:extLst>
      <p:ext uri="{BB962C8B-B14F-4D97-AF65-F5344CB8AC3E}">
        <p14:creationId xmlns:p14="http://schemas.microsoft.com/office/powerpoint/2010/main" val="13944906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3333">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92</TotalTime>
  <Words>305</Words>
  <Application>Microsoft Office PowerPoint</Application>
  <PresentationFormat>Widescreen</PresentationFormat>
  <Paragraphs>22</Paragraphs>
  <Slides>9</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Adobe Arabic</vt:lpstr>
      <vt:lpstr>B Koodak</vt:lpstr>
      <vt:lpstr>Century Gothic</vt:lpstr>
      <vt:lpstr>IranSans</vt:lpstr>
      <vt:lpstr>iransanslight</vt:lpstr>
      <vt:lpstr>tahoma</vt:lpstr>
      <vt:lpstr>tahoma</vt:lpstr>
      <vt:lpstr>vazir</vt:lpstr>
      <vt:lpstr>Wingdings 3</vt:lpstr>
      <vt:lpstr>Slice</vt:lpstr>
      <vt:lpstr>آب</vt:lpstr>
      <vt:lpstr>PowerPoint Presentation</vt:lpstr>
      <vt:lpstr>-باران -تگرگ -برف -رگبار -مه -ابر -شبنم -بخار</vt:lpstr>
      <vt:lpstr>-آب زیرزمینی -آب معدنی -آب سطحی -آب دریا -آب چشمه -آب قنات</vt:lpstr>
      <vt:lpstr>-آب آشامیدنی -آب معدنی -آب خالص -آب یونیزه قلیایی</vt:lpstr>
      <vt:lpstr>وضعیت آب در ایران</vt:lpstr>
      <vt:lpstr>PowerPoint Presentation</vt:lpstr>
      <vt:lpstr>میزان سرانه آب تجدیدپذیر ساﻻنه کشور از میزان حدود ۱۳۰۰۰ متر مکعب به ازای هر نفر در سال ۱۳۰۰، به حدود ۱۴۰۰ مترمکعب به ازای هر نفر در سال ۱۳۹۳، تقلیل یافته و در صورت ادامه این روند، وضعیت در آینده به مراتب حادتر خواهد شد. به گزارش ایرنا، با توجه به میزان منابع آب و سرانه مصرف، ایران از جمله کشورهایی است که در گروه کشورهای مواجه با کمبود فیزیکی آب قرار دارد این گروه شامل کشورهایی است که در سال ۲۰۲۵ با کمبود فیزیکی آب مواجه هستند.  دسته اول کشورهای با سرانه بیش از ۵۰۰۰ مترمکعب در سال که دارای منابع فراوان آب ملی بوده و تنش آبی در مناطق محدودی از این کشورها وجود دارد که اغلب کشورهای آمریکای شمالی و جنوبی، قسمتهایی از اروپا، آفریقا و روسیه را شامل می شود. دسته دوم کشورهای با سرانه آب تجدید پذیر ۱۷۰۰ تا ۵۰۰۰ مترمکعب در سال هستند که به صورت منطقه ای و در بعضی مناطق کشورها با تنش های آبی مواجه می شوند. کشورهای چین، افغانستان، قرقیزستان، تاجیکستان، ترکمنستان، ایران، عراق، ترکیه، سوریه و … در این دسته قرار می گیرند. دسته سوم کشورهای با سرانه آب ۱۰۰۰ تا ۱۷۰۰ مترمکعب در سال هستند که اغلب با تنش آبی مواجه هستند. این کشورها اغلب در یافتن منابع آب شیرین برای استفاده دچار مشکل هستند که اغلب به علت آن تخلیه منابع آب و برداشت های نامناسب اتفاق افتاده است. کشورهای هند، پاکستان، اتیوپی، سومالی و … از جمله کشورهایی هستند که با تنش جدی اب مواجه هستند. دسته چهارم کشورهای با سرانه آب تجدیدپذیر ۵۰۰ تا ۱۰۰۰ مترمکعب آب در سال هستند که با بحران آب مزمن مواجه هستند. سودان، مصر، آفریقای جنوبی و مراکش از جمله کشورهایی هستند که با بحران مزمن آب مواجه هستند. دسته پنجم کشورهایی هستند که با سرانه آب تجدید پذیر کمتر از ۵۰۰ مترمکعب در سال با بحران آب قطعی مواجه هستند. عربستان صعودی، عمان، یمن، لیبی، الجزایر، تونس از جمله کشورهایی هستند که در این دسته قرار می گیرند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آب</dc:title>
  <dc:creator>Mizan-PC</dc:creator>
  <cp:lastModifiedBy>Mizan-PC</cp:lastModifiedBy>
  <cp:revision>13</cp:revision>
  <dcterms:created xsi:type="dcterms:W3CDTF">2019-12-02T06:08:01Z</dcterms:created>
  <dcterms:modified xsi:type="dcterms:W3CDTF">2019-12-03T06:47:09Z</dcterms:modified>
</cp:coreProperties>
</file>