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62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FFFF"/>
    <a:srgbClr val="8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3" y="274975"/>
            <a:ext cx="10784983" cy="6254613"/>
          </a:xfrm>
        </p:spPr>
        <p:txBody>
          <a:bodyPr>
            <a:normAutofit/>
          </a:bodyPr>
          <a:lstStyle/>
          <a:p>
            <a:pPr algn="ctr"/>
            <a:r>
              <a:rPr lang="fa-IR" sz="13800" dirty="0" smtClean="0">
                <a:solidFill>
                  <a:srgbClr val="7030A0"/>
                </a:solidFill>
                <a:cs typeface="A Goldan" panose="02000400000000000000" pitchFamily="2" charset="-78"/>
              </a:rPr>
              <a:t>ب</a:t>
            </a:r>
            <a:r>
              <a:rPr lang="fa-IR" sz="13800" dirty="0" smtClean="0">
                <a:solidFill>
                  <a:srgbClr val="002060"/>
                </a:solidFill>
                <a:cs typeface="A Goldan" panose="02000400000000000000" pitchFamily="2" charset="-78"/>
              </a:rPr>
              <a:t>ه</a:t>
            </a:r>
            <a:r>
              <a:rPr lang="fa-IR" sz="13800" dirty="0" smtClean="0">
                <a:cs typeface="A Goldan" panose="02000400000000000000" pitchFamily="2" charset="-78"/>
              </a:rPr>
              <a:t> </a:t>
            </a:r>
            <a:r>
              <a:rPr lang="fa-IR" sz="13800" dirty="0" smtClean="0">
                <a:solidFill>
                  <a:srgbClr val="0070C0"/>
                </a:solidFill>
                <a:cs typeface="A Goldan" panose="02000400000000000000" pitchFamily="2" charset="-78"/>
              </a:rPr>
              <a:t>ن</a:t>
            </a:r>
            <a:r>
              <a:rPr lang="fa-IR" sz="13800" dirty="0" smtClean="0">
                <a:solidFill>
                  <a:srgbClr val="00B0F0"/>
                </a:solidFill>
                <a:cs typeface="A Goldan" panose="02000400000000000000" pitchFamily="2" charset="-78"/>
              </a:rPr>
              <a:t>ا</a:t>
            </a:r>
            <a:r>
              <a:rPr lang="fa-IR" sz="13800" dirty="0" smtClean="0">
                <a:solidFill>
                  <a:srgbClr val="51FFFF"/>
                </a:solidFill>
                <a:cs typeface="A Goldan" panose="02000400000000000000" pitchFamily="2" charset="-78"/>
              </a:rPr>
              <a:t>م</a:t>
            </a:r>
            <a:r>
              <a:rPr lang="fa-IR" sz="13800" dirty="0" smtClean="0">
                <a:cs typeface="A Goldan" panose="02000400000000000000" pitchFamily="2" charset="-78"/>
              </a:rPr>
              <a:t> </a:t>
            </a:r>
            <a:r>
              <a:rPr lang="fa-IR" sz="13800" dirty="0" smtClean="0">
                <a:solidFill>
                  <a:srgbClr val="8D0000"/>
                </a:solidFill>
                <a:cs typeface="A Goldan" panose="02000400000000000000" pitchFamily="2" charset="-78"/>
              </a:rPr>
              <a:t>خ</a:t>
            </a:r>
            <a:r>
              <a:rPr lang="fa-IR" sz="13800" dirty="0" smtClean="0">
                <a:solidFill>
                  <a:srgbClr val="C00000"/>
                </a:solidFill>
                <a:cs typeface="A Goldan" panose="02000400000000000000" pitchFamily="2" charset="-78"/>
              </a:rPr>
              <a:t>د</a:t>
            </a:r>
            <a:r>
              <a:rPr lang="fa-IR" sz="13800" dirty="0" smtClean="0">
                <a:solidFill>
                  <a:srgbClr val="FF0000"/>
                </a:solidFill>
                <a:cs typeface="A Goldan" panose="02000400000000000000" pitchFamily="2" charset="-78"/>
              </a:rPr>
              <a:t>ا</a:t>
            </a:r>
            <a:endParaRPr lang="en-US" sz="13800" dirty="0">
              <a:solidFill>
                <a:srgbClr val="FF0000"/>
              </a:solidFill>
              <a:cs typeface="A Goldan" panose="02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619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2433744"/>
          </a:xfrm>
        </p:spPr>
        <p:txBody>
          <a:bodyPr>
            <a:noAutofit/>
          </a:bodyPr>
          <a:lstStyle/>
          <a:p>
            <a:pPr algn="ctr"/>
            <a:r>
              <a:rPr lang="fa-IR" sz="13800" b="1" dirty="0" smtClean="0">
                <a:solidFill>
                  <a:srgbClr val="C00000"/>
                </a:solidFill>
                <a:cs typeface="A Goldan" panose="02000400000000000000" pitchFamily="2" charset="-78"/>
              </a:rPr>
              <a:t>خ</a:t>
            </a:r>
            <a:r>
              <a:rPr lang="fa-IR" sz="13800" b="1" dirty="0" smtClean="0">
                <a:solidFill>
                  <a:srgbClr val="FF0000"/>
                </a:solidFill>
                <a:cs typeface="A Goldan" panose="02000400000000000000" pitchFamily="2" charset="-78"/>
              </a:rPr>
              <a:t>و</a:t>
            </a:r>
            <a:r>
              <a:rPr lang="fa-IR" sz="13800" b="1" dirty="0" smtClean="0">
                <a:solidFill>
                  <a:srgbClr val="FFC000"/>
                </a:solidFill>
                <a:cs typeface="A Goldan" panose="02000400000000000000" pitchFamily="2" charset="-78"/>
              </a:rPr>
              <a:t>ا</a:t>
            </a:r>
            <a:r>
              <a:rPr lang="fa-IR" sz="13800" b="1" dirty="0" smtClean="0">
                <a:solidFill>
                  <a:srgbClr val="FFFF00"/>
                </a:solidFill>
                <a:cs typeface="A Goldan" panose="02000400000000000000" pitchFamily="2" charset="-78"/>
              </a:rPr>
              <a:t>ص</a:t>
            </a:r>
            <a:r>
              <a:rPr lang="fa-IR" sz="13800" b="1" dirty="0" smtClean="0">
                <a:cs typeface="A Goldan" panose="02000400000000000000" pitchFamily="2" charset="-78"/>
              </a:rPr>
              <a:t> </a:t>
            </a:r>
            <a:r>
              <a:rPr lang="fa-IR" sz="13800" b="1" dirty="0" smtClean="0">
                <a:solidFill>
                  <a:srgbClr val="92D050"/>
                </a:solidFill>
                <a:cs typeface="A Goldan" panose="02000400000000000000" pitchFamily="2" charset="-78"/>
              </a:rPr>
              <a:t>ک</a:t>
            </a:r>
            <a:r>
              <a:rPr lang="fa-IR" sz="13800" b="1" dirty="0" smtClean="0">
                <a:solidFill>
                  <a:srgbClr val="00B050"/>
                </a:solidFill>
                <a:cs typeface="A Goldan" panose="02000400000000000000" pitchFamily="2" charset="-78"/>
              </a:rPr>
              <a:t>ا</a:t>
            </a:r>
            <a:r>
              <a:rPr lang="fa-IR" sz="13800" b="1" dirty="0" smtClean="0">
                <a:solidFill>
                  <a:srgbClr val="00B0F0"/>
                </a:solidFill>
                <a:cs typeface="A Goldan" panose="02000400000000000000" pitchFamily="2" charset="-78"/>
              </a:rPr>
              <a:t>ک</a:t>
            </a:r>
            <a:r>
              <a:rPr lang="fa-IR" sz="13800" b="1" dirty="0" smtClean="0">
                <a:solidFill>
                  <a:srgbClr val="0070C0"/>
                </a:solidFill>
                <a:cs typeface="A Goldan" panose="02000400000000000000" pitchFamily="2" charset="-78"/>
              </a:rPr>
              <a:t>ا</a:t>
            </a:r>
            <a:r>
              <a:rPr lang="fa-IR" sz="13800" b="1" dirty="0" smtClean="0">
                <a:solidFill>
                  <a:srgbClr val="002060"/>
                </a:solidFill>
                <a:cs typeface="A Goldan" panose="02000400000000000000" pitchFamily="2" charset="-78"/>
              </a:rPr>
              <a:t>ئ</a:t>
            </a:r>
            <a:r>
              <a:rPr lang="fa-IR" sz="13800" b="1" dirty="0" smtClean="0">
                <a:solidFill>
                  <a:srgbClr val="7030A0"/>
                </a:solidFill>
                <a:cs typeface="A Goldan" panose="02000400000000000000" pitchFamily="2" charset="-78"/>
              </a:rPr>
              <a:t>و</a:t>
            </a:r>
            <a:r>
              <a:rPr lang="fa-IR" sz="13800" b="1" dirty="0" smtClean="0">
                <a:cs typeface="A Goldan" panose="02000400000000000000" pitchFamily="2" charset="-78"/>
              </a:rPr>
              <a:t> </a:t>
            </a:r>
            <a:endParaRPr lang="en-US" sz="13800" b="1" dirty="0">
              <a:cs typeface="A Goldan" panose="02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6877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2"/>
            <a:ext cx="10820400" cy="6093627"/>
          </a:xfrm>
        </p:spPr>
        <p:txBody>
          <a:bodyPr>
            <a:normAutofit/>
          </a:bodyPr>
          <a:lstStyle/>
          <a:p>
            <a:pPr algn="ctr"/>
            <a:r>
              <a:rPr lang="fa-IR" sz="7200" b="1" dirty="0" smtClean="0">
                <a:cs typeface="B Nazanin" panose="00000400000000000000" pitchFamily="2" charset="-78"/>
              </a:rPr>
              <a:t>ا</a:t>
            </a:r>
            <a:r>
              <a:rPr lang="fa-IR" sz="72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ن</a:t>
            </a:r>
            <a:r>
              <a:rPr lang="fa-IR" sz="72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و</a:t>
            </a:r>
            <a:r>
              <a:rPr lang="fa-IR" sz="7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</a:t>
            </a:r>
            <a:r>
              <a:rPr lang="fa-IR" sz="72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ع</a:t>
            </a:r>
            <a:r>
              <a:rPr lang="fa-IR" sz="7200" b="1" dirty="0" smtClean="0">
                <a:cs typeface="B Nazanin" panose="00000400000000000000" pitchFamily="2" charset="-78"/>
              </a:rPr>
              <a:t> </a:t>
            </a:r>
            <a:r>
              <a:rPr lang="fa-IR" sz="7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ک</a:t>
            </a:r>
            <a:r>
              <a:rPr lang="fa-IR" sz="7200" b="1" dirty="0" smtClean="0">
                <a:solidFill>
                  <a:srgbClr val="92D050"/>
                </a:solidFill>
                <a:cs typeface="B Nazanin" panose="00000400000000000000" pitchFamily="2" charset="-78"/>
              </a:rPr>
              <a:t>ا</a:t>
            </a:r>
            <a:r>
              <a:rPr lang="fa-IR" sz="72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ک</a:t>
            </a:r>
            <a:r>
              <a:rPr lang="fa-IR" sz="72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ا</a:t>
            </a:r>
            <a:r>
              <a:rPr lang="fa-IR" sz="7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ئ</a:t>
            </a:r>
            <a:r>
              <a:rPr lang="fa-IR" sz="7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و</a:t>
            </a:r>
            <a:r>
              <a:rPr lang="fa-IR" sz="7200" b="1" dirty="0" smtClean="0">
                <a:solidFill>
                  <a:srgbClr val="C00000"/>
                </a:solidFill>
              </a:rPr>
              <a:t/>
            </a:r>
            <a:br>
              <a:rPr lang="fa-IR" sz="7200" b="1" dirty="0" smtClean="0">
                <a:solidFill>
                  <a:srgbClr val="C00000"/>
                </a:solidFill>
              </a:rPr>
            </a:br>
            <a:r>
              <a:rPr lang="fa-IR" sz="7200" b="1" dirty="0" smtClean="0">
                <a:solidFill>
                  <a:srgbClr val="C00000"/>
                </a:solidFill>
              </a:rPr>
              <a:t/>
            </a:r>
            <a:br>
              <a:rPr lang="fa-IR" sz="7200" b="1" dirty="0" smtClean="0">
                <a:solidFill>
                  <a:srgbClr val="C00000"/>
                </a:solidFill>
              </a:rPr>
            </a:br>
            <a:r>
              <a:rPr lang="fa-IR" sz="3200" dirty="0" smtClean="0">
                <a:cs typeface="B Nazanin" panose="00000400000000000000" pitchFamily="2" charset="-78"/>
              </a:rPr>
              <a:t>1- شکلات تلخ یا شیرین</a:t>
            </a:r>
            <a:r>
              <a:rPr lang="fa-IR" sz="7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/>
            </a:r>
            <a:br>
              <a:rPr lang="fa-IR" sz="7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</a:br>
            <a:r>
              <a:rPr lang="fa-IR" sz="3200" dirty="0" smtClean="0">
                <a:cs typeface="B Nazanin" panose="00000400000000000000" pitchFamily="2" charset="-78"/>
              </a:rPr>
              <a:t>2-پودر کاکائو</a:t>
            </a:r>
            <a:r>
              <a:rPr lang="fa-IR" sz="7200" b="1" dirty="0">
                <a:solidFill>
                  <a:srgbClr val="C00000"/>
                </a:solidFill>
              </a:rPr>
              <a:t/>
            </a:r>
            <a:br>
              <a:rPr lang="fa-IR" sz="7200" b="1" dirty="0">
                <a:solidFill>
                  <a:srgbClr val="C00000"/>
                </a:solidFill>
              </a:rPr>
            </a:br>
            <a:r>
              <a:rPr lang="fa-IR" sz="7200" b="1" dirty="0" smtClean="0">
                <a:solidFill>
                  <a:srgbClr val="C00000"/>
                </a:solidFill>
              </a:rPr>
              <a:t/>
            </a:r>
            <a:br>
              <a:rPr lang="fa-IR" sz="7200" b="1" dirty="0" smtClean="0">
                <a:solidFill>
                  <a:srgbClr val="C00000"/>
                </a:solidFill>
              </a:rPr>
            </a:br>
            <a:r>
              <a:rPr lang="fa-IR" sz="7200" b="1" dirty="0">
                <a:solidFill>
                  <a:srgbClr val="C00000"/>
                </a:solidFill>
              </a:rPr>
              <a:t/>
            </a:r>
            <a:br>
              <a:rPr lang="fa-IR" sz="7200" b="1" dirty="0">
                <a:solidFill>
                  <a:srgbClr val="C00000"/>
                </a:solidFill>
              </a:rPr>
            </a:br>
            <a:endParaRPr lang="en-US" sz="7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9724"/>
            <a:ext cx="4327301" cy="2788276"/>
          </a:xfrm>
        </p:spPr>
      </p:pic>
    </p:spTree>
    <p:extLst>
      <p:ext uri="{BB962C8B-B14F-4D97-AF65-F5344CB8AC3E}">
        <p14:creationId xmlns:p14="http://schemas.microsoft.com/office/powerpoint/2010/main" val="108821567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1- سرشار از پلی فنول است که چندین فایده برای سلامتی دارد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559" y="2057401"/>
            <a:ext cx="4628882" cy="89637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پلی فنول یا آنتی اکسیدان در سبزیجات میوجات و چای و کاکائو وجود دارد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0763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2-  سطح فشار خون بالا را کاهش می دهد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677" y="2057401"/>
            <a:ext cx="5504645" cy="306001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>
                <a:cs typeface="B Nazanin" panose="00000400000000000000" pitchFamily="2" charset="-78"/>
              </a:rPr>
              <a:t>کاکائو چه </a:t>
            </a:r>
            <a:r>
              <a:rPr lang="fa-IR" sz="2800" dirty="0" smtClean="0">
                <a:cs typeface="B Nazanin" panose="00000400000000000000" pitchFamily="2" charset="-78"/>
              </a:rPr>
              <a:t>به‌ صورت </a:t>
            </a:r>
            <a:r>
              <a:rPr lang="fa-IR" sz="2800" dirty="0">
                <a:cs typeface="B Nazanin" panose="00000400000000000000" pitchFamily="2" charset="-78"/>
              </a:rPr>
              <a:t>پودر و چه شکلات </a:t>
            </a:r>
            <a:r>
              <a:rPr lang="fa-IR" sz="2800" dirty="0" smtClean="0">
                <a:cs typeface="B Nazanin" panose="00000400000000000000" pitchFamily="2" charset="-78"/>
              </a:rPr>
              <a:t>تلخ ، </a:t>
            </a:r>
            <a:r>
              <a:rPr lang="fa-IR" sz="2800" dirty="0">
                <a:cs typeface="B Nazanin" panose="00000400000000000000" pitchFamily="2" charset="-78"/>
              </a:rPr>
              <a:t>می‌تواند به کاهش فشار خون کمک </a:t>
            </a:r>
            <a:r>
              <a:rPr lang="fa-IR" sz="2800" dirty="0" smtClean="0">
                <a:cs typeface="B Nazanin" panose="00000400000000000000" pitchFamily="2" charset="-78"/>
              </a:rPr>
              <a:t>کند . </a:t>
            </a:r>
            <a:r>
              <a:rPr lang="fa-IR" sz="2800" dirty="0">
                <a:cs typeface="B Nazanin" panose="00000400000000000000" pitchFamily="2" charset="-78"/>
              </a:rPr>
              <a:t>نخستین بار </a:t>
            </a:r>
            <a:r>
              <a:rPr lang="fa-IR" sz="2800" dirty="0" smtClean="0">
                <a:cs typeface="B Nazanin" panose="00000400000000000000" pitchFamily="2" charset="-78"/>
              </a:rPr>
              <a:t>جزیره‌ نشین‌های </a:t>
            </a:r>
            <a:r>
              <a:rPr lang="fa-IR" sz="2800" dirty="0">
                <a:cs typeface="B Nazanin" panose="00000400000000000000" pitchFamily="2" charset="-78"/>
              </a:rPr>
              <a:t>آمریکای مرکزی متوجه این خاصیت </a:t>
            </a:r>
            <a:r>
              <a:rPr lang="fa-IR" sz="2800" dirty="0" smtClean="0">
                <a:cs typeface="B Nazanin" panose="00000400000000000000" pitchFamily="2" charset="-78"/>
              </a:rPr>
              <a:t>شدند . </a:t>
            </a:r>
            <a:r>
              <a:rPr lang="fa-IR" sz="2800" dirty="0">
                <a:cs typeface="B Nazanin" panose="00000400000000000000" pitchFamily="2" charset="-78"/>
              </a:rPr>
              <a:t>آن‌هایی که کاکائو </a:t>
            </a:r>
            <a:r>
              <a:rPr lang="fa-IR" sz="2800" dirty="0" smtClean="0">
                <a:cs typeface="B Nazanin" panose="00000400000000000000" pitchFamily="2" charset="-78"/>
              </a:rPr>
              <a:t>می‌خوردند ، </a:t>
            </a:r>
            <a:r>
              <a:rPr lang="fa-IR" sz="2800" dirty="0">
                <a:cs typeface="B Nazanin" panose="00000400000000000000" pitchFamily="2" charset="-78"/>
              </a:rPr>
              <a:t>نسبت به کسانی که از کاکائو استفاده </a:t>
            </a:r>
            <a:r>
              <a:rPr lang="fa-IR" sz="2800" dirty="0" smtClean="0">
                <a:cs typeface="B Nazanin" panose="00000400000000000000" pitchFamily="2" charset="-78"/>
              </a:rPr>
              <a:t>نمی‌کردند ، </a:t>
            </a:r>
            <a:r>
              <a:rPr lang="fa-IR" sz="2800" dirty="0">
                <a:cs typeface="B Nazanin" panose="00000400000000000000" pitchFamily="2" charset="-78"/>
              </a:rPr>
              <a:t>فشارخون بسیار پایین‌تری </a:t>
            </a:r>
            <a:r>
              <a:rPr lang="fa-IR" sz="2800" dirty="0" smtClean="0">
                <a:cs typeface="B Nazanin" panose="00000400000000000000" pitchFamily="2" charset="-78"/>
              </a:rPr>
              <a:t>داشتند .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95594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3- پلی‌فنول‌ها </a:t>
            </a:r>
            <a:r>
              <a:rPr lang="fa-IR" b="1" dirty="0">
                <a:cs typeface="B Nazanin" panose="00000400000000000000" pitchFamily="2" charset="-78"/>
              </a:rPr>
              <a:t>جریان خون به مغز و عملکرد مغز را بهتر می‌کنند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808" y="2057401"/>
            <a:ext cx="6497928" cy="170323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>
                <a:cs typeface="B Nazanin" panose="00000400000000000000" pitchFamily="2" charset="-78"/>
              </a:rPr>
              <a:t>چندین مطالعه نشان </a:t>
            </a:r>
            <a:r>
              <a:rPr lang="fa-IR" sz="2800" dirty="0" smtClean="0">
                <a:cs typeface="B Nazanin" panose="00000400000000000000" pitchFamily="2" charset="-78"/>
              </a:rPr>
              <a:t>داده‌ است </a:t>
            </a:r>
            <a:r>
              <a:rPr lang="fa-IR" sz="2800" dirty="0">
                <a:cs typeface="B Nazanin" panose="00000400000000000000" pitchFamily="2" charset="-78"/>
              </a:rPr>
              <a:t>که </a:t>
            </a:r>
            <a:r>
              <a:rPr lang="fa-IR" sz="2800" dirty="0" smtClean="0">
                <a:cs typeface="B Nazanin" panose="00000400000000000000" pitchFamily="2" charset="-78"/>
              </a:rPr>
              <a:t>پلی‌فنول‌هایی </a:t>
            </a:r>
            <a:r>
              <a:rPr lang="fa-IR" sz="2800" dirty="0">
                <a:cs typeface="B Nazanin" panose="00000400000000000000" pitchFamily="2" charset="-78"/>
              </a:rPr>
              <a:t>مانند آنچه در کاکائو وجود </a:t>
            </a:r>
            <a:r>
              <a:rPr lang="fa-IR" sz="2800" dirty="0" smtClean="0">
                <a:cs typeface="B Nazanin" panose="00000400000000000000" pitchFamily="2" charset="-78"/>
              </a:rPr>
              <a:t>دارد ، </a:t>
            </a:r>
            <a:r>
              <a:rPr lang="fa-IR" sz="2800" dirty="0">
                <a:cs typeface="B Nazanin" panose="00000400000000000000" pitchFamily="2" charset="-78"/>
              </a:rPr>
              <a:t>با بهبود عملکرد مغز و جریان </a:t>
            </a:r>
            <a:r>
              <a:rPr lang="fa-IR" sz="2800" dirty="0" smtClean="0">
                <a:cs typeface="B Nazanin" panose="00000400000000000000" pitchFamily="2" charset="-78"/>
              </a:rPr>
              <a:t>خون ، </a:t>
            </a:r>
            <a:r>
              <a:rPr lang="fa-IR" sz="2800" dirty="0">
                <a:cs typeface="B Nazanin" panose="00000400000000000000" pitchFamily="2" charset="-78"/>
              </a:rPr>
              <a:t>خطر بیماری‌های عصبی را کاهش </a:t>
            </a:r>
            <a:r>
              <a:rPr lang="fa-IR" sz="2800" dirty="0" smtClean="0">
                <a:cs typeface="B Nazanin" panose="00000400000000000000" pitchFamily="2" charset="-78"/>
              </a:rPr>
              <a:t>می‌دهد .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67593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fa-IR" b="1" dirty="0" smtClean="0"/>
              <a:t> </a:t>
            </a:r>
            <a:r>
              <a:rPr lang="fa-IR" b="1" dirty="0" smtClean="0">
                <a:cs typeface="B Nazanin" panose="00000400000000000000" pitchFamily="2" charset="-78"/>
              </a:rPr>
              <a:t>4- نشانه‌های </a:t>
            </a:r>
            <a:r>
              <a:rPr lang="fa-IR" b="1" dirty="0">
                <a:cs typeface="B Nazanin" panose="00000400000000000000" pitchFamily="2" charset="-78"/>
              </a:rPr>
              <a:t>افسردگی را بهتر می‌کند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057" y="2079940"/>
            <a:ext cx="5968285" cy="276251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علاوه بر اثر مثبت کاکائو بر بیماری‌های ذهنی مرتبط با سن، تأثیر آن بر مغز، می‌تواند حالت و نشانه های افسردگی را هم بهتر کند. احتمالا اثر مثبت بر این حالت به‌خاطر فلاوانول‌های کاکائو، تبدیل تریپتوفان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تثبیت‌کننده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حالت طبیعی، محتوای کافئین یا همان احساس لذت از خوردن شکلات است.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550"/>
            <a:ext cx="5632822" cy="3206450"/>
          </a:xfrm>
          <a:prstGeom prst="roundRect">
            <a:avLst>
              <a:gd name="adj" fmla="val 50000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1572231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16" y="947252"/>
            <a:ext cx="10055352" cy="5477932"/>
          </a:xfrm>
        </p:spPr>
        <p:txBody>
          <a:bodyPr>
            <a:noAutofit/>
          </a:bodyPr>
          <a:lstStyle/>
          <a:p>
            <a:pPr algn="ctr"/>
            <a:r>
              <a:rPr lang="fa-IR" sz="28700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 Goldan" panose="02000400000000000000" pitchFamily="2" charset="-78"/>
              </a:rPr>
              <a:t>پ</a:t>
            </a:r>
            <a:r>
              <a:rPr lang="fa-IR" sz="28700" b="1" dirty="0" smtClean="0">
                <a:solidFill>
                  <a:srgbClr val="FF0000"/>
                </a:solidFill>
                <a:latin typeface="Bradley Hand ITC" panose="03070402050302030203" pitchFamily="66" charset="0"/>
                <a:cs typeface="A Goldan" panose="02000400000000000000" pitchFamily="2" charset="-78"/>
              </a:rPr>
              <a:t>ا</a:t>
            </a:r>
            <a:r>
              <a:rPr lang="fa-IR" sz="28700" b="1" dirty="0" smtClean="0">
                <a:solidFill>
                  <a:srgbClr val="00B0F0"/>
                </a:solidFill>
                <a:latin typeface="Bradley Hand ITC" panose="03070402050302030203" pitchFamily="66" charset="0"/>
                <a:cs typeface="A Goldan" panose="02000400000000000000" pitchFamily="2" charset="-78"/>
              </a:rPr>
              <a:t>ی</a:t>
            </a:r>
            <a:r>
              <a:rPr lang="fa-IR" sz="28700" b="1" dirty="0" smtClean="0">
                <a:solidFill>
                  <a:srgbClr val="7030A0"/>
                </a:solidFill>
                <a:latin typeface="Bradley Hand ITC" panose="03070402050302030203" pitchFamily="66" charset="0"/>
                <a:cs typeface="A Goldan" panose="02000400000000000000" pitchFamily="2" charset="-78"/>
              </a:rPr>
              <a:t>ا</a:t>
            </a:r>
            <a:r>
              <a:rPr lang="fa-IR" sz="28700" b="1" dirty="0" smtClean="0">
                <a:solidFill>
                  <a:srgbClr val="FFFF00"/>
                </a:solidFill>
                <a:latin typeface="Bradley Hand ITC" panose="03070402050302030203" pitchFamily="66" charset="0"/>
                <a:cs typeface="A Goldan" panose="02000400000000000000" pitchFamily="2" charset="-78"/>
              </a:rPr>
              <a:t>ن</a:t>
            </a:r>
            <a:endParaRPr lang="en-US" sz="28700" b="1" dirty="0">
              <a:solidFill>
                <a:srgbClr val="FFFF00"/>
              </a:solidFill>
              <a:latin typeface="Bradley Hand ITC" panose="03070402050302030203" pitchFamily="66" charset="0"/>
              <a:cs typeface="A Goldan" panose="02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4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116</TotalTime>
  <Words>194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 Goldan</vt:lpstr>
      <vt:lpstr>Arial</vt:lpstr>
      <vt:lpstr>B Nazanin</vt:lpstr>
      <vt:lpstr>Bradley Hand ITC</vt:lpstr>
      <vt:lpstr>Century Gothic</vt:lpstr>
      <vt:lpstr>Times New Roman</vt:lpstr>
      <vt:lpstr>Vapor Trail</vt:lpstr>
      <vt:lpstr>به نام خدا</vt:lpstr>
      <vt:lpstr>خواص کاکائو </vt:lpstr>
      <vt:lpstr>انواع کاکائو  1- شکلات تلخ یا شیرین 2-پودر کاکائو   </vt:lpstr>
      <vt:lpstr>1- سرشار از پلی فنول است که چندین فایده برای سلامتی دارد</vt:lpstr>
      <vt:lpstr>2-  سطح فشار خون بالا را کاهش می دهد</vt:lpstr>
      <vt:lpstr>3- پلی‌فنول‌ها جریان خون به مغز و عملکرد مغز را بهتر می‌کنند</vt:lpstr>
      <vt:lpstr> 4- نشانه‌های افسردگی را بهتر می‌کند</vt:lpstr>
      <vt:lpstr>پایان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2021-01-02T12:07:11Z</dcterms:created>
  <dcterms:modified xsi:type="dcterms:W3CDTF">2021-01-12T09:55:17Z</dcterms:modified>
</cp:coreProperties>
</file>