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7"/>
  </p:notesMasterIdLst>
  <p:sldIdLst>
    <p:sldId id="285" r:id="rId2"/>
    <p:sldId id="286" r:id="rId3"/>
    <p:sldId id="287" r:id="rId4"/>
    <p:sldId id="288" r:id="rId5"/>
    <p:sldId id="289"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E3EE10-07A7-4EF4-8BA3-C9DD5D810412}">
          <p14:sldIdLst>
            <p14:sldId id="285"/>
            <p14:sldId id="286"/>
            <p14:sldId id="287"/>
            <p14:sldId id="288"/>
            <p14:sldId id="28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hdi" initials="M" lastIdx="2" clrIdx="0">
    <p:extLst>
      <p:ext uri="{19B8F6BF-5375-455C-9EA6-DF929625EA0E}">
        <p15:presenceInfo xmlns:p15="http://schemas.microsoft.com/office/powerpoint/2012/main" userId="Mahdi" providerId="None"/>
      </p:ext>
    </p:extLst>
  </p:cmAuthor>
  <p:cmAuthor id="2" name="Mahdi" initials="M [2]" lastIdx="1" clrIdx="1">
    <p:extLst>
      <p:ext uri="{19B8F6BF-5375-455C-9EA6-DF929625EA0E}">
        <p15:presenceInfo xmlns:p15="http://schemas.microsoft.com/office/powerpoint/2012/main" userId="1730e8eb5250dab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FF0066"/>
    <a:srgbClr val="99FFCC"/>
    <a:srgbClr val="FF99CC"/>
    <a:srgbClr val="29AAA7"/>
    <a:srgbClr val="66FF33"/>
    <a:srgbClr val="90C226"/>
    <a:srgbClr val="DE0005"/>
    <a:srgbClr val="BFBB84"/>
    <a:srgbClr val="A4A6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7" autoAdjust="0"/>
    <p:restoredTop sz="94660"/>
  </p:normalViewPr>
  <p:slideViewPr>
    <p:cSldViewPr snapToGrid="0">
      <p:cViewPr varScale="1">
        <p:scale>
          <a:sx n="63" d="100"/>
          <a:sy n="63" d="100"/>
        </p:scale>
        <p:origin x="792" y="22"/>
      </p:cViewPr>
      <p:guideLst/>
    </p:cSldViewPr>
  </p:slideViewPr>
  <p:notesTextViewPr>
    <p:cViewPr>
      <p:scale>
        <a:sx n="1" d="1"/>
        <a:sy n="1" d="1"/>
      </p:scale>
      <p:origin x="0" y="0"/>
    </p:cViewPr>
  </p:notesTextViewPr>
  <p:sorterViewPr>
    <p:cViewPr>
      <p:scale>
        <a:sx n="100" d="100"/>
        <a:sy n="100" d="100"/>
      </p:scale>
      <p:origin x="0" y="-5266"/>
    </p:cViewPr>
  </p:sorter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33DBE9EE-227F-475B-808D-516CC08A17FA}" type="datetimeFigureOut">
              <a:rPr lang="fa-IR" smtClean="0"/>
              <a:t>10/04/1442</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D10051A4-0779-45A4-AB35-355836B72F1A}" type="slidenum">
              <a:rPr lang="fa-IR" smtClean="0"/>
              <a:t>‹#›</a:t>
            </a:fld>
            <a:endParaRPr lang="fa-IR"/>
          </a:p>
        </p:txBody>
      </p:sp>
    </p:spTree>
    <p:extLst>
      <p:ext uri="{BB962C8B-B14F-4D97-AF65-F5344CB8AC3E}">
        <p14:creationId xmlns:p14="http://schemas.microsoft.com/office/powerpoint/2010/main" val="133564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5012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373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18852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5590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15353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5153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207105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5167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9811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133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28569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70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5803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320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202119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264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6830473"/>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jpeg"/><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498" y="381000"/>
            <a:ext cx="8792421" cy="1320800"/>
          </a:xfrm>
        </p:spPr>
        <p:txBody>
          <a:bodyPr>
            <a:noAutofit/>
          </a:bodyPr>
          <a:lstStyle/>
          <a:p>
            <a:r>
              <a:rPr lang="fa-IR" sz="10000" dirty="0" smtClean="0">
                <a:latin typeface="Pak Nastaleeq" panose="02000500000000020002" pitchFamily="2" charset="-78"/>
                <a:cs typeface="Pak Nastaleeq" panose="02000500000000020002" pitchFamily="2" charset="-78"/>
              </a:rPr>
              <a:t>نگاهی برخودروسازی ایران</a:t>
            </a:r>
            <a:endParaRPr lang="fa-IR" sz="10000" dirty="0">
              <a:latin typeface="Pak Nastaleeq" panose="02000500000000020002" pitchFamily="2" charset="-78"/>
              <a:cs typeface="Pak Nastaleeq" panose="02000500000000020002" pitchFamily="2" charset="-78"/>
            </a:endParaRPr>
          </a:p>
        </p:txBody>
      </p:sp>
      <p:pic>
        <p:nvPicPr>
          <p:cNvPr id="4" name="Content Placeholder 3"/>
          <p:cNvPicPr>
            <a:picLocks noGrp="1" noChangeAspect="1"/>
          </p:cNvPicPr>
          <p:nvPr>
            <p:ph idx="1"/>
          </p:nvPr>
        </p:nvPicPr>
        <p:blipFill rotWithShape="1">
          <a:blip r:embed="rId2"/>
          <a:srcRect l="15790" r="16886"/>
          <a:stretch/>
        </p:blipFill>
        <p:spPr>
          <a:xfrm>
            <a:off x="896077" y="1816274"/>
            <a:ext cx="2827012" cy="3419728"/>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1034" name="Picture 10" descr="پیش فروش همزمان سایپا و ایران خودرو – اقتصاد برت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3090" y="1819702"/>
            <a:ext cx="5621326" cy="3412497"/>
          </a:xfrm>
          <a:prstGeom prst="roundRect">
            <a:avLst>
              <a:gd name="adj" fmla="val 0"/>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618524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17" y="194310"/>
            <a:ext cx="2068830" cy="1320800"/>
          </a:xfrm>
          <a:ln w="38100">
            <a:solidFill>
              <a:schemeClr val="tx1"/>
            </a:solidFill>
          </a:ln>
          <a:effectLst>
            <a:glow rad="228600">
              <a:schemeClr val="accent3">
                <a:satMod val="175000"/>
                <a:alpha val="40000"/>
              </a:schemeClr>
            </a:glow>
          </a:effectLst>
        </p:spPr>
        <p:txBody>
          <a:bodyPr>
            <a:noAutofit/>
          </a:bodyPr>
          <a:lstStyle/>
          <a:p>
            <a:pPr algn="ctr"/>
            <a:r>
              <a:rPr lang="fa-IR" sz="8800" dirty="0" smtClean="0">
                <a:effectLst>
                  <a:outerShdw blurRad="38100" dist="38100" dir="2700000" algn="tl">
                    <a:srgbClr val="000000">
                      <a:alpha val="43137"/>
                    </a:srgbClr>
                  </a:outerShdw>
                </a:effectLst>
                <a:latin typeface="Pak Nastaleeq" panose="02000500000000020002" pitchFamily="2" charset="-78"/>
                <a:cs typeface="Pak Nastaleeq" panose="02000500000000020002" pitchFamily="2" charset="-78"/>
              </a:rPr>
              <a:t>سایپا</a:t>
            </a:r>
            <a:endParaRPr lang="fa-IR" sz="8800" dirty="0">
              <a:effectLst>
                <a:outerShdw blurRad="38100" dist="38100" dir="2700000" algn="tl">
                  <a:srgbClr val="000000">
                    <a:alpha val="43137"/>
                  </a:srgbClr>
                </a:outerShdw>
              </a:effectLst>
              <a:latin typeface="Pak Nastaleeq" panose="02000500000000020002" pitchFamily="2" charset="-78"/>
              <a:cs typeface="Pak Nastaleeq" panose="02000500000000020002" pitchFamily="2" charset="-78"/>
            </a:endParaRPr>
          </a:p>
        </p:txBody>
      </p:sp>
      <p:pic>
        <p:nvPicPr>
          <p:cNvPr id="2050" name="Picture 2" descr="عکس: صادرات ژیان ایران به امارات در دهه ۵۰"/>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445" y="1669687"/>
            <a:ext cx="2246638" cy="2064811"/>
          </a:xfrm>
          <a:prstGeom prst="roundRect">
            <a:avLst>
              <a:gd name="adj" fmla="val 14897"/>
            </a:avLst>
          </a:prstGeom>
          <a:solidFill>
            <a:srgbClr val="FFFFFF">
              <a:shade val="85000"/>
            </a:srgbClr>
          </a:solidFill>
          <a:ln>
            <a:noFill/>
          </a:ln>
          <a:effectLst>
            <a:reflection blurRad="12700" stA="38000" endPos="28000" dist="5000" dir="5400000" sy="-100000" algn="bl" rotWithShape="0"/>
          </a:effectLst>
          <a:extLst/>
        </p:spPr>
      </p:pic>
      <p:sp>
        <p:nvSpPr>
          <p:cNvPr id="4" name="Rectangle 3"/>
          <p:cNvSpPr/>
          <p:nvPr/>
        </p:nvSpPr>
        <p:spPr>
          <a:xfrm>
            <a:off x="2617470" y="282714"/>
            <a:ext cx="9220200" cy="3139321"/>
          </a:xfrm>
          <a:prstGeom prst="rect">
            <a:avLst/>
          </a:prstGeom>
          <a:blipFill>
            <a:blip r:embed="rId3"/>
            <a:tile tx="0" ty="0" sx="100000" sy="100000" flip="none" algn="tl"/>
          </a:blipFill>
          <a:ln>
            <a:solidFill>
              <a:schemeClr val="accent1"/>
            </a:solidFill>
          </a:ln>
          <a:effectLst>
            <a:glow rad="101600">
              <a:schemeClr val="accent5">
                <a:satMod val="175000"/>
                <a:alpha val="40000"/>
              </a:schemeClr>
            </a:glow>
          </a:effectLst>
          <a:scene3d>
            <a:camera prst="perspectiveLeft"/>
            <a:lightRig rig="threePt" dir="t"/>
          </a:scene3d>
        </p:spPr>
        <p:txBody>
          <a:bodyPr wrap="square">
            <a:spAutoFit/>
          </a:bodyPr>
          <a:lstStyle/>
          <a:p>
            <a:pPr algn="r" rtl="1"/>
            <a:r>
              <a:rPr lang="fa-IR" dirty="0">
                <a:solidFill>
                  <a:srgbClr val="FF0000"/>
                </a:solidFill>
                <a:latin typeface="+mj-lt"/>
                <a:cs typeface="0 Soroosh" panose="00000400000000000000" pitchFamily="2" charset="-78"/>
              </a:rPr>
              <a:t> کلمه سایپا ابتدا در 26 خرداد 1347 به نام “سایپاک” و مخفف کلمات فرانسوی “</a:t>
            </a:r>
            <a:r>
              <a:rPr lang="en-US" dirty="0" err="1">
                <a:solidFill>
                  <a:srgbClr val="FF0000"/>
                </a:solidFill>
                <a:latin typeface="+mj-lt"/>
                <a:cs typeface="0 Soroosh" panose="00000400000000000000" pitchFamily="2" charset="-78"/>
              </a:rPr>
              <a:t>Societe</a:t>
            </a:r>
            <a:r>
              <a:rPr lang="en-US" dirty="0">
                <a:solidFill>
                  <a:srgbClr val="FF0000"/>
                </a:solidFill>
                <a:latin typeface="+mj-lt"/>
                <a:cs typeface="0 Soroosh" panose="00000400000000000000" pitchFamily="2" charset="-78"/>
              </a:rPr>
              <a:t> </a:t>
            </a:r>
            <a:r>
              <a:rPr lang="en-US" dirty="0" err="1">
                <a:solidFill>
                  <a:srgbClr val="FF0000"/>
                </a:solidFill>
                <a:latin typeface="+mj-lt"/>
                <a:cs typeface="0 Soroosh" panose="00000400000000000000" pitchFamily="2" charset="-78"/>
              </a:rPr>
              <a:t>Annonyme</a:t>
            </a:r>
            <a:r>
              <a:rPr lang="en-US" dirty="0">
                <a:solidFill>
                  <a:srgbClr val="FF0000"/>
                </a:solidFill>
                <a:latin typeface="+mj-lt"/>
                <a:cs typeface="0 Soroosh" panose="00000400000000000000" pitchFamily="2" charset="-78"/>
              </a:rPr>
              <a:t> </a:t>
            </a:r>
            <a:r>
              <a:rPr lang="en-US" dirty="0" err="1">
                <a:solidFill>
                  <a:srgbClr val="FF0000"/>
                </a:solidFill>
                <a:latin typeface="+mj-lt"/>
                <a:cs typeface="0 Soroosh" panose="00000400000000000000" pitchFamily="2" charset="-78"/>
              </a:rPr>
              <a:t>Iranienne</a:t>
            </a:r>
            <a:r>
              <a:rPr lang="en-US" dirty="0">
                <a:solidFill>
                  <a:srgbClr val="FF0000"/>
                </a:solidFill>
                <a:latin typeface="+mj-lt"/>
                <a:cs typeface="0 Soroosh" panose="00000400000000000000" pitchFamily="2" charset="-78"/>
              </a:rPr>
              <a:t> de Production Automobile Citroen” </a:t>
            </a:r>
            <a:r>
              <a:rPr lang="fa-IR" dirty="0">
                <a:solidFill>
                  <a:srgbClr val="FF0000"/>
                </a:solidFill>
                <a:latin typeface="+mj-lt"/>
                <a:cs typeface="0 Soroosh" panose="00000400000000000000" pitchFamily="2" charset="-78"/>
              </a:rPr>
              <a:t>یا “شرکت سهامی تولید اتومبیل سیتروئن ایران” ثبت شد. (البته در واقعیت همیشه به صورت سیپاک نوشته و تلفظ می‌شد). زمین پهناوری که امروزه شرکت سایپا در آن قرار دارد در گذشته، منطقه ای نظامی با نام میدان تیر چیتگر بود و سربازانی را که در دوران خدمت اجباری سربازی بودند به آنجا منتقل می شدند و در کمپ های نظامی، آموزش های لازم را می‌دیدند.</a:t>
            </a:r>
          </a:p>
          <a:p>
            <a:pPr algn="r" rtl="1"/>
            <a:r>
              <a:rPr lang="fa-IR" dirty="0">
                <a:solidFill>
                  <a:srgbClr val="FF0000"/>
                </a:solidFill>
                <a:latin typeface="+mj-lt"/>
                <a:cs typeface="0 Soroosh" panose="00000400000000000000" pitchFamily="2" charset="-78"/>
              </a:rPr>
              <a:t>در سال 1339 آقای </a:t>
            </a:r>
            <a:r>
              <a:rPr lang="en-US" dirty="0">
                <a:solidFill>
                  <a:srgbClr val="FF0000"/>
                </a:solidFill>
                <a:latin typeface="+mj-lt"/>
                <a:cs typeface="0 Soroosh" panose="00000400000000000000" pitchFamily="2" charset="-78"/>
              </a:rPr>
              <a:t>Christian </a:t>
            </a:r>
            <a:r>
              <a:rPr lang="en-US" dirty="0" err="1">
                <a:solidFill>
                  <a:srgbClr val="FF0000"/>
                </a:solidFill>
                <a:latin typeface="+mj-lt"/>
                <a:cs typeface="0 Soroosh" panose="00000400000000000000" pitchFamily="2" charset="-78"/>
              </a:rPr>
              <a:t>Audes</a:t>
            </a:r>
            <a:r>
              <a:rPr lang="en-US" dirty="0">
                <a:solidFill>
                  <a:srgbClr val="FF0000"/>
                </a:solidFill>
                <a:latin typeface="+mj-lt"/>
                <a:cs typeface="0 Soroosh" panose="00000400000000000000" pitchFamily="2" charset="-78"/>
              </a:rPr>
              <a:t> </a:t>
            </a:r>
            <a:r>
              <a:rPr lang="fa-IR" dirty="0">
                <a:solidFill>
                  <a:srgbClr val="FF0000"/>
                </a:solidFill>
                <a:latin typeface="+mj-lt"/>
                <a:cs typeface="0 Soroosh" panose="00000400000000000000" pitchFamily="2" charset="-78"/>
              </a:rPr>
              <a:t>که با دختر ارتشبد آریانا ازدواج کرده بود، این زمین را به ازای متر مربعی 3 ریال با سرمایه آقای </a:t>
            </a:r>
            <a:r>
              <a:rPr lang="en-US" dirty="0" smtClean="0">
                <a:solidFill>
                  <a:srgbClr val="FF0000"/>
                </a:solidFill>
                <a:latin typeface="+mj-lt"/>
                <a:cs typeface="0 Soroosh" panose="00000400000000000000" pitchFamily="2" charset="-78"/>
              </a:rPr>
              <a:t> </a:t>
            </a:r>
            <a:r>
              <a:rPr lang="en-US" dirty="0" err="1" smtClean="0">
                <a:solidFill>
                  <a:srgbClr val="FF0000"/>
                </a:solidFill>
                <a:latin typeface="+mj-lt"/>
                <a:cs typeface="0 Soroosh" panose="00000400000000000000" pitchFamily="2" charset="-78"/>
              </a:rPr>
              <a:t>Antoin</a:t>
            </a:r>
            <a:r>
              <a:rPr lang="en-US" dirty="0" smtClean="0">
                <a:solidFill>
                  <a:srgbClr val="FF0000"/>
                </a:solidFill>
                <a:latin typeface="+mj-lt"/>
                <a:cs typeface="0 Soroosh" panose="00000400000000000000" pitchFamily="2" charset="-78"/>
              </a:rPr>
              <a:t> </a:t>
            </a:r>
            <a:r>
              <a:rPr lang="en-US" dirty="0" err="1">
                <a:solidFill>
                  <a:srgbClr val="FF0000"/>
                </a:solidFill>
                <a:latin typeface="+mj-lt"/>
                <a:cs typeface="0 Soroosh" panose="00000400000000000000" pitchFamily="2" charset="-78"/>
              </a:rPr>
              <a:t>Ayse</a:t>
            </a:r>
            <a:r>
              <a:rPr lang="en-US" dirty="0">
                <a:solidFill>
                  <a:srgbClr val="FF0000"/>
                </a:solidFill>
                <a:latin typeface="+mj-lt"/>
                <a:cs typeface="0 Soroosh" panose="00000400000000000000" pitchFamily="2" charset="-78"/>
              </a:rPr>
              <a:t> </a:t>
            </a:r>
            <a:r>
              <a:rPr lang="fa-IR" dirty="0">
                <a:solidFill>
                  <a:srgbClr val="FF0000"/>
                </a:solidFill>
                <a:latin typeface="+mj-lt"/>
                <a:cs typeface="0 Soroosh" panose="00000400000000000000" pitchFamily="2" charset="-78"/>
              </a:rPr>
              <a:t>و به منظور تاسیس یک شرکت اتومبیل سازی، خریداری کرد.</a:t>
            </a:r>
          </a:p>
          <a:p>
            <a:pPr algn="r" rtl="1"/>
            <a:r>
              <a:rPr lang="fa-IR" dirty="0">
                <a:solidFill>
                  <a:srgbClr val="FF0000"/>
                </a:solidFill>
                <a:latin typeface="+mj-lt"/>
                <a:cs typeface="0 Soroosh" panose="00000400000000000000" pitchFamily="2" charset="-78"/>
              </a:rPr>
              <a:t>سابقه آشنائی آقای </a:t>
            </a:r>
            <a:r>
              <a:rPr lang="en-US" dirty="0" err="1">
                <a:solidFill>
                  <a:srgbClr val="FF0000"/>
                </a:solidFill>
                <a:latin typeface="+mj-lt"/>
                <a:cs typeface="0 Soroosh" panose="00000400000000000000" pitchFamily="2" charset="-78"/>
              </a:rPr>
              <a:t>Audes</a:t>
            </a:r>
            <a:r>
              <a:rPr lang="en-US" dirty="0">
                <a:solidFill>
                  <a:srgbClr val="FF0000"/>
                </a:solidFill>
                <a:latin typeface="+mj-lt"/>
                <a:cs typeface="0 Soroosh" panose="00000400000000000000" pitchFamily="2" charset="-78"/>
              </a:rPr>
              <a:t> </a:t>
            </a:r>
            <a:r>
              <a:rPr lang="fa-IR" dirty="0">
                <a:solidFill>
                  <a:srgbClr val="FF0000"/>
                </a:solidFill>
                <a:latin typeface="+mj-lt"/>
                <a:cs typeface="0 Soroosh" panose="00000400000000000000" pitchFamily="2" charset="-78"/>
              </a:rPr>
              <a:t>و خانواده </a:t>
            </a:r>
            <a:r>
              <a:rPr lang="en-US" dirty="0" err="1">
                <a:solidFill>
                  <a:srgbClr val="FF0000"/>
                </a:solidFill>
                <a:latin typeface="+mj-lt"/>
                <a:cs typeface="0 Soroosh" panose="00000400000000000000" pitchFamily="2" charset="-78"/>
              </a:rPr>
              <a:t>Ayse</a:t>
            </a:r>
            <a:r>
              <a:rPr lang="en-US" dirty="0">
                <a:solidFill>
                  <a:srgbClr val="FF0000"/>
                </a:solidFill>
                <a:latin typeface="+mj-lt"/>
                <a:cs typeface="0 Soroosh" panose="00000400000000000000" pitchFamily="2" charset="-78"/>
              </a:rPr>
              <a:t> </a:t>
            </a:r>
            <a:r>
              <a:rPr lang="fa-IR" dirty="0">
                <a:solidFill>
                  <a:srgbClr val="FF0000"/>
                </a:solidFill>
                <a:latin typeface="+mj-lt"/>
                <a:cs typeface="0 Soroosh" panose="00000400000000000000" pitchFamily="2" charset="-78"/>
              </a:rPr>
              <a:t>به دوران کودکی او و  </a:t>
            </a:r>
            <a:r>
              <a:rPr lang="en-US" dirty="0">
                <a:solidFill>
                  <a:srgbClr val="FF0000"/>
                </a:solidFill>
                <a:latin typeface="+mj-lt"/>
                <a:cs typeface="0 Soroosh" panose="00000400000000000000" pitchFamily="2" charset="-78"/>
              </a:rPr>
              <a:t>Alfred </a:t>
            </a:r>
            <a:r>
              <a:rPr lang="en-US" dirty="0" err="1">
                <a:solidFill>
                  <a:srgbClr val="FF0000"/>
                </a:solidFill>
                <a:latin typeface="+mj-lt"/>
                <a:cs typeface="0 Soroosh" panose="00000400000000000000" pitchFamily="2" charset="-78"/>
              </a:rPr>
              <a:t>Ayse</a:t>
            </a:r>
            <a:r>
              <a:rPr lang="en-US" dirty="0">
                <a:solidFill>
                  <a:srgbClr val="FF0000"/>
                </a:solidFill>
                <a:latin typeface="+mj-lt"/>
                <a:cs typeface="0 Soroosh" panose="00000400000000000000" pitchFamily="2" charset="-78"/>
              </a:rPr>
              <a:t> </a:t>
            </a:r>
            <a:r>
              <a:rPr lang="fa-IR" dirty="0">
                <a:solidFill>
                  <a:srgbClr val="FF0000"/>
                </a:solidFill>
                <a:latin typeface="+mj-lt"/>
                <a:cs typeface="0 Soroosh" panose="00000400000000000000" pitchFamily="2" charset="-78"/>
              </a:rPr>
              <a:t>پسر آنتوان بر می گشت و او بود که به آنها پیشنهاد خرید این زمین را داد که مورد استقبال آنها قرار گرفت. امتیاز تاسیس کارخانه، در پانزدهم اسفند ماه 1344 با شماره 11331 در وزارت اقتصاد و به هدف ساخت خودروی سواری و بیابانی با ظرفیت تولید 4500 دستگاه در سال، به ثبت رسید.</a:t>
            </a:r>
            <a:endParaRPr lang="fa-IR" b="0" i="0" dirty="0">
              <a:solidFill>
                <a:srgbClr val="FF0000"/>
              </a:solidFill>
              <a:effectLst/>
              <a:latin typeface="+mj-lt"/>
              <a:cs typeface="0 Soroosh" panose="00000400000000000000" pitchFamily="2" charset="-78"/>
            </a:endParaRPr>
          </a:p>
        </p:txBody>
      </p:sp>
      <p:sp>
        <p:nvSpPr>
          <p:cNvPr id="5" name="Rectangle 4"/>
          <p:cNvSpPr/>
          <p:nvPr/>
        </p:nvSpPr>
        <p:spPr>
          <a:xfrm>
            <a:off x="1774299" y="3743506"/>
            <a:ext cx="10314755" cy="3139321"/>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algn="r" rtl="1"/>
            <a:r>
              <a:rPr lang="fa-IR" dirty="0" smtClean="0">
                <a:solidFill>
                  <a:srgbClr val="FF0000"/>
                </a:solidFill>
                <a:latin typeface="IranSans"/>
              </a:rPr>
              <a:t>طبق </a:t>
            </a:r>
            <a:r>
              <a:rPr lang="fa-IR" dirty="0">
                <a:solidFill>
                  <a:srgbClr val="FF0000"/>
                </a:solidFill>
                <a:latin typeface="IranSans"/>
              </a:rPr>
              <a:t>اساسنامه، شرکت به عنوان شرکتی ایرانی و به منظور تولید اتومبیل های سیتروئن و تامین قطعات یدکی آنها شناخته شد. طبق سند ثبتی مورخ 15 اسفند 1345 مربوط به اداره ثبت شرکتها، موسسین شرکت عبارت بودند از:</a:t>
            </a:r>
          </a:p>
          <a:p>
            <a:pPr algn="r" rtl="1">
              <a:buFont typeface="Arial" panose="020B0604020202020204" pitchFamily="34" charset="0"/>
              <a:buChar char="•"/>
            </a:pPr>
            <a:r>
              <a:rPr lang="fa-IR" dirty="0">
                <a:solidFill>
                  <a:srgbClr val="FF0000"/>
                </a:solidFill>
                <a:latin typeface="IranSans"/>
              </a:rPr>
              <a:t>شرکت سهامی آندره سیتروئن با وکالت آقای </a:t>
            </a:r>
            <a:r>
              <a:rPr lang="en-US" dirty="0">
                <a:solidFill>
                  <a:srgbClr val="FF0000"/>
                </a:solidFill>
                <a:latin typeface="IranSans"/>
              </a:rPr>
              <a:t>Andre </a:t>
            </a:r>
            <a:r>
              <a:rPr lang="en-US" dirty="0" smtClean="0">
                <a:solidFill>
                  <a:srgbClr val="FF0000"/>
                </a:solidFill>
                <a:latin typeface="IranSans"/>
              </a:rPr>
              <a:t>Pere.</a:t>
            </a:r>
          </a:p>
          <a:p>
            <a:pPr algn="r" rtl="1">
              <a:buFont typeface="Arial" panose="020B0604020202020204" pitchFamily="34" charset="0"/>
              <a:buChar char="•"/>
            </a:pPr>
            <a:r>
              <a:rPr lang="fa-IR" dirty="0">
                <a:solidFill>
                  <a:srgbClr val="FF0000"/>
                </a:solidFill>
                <a:latin typeface="IranSans"/>
              </a:rPr>
              <a:t>خود آقای </a:t>
            </a:r>
            <a:r>
              <a:rPr lang="en-US" dirty="0">
                <a:solidFill>
                  <a:srgbClr val="FF0000"/>
                </a:solidFill>
                <a:latin typeface="IranSans"/>
              </a:rPr>
              <a:t>Andre Pere </a:t>
            </a:r>
            <a:r>
              <a:rPr lang="fa-IR" dirty="0">
                <a:solidFill>
                  <a:srgbClr val="FF0000"/>
                </a:solidFill>
                <a:latin typeface="IranSans"/>
              </a:rPr>
              <a:t>با سمت عضو هیئت مدیره.</a:t>
            </a:r>
          </a:p>
          <a:p>
            <a:pPr algn="r" rtl="1">
              <a:buFont typeface="Arial" panose="020B0604020202020204" pitchFamily="34" charset="0"/>
              <a:buChar char="•"/>
            </a:pPr>
            <a:r>
              <a:rPr lang="fa-IR" dirty="0" smtClean="0">
                <a:solidFill>
                  <a:srgbClr val="FF0000"/>
                </a:solidFill>
                <a:latin typeface="IranSans"/>
              </a:rPr>
              <a:t>آقای </a:t>
            </a:r>
            <a:r>
              <a:rPr lang="en-US" dirty="0">
                <a:solidFill>
                  <a:srgbClr val="FF0000"/>
                </a:solidFill>
                <a:latin typeface="IranSans"/>
              </a:rPr>
              <a:t>Alfred </a:t>
            </a:r>
            <a:r>
              <a:rPr lang="en-US" dirty="0" err="1">
                <a:solidFill>
                  <a:srgbClr val="FF0000"/>
                </a:solidFill>
                <a:latin typeface="IranSans"/>
              </a:rPr>
              <a:t>Loka</a:t>
            </a:r>
            <a:r>
              <a:rPr lang="en-US" dirty="0">
                <a:solidFill>
                  <a:srgbClr val="FF0000"/>
                </a:solidFill>
                <a:latin typeface="IranSans"/>
              </a:rPr>
              <a:t> </a:t>
            </a:r>
            <a:r>
              <a:rPr lang="fa-IR" dirty="0">
                <a:solidFill>
                  <a:srgbClr val="FF0000"/>
                </a:solidFill>
                <a:latin typeface="IranSans"/>
              </a:rPr>
              <a:t>با وکالت آقای </a:t>
            </a:r>
            <a:r>
              <a:rPr lang="en-US" dirty="0">
                <a:solidFill>
                  <a:srgbClr val="FF0000"/>
                </a:solidFill>
                <a:latin typeface="IranSans"/>
              </a:rPr>
              <a:t>Andre Pere </a:t>
            </a:r>
            <a:r>
              <a:rPr lang="fa-IR" dirty="0">
                <a:solidFill>
                  <a:srgbClr val="FF0000"/>
                </a:solidFill>
                <a:latin typeface="IranSans"/>
              </a:rPr>
              <a:t>با سمت عضو هیئت مدیره.</a:t>
            </a:r>
          </a:p>
          <a:p>
            <a:pPr algn="r" rtl="1">
              <a:buFont typeface="Arial" panose="020B0604020202020204" pitchFamily="34" charset="0"/>
              <a:buChar char="•"/>
            </a:pPr>
            <a:r>
              <a:rPr lang="fa-IR" dirty="0">
                <a:solidFill>
                  <a:srgbClr val="FF0000"/>
                </a:solidFill>
                <a:latin typeface="IranSans"/>
              </a:rPr>
              <a:t>فریدون میکده ساکن تهران عضو هیئت مدیره.</a:t>
            </a:r>
          </a:p>
          <a:p>
            <a:pPr algn="r" rtl="1">
              <a:buFont typeface="Arial" panose="020B0604020202020204" pitchFamily="34" charset="0"/>
              <a:buChar char="•"/>
            </a:pPr>
            <a:r>
              <a:rPr lang="fa-IR" dirty="0">
                <a:solidFill>
                  <a:srgbClr val="FF0000"/>
                </a:solidFill>
                <a:latin typeface="IranSans"/>
              </a:rPr>
              <a:t>آقای </a:t>
            </a:r>
            <a:r>
              <a:rPr lang="en-US" dirty="0" err="1">
                <a:solidFill>
                  <a:srgbClr val="FF0000"/>
                </a:solidFill>
                <a:latin typeface="IranSans"/>
              </a:rPr>
              <a:t>Antoin</a:t>
            </a:r>
            <a:r>
              <a:rPr lang="en-US" dirty="0">
                <a:solidFill>
                  <a:srgbClr val="FF0000"/>
                </a:solidFill>
                <a:latin typeface="IranSans"/>
              </a:rPr>
              <a:t> </a:t>
            </a:r>
            <a:r>
              <a:rPr lang="en-US" dirty="0" err="1">
                <a:solidFill>
                  <a:srgbClr val="FF0000"/>
                </a:solidFill>
                <a:latin typeface="IranSans"/>
              </a:rPr>
              <a:t>Ayse</a:t>
            </a:r>
            <a:r>
              <a:rPr lang="en-US" dirty="0">
                <a:solidFill>
                  <a:srgbClr val="FF0000"/>
                </a:solidFill>
                <a:latin typeface="IranSans"/>
              </a:rPr>
              <a:t> </a:t>
            </a:r>
            <a:r>
              <a:rPr lang="fa-IR" dirty="0">
                <a:solidFill>
                  <a:srgbClr val="FF0000"/>
                </a:solidFill>
                <a:latin typeface="IranSans"/>
              </a:rPr>
              <a:t>مقیم تهران.</a:t>
            </a:r>
          </a:p>
          <a:p>
            <a:pPr algn="r" rtl="1">
              <a:buFont typeface="Arial" panose="020B0604020202020204" pitchFamily="34" charset="0"/>
              <a:buChar char="•"/>
            </a:pPr>
            <a:r>
              <a:rPr lang="fa-IR" dirty="0">
                <a:solidFill>
                  <a:srgbClr val="FF0000"/>
                </a:solidFill>
                <a:latin typeface="IranSans"/>
              </a:rPr>
              <a:t>آقای </a:t>
            </a:r>
            <a:r>
              <a:rPr lang="en-US" dirty="0">
                <a:solidFill>
                  <a:srgbClr val="FF0000"/>
                </a:solidFill>
                <a:latin typeface="IranSans"/>
              </a:rPr>
              <a:t>Alfred </a:t>
            </a:r>
            <a:r>
              <a:rPr lang="en-US" dirty="0" err="1">
                <a:solidFill>
                  <a:srgbClr val="FF0000"/>
                </a:solidFill>
                <a:latin typeface="IranSans"/>
              </a:rPr>
              <a:t>Ayse</a:t>
            </a:r>
            <a:r>
              <a:rPr lang="en-US" dirty="0">
                <a:solidFill>
                  <a:srgbClr val="FF0000"/>
                </a:solidFill>
                <a:latin typeface="IranSans"/>
              </a:rPr>
              <a:t> </a:t>
            </a:r>
            <a:r>
              <a:rPr lang="fa-IR" dirty="0">
                <a:solidFill>
                  <a:srgbClr val="FF0000"/>
                </a:solidFill>
                <a:latin typeface="IranSans"/>
              </a:rPr>
              <a:t>مقیم تهران به عنوان رئیس هیئت مدیره.</a:t>
            </a:r>
          </a:p>
          <a:p>
            <a:pPr algn="r" rtl="1">
              <a:buFont typeface="Arial" panose="020B0604020202020204" pitchFamily="34" charset="0"/>
              <a:buChar char="•"/>
            </a:pPr>
            <a:r>
              <a:rPr lang="fa-IR" dirty="0">
                <a:solidFill>
                  <a:srgbClr val="FF0000"/>
                </a:solidFill>
                <a:latin typeface="IranSans"/>
              </a:rPr>
              <a:t>آقای </a:t>
            </a:r>
            <a:r>
              <a:rPr lang="en-US" dirty="0">
                <a:solidFill>
                  <a:srgbClr val="FF0000"/>
                </a:solidFill>
                <a:latin typeface="IranSans"/>
              </a:rPr>
              <a:t>Sher </a:t>
            </a:r>
            <a:r>
              <a:rPr lang="en-US" dirty="0" err="1">
                <a:solidFill>
                  <a:srgbClr val="FF0000"/>
                </a:solidFill>
                <a:latin typeface="IranSans"/>
              </a:rPr>
              <a:t>Ayse</a:t>
            </a:r>
            <a:r>
              <a:rPr lang="en-US" dirty="0">
                <a:solidFill>
                  <a:srgbClr val="FF0000"/>
                </a:solidFill>
                <a:latin typeface="IranSans"/>
              </a:rPr>
              <a:t> </a:t>
            </a:r>
            <a:r>
              <a:rPr lang="fa-IR" dirty="0">
                <a:solidFill>
                  <a:srgbClr val="FF0000"/>
                </a:solidFill>
                <a:latin typeface="IranSans"/>
              </a:rPr>
              <a:t>مقیم تهران.</a:t>
            </a:r>
          </a:p>
          <a:p>
            <a:pPr algn="r" rtl="1">
              <a:buFont typeface="Arial" panose="020B0604020202020204" pitchFamily="34" charset="0"/>
              <a:buChar char="•"/>
            </a:pPr>
            <a:r>
              <a:rPr lang="fa-IR" dirty="0">
                <a:solidFill>
                  <a:srgbClr val="FF0000"/>
                </a:solidFill>
                <a:latin typeface="IranSans"/>
              </a:rPr>
              <a:t>خانم </a:t>
            </a:r>
            <a:r>
              <a:rPr lang="en-US" dirty="0" err="1">
                <a:solidFill>
                  <a:srgbClr val="FF0000"/>
                </a:solidFill>
                <a:latin typeface="IranSans"/>
              </a:rPr>
              <a:t>Iranic</a:t>
            </a:r>
            <a:r>
              <a:rPr lang="en-US" dirty="0">
                <a:solidFill>
                  <a:srgbClr val="FF0000"/>
                </a:solidFill>
                <a:latin typeface="IranSans"/>
              </a:rPr>
              <a:t> </a:t>
            </a:r>
            <a:r>
              <a:rPr lang="en-US" dirty="0" err="1">
                <a:solidFill>
                  <a:srgbClr val="FF0000"/>
                </a:solidFill>
                <a:latin typeface="IranSans"/>
              </a:rPr>
              <a:t>Ayse</a:t>
            </a:r>
            <a:r>
              <a:rPr lang="en-US" dirty="0">
                <a:solidFill>
                  <a:srgbClr val="FF0000"/>
                </a:solidFill>
                <a:latin typeface="IranSans"/>
              </a:rPr>
              <a:t> </a:t>
            </a:r>
            <a:r>
              <a:rPr lang="fa-IR" dirty="0">
                <a:solidFill>
                  <a:srgbClr val="FF0000"/>
                </a:solidFill>
                <a:latin typeface="IranSans"/>
              </a:rPr>
              <a:t>مقیم تهران.</a:t>
            </a:r>
            <a:endParaRPr lang="fa-IR" b="0" i="0" dirty="0">
              <a:solidFill>
                <a:srgbClr val="FF0000"/>
              </a:solidFill>
              <a:effectLst/>
              <a:latin typeface="IranSans"/>
            </a:endParaRPr>
          </a:p>
        </p:txBody>
      </p:sp>
      <p:sp>
        <p:nvSpPr>
          <p:cNvPr id="3" name="TextBox 2"/>
          <p:cNvSpPr txBox="1"/>
          <p:nvPr/>
        </p:nvSpPr>
        <p:spPr>
          <a:xfrm>
            <a:off x="4802113" y="3290383"/>
            <a:ext cx="2623285" cy="584775"/>
          </a:xfrm>
          <a:prstGeom prst="rect">
            <a:avLst/>
          </a:prstGeom>
          <a:noFill/>
        </p:spPr>
        <p:txBody>
          <a:bodyPr wrap="square" rtlCol="1">
            <a:spAutoFit/>
          </a:bodyPr>
          <a:lstStyle/>
          <a:p>
            <a:r>
              <a:rPr lang="fa-IR" sz="3200" dirty="0" smtClean="0">
                <a:solidFill>
                  <a:schemeClr val="bg1">
                    <a:lumMod val="95000"/>
                    <a:lumOff val="5000"/>
                  </a:schemeClr>
                </a:solidFill>
                <a:latin typeface="IranNastaliq" panose="02020505000000020003" pitchFamily="18" charset="0"/>
                <a:cs typeface="IranNastaliq" panose="02020505000000020003" pitchFamily="18" charset="0"/>
              </a:rPr>
              <a:t>موسسین  شرکت</a:t>
            </a:r>
            <a:endParaRPr lang="fa-IR" sz="3200" dirty="0">
              <a:solidFill>
                <a:schemeClr val="bg1">
                  <a:lumMod val="95000"/>
                  <a:lumOff val="5000"/>
                </a:schemeClr>
              </a:solidFill>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2163816988"/>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7185" y="651510"/>
            <a:ext cx="11944350" cy="6103619"/>
          </a:xfrm>
        </p:spPr>
        <p:txBody>
          <a:bodyPr>
            <a:noAutofit/>
          </a:bodyPr>
          <a:lstStyle/>
          <a:p>
            <a:r>
              <a:rPr lang="fa-IR" sz="1700" dirty="0"/>
              <a:t>کل سهام شرکت، شانزده هزار سهم ده هزار ریالی بود که بین این افراد و شرکت ها تقسیم شده بود. البته بیشترین سهام مربوط به شرکت سیتروئن و خانواده آیسه بود. مرحله بعدی، ساخت سالن های تولید بود که چندین ماه به طول انجامید. با اتمام کارهای ساختمانی و دریافت قطعات منفصله، تولید از 1347 آغاز شد و اولین گروه کارگران در بخشهای مختلف از جمله مونتاژ، مکانیک، انبار مشغول شدند.</a:t>
            </a:r>
          </a:p>
          <a:p>
            <a:r>
              <a:rPr lang="fa-IR" sz="1700" dirty="0"/>
              <a:t>آقای آلفرد آیسه که مدیر عامل شرکت بود، دو برادر خود را به عنوان مدیر تولید و مدیر بازرگانی شرکت برگزید و سفارش قطعات لازم برای تولید از طریق آنها به شرکت مادر ارسال و هماهنگی های لازم جهت ارسال به ایران انجام می‌شد.</a:t>
            </a:r>
          </a:p>
          <a:p>
            <a:r>
              <a:rPr lang="fa-IR" sz="1700" dirty="0" smtClean="0"/>
              <a:t>اتاق خودرو، روی گاری های مخصوصی که به گاری جناقی موسوم بود به صورت دستی جابجا می شدند و مراحل مونتاژ و حتی رنگ آمیزی بر روی آنها انجام می شد. اولین مدل تولید شده </a:t>
            </a:r>
            <a:r>
              <a:rPr lang="en-US" sz="1700" dirty="0" smtClean="0"/>
              <a:t>AK 350 </a:t>
            </a:r>
            <a:r>
              <a:rPr lang="fa-IR" sz="1700" dirty="0" smtClean="0"/>
              <a:t>نام داشت و در حقیقت یک وانت مسقف بر اساس سری 2</a:t>
            </a:r>
            <a:r>
              <a:rPr lang="en-US" sz="1700" dirty="0" smtClean="0"/>
              <a:t>CV </a:t>
            </a:r>
            <a:r>
              <a:rPr lang="fa-IR" sz="1700" dirty="0" smtClean="0"/>
              <a:t>بود و از نیمه دوم 1347 از خط تولید سیپاک خارج شد. طول سالن مونتاژ کمتر از 50 متر بود و در آغاز کار، روزانه تنها یک دستگاه سیتروئن از این خط خارج می شد.</a:t>
            </a:r>
          </a:p>
          <a:p>
            <a:r>
              <a:rPr lang="fa-IR" sz="1700" dirty="0" smtClean="0"/>
              <a:t>در </a:t>
            </a:r>
            <a:r>
              <a:rPr lang="fa-IR" sz="1700" dirty="0"/>
              <a:t>همان زمان، تولید مدل سیتروئن دایان که با نام ایرانی ژیان نامیده می شد نیز آغاز شد. سالن مونتاژ، فاقد سیستم گرمایش و تهویه بود و در زمستان 1347 کارگران و مهندسین آنجا خود را با بخاری علاء الدین نفتی گرم می کردند. در آخر اسفند آن سال 263 امین اتومبیل </a:t>
            </a:r>
            <a:r>
              <a:rPr lang="en-US" sz="1700" dirty="0"/>
              <a:t>AK </a:t>
            </a:r>
            <a:r>
              <a:rPr lang="fa-IR" sz="1700" dirty="0"/>
              <a:t>و 61 امین ژیان تولید شدند. دقت کنید که در صورتی که به دنبال خرید یک اتومبیل کلاسیک هستید این دو خودرو مخصوصا اگر در سال 1347 تولید شده باشند گزینه بسیار مناسبی هستند.</a:t>
            </a:r>
          </a:p>
          <a:p>
            <a:r>
              <a:rPr lang="fa-IR" sz="1700" dirty="0"/>
              <a:t>پس از آن، تولید این دو خودرو افزایش یافت و از سال 1349 مدل ژیان پیکاپ یا وانت که خودرویی مناسب برای حمل بارهای سبک بود به بازار آمد و تا سال 1354 که در خط تولید بود جمعا 4258 دستگاه از آن ساخته شد. اما مدل دیگری که توسط مهندسان سایپاک براساس این مدل طراحی شد پیکاپ مسقف معمولی و دولوکس بود که برای حمل بارهای آسیب پذیرتر در محیط های شهری ساخته شده بود.</a:t>
            </a:r>
          </a:p>
          <a:p>
            <a:r>
              <a:rPr lang="fa-IR" sz="1700" dirty="0"/>
              <a:t>بین سال های 1351 تا 1357 تنها 281 دستگاه از مدل معمولی و 2504 دستگاه از مدل دولوکس تولید شد. مدل تولیدی بعدی </a:t>
            </a:r>
            <a:r>
              <a:rPr lang="en-US" sz="1700" dirty="0" err="1"/>
              <a:t>Mehari</a:t>
            </a:r>
            <a:r>
              <a:rPr lang="en-US" sz="1700" dirty="0"/>
              <a:t> </a:t>
            </a:r>
            <a:r>
              <a:rPr lang="fa-IR" sz="1700" dirty="0"/>
              <a:t>بود که در حقیقت با مهاری فرانسوی کاملا متفاوت بود و به نوعی مدل ایرانیزه شده سیتروئن </a:t>
            </a:r>
            <a:r>
              <a:rPr lang="en-US" sz="1700" dirty="0"/>
              <a:t>Baby </a:t>
            </a:r>
            <a:r>
              <a:rPr lang="en-US" sz="1700" dirty="0" err="1"/>
              <a:t>Brousse</a:t>
            </a:r>
            <a:r>
              <a:rPr lang="en-US" sz="1700" dirty="0"/>
              <a:t> </a:t>
            </a:r>
            <a:r>
              <a:rPr lang="fa-IR" sz="1700" dirty="0"/>
              <a:t>بود و در سال 1350 به بازار آمد. اتاق خاص آن به صورت وانت کروکی بود و قسمت سرنشینان با یک کروک برزنتی در فصول سرد بسته می شد.</a:t>
            </a:r>
          </a:p>
          <a:p>
            <a:endParaRPr lang="fa-IR" sz="1700" dirty="0"/>
          </a:p>
        </p:txBody>
      </p:sp>
      <p:sp>
        <p:nvSpPr>
          <p:cNvPr id="4" name="TextBox 3"/>
          <p:cNvSpPr txBox="1"/>
          <p:nvPr/>
        </p:nvSpPr>
        <p:spPr>
          <a:xfrm>
            <a:off x="9755505" y="3446145"/>
            <a:ext cx="2200275" cy="400110"/>
          </a:xfrm>
          <a:prstGeom prst="rect">
            <a:avLst/>
          </a:prstGeom>
          <a:noFill/>
        </p:spPr>
        <p:txBody>
          <a:bodyPr wrap="square" rtlCol="1">
            <a:spAutoFit/>
          </a:bodyPr>
          <a:lstStyle/>
          <a:p>
            <a:r>
              <a:rPr lang="fa-IR" sz="2000" dirty="0">
                <a:solidFill>
                  <a:srgbClr val="FF0000"/>
                </a:solidFill>
                <a:effectLst>
                  <a:outerShdw blurRad="38100" dist="38100" dir="2700000" algn="tl">
                    <a:srgbClr val="000000">
                      <a:alpha val="43137"/>
                    </a:srgbClr>
                  </a:outerShdw>
                </a:effectLst>
                <a:latin typeface="Pak Nastaleeq" panose="02000500000000020002" pitchFamily="2" charset="-78"/>
                <a:cs typeface="0 Soroosh" panose="00000400000000000000" pitchFamily="2" charset="-78"/>
              </a:rPr>
              <a:t>تولید ژیان آغاز </a:t>
            </a:r>
            <a:r>
              <a:rPr lang="fa-IR" sz="2000" dirty="0" smtClean="0">
                <a:solidFill>
                  <a:srgbClr val="FF0000"/>
                </a:solidFill>
                <a:effectLst>
                  <a:outerShdw blurRad="38100" dist="38100" dir="2700000" algn="tl">
                    <a:srgbClr val="000000">
                      <a:alpha val="43137"/>
                    </a:srgbClr>
                  </a:outerShdw>
                </a:effectLst>
                <a:latin typeface="Pak Nastaleeq" panose="02000500000000020002" pitchFamily="2" charset="-78"/>
                <a:cs typeface="0 Soroosh" panose="00000400000000000000" pitchFamily="2" charset="-78"/>
              </a:rPr>
              <a:t>شد</a:t>
            </a:r>
            <a:endParaRPr lang="fa-IR" sz="2000" dirty="0">
              <a:solidFill>
                <a:srgbClr val="FF0000"/>
              </a:solidFill>
              <a:effectLst>
                <a:outerShdw blurRad="38100" dist="38100" dir="2700000" algn="tl">
                  <a:srgbClr val="000000">
                    <a:alpha val="43137"/>
                  </a:srgbClr>
                </a:outerShdw>
              </a:effectLst>
              <a:latin typeface="Pak Nastaleeq" panose="02000500000000020002" pitchFamily="2" charset="-78"/>
              <a:cs typeface="0 Soroosh" panose="00000400000000000000" pitchFamily="2" charset="-78"/>
            </a:endParaRPr>
          </a:p>
        </p:txBody>
      </p:sp>
      <p:sp>
        <p:nvSpPr>
          <p:cNvPr id="5" name="Rectangle 4"/>
          <p:cNvSpPr/>
          <p:nvPr/>
        </p:nvSpPr>
        <p:spPr>
          <a:xfrm>
            <a:off x="4854698" y="-375940"/>
            <a:ext cx="2173993" cy="1323439"/>
          </a:xfrm>
          <a:prstGeom prst="rect">
            <a:avLst/>
          </a:prstGeom>
          <a:noFill/>
        </p:spPr>
        <p:txBody>
          <a:bodyPr wrap="none" lIns="91440" tIns="45720" rIns="91440" bIns="45720">
            <a:spAutoFit/>
          </a:bodyPr>
          <a:lstStyle/>
          <a:p>
            <a:pPr algn="ctr"/>
            <a:r>
              <a:rPr lang="fa-IR"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ak Nastaleeq" panose="02000500000000020002" pitchFamily="2" charset="-78"/>
                <a:cs typeface="Pak Nastaleeq" panose="02000500000000020002" pitchFamily="2" charset="-78"/>
              </a:rPr>
              <a:t>سایپا...</a:t>
            </a:r>
            <a:endParaRPr lang="en-US" sz="8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cs typeface="Pak Nastaleeq" panose="02000500000000020002" pitchFamily="2" charset="-78"/>
            </a:endParaRPr>
          </a:p>
        </p:txBody>
      </p:sp>
    </p:spTree>
    <p:extLst>
      <p:ext uri="{BB962C8B-B14F-4D97-AF65-F5344CB8AC3E}">
        <p14:creationId xmlns:p14="http://schemas.microsoft.com/office/powerpoint/2010/main" val="15163140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5259" y="-51435"/>
            <a:ext cx="3894666" cy="1320800"/>
          </a:xfrm>
        </p:spPr>
        <p:txBody>
          <a:bodyPr>
            <a:noAutofit/>
          </a:bodyPr>
          <a:lstStyle/>
          <a:p>
            <a:r>
              <a:rPr lang="fa-IR" sz="4500" dirty="0" smtClean="0">
                <a:effectLst>
                  <a:outerShdw blurRad="38100" dist="38100" dir="2700000" algn="tl">
                    <a:srgbClr val="000000">
                      <a:alpha val="43137"/>
                    </a:srgbClr>
                  </a:outerShdw>
                </a:effectLst>
                <a:latin typeface="Urdu Typesetting" panose="03020402040406030203" pitchFamily="66" charset="-78"/>
                <a:cs typeface="Urdu Typesetting" panose="03020402040406030203" pitchFamily="66" charset="-78"/>
              </a:rPr>
              <a:t>رنو 5وارد می شود...</a:t>
            </a:r>
            <a:endParaRPr lang="fa-IR" sz="4500" dirty="0">
              <a:effectLst>
                <a:outerShdw blurRad="38100" dist="38100" dir="2700000" algn="tl">
                  <a:srgbClr val="000000">
                    <a:alpha val="43137"/>
                  </a:srgbClr>
                </a:outerShdw>
              </a:effectLst>
              <a:latin typeface="Urdu Typesetting" panose="03020402040406030203" pitchFamily="66" charset="-78"/>
              <a:cs typeface="Urdu Typesetting" panose="03020402040406030203" pitchFamily="66" charset="-78"/>
            </a:endParaRPr>
          </a:p>
        </p:txBody>
      </p:sp>
      <p:sp>
        <p:nvSpPr>
          <p:cNvPr id="3" name="Content Placeholder 2"/>
          <p:cNvSpPr>
            <a:spLocks noGrp="1"/>
          </p:cNvSpPr>
          <p:nvPr>
            <p:ph idx="1"/>
          </p:nvPr>
        </p:nvSpPr>
        <p:spPr>
          <a:xfrm>
            <a:off x="2310055" y="669201"/>
            <a:ext cx="10218420" cy="6029325"/>
          </a:xfrm>
        </p:spPr>
        <p:txBody>
          <a:bodyPr>
            <a:normAutofit fontScale="85000" lnSpcReduction="10000"/>
          </a:bodyPr>
          <a:lstStyle/>
          <a:p>
            <a:r>
              <a:rPr lang="fa-IR" sz="2200" dirty="0">
                <a:solidFill>
                  <a:srgbClr val="FF0000"/>
                </a:solidFill>
              </a:rPr>
              <a:t>تغییر نام به سایپا</a:t>
            </a:r>
          </a:p>
          <a:p>
            <a:r>
              <a:rPr lang="fa-IR" dirty="0"/>
              <a:t>در سال 1353 شرکت سایپاک توانست با شرکت رنوی فرانسه برای تولید مدل محبوب رنو 5 در ایران به تفاهم برسد اما یک عدم تطابق میان نام شرکت و نوع فعالیتش که تولید اتومبیل های سیتروئن بود، با تولید رنو وجود داشت.</a:t>
            </a:r>
          </a:p>
          <a:p>
            <a:r>
              <a:rPr lang="fa-IR" dirty="0"/>
              <a:t>توافق برای تولید رنو همزمان شد با انتقال عمده سهام کارخانه سیتروئن در سبد سهام سایپاک به یک شرکت دیگر و همین عامل باعث شد که در اردیبهشت ماه 1354 در جلسه فوق العاده هیئت مدیره، نام سیتروئن از انتهای کلمات تشکیل دهنده نام سیپاک حذف شد و پس از آن این کارخانه، سایپا “</a:t>
            </a:r>
            <a:r>
              <a:rPr lang="en-US" dirty="0" err="1"/>
              <a:t>Societe</a:t>
            </a:r>
            <a:r>
              <a:rPr lang="en-US" dirty="0"/>
              <a:t> </a:t>
            </a:r>
            <a:r>
              <a:rPr lang="en-US" dirty="0" err="1"/>
              <a:t>Annonyme</a:t>
            </a:r>
            <a:r>
              <a:rPr lang="en-US" dirty="0"/>
              <a:t> </a:t>
            </a:r>
            <a:r>
              <a:rPr lang="en-US" dirty="0" err="1"/>
              <a:t>Iranienne</a:t>
            </a:r>
            <a:r>
              <a:rPr lang="en-US" dirty="0"/>
              <a:t> de Production Automobile” </a:t>
            </a:r>
            <a:r>
              <a:rPr lang="fa-IR" dirty="0"/>
              <a:t>نام گرفت و همزمان سرمایه شرکت به یک میلیارد ریال افزایش یافت.</a:t>
            </a:r>
          </a:p>
          <a:p>
            <a:r>
              <a:rPr lang="fa-IR" sz="2200" dirty="0">
                <a:solidFill>
                  <a:srgbClr val="FF0000"/>
                </a:solidFill>
              </a:rPr>
              <a:t>رنو 5 وارد می شود</a:t>
            </a:r>
          </a:p>
          <a:p>
            <a:r>
              <a:rPr lang="fa-IR" dirty="0"/>
              <a:t>یک سال بعد، سالن دیگری در کنار سالن تولید ژیان و تنها به منظور تولید رنو ساخته شد. رنوی 5 دارای یک موتور 4 سیلندر به حجم 970 سی سی و قدرت 47 اسب بخار بود و بدنه ای کوپه داشت و با وزن تنها 710 کیلوگرم خود گزینه ای مناسب برای قشر متوسط ایرانیان بود.</a:t>
            </a:r>
          </a:p>
          <a:p>
            <a:r>
              <a:rPr lang="fa-IR" dirty="0"/>
              <a:t>قیمت این خودرو در ابتدای عرضه، ۳۳ هزار و ۴۵۰  تومان بود ولی سایپا با تولید روزانه 75 دستگاه نتوانست پاسخگوی هجوم مشتاقان به این خودرو باشد و به این دلیل قیمت رنو 5 کوپه در بازار آزاد تا 43 هزار تومان نیز رسید که البته در ماه‌های بعد و ادامه تولید، شرایط به حالت عادی بازگشت.</a:t>
            </a:r>
          </a:p>
          <a:p>
            <a:r>
              <a:rPr lang="fa-IR" dirty="0"/>
              <a:t>اما خانواده های ایرانی که بر خلاف اروپائی ها تعداد فرزندان بیشتری داشتند، تقاضای رنو 5 پنج درب را از شرکت داشتند و این درخواست با کارخانه در میان گذاشته شد و در نتیجه از یکسال بعد اتاق پنج درب جایگزین کوپه شد و به همین دلیل رنو 5 کوپه های ساخت ایران به گزینه ای کمیاب در میان علاقمندان خودروهای کلاسیک تبدیل شده است. جالب آن است که مدل پنج درب اولین بار در ایران وحتی  قبل از فرانسه تولید شد</a:t>
            </a:r>
            <a:r>
              <a:rPr lang="fa-IR" dirty="0" smtClean="0"/>
              <a:t>.</a:t>
            </a:r>
          </a:p>
          <a:p>
            <a:r>
              <a:rPr lang="fa-IR" sz="2400" dirty="0" smtClean="0">
                <a:solidFill>
                  <a:srgbClr val="FF0000"/>
                </a:solidFill>
              </a:rPr>
              <a:t>سرعت پیشرفت</a:t>
            </a:r>
            <a:endParaRPr lang="fa-IR" sz="2400" dirty="0">
              <a:solidFill>
                <a:srgbClr val="FF0000"/>
              </a:solidFill>
            </a:endParaRPr>
          </a:p>
          <a:p>
            <a:r>
              <a:rPr lang="fa-IR" sz="2100" dirty="0"/>
              <a:t>اولین گروه کارکنان سایپا در سال 1347 تنها 30 نفر بودند ولی تنها در طول 9 سال تعداد آنها به حدود هزار نفر رسید و امروزه می توان ادعا کرد که هیچ ایرانی نیست که نام این شرکت را نشنیده باشد. این موفقیت بزرگ باید در تاریخ ایران به نام خانواده آیسه ثبت شود.</a:t>
            </a:r>
          </a:p>
          <a:p>
            <a:endParaRPr lang="fa-IR" dirty="0"/>
          </a:p>
        </p:txBody>
      </p:sp>
      <p:pic>
        <p:nvPicPr>
          <p:cNvPr id="3074" name="Picture 2" descr="تاریخچه سایپ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190" y="-88812"/>
            <a:ext cx="1784590" cy="11912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245745" y="136308"/>
            <a:ext cx="2558810" cy="307777"/>
          </a:xfrm>
          <a:prstGeom prst="rect">
            <a:avLst/>
          </a:prstGeom>
        </p:spPr>
        <p:txBody>
          <a:bodyPr wrap="square">
            <a:spAutoFit/>
          </a:bodyPr>
          <a:lstStyle/>
          <a:p>
            <a:r>
              <a:rPr lang="fa-IR" sz="1400" i="1" dirty="0">
                <a:solidFill>
                  <a:srgbClr val="FF0000"/>
                </a:solidFill>
                <a:latin typeface="IranSans"/>
              </a:rPr>
              <a:t>قوطی کبریت با طرح ژیان سایپا</a:t>
            </a:r>
            <a:endParaRPr lang="fa-IR" sz="1400" dirty="0">
              <a:solidFill>
                <a:srgbClr val="FF0000"/>
              </a:solidFill>
            </a:endParaRPr>
          </a:p>
        </p:txBody>
      </p:sp>
      <p:sp>
        <p:nvSpPr>
          <p:cNvPr id="6" name="TextBox 5"/>
          <p:cNvSpPr txBox="1"/>
          <p:nvPr/>
        </p:nvSpPr>
        <p:spPr>
          <a:xfrm>
            <a:off x="195519" y="361424"/>
            <a:ext cx="2609036" cy="1815882"/>
          </a:xfrm>
          <a:prstGeom prst="rect">
            <a:avLst/>
          </a:prstGeom>
          <a:noFill/>
        </p:spPr>
        <p:txBody>
          <a:bodyPr wrap="square" rtlCol="1">
            <a:spAutoFit/>
          </a:bodyPr>
          <a:lstStyle/>
          <a:p>
            <a:r>
              <a:rPr lang="fa-IR" sz="2800" b="1" u="sng" dirty="0">
                <a:uFill>
                  <a:solidFill>
                    <a:srgbClr val="99FFCC"/>
                  </a:solidFill>
                </a:uFill>
                <a:latin typeface="Urdu Typesetting" panose="03020402040406030203" pitchFamily="66" charset="-78"/>
                <a:cs typeface="Urdu Typesetting" panose="03020402040406030203" pitchFamily="66" charset="-78"/>
              </a:rPr>
              <a:t>یک کبریت که به سفارش شرکت سهامی سیتروئن تولید شده بود و به عنوان کادو به خریداران ژیان داده می </a:t>
            </a:r>
            <a:r>
              <a:rPr lang="fa-IR" sz="2800" b="1" u="sng" dirty="0" smtClean="0">
                <a:uFill>
                  <a:solidFill>
                    <a:srgbClr val="99FFCC"/>
                  </a:solidFill>
                </a:uFill>
                <a:latin typeface="Urdu Typesetting" panose="03020402040406030203" pitchFamily="66" charset="-78"/>
                <a:cs typeface="Urdu Typesetting" panose="03020402040406030203" pitchFamily="66" charset="-78"/>
              </a:rPr>
              <a:t>شد</a:t>
            </a:r>
            <a:endParaRPr lang="fa-IR" sz="2800" u="sng" dirty="0">
              <a:uFill>
                <a:solidFill>
                  <a:srgbClr val="99FFCC"/>
                </a:solidFill>
              </a:uFill>
              <a:latin typeface="Urdu Typesetting" panose="03020402040406030203" pitchFamily="66" charset="-78"/>
              <a:cs typeface="Urdu Typesetting" panose="03020402040406030203" pitchFamily="66" charset="-78"/>
            </a:endParaRPr>
          </a:p>
        </p:txBody>
      </p:sp>
      <p:pic>
        <p:nvPicPr>
          <p:cNvPr id="3076" name="Picture 4" descr="تاریخچه سایپ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28" y="2037402"/>
            <a:ext cx="2308560" cy="15409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542997" y="3093638"/>
            <a:ext cx="3074742" cy="646331"/>
          </a:xfrm>
          <a:prstGeom prst="rect">
            <a:avLst/>
          </a:prstGeom>
        </p:spPr>
        <p:txBody>
          <a:bodyPr wrap="square">
            <a:spAutoFit/>
          </a:bodyPr>
          <a:lstStyle/>
          <a:p>
            <a:pPr algn="r" rtl="1"/>
            <a:r>
              <a:rPr lang="fa-IR" b="1" dirty="0">
                <a:solidFill>
                  <a:srgbClr val="FF0000"/>
                </a:solidFill>
                <a:latin typeface="IranSans"/>
              </a:rPr>
              <a:t>یک دستگاه </a:t>
            </a:r>
            <a:r>
              <a:rPr lang="fa-IR" b="1" dirty="0" smtClean="0">
                <a:solidFill>
                  <a:srgbClr val="FF0000"/>
                </a:solidFill>
                <a:latin typeface="IranSans"/>
              </a:rPr>
              <a:t>سیتروئن</a:t>
            </a:r>
          </a:p>
          <a:p>
            <a:pPr algn="r" rtl="1"/>
            <a:r>
              <a:rPr lang="fa-IR" b="1" dirty="0" smtClean="0">
                <a:solidFill>
                  <a:srgbClr val="FF0000"/>
                </a:solidFill>
                <a:latin typeface="IranSans"/>
              </a:rPr>
              <a:t>  </a:t>
            </a:r>
            <a:r>
              <a:rPr lang="en-US" b="1" dirty="0" smtClean="0">
                <a:solidFill>
                  <a:srgbClr val="FF0000"/>
                </a:solidFill>
                <a:latin typeface="IranSans"/>
              </a:rPr>
              <a:t>AK</a:t>
            </a:r>
            <a:r>
              <a:rPr lang="fa-IR" b="1" dirty="0" smtClean="0">
                <a:solidFill>
                  <a:srgbClr val="FF0000"/>
                </a:solidFill>
                <a:latin typeface="IranSans"/>
              </a:rPr>
              <a:t>سری</a:t>
            </a:r>
            <a:r>
              <a:rPr lang="en-US" b="1" dirty="0" smtClean="0">
                <a:solidFill>
                  <a:srgbClr val="FF0000"/>
                </a:solidFill>
                <a:latin typeface="IranSans"/>
              </a:rPr>
              <a:t> </a:t>
            </a:r>
            <a:r>
              <a:rPr lang="fa-IR" b="1" dirty="0">
                <a:solidFill>
                  <a:srgbClr val="FF0000"/>
                </a:solidFill>
                <a:latin typeface="IranSans"/>
              </a:rPr>
              <a:t>در خط </a:t>
            </a:r>
            <a:r>
              <a:rPr lang="fa-IR" b="1" dirty="0" smtClean="0">
                <a:solidFill>
                  <a:srgbClr val="FF0000"/>
                </a:solidFill>
                <a:latin typeface="IranSans"/>
              </a:rPr>
              <a:t>تولید</a:t>
            </a:r>
            <a:r>
              <a:rPr lang="fa-IR" b="1" dirty="0">
                <a:solidFill>
                  <a:srgbClr val="FF0000"/>
                </a:solidFill>
                <a:latin typeface="IranSans"/>
              </a:rPr>
              <a:t> </a:t>
            </a:r>
            <a:endParaRPr lang="fa-IR" dirty="0">
              <a:solidFill>
                <a:srgbClr val="FF0000"/>
              </a:solidFill>
              <a:latin typeface="IranSans"/>
            </a:endParaRPr>
          </a:p>
        </p:txBody>
      </p:sp>
      <p:pic>
        <p:nvPicPr>
          <p:cNvPr id="3078" name="Picture 6" descr="تاریخچه سایپ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97" y="3803992"/>
            <a:ext cx="2172813" cy="14503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46685" y="5254345"/>
            <a:ext cx="2752725" cy="1200329"/>
          </a:xfrm>
          <a:prstGeom prst="rect">
            <a:avLst/>
          </a:prstGeom>
        </p:spPr>
        <p:txBody>
          <a:bodyPr wrap="square">
            <a:spAutoFit/>
          </a:bodyPr>
          <a:lstStyle/>
          <a:p>
            <a:pPr algn="r" rtl="1"/>
            <a:r>
              <a:rPr lang="fa-IR" b="1" dirty="0">
                <a:solidFill>
                  <a:srgbClr val="29AAA7"/>
                </a:solidFill>
                <a:latin typeface="IranSans"/>
                <a:cs typeface="0 Soroosh" panose="00000400000000000000" pitchFamily="2" charset="-78"/>
              </a:rPr>
              <a:t>یک دستگاه ژیان پیکاپ مسقف که در غرفه تاریخ سایپا در نمایشگاه توانمندیهای صنعت خودرو به نمایش در آمد</a:t>
            </a:r>
            <a:endParaRPr lang="fa-IR" b="0" i="0" dirty="0">
              <a:solidFill>
                <a:srgbClr val="29AAA7"/>
              </a:solidFill>
              <a:effectLst/>
              <a:latin typeface="IranSans"/>
              <a:cs typeface="0 Soroosh" panose="00000400000000000000" pitchFamily="2" charset="-78"/>
            </a:endParaRPr>
          </a:p>
        </p:txBody>
      </p:sp>
    </p:spTree>
    <p:extLst>
      <p:ext uri="{BB962C8B-B14F-4D97-AF65-F5344CB8AC3E}">
        <p14:creationId xmlns:p14="http://schemas.microsoft.com/office/powerpoint/2010/main" val="4168799272"/>
      </p:ext>
    </p:extLst>
  </p:cSld>
  <p:clrMapOvr>
    <a:masterClrMapping/>
  </p:clrMapOvr>
  <mc:AlternateContent xmlns:mc="http://schemas.openxmlformats.org/markup-compatibility/2006" xmlns:p14="http://schemas.microsoft.com/office/powerpoint/2010/main">
    <mc:Choice Requires="p14">
      <p:transition spd="slow" p14:dur="30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7423" y="-379780"/>
            <a:ext cx="2066628" cy="3099127"/>
          </a:xfrm>
        </p:spPr>
        <p:txBody>
          <a:bodyPr>
            <a:noAutofit/>
          </a:bodyPr>
          <a:lstStyle/>
          <a:p>
            <a:r>
              <a:rPr lang="fa-IR" sz="11500" dirty="0" smtClean="0">
                <a:latin typeface="Urdu Typesetting" panose="03020402040406030203" pitchFamily="66" charset="-78"/>
                <a:cs typeface="Urdu Typesetting" panose="03020402040406030203" pitchFamily="66" charset="-78"/>
              </a:rPr>
              <a:t>ایران خودرو</a:t>
            </a:r>
            <a:endParaRPr lang="fa-IR" sz="11500" dirty="0">
              <a:latin typeface="Urdu Typesetting" panose="03020402040406030203" pitchFamily="66" charset="-78"/>
              <a:cs typeface="Urdu Typesetting" panose="03020402040406030203" pitchFamily="66" charset="-78"/>
            </a:endParaRPr>
          </a:p>
        </p:txBody>
      </p:sp>
      <p:pic>
        <p:nvPicPr>
          <p:cNvPr id="7" name="clipo_taghvim_tarikh_6921">
            <a:hlinkClick r:id="" action="ppaction://media"/>
          </p:cNvPr>
          <p:cNvPicPr>
            <a:picLocks noChangeAspect="1"/>
          </p:cNvPicPr>
          <p:nvPr>
            <a:videoFile r:link="rId1"/>
            <p:extLst>
              <p:ext uri="{DAA4B4D4-6D71-4841-9C94-3DE7FCFB9230}">
                <p14:media xmlns:p14="http://schemas.microsoft.com/office/powerpoint/2010/main" r:embed="rId2">
                  <p14:trim st="2977" end="8029.3777"/>
                </p14:media>
              </p:ext>
            </p:extLst>
          </p:nvPr>
        </p:nvPicPr>
        <p:blipFill>
          <a:blip r:embed="rId5"/>
          <a:stretch>
            <a:fillRect/>
          </a:stretch>
        </p:blipFill>
        <p:spPr>
          <a:xfrm>
            <a:off x="6562981" y="3106907"/>
            <a:ext cx="5619407" cy="3224043"/>
          </a:xfrm>
          <a:prstGeom prst="rect">
            <a:avLst/>
          </a:prstGeom>
          <a:ln>
            <a:noFill/>
          </a:ln>
          <a:effectLst>
            <a:outerShdw blurRad="190500" algn="tl" rotWithShape="0">
              <a:srgbClr val="000000">
                <a:alpha val="70000"/>
              </a:srgbClr>
            </a:outerShdw>
          </a:effectLst>
        </p:spPr>
      </p:pic>
      <p:sp>
        <p:nvSpPr>
          <p:cNvPr id="8" name="Rectangle 7"/>
          <p:cNvSpPr/>
          <p:nvPr/>
        </p:nvSpPr>
        <p:spPr>
          <a:xfrm>
            <a:off x="-78724" y="0"/>
            <a:ext cx="4874781" cy="7017306"/>
          </a:xfrm>
          <a:prstGeom prst="rect">
            <a:avLst/>
          </a:prstGeom>
        </p:spPr>
        <p:txBody>
          <a:bodyPr wrap="square">
            <a:spAutoFit/>
          </a:bodyPr>
          <a:lstStyle/>
          <a:p>
            <a:pPr algn="r" fontAlgn="base"/>
            <a:r>
              <a:rPr lang="fa-IR" dirty="0">
                <a:solidFill>
                  <a:schemeClr val="tx1">
                    <a:lumMod val="95000"/>
                  </a:schemeClr>
                </a:solidFill>
                <a:latin typeface="IRKamran" panose="02000503000000020002" pitchFamily="2" charset="-78"/>
                <a:cs typeface="IRKamran" panose="02000503000000020002" pitchFamily="2" charset="-78"/>
              </a:rPr>
              <a:t>تاریخچه ایران خودرو به حدود ۵۸ سال پیش یعنی مرداد سال ۱۳۴۱ شمسی بازمی‌گردد. در آن دوران برادران خیامی با سرمایه نزدیک به ۱۰ میلیون تومان شرکت ایران ناسیونال (ایران خودرو فعلی) را با شماره ۸۳۵۲ و شناسه ملی ۱۰۱۰۰۳۶۰۷۹۴ در اداره ثبت شرکت‌های تهران به ثبت رساندند.</a:t>
            </a:r>
          </a:p>
          <a:p>
            <a:pPr algn="r" fontAlgn="base"/>
            <a:r>
              <a:rPr lang="fa-IR" dirty="0">
                <a:solidFill>
                  <a:schemeClr val="tx1">
                    <a:lumMod val="95000"/>
                  </a:schemeClr>
                </a:solidFill>
                <a:latin typeface="IRKamran" panose="02000503000000020002" pitchFamily="2" charset="-78"/>
                <a:cs typeface="IRKamran" panose="02000503000000020002" pitchFamily="2" charset="-78"/>
              </a:rPr>
              <a:t>به گزارش خودرو۴۵، این مجموعه تولیدی در ابتدای کار به ساخت و مونتاژ اتوبوس‌های «ال پی» یا ۳۲۱ که قطعات آن از کشور آلمان تامین می‌شد، روی آورد. تولید اتوبوس‌های آلمانی همچنان ادامه یافت تا آنکه مسئولان ایران‌خودرو (ایران ناسیونال) به فکر تولید محصولات سواری برای استفاده اکثر اقشار جامعه افتادند؛ بنابراین برادران خیامی با بسیاری از شرکت‌ها آلمانی، فرانسوی، ایتالیایی و انگلیسی وارد مذاکره شدند تا سرانجام شرکت تالبوت انگلستان قبول کرد مجوز تولید مدل هیلمن هانتر خود را به شرکت ایران خودرو بدهد.</a:t>
            </a:r>
          </a:p>
          <a:p>
            <a:pPr algn="r" fontAlgn="base"/>
            <a:r>
              <a:rPr lang="fa-IR" b="1" dirty="0">
                <a:solidFill>
                  <a:schemeClr val="tx1">
                    <a:lumMod val="95000"/>
                  </a:schemeClr>
                </a:solidFill>
                <a:latin typeface="IRKamran" panose="02000503000000020002" pitchFamily="2" charset="-78"/>
                <a:cs typeface="IRKamran" panose="02000503000000020002" pitchFamily="2" charset="-78"/>
              </a:rPr>
              <a:t>قرارداد هیلمن هانتر یا همان پیکان در سال ۱۳۴۵ میان شرکت ایران ناسیونال و کمپانی روتس انگلستان به عنوان مالک تالبوت به امضا رسید</a:t>
            </a:r>
            <a:r>
              <a:rPr lang="fa-IR" dirty="0">
                <a:solidFill>
                  <a:schemeClr val="tx1">
                    <a:lumMod val="95000"/>
                  </a:schemeClr>
                </a:solidFill>
                <a:latin typeface="IRKamran" panose="02000503000000020002" pitchFamily="2" charset="-78"/>
                <a:cs typeface="IRKamran" panose="02000503000000020002" pitchFamily="2" charset="-78"/>
              </a:rPr>
              <a:t> و از ۲۴ اردیبهشت ۱۳۴۶ خط تولید پیکان در تهران گشایش یافت. این محصول در تیپ‌های مختلفی از جمله پیکان کار، لوکس جوانان، استیشن و وانت به تولید رسید. همچنین در کنار تولید پیکان، عملیات ساخت و مونتاژ محصولات سنگین شرکت ایران ناسیونال نیز همچنان ادامه داشت.</a:t>
            </a:r>
          </a:p>
          <a:p>
            <a:pPr algn="r" fontAlgn="base"/>
            <a:r>
              <a:rPr lang="fa-IR" dirty="0">
                <a:solidFill>
                  <a:schemeClr val="tx1">
                    <a:lumMod val="95000"/>
                  </a:schemeClr>
                </a:solidFill>
                <a:latin typeface="IRKamran" panose="02000503000000020002" pitchFamily="2" charset="-78"/>
                <a:cs typeface="IRKamran" panose="02000503000000020002" pitchFamily="2" charset="-78"/>
              </a:rPr>
              <a:t>فعالیت‌های ایران خودرو در دهه ۵۰</a:t>
            </a:r>
          </a:p>
          <a:p>
            <a:pPr algn="r" fontAlgn="base"/>
            <a:r>
              <a:rPr lang="fa-IR" dirty="0">
                <a:solidFill>
                  <a:schemeClr val="tx1">
                    <a:lumMod val="95000"/>
                  </a:schemeClr>
                </a:solidFill>
                <a:latin typeface="IRKamran" panose="02000503000000020002" pitchFamily="2" charset="-78"/>
                <a:cs typeface="IRKamran" panose="02000503000000020002" pitchFamily="2" charset="-78"/>
              </a:rPr>
              <a:t>در سال ۱۳۵۲ بود که مسئولان ایران خودرو یا ایران ناسیونال سابق تصمیم گرفتند تا در زمینه تولید محصولات‌شان به خودکفایی برسند و مدل‌هایی تماما ایرانی را به دست مشتریان خود برسانند؛ در نتیجه برادران خیامی اقدام به تاسیس چندین کارخانه و شرکت تامین کننده در نقاط مختلف کشور کردند اما به دلیل حوادث منجر به انقلاب اسلامی در سال ۱۳۵۷ و پس از آن شروع جنگ تحمیلی، این پروژه‌ها متوقف شدند</a:t>
            </a:r>
            <a:r>
              <a:rPr lang="fa-IR" dirty="0" smtClean="0">
                <a:solidFill>
                  <a:schemeClr val="tx1">
                    <a:lumMod val="95000"/>
                  </a:schemeClr>
                </a:solidFill>
                <a:latin typeface="IRKamran" panose="02000503000000020002" pitchFamily="2" charset="-78"/>
                <a:cs typeface="IRKamran" panose="02000503000000020002" pitchFamily="2" charset="-78"/>
              </a:rPr>
              <a:t>.</a:t>
            </a:r>
            <a:endParaRPr lang="fa-IR" dirty="0">
              <a:solidFill>
                <a:schemeClr val="tx1">
                  <a:lumMod val="95000"/>
                </a:schemeClr>
              </a:solidFill>
              <a:latin typeface="IRKamran" panose="02000503000000020002" pitchFamily="2" charset="-78"/>
              <a:cs typeface="IRKamran" panose="02000503000000020002" pitchFamily="2" charset="-78"/>
            </a:endParaRPr>
          </a:p>
        </p:txBody>
      </p:sp>
      <p:pic>
        <p:nvPicPr>
          <p:cNvPr id="6" name="Picture 10" descr="پیش فروش همزمان سایپا و ایران خودرو – اقتصاد برتر"/>
          <p:cNvPicPr>
            <a:picLocks noChangeAspect="1" noChangeArrowheads="1"/>
          </p:cNvPicPr>
          <p:nvPr/>
        </p:nvPicPr>
        <p:blipFill rotWithShape="1">
          <a:blip r:embed="rId6">
            <a:extLst>
              <a:ext uri="{28A0092B-C50C-407E-A947-70E740481C1C}">
                <a14:useLocalDpi xmlns:a14="http://schemas.microsoft.com/office/drawing/2010/main" val="0"/>
              </a:ext>
            </a:extLst>
          </a:blip>
          <a:srcRect l="50005"/>
          <a:stretch/>
        </p:blipFill>
        <p:spPr bwMode="auto">
          <a:xfrm>
            <a:off x="4780757" y="3198788"/>
            <a:ext cx="1714504" cy="2267577"/>
          </a:xfrm>
          <a:prstGeom prst="roundRect">
            <a:avLst>
              <a:gd name="adj" fmla="val 35632"/>
            </a:avLst>
          </a:prstGeom>
          <a:solidFill>
            <a:srgbClr val="FFFFFF">
              <a:shade val="85000"/>
            </a:srgbClr>
          </a:solidFill>
          <a:ln>
            <a:noFill/>
          </a:ln>
          <a:effectLst>
            <a:reflection blurRad="12700" stA="38000" endPos="28000" dist="5000" dir="5400000" sy="-100000" algn="bl" rotWithShape="0"/>
          </a:effectLst>
          <a:extLst/>
        </p:spPr>
      </p:pic>
      <p:pic>
        <p:nvPicPr>
          <p:cNvPr id="9" name="9f1dc78f579ce983c7dbf6d01d33c6f324277699-360p">
            <a:hlinkClick r:id="" action="ppaction://media"/>
          </p:cNvPr>
          <p:cNvPicPr>
            <a:picLocks noGrp="1" noChangeAspect="1"/>
          </p:cNvPicPr>
          <p:nvPr>
            <p:ph idx="1"/>
            <a:videoFile r:link="rId1"/>
            <p:extLst>
              <p:ext uri="{DAA4B4D4-6D71-4841-9C94-3DE7FCFB9230}">
                <p14:media xmlns:p14="http://schemas.microsoft.com/office/powerpoint/2010/main" r:embed="rId3">
                  <p14:trim st="20246"/>
                  <p14:bmkLst>
                    <p14:bmk name="Bookmark 1" time="76165.8815"/>
                  </p14:bmkLst>
                </p14:media>
              </p:ext>
            </p:extLst>
          </p:nvPr>
        </p:nvPicPr>
        <p:blipFill>
          <a:blip r:embed="rId7"/>
          <a:stretch>
            <a:fillRect/>
          </a:stretch>
        </p:blipFill>
        <p:spPr>
          <a:xfrm>
            <a:off x="6562981" y="-1"/>
            <a:ext cx="5619408" cy="31069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47325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67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fullScrn="1">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video fullScrn="1">
              <p:cMediaNode vol="100000">
                <p:cTn id="18" fill="hold" display="0">
                  <p:stCondLst>
                    <p:cond delay="indefinite"/>
                  </p:stCondLst>
                </p:cTn>
                <p:tgtEl>
                  <p:spTgt spid="9"/>
                </p:tgtEl>
              </p:cMediaNode>
            </p:vide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758</TotalTime>
  <Words>1568</Words>
  <Application>Microsoft Office PowerPoint</Application>
  <PresentationFormat>Widescreen</PresentationFormat>
  <Paragraphs>44</Paragraphs>
  <Slides>5</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vt:i4>
      </vt:variant>
    </vt:vector>
  </HeadingPairs>
  <TitlesOfParts>
    <vt:vector size="17" baseType="lpstr">
      <vt:lpstr>0 Soroosh</vt:lpstr>
      <vt:lpstr>Arial</vt:lpstr>
      <vt:lpstr>Calibri</vt:lpstr>
      <vt:lpstr>IranNastaliq</vt:lpstr>
      <vt:lpstr>IranSans</vt:lpstr>
      <vt:lpstr>IRKamran</vt:lpstr>
      <vt:lpstr>Pak Nastaleeq</vt:lpstr>
      <vt:lpstr>Tahoma</vt:lpstr>
      <vt:lpstr>Trebuchet MS</vt:lpstr>
      <vt:lpstr>Urdu Typesetting</vt:lpstr>
      <vt:lpstr>Wingdings 3</vt:lpstr>
      <vt:lpstr>Facet</vt:lpstr>
      <vt:lpstr>نگاهی برخودروسازی ایران</vt:lpstr>
      <vt:lpstr>سایپا</vt:lpstr>
      <vt:lpstr>PowerPoint Presentation</vt:lpstr>
      <vt:lpstr>رنو 5وارد می شود...</vt:lpstr>
      <vt:lpstr>ایران خودرو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خودرو هااز اول تا آخر</dc:title>
  <dc:creator>Mahdi</dc:creator>
  <cp:lastModifiedBy>Mahdi</cp:lastModifiedBy>
  <cp:revision>52</cp:revision>
  <dcterms:created xsi:type="dcterms:W3CDTF">2020-09-20T10:55:53Z</dcterms:created>
  <dcterms:modified xsi:type="dcterms:W3CDTF">2020-11-25T09:51:28Z</dcterms:modified>
</cp:coreProperties>
</file>