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0"/>
  </p:notesMasterIdLst>
  <p:sldIdLst>
    <p:sldId id="277" r:id="rId2"/>
    <p:sldId id="278" r:id="rId3"/>
    <p:sldId id="279" r:id="rId4"/>
    <p:sldId id="280" r:id="rId5"/>
    <p:sldId id="281" r:id="rId6"/>
    <p:sldId id="282" r:id="rId7"/>
    <p:sldId id="283" r:id="rId8"/>
    <p:sldId id="28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E3EE10-07A7-4EF4-8BA3-C9DD5D810412}">
          <p14:sldIdLst>
            <p14:sldId id="277"/>
            <p14:sldId id="278"/>
            <p14:sldId id="279"/>
            <p14:sldId id="280"/>
            <p14:sldId id="281"/>
            <p14:sldId id="282"/>
            <p14:sldId id="283"/>
            <p14:sldId id="2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 initials="M" lastIdx="2" clrIdx="0">
    <p:extLst>
      <p:ext uri="{19B8F6BF-5375-455C-9EA6-DF929625EA0E}">
        <p15:presenceInfo xmlns:p15="http://schemas.microsoft.com/office/powerpoint/2012/main" userId="Mahdi" providerId="None"/>
      </p:ext>
    </p:extLst>
  </p:cmAuthor>
  <p:cmAuthor id="2" name="Mahdi" initials="M [2]" lastIdx="1" clrIdx="1">
    <p:extLst>
      <p:ext uri="{19B8F6BF-5375-455C-9EA6-DF929625EA0E}">
        <p15:presenceInfo xmlns:p15="http://schemas.microsoft.com/office/powerpoint/2012/main" userId="1730e8eb5250da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0066"/>
    <a:srgbClr val="99FFCC"/>
    <a:srgbClr val="FF99CC"/>
    <a:srgbClr val="29AAA7"/>
    <a:srgbClr val="66FF33"/>
    <a:srgbClr val="90C226"/>
    <a:srgbClr val="DE0005"/>
    <a:srgbClr val="BFBB84"/>
    <a:srgbClr val="A4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85" autoAdjust="0"/>
    <p:restoredTop sz="94660"/>
  </p:normalViewPr>
  <p:slideViewPr>
    <p:cSldViewPr snapToGrid="0">
      <p:cViewPr varScale="1">
        <p:scale>
          <a:sx n="63" d="100"/>
          <a:sy n="63" d="100"/>
        </p:scale>
        <p:origin x="785" y="36"/>
      </p:cViewPr>
      <p:guideLst/>
    </p:cSldViewPr>
  </p:slideViewPr>
  <p:notesTextViewPr>
    <p:cViewPr>
      <p:scale>
        <a:sx n="1" d="1"/>
        <a:sy n="1" d="1"/>
      </p:scale>
      <p:origin x="0" y="0"/>
    </p:cViewPr>
  </p:notesTextViewPr>
  <p:sorterViewPr>
    <p:cViewPr>
      <p:scale>
        <a:sx n="100" d="100"/>
        <a:sy n="100" d="100"/>
      </p:scale>
      <p:origin x="0" y="-5266"/>
    </p:cViewPr>
  </p:sorter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D225D-13C3-4702-8763-5F73653AC7C2}" type="doc">
      <dgm:prSet loTypeId="urn:microsoft.com/office/officeart/2005/8/layout/vList2" loCatId="list" qsTypeId="urn:microsoft.com/office/officeart/2005/8/quickstyle/3d5" qsCatId="3D" csTypeId="urn:microsoft.com/office/officeart/2005/8/colors/colorful1" csCatId="colorful" phldr="1"/>
      <dgm:spPr/>
      <dgm:t>
        <a:bodyPr/>
        <a:lstStyle/>
        <a:p>
          <a:endParaRPr lang="en-US"/>
        </a:p>
      </dgm:t>
    </dgm:pt>
    <dgm:pt modelId="{3CC88676-5A18-4C65-8AEA-319AB84E0FDC}">
      <dgm:prSet custT="1"/>
      <dgm:spPr/>
      <dgm:t>
        <a:bodyPr/>
        <a:lstStyle/>
        <a:p>
          <a:pPr rtl="0"/>
          <a:r>
            <a:rPr lang="fa-IR" sz="2400" dirty="0" smtClean="0">
              <a:effectLst>
                <a:outerShdw blurRad="38100" dist="38100" dir="2700000" algn="tl">
                  <a:srgbClr val="000000">
                    <a:alpha val="43137"/>
                  </a:srgbClr>
                </a:outerShdw>
              </a:effectLst>
              <a:latin typeface="Urdu Typesetting" panose="03020402040406030203" pitchFamily="66" charset="-78"/>
              <a:cs typeface="0 Ziba" panose="00000400000000000000" pitchFamily="2" charset="-78"/>
            </a:rPr>
            <a:t>مارچلو گاندینی</a:t>
          </a:r>
          <a:endParaRPr lang="fa-IR" sz="2400" dirty="0">
            <a:effectLst>
              <a:outerShdw blurRad="38100" dist="38100" dir="2700000" algn="tl">
                <a:srgbClr val="000000">
                  <a:alpha val="43137"/>
                </a:srgbClr>
              </a:outerShdw>
            </a:effectLst>
            <a:latin typeface="Urdu Typesetting" panose="03020402040406030203" pitchFamily="66" charset="-78"/>
            <a:cs typeface="0 Ziba" panose="00000400000000000000" pitchFamily="2" charset="-78"/>
          </a:endParaRPr>
        </a:p>
      </dgm:t>
    </dgm:pt>
    <dgm:pt modelId="{602D75C4-AE0E-4660-A034-4CBA9AA2C806}" type="parTrans" cxnId="{3E2CE041-47C8-4113-B2CC-8637D18DD66E}">
      <dgm:prSet/>
      <dgm:spPr/>
      <dgm:t>
        <a:bodyPr/>
        <a:lstStyle/>
        <a:p>
          <a:endParaRPr lang="en-US"/>
        </a:p>
      </dgm:t>
    </dgm:pt>
    <dgm:pt modelId="{BCA3EB5A-5E19-4842-A071-25DCA3420BFF}" type="sibTrans" cxnId="{3E2CE041-47C8-4113-B2CC-8637D18DD66E}">
      <dgm:prSet/>
      <dgm:spPr/>
      <dgm:t>
        <a:bodyPr/>
        <a:lstStyle/>
        <a:p>
          <a:endParaRPr lang="en-US"/>
        </a:p>
      </dgm:t>
    </dgm:pt>
    <dgm:pt modelId="{337032CA-A61F-4EB3-89C8-95C7C4EF1C04}" type="pres">
      <dgm:prSet presAssocID="{417D225D-13C3-4702-8763-5F73653AC7C2}" presName="linear" presStyleCnt="0">
        <dgm:presLayoutVars>
          <dgm:animLvl val="lvl"/>
          <dgm:resizeHandles val="exact"/>
        </dgm:presLayoutVars>
      </dgm:prSet>
      <dgm:spPr/>
      <dgm:t>
        <a:bodyPr/>
        <a:lstStyle/>
        <a:p>
          <a:endParaRPr lang="en-US"/>
        </a:p>
      </dgm:t>
    </dgm:pt>
    <dgm:pt modelId="{0E3EC3BA-6FAE-44BF-92D0-5DBFA0F84661}" type="pres">
      <dgm:prSet presAssocID="{3CC88676-5A18-4C65-8AEA-319AB84E0FDC}" presName="parentText" presStyleLbl="node1" presStyleIdx="0" presStyleCnt="1" custLinFactNeighborX="1086" custLinFactNeighborY="45641">
        <dgm:presLayoutVars>
          <dgm:chMax val="0"/>
          <dgm:bulletEnabled val="1"/>
        </dgm:presLayoutVars>
      </dgm:prSet>
      <dgm:spPr/>
      <dgm:t>
        <a:bodyPr/>
        <a:lstStyle/>
        <a:p>
          <a:endParaRPr lang="en-US"/>
        </a:p>
      </dgm:t>
    </dgm:pt>
  </dgm:ptLst>
  <dgm:cxnLst>
    <dgm:cxn modelId="{88B122E4-13AC-48C1-9220-8B4C036A661E}" type="presOf" srcId="{417D225D-13C3-4702-8763-5F73653AC7C2}" destId="{337032CA-A61F-4EB3-89C8-95C7C4EF1C04}" srcOrd="0" destOrd="0" presId="urn:microsoft.com/office/officeart/2005/8/layout/vList2"/>
    <dgm:cxn modelId="{2C5E6223-FC70-4EB6-AD95-5AC405FBB5D1}" type="presOf" srcId="{3CC88676-5A18-4C65-8AEA-319AB84E0FDC}" destId="{0E3EC3BA-6FAE-44BF-92D0-5DBFA0F84661}" srcOrd="0" destOrd="0" presId="urn:microsoft.com/office/officeart/2005/8/layout/vList2"/>
    <dgm:cxn modelId="{3E2CE041-47C8-4113-B2CC-8637D18DD66E}" srcId="{417D225D-13C3-4702-8763-5F73653AC7C2}" destId="{3CC88676-5A18-4C65-8AEA-319AB84E0FDC}" srcOrd="0" destOrd="0" parTransId="{602D75C4-AE0E-4660-A034-4CBA9AA2C806}" sibTransId="{BCA3EB5A-5E19-4842-A071-25DCA3420BFF}"/>
    <dgm:cxn modelId="{DB22F91A-2815-480E-BDA0-C6D777F154BB}" type="presParOf" srcId="{337032CA-A61F-4EB3-89C8-95C7C4EF1C04}" destId="{0E3EC3BA-6FAE-44BF-92D0-5DBFA0F8466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EC3BA-6FAE-44BF-92D0-5DBFA0F84661}">
      <dsp:nvSpPr>
        <dsp:cNvPr id="0" name=""/>
        <dsp:cNvSpPr/>
      </dsp:nvSpPr>
      <dsp:spPr>
        <a:xfrm>
          <a:off x="0" y="467"/>
          <a:ext cx="1579278" cy="522752"/>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a-IR" sz="2400" kern="1200" dirty="0" smtClean="0">
              <a:effectLst>
                <a:outerShdw blurRad="38100" dist="38100" dir="2700000" algn="tl">
                  <a:srgbClr val="000000">
                    <a:alpha val="43137"/>
                  </a:srgbClr>
                </a:outerShdw>
              </a:effectLst>
              <a:latin typeface="Urdu Typesetting" panose="03020402040406030203" pitchFamily="66" charset="-78"/>
              <a:cs typeface="0 Ziba" panose="00000400000000000000" pitchFamily="2" charset="-78"/>
            </a:rPr>
            <a:t>مارچلو گاندینی</a:t>
          </a:r>
          <a:endParaRPr lang="fa-IR" sz="2400" kern="1200" dirty="0">
            <a:effectLst>
              <a:outerShdw blurRad="38100" dist="38100" dir="2700000" algn="tl">
                <a:srgbClr val="000000">
                  <a:alpha val="43137"/>
                </a:srgbClr>
              </a:outerShdw>
            </a:effectLst>
            <a:latin typeface="Urdu Typesetting" panose="03020402040406030203" pitchFamily="66" charset="-78"/>
            <a:cs typeface="0 Ziba" panose="00000400000000000000" pitchFamily="2" charset="-78"/>
          </a:endParaRPr>
        </a:p>
      </dsp:txBody>
      <dsp:txXfrm>
        <a:off x="25519" y="25986"/>
        <a:ext cx="1528240" cy="471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DBE9EE-227F-475B-808D-516CC08A17FA}" type="datetimeFigureOut">
              <a:rPr lang="fa-IR" smtClean="0"/>
              <a:t>10/04/1442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D10051A4-0779-45A4-AB35-355836B72F1A}" type="slidenum">
              <a:rPr lang="fa-IR" smtClean="0"/>
              <a:t>‹#›</a:t>
            </a:fld>
            <a:endParaRPr lang="fa-IR"/>
          </a:p>
        </p:txBody>
      </p:sp>
    </p:spTree>
    <p:extLst>
      <p:ext uri="{BB962C8B-B14F-4D97-AF65-F5344CB8AC3E}">
        <p14:creationId xmlns:p14="http://schemas.microsoft.com/office/powerpoint/2010/main" val="13356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01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373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8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9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535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15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0710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1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98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33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8569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580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20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0211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6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83047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28.jpeg"/><Relationship Id="rId12" Type="http://schemas.openxmlformats.org/officeDocument/2006/relationships/hyperlink" Target="https://blog.mercedes-benz-passion.com/2017/11/happy-birthday-dr-h-c-bruno-sacco/"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jpeg"/><Relationship Id="rId11" Type="http://schemas.openxmlformats.org/officeDocument/2006/relationships/image" Target="../media/image24.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619" y="0"/>
            <a:ext cx="8596668" cy="1048935"/>
          </a:xfrm>
          <a:effectLst>
            <a:glow rad="101600">
              <a:schemeClr val="accent2">
                <a:satMod val="175000"/>
                <a:alpha val="40000"/>
              </a:schemeClr>
            </a:glow>
          </a:effectLst>
          <a:scene3d>
            <a:camera prst="orthographicFront"/>
            <a:lightRig rig="threePt" dir="t"/>
          </a:scene3d>
          <a:sp3d>
            <a:bevelT w="152400" h="50800" prst="softRound"/>
            <a:bevelB w="152400" prst="angle"/>
          </a:sp3d>
        </p:spPr>
        <p:txBody>
          <a:bodyPr>
            <a:noAutofit/>
          </a:bodyPr>
          <a:lstStyle/>
          <a:p>
            <a:pPr algn="ctr"/>
            <a:r>
              <a:rPr lang="fa-IR" sz="7200" dirty="0" smtClean="0">
                <a:latin typeface="Urdu Typesetting" panose="03020402040406030203" pitchFamily="66" charset="-78"/>
                <a:cs typeface="Urdu Typesetting" panose="03020402040406030203" pitchFamily="66" charset="-78"/>
              </a:rPr>
              <a:t> فصل سوم طراحان چیره دست</a:t>
            </a:r>
            <a:endParaRPr lang="fa-IR" sz="7200" dirty="0">
              <a:latin typeface="Urdu Typesetting" panose="03020402040406030203" pitchFamily="66" charset="-78"/>
              <a:cs typeface="Urdu Typesetting" panose="03020402040406030203" pitchFamily="66" charset="-78"/>
            </a:endParaRPr>
          </a:p>
        </p:txBody>
      </p:sp>
      <p:pic>
        <p:nvPicPr>
          <p:cNvPr id="1026" name="Picture 2" descr="با نوابغ طراحی خودرو آشنا شوید"/>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4124" y="1271820"/>
            <a:ext cx="7571657" cy="454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1730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85" y="0"/>
            <a:ext cx="8632401" cy="2995101"/>
          </a:xfrm>
        </p:spPr>
        <p:txBody>
          <a:bodyPr>
            <a:normAutofit/>
          </a:bodyPr>
          <a:lstStyle/>
          <a:p>
            <a:pPr algn="r"/>
            <a:r>
              <a:rPr lang="fa-IR" sz="2400" dirty="0" smtClean="0">
                <a:effectLst>
                  <a:outerShdw blurRad="38100" dist="38100" dir="2700000" algn="tl">
                    <a:srgbClr val="000000">
                      <a:alpha val="43137"/>
                    </a:srgbClr>
                  </a:outerShdw>
                </a:effectLst>
                <a:cs typeface="B Kamran" panose="00000400000000000000" pitchFamily="2" charset="-78"/>
              </a:rPr>
              <a:t>طراحی خودرو از کلیدی‌ترین عوامل محبوبیت و فروش آن است. همواره بهترین هنرمندان و طراحان دنیا در صنعت خودرو به کار گرفته می‌شوند تا محصولی خلق کنند که از هرجهت زیبا و مسحور کننده باشد. </a:t>
            </a:r>
            <a:r>
              <a:rPr lang="fa-IR" sz="2400" dirty="0">
                <a:effectLst>
                  <a:outerShdw blurRad="38100" dist="38100" dir="2700000" algn="tl">
                    <a:srgbClr val="000000">
                      <a:alpha val="43137"/>
                    </a:srgbClr>
                  </a:outerShdw>
                </a:effectLst>
                <a:cs typeface="B Kamran" panose="00000400000000000000" pitchFamily="2" charset="-78"/>
              </a:rPr>
              <a:t>اگر جیاجیارو را بهترین طراح تاریخ ندانیم، قطعا لقب یکی از بهترین طراحان خودرو در طول تاریخ صنعت خودرو متعلق به این فرد است. بسیاری از مقالات و کارشناسان مختلف خودرویی وی را به عنوان طراح قرن انتخاب کرده‌اند. جیاجیارو نه تنها بیش از ۲۰۰ خودرو طراحی کرده، بلکه طراحی انواع موتورسیکلت و ساعت نیز در کارنامه وی حضور دارد. جیاجیارو نیز در سال ۱۹۶۸ شرکت ایتال دیزاین را بنا نهاد که یکی از قطب‌های طراحی خودرو در جهان است. بی‌ام‌و </a:t>
            </a:r>
            <a:r>
              <a:rPr lang="en-US" sz="2400" dirty="0">
                <a:effectLst>
                  <a:outerShdw blurRad="38100" dist="38100" dir="2700000" algn="tl">
                    <a:srgbClr val="000000">
                      <a:alpha val="43137"/>
                    </a:srgbClr>
                  </a:outerShdw>
                </a:effectLst>
                <a:cs typeface="B Kamran" panose="00000400000000000000" pitchFamily="2" charset="-78"/>
              </a:rPr>
              <a:t>M1، </a:t>
            </a:r>
            <a:r>
              <a:rPr lang="fa-IR" sz="2400" dirty="0">
                <a:effectLst>
                  <a:outerShdw blurRad="38100" dist="38100" dir="2700000" algn="tl">
                    <a:srgbClr val="000000">
                      <a:alpha val="43137"/>
                    </a:srgbClr>
                  </a:outerShdw>
                </a:effectLst>
                <a:cs typeface="B Kamran" panose="00000400000000000000" pitchFamily="2" charset="-78"/>
              </a:rPr>
              <a:t>فیات ۸۵۰ و لوتوس اسپریت از کار‌های شاخص جیاجیارو است. </a:t>
            </a:r>
          </a:p>
        </p:txBody>
      </p:sp>
      <p:pic>
        <p:nvPicPr>
          <p:cNvPr id="2050" name="Picture 2" descr="Giorgetto Giugi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31" y="4026993"/>
            <a:ext cx="4303456" cy="2422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Best Located Hotel In Little Italy San Diego - HGI Bay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062" y="0"/>
            <a:ext cx="3309938" cy="1739188"/>
          </a:xfrm>
          <a:prstGeom prst="roundRect">
            <a:avLst>
              <a:gd name="adj" fmla="val 6623"/>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1998153" y="6231883"/>
            <a:ext cx="1875835" cy="707886"/>
          </a:xfrm>
          <a:prstGeom prst="rect">
            <a:avLst/>
          </a:prstGeom>
        </p:spPr>
        <p:txBody>
          <a:bodyPr wrap="none">
            <a:spAutoFit/>
          </a:bodyPr>
          <a:lstStyle/>
          <a:p>
            <a:r>
              <a:rPr lang="fa-IR" sz="4000" dirty="0">
                <a:solidFill>
                  <a:schemeClr val="accent4"/>
                </a:solidFill>
                <a:effectLst>
                  <a:outerShdw blurRad="38100" dist="38100" dir="2700000" algn="tl">
                    <a:srgbClr val="000000">
                      <a:alpha val="43137"/>
                    </a:srgbClr>
                  </a:outerShdw>
                </a:effectLst>
                <a:latin typeface="Urdu Typesetting" panose="03020402040406030203" pitchFamily="66" charset="-78"/>
                <a:cs typeface="B Kamran" panose="00000400000000000000" pitchFamily="2" charset="-78"/>
              </a:rPr>
              <a:t>جورجتو جیاجیارو</a:t>
            </a:r>
            <a:endParaRPr lang="fa-IR" sz="4000" b="0" i="0" dirty="0">
              <a:solidFill>
                <a:schemeClr val="accent4"/>
              </a:solidFill>
              <a:effectLst>
                <a:outerShdw blurRad="38100" dist="38100" dir="2700000" algn="tl">
                  <a:srgbClr val="000000">
                    <a:alpha val="43137"/>
                  </a:srgbClr>
                </a:outerShdw>
              </a:effectLst>
              <a:latin typeface="Urdu Typesetting" panose="03020402040406030203" pitchFamily="66" charset="-78"/>
              <a:cs typeface="B Kamran" panose="00000400000000000000" pitchFamily="2" charset="-78"/>
            </a:endParaRPr>
          </a:p>
        </p:txBody>
      </p:sp>
      <p:pic>
        <p:nvPicPr>
          <p:cNvPr id="2054" name="Picture 6" descr="lotus espir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536" y="4613890"/>
            <a:ext cx="3135837" cy="2325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descr="lamborghini count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373" y="4543872"/>
            <a:ext cx="3501325" cy="2325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Rectangle 7"/>
          <p:cNvSpPr/>
          <p:nvPr/>
        </p:nvSpPr>
        <p:spPr>
          <a:xfrm>
            <a:off x="5103494" y="2506576"/>
            <a:ext cx="6918204" cy="2893100"/>
          </a:xfrm>
          <a:prstGeom prst="rect">
            <a:avLst/>
          </a:prstGeom>
        </p:spPr>
        <p:txBody>
          <a:bodyPr wrap="square">
            <a:spAutoFit/>
          </a:bodyPr>
          <a:lstStyle/>
          <a:p>
            <a:pPr algn="r"/>
            <a:r>
              <a:rPr lang="fa-IR" sz="2600" dirty="0">
                <a:solidFill>
                  <a:srgbClr val="FF0000"/>
                </a:solidFill>
                <a:latin typeface="IRANSans"/>
                <a:cs typeface="B Tabassom" panose="00000400000000000000" pitchFamily="2" charset="-78"/>
              </a:rPr>
              <a:t>اگر جیاجیارو را بهترین طراح تاریخ ندانیم، قطعا لقب یکی از بهترین طراحان خودرو در طول تاریخ صنعت خودرو متعلق به این فرد است. بسیاری از مقالات و کارشناسان مختلف خودرویی وی را به عنوان طراح قرن انتخاب کرده‌اند. جیاجیارو نه تنها بیش از ۲۰۰ خودرو طراحی کرده، بلکه طراحی انواع موتورسیکلت و ساعت نیز در کارنامه وی حضور دارد. جیاجیارو نیز در سال ۱۹۶۸ شرکت ایتال دیزاین را بنا نهاد که یکی از قطب‌های طراحی خودرو در جهان است. بی‌ام‌</a:t>
            </a:r>
            <a:r>
              <a:rPr lang="en-US" sz="2600" dirty="0">
                <a:solidFill>
                  <a:srgbClr val="FF0000"/>
                </a:solidFill>
                <a:latin typeface="IRANSans"/>
                <a:cs typeface="B Tabassom" panose="00000400000000000000" pitchFamily="2" charset="-78"/>
              </a:rPr>
              <a:t> , </a:t>
            </a:r>
            <a:r>
              <a:rPr lang="fa-IR" sz="2600" dirty="0">
                <a:solidFill>
                  <a:srgbClr val="FF0000"/>
                </a:solidFill>
                <a:latin typeface="IRANSans"/>
                <a:cs typeface="B Tabassom" panose="00000400000000000000" pitchFamily="2" charset="-78"/>
              </a:rPr>
              <a:t>و</a:t>
            </a:r>
            <a:r>
              <a:rPr lang="en-US" sz="2600" dirty="0">
                <a:solidFill>
                  <a:srgbClr val="FF0000"/>
                </a:solidFill>
                <a:latin typeface="IRANSans"/>
                <a:cs typeface="B Tabassom" panose="00000400000000000000" pitchFamily="2" charset="-78"/>
              </a:rPr>
              <a:t>، </a:t>
            </a:r>
            <a:r>
              <a:rPr lang="fa-IR" sz="2600" dirty="0">
                <a:solidFill>
                  <a:srgbClr val="FF0000"/>
                </a:solidFill>
                <a:latin typeface="IRANSans"/>
                <a:cs typeface="B Tabassom" panose="00000400000000000000" pitchFamily="2" charset="-78"/>
              </a:rPr>
              <a:t>فیات ۸۵۰ و لوتوس اسپریت از کار‌های شاخص جیاجیارو است. </a:t>
            </a:r>
            <a:endParaRPr lang="fa-IR" sz="2600" dirty="0">
              <a:solidFill>
                <a:srgbClr val="FF0000"/>
              </a:solidFill>
              <a:cs typeface="B Tabassom" panose="00000400000000000000" pitchFamily="2" charset="-78"/>
            </a:endParaRPr>
          </a:p>
        </p:txBody>
      </p:sp>
      <p:sp>
        <p:nvSpPr>
          <p:cNvPr id="9" name="Isosceles Triangle 8"/>
          <p:cNvSpPr/>
          <p:nvPr/>
        </p:nvSpPr>
        <p:spPr>
          <a:xfrm rot="20100491">
            <a:off x="4764187" y="4905595"/>
            <a:ext cx="422964" cy="310112"/>
          </a:xfrm>
          <a:prstGeom prst="triangle">
            <a:avLst>
              <a:gd name="adj" fmla="val 3305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4" name="Straight Connector 13"/>
          <p:cNvCxnSpPr/>
          <p:nvPr/>
        </p:nvCxnSpPr>
        <p:spPr>
          <a:xfrm flipH="1">
            <a:off x="5217795" y="2506576"/>
            <a:ext cx="6617970" cy="105179"/>
          </a:xfrm>
          <a:prstGeom prst="line">
            <a:avLst/>
          </a:prstGeom>
        </p:spPr>
        <p:style>
          <a:lnRef idx="2">
            <a:schemeClr val="dk1"/>
          </a:lnRef>
          <a:fillRef idx="0">
            <a:schemeClr val="dk1"/>
          </a:fillRef>
          <a:effectRef idx="1">
            <a:schemeClr val="dk1"/>
          </a:effectRef>
          <a:fontRef idx="minor">
            <a:schemeClr val="tx1"/>
          </a:fontRef>
        </p:style>
      </p:cxnSp>
      <p:sp>
        <p:nvSpPr>
          <p:cNvPr id="3" name="Rectangle 2"/>
          <p:cNvSpPr/>
          <p:nvPr/>
        </p:nvSpPr>
        <p:spPr>
          <a:xfrm>
            <a:off x="-197194" y="2592938"/>
            <a:ext cx="5581730" cy="11695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r"/>
            <a:r>
              <a:rPr lang="fa-IR" sz="700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k Nastaleeq" panose="02000500000000020002" pitchFamily="2" charset="-78"/>
                <a:cs typeface="Pak Nastaleeq" panose="02000500000000020002" pitchFamily="2" charset="-78"/>
              </a:rPr>
              <a:t>کلیت هنر طراحی خودرو</a:t>
            </a:r>
            <a:endParaRPr lang="en-US" sz="7000" b="0"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cs typeface="Pak Nastaleeq" panose="02000500000000020002" pitchFamily="2" charset="-78"/>
            </a:endParaRPr>
          </a:p>
        </p:txBody>
      </p:sp>
    </p:spTree>
    <p:extLst>
      <p:ext uri="{BB962C8B-B14F-4D97-AF65-F5344CB8AC3E}">
        <p14:creationId xmlns:p14="http://schemas.microsoft.com/office/powerpoint/2010/main" val="35869920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12" y="43573"/>
            <a:ext cx="3426036" cy="641985"/>
          </a:xfrm>
        </p:spPr>
        <p:txBody>
          <a:bodyPr>
            <a:noAutofit/>
          </a:bodyPr>
          <a:lstStyle/>
          <a:p>
            <a:r>
              <a:rPr lang="fa-IR" sz="5400" dirty="0">
                <a:latin typeface="Urdu Typesetting" panose="03020402040406030203" pitchFamily="66" charset="-78"/>
                <a:cs typeface="Urdu Typesetting" panose="03020402040406030203" pitchFamily="66" charset="-78"/>
              </a:rPr>
              <a:t>باتیستا </a:t>
            </a:r>
            <a:r>
              <a:rPr lang="fa-IR" sz="5400" dirty="0" smtClean="0">
                <a:latin typeface="Urdu Typesetting" panose="03020402040406030203" pitchFamily="66" charset="-78"/>
                <a:cs typeface="Urdu Typesetting" panose="03020402040406030203" pitchFamily="66" charset="-78"/>
              </a:rPr>
              <a:t>پینینفارینا</a:t>
            </a:r>
            <a:endParaRPr lang="fa-IR" sz="5400" dirty="0">
              <a:latin typeface="Urdu Typesetting" panose="03020402040406030203" pitchFamily="66" charset="-78"/>
              <a:cs typeface="Urdu Typesetting" panose="03020402040406030203" pitchFamily="66" charset="-78"/>
            </a:endParaRPr>
          </a:p>
        </p:txBody>
      </p:sp>
      <p:pic>
        <p:nvPicPr>
          <p:cNvPr id="3074" name="Picture 2" descr="sergio pininfarina and batti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2637"/>
            <a:ext cx="4239260" cy="2652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4124960" y="229180"/>
            <a:ext cx="6227446" cy="3539430"/>
          </a:xfrm>
          <a:prstGeom prst="rect">
            <a:avLst/>
          </a:prstGeom>
        </p:spPr>
        <p:txBody>
          <a:bodyPr wrap="square">
            <a:spAutoFit/>
          </a:bodyPr>
          <a:lstStyle/>
          <a:p>
            <a:pPr algn="r"/>
            <a:r>
              <a:rPr lang="fa-IR" sz="2800" dirty="0">
                <a:solidFill>
                  <a:schemeClr val="accent2">
                    <a:lumMod val="20000"/>
                    <a:lumOff val="80000"/>
                  </a:schemeClr>
                </a:solidFill>
                <a:latin typeface="IRANSans"/>
                <a:cs typeface="B Kamran" panose="00000400000000000000" pitchFamily="2" charset="-78"/>
              </a:rPr>
              <a:t>با این که این مقاله به طراحان حال حاضر اختصاص داده شده، اما مگر می‌شود بحثی از طراحی خودرو شود و نامی از پینینفارینا بزرگ آورده نشود. شرکت پینینفارینا یکی از معروف‌ترین شرکت‌های فعال در زمینه طراحی خودرو است که همکاری زیادی با فراری انجام داده است. موسس این شرکت باتیستا پینینفارینا با پسرش سرجیو سال‌ها به اداره این شرکت پرداخته‌اند. پس از فوت باتیستا در سال ۱۹۶۶ پسرش سرجیو به اداره‌ی شرکت طراحی پینینفارینا پرداخته است. انواع مدل فراری و آلفارمئو اعم از دینو و جولیتا حاصل نبوغ این فرد است.</a:t>
            </a:r>
            <a:endParaRPr lang="fa-IR" sz="2800" dirty="0">
              <a:solidFill>
                <a:schemeClr val="accent2">
                  <a:lumMod val="20000"/>
                  <a:lumOff val="80000"/>
                </a:schemeClr>
              </a:solidFill>
              <a:cs typeface="B Kamran" panose="00000400000000000000" pitchFamily="2" charset="-78"/>
            </a:endParaRPr>
          </a:p>
        </p:txBody>
      </p:sp>
      <p:graphicFrame>
        <p:nvGraphicFramePr>
          <p:cNvPr id="8" name="Diagram 7"/>
          <p:cNvGraphicFramePr/>
          <p:nvPr>
            <p:extLst>
              <p:ext uri="{D42A27DB-BD31-4B8C-83A1-F6EECF244321}">
                <p14:modId xmlns:p14="http://schemas.microsoft.com/office/powerpoint/2010/main" val="2815826797"/>
              </p:ext>
            </p:extLst>
          </p:nvPr>
        </p:nvGraphicFramePr>
        <p:xfrm>
          <a:off x="4867910" y="3929933"/>
          <a:ext cx="1579278" cy="523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8" name="Picture 6" descr="ferrari dino 246 g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8112" y="4463463"/>
            <a:ext cx="2913738" cy="1823168"/>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
        <p:nvSpPr>
          <p:cNvPr id="7" name="Rectangle 6"/>
          <p:cNvSpPr/>
          <p:nvPr/>
        </p:nvSpPr>
        <p:spPr>
          <a:xfrm>
            <a:off x="2901174" y="4405551"/>
            <a:ext cx="6096000" cy="2092881"/>
          </a:xfrm>
          <a:prstGeom prst="rect">
            <a:avLst/>
          </a:prstGeom>
        </p:spPr>
        <p:txBody>
          <a:bodyPr>
            <a:spAutoFit/>
          </a:bodyPr>
          <a:lstStyle/>
          <a:p>
            <a:pPr algn="r"/>
            <a:r>
              <a:rPr lang="fa-IR" sz="2600" spc="-150" dirty="0">
                <a:solidFill>
                  <a:schemeClr val="accent2">
                    <a:lumMod val="60000"/>
                    <a:lumOff val="40000"/>
                  </a:schemeClr>
                </a:solidFill>
                <a:latin typeface="IRANSans"/>
                <a:cs typeface="B Tabassom" panose="00000400000000000000" pitchFamily="2" charset="-78"/>
              </a:rPr>
              <a:t>هر چه لامبورگینی دارد از گاندینی دارد. گاندینی شخصی است که پایه‌گذار زبان طراحی لامبورگینی بوده و زیباترین لامبورگینی‌های تاریخ حاصل هنر و خلاقیت وی است. لامبورگینی میورا و کانتاش تنها بخشی از رزومه این طراح به نام هستند. وی مدت زیادی در شرکت طراحی برتونه به فعالیت پرداخته است. همواره از گاندینی در کنار جیاجیارو به عنوان بهتری طراحان ایتالیایی تاریخ یاد می‌شود.</a:t>
            </a:r>
            <a:endParaRPr lang="fa-IR" sz="2600" spc="-150" dirty="0">
              <a:solidFill>
                <a:schemeClr val="accent2">
                  <a:lumMod val="60000"/>
                  <a:lumOff val="40000"/>
                </a:schemeClr>
              </a:solidFill>
              <a:cs typeface="B Tabassom" panose="00000400000000000000" pitchFamily="2" charset="-78"/>
            </a:endParaRPr>
          </a:p>
        </p:txBody>
      </p:sp>
      <p:pic>
        <p:nvPicPr>
          <p:cNvPr id="2050" name="Picture 2" descr="marcello gandin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77804"/>
            <a:ext cx="3236024" cy="2297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0" y="3768610"/>
            <a:ext cx="12192000" cy="6578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93377336"/>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4" y="301580"/>
            <a:ext cx="2441012" cy="1320800"/>
          </a:xfrm>
        </p:spPr>
        <p:txBody>
          <a:bodyPr>
            <a:normAutofit/>
          </a:bodyPr>
          <a:lstStyle/>
          <a:p>
            <a:pPr algn="ctr"/>
            <a:r>
              <a:rPr lang="fa-IR" sz="6000" dirty="0">
                <a:latin typeface="IranNastaliq" panose="02020505000000020003" pitchFamily="18" charset="0"/>
                <a:cs typeface="IranNastaliq" panose="02020505000000020003" pitchFamily="18" charset="0"/>
              </a:rPr>
              <a:t>والتر داسیلوا</a:t>
            </a:r>
          </a:p>
        </p:txBody>
      </p:sp>
      <p:pic>
        <p:nvPicPr>
          <p:cNvPr id="3074" name="Picture 2" descr="VW Designchef Walter de Silv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65" y="1202462"/>
            <a:ext cx="3945160" cy="26319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DI 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44" y="1287573"/>
            <a:ext cx="4526756" cy="2631986"/>
          </a:xfrm>
          <a:prstGeom prst="roundRect">
            <a:avLst>
              <a:gd name="adj" fmla="val 31510"/>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4117828" y="89224"/>
            <a:ext cx="8074172" cy="3985706"/>
          </a:xfrm>
          <a:prstGeom prst="rect">
            <a:avLst/>
          </a:prstGeom>
        </p:spPr>
        <p:txBody>
          <a:bodyPr wrap="square">
            <a:spAutoFit/>
          </a:bodyPr>
          <a:lstStyle/>
          <a:p>
            <a:pPr algn="r"/>
            <a:r>
              <a:rPr lang="fa-IR" sz="2300" dirty="0">
                <a:solidFill>
                  <a:srgbClr val="FF0000"/>
                </a:solidFill>
                <a:effectLst>
                  <a:outerShdw blurRad="38100" dist="38100" dir="2700000" algn="tl">
                    <a:srgbClr val="000000">
                      <a:alpha val="43137"/>
                    </a:srgbClr>
                  </a:outerShdw>
                </a:effectLst>
                <a:latin typeface="IRANSans"/>
                <a:cs typeface="0 Esfehan Bold" panose="00000700000000000000" pitchFamily="2" charset="-78"/>
              </a:rPr>
              <a:t>والتر داسیلوا را می‌توان یکی از تاثیرگذارترین افراد شاغل در صنعت خودرو دانست. این طراح ایتالیایی فعالیت خود را در گروه فیات و آلفارمئو شروع کرد. پس از مدتی فولکس واگن از وی به عنوان مدیر بخش طراحی سئات دعوت به عمل آورد و داسیلوا آن را پذیرفت. اما نقطه عطف کاری داسیلوا منصوب شدن وی به عنوان مدیر بخش طراحی آئودی است. داسیلوا توانست با ارایه جلوپنجره یک تکه زبان جدیدی برای آئودی تعریف کند. آئودی </a:t>
            </a:r>
            <a:r>
              <a:rPr lang="en-US" sz="2300" dirty="0">
                <a:solidFill>
                  <a:srgbClr val="FF0000"/>
                </a:solidFill>
                <a:effectLst>
                  <a:outerShdw blurRad="38100" dist="38100" dir="2700000" algn="tl">
                    <a:srgbClr val="000000">
                      <a:alpha val="43137"/>
                    </a:srgbClr>
                  </a:outerShdw>
                </a:effectLst>
                <a:latin typeface="IRANSans"/>
                <a:cs typeface="0 Esfehan Bold" panose="00000700000000000000" pitchFamily="2" charset="-78"/>
              </a:rPr>
              <a:t>R8 </a:t>
            </a:r>
            <a:r>
              <a:rPr lang="fa-IR" sz="2300" dirty="0">
                <a:solidFill>
                  <a:srgbClr val="FF0000"/>
                </a:solidFill>
                <a:effectLst>
                  <a:outerShdw blurRad="38100" dist="38100" dir="2700000" algn="tl">
                    <a:srgbClr val="000000">
                      <a:alpha val="43137"/>
                    </a:srgbClr>
                  </a:outerShdw>
                </a:effectLst>
                <a:latin typeface="IRANSans"/>
                <a:cs typeface="0 Esfehan Bold" panose="00000700000000000000" pitchFamily="2" charset="-78"/>
              </a:rPr>
              <a:t>یکی از محصولات طراحی شده توسط وی بوده است. این عمل کافی بود تا والتر داسیلوا از سوی هیئت مدیره فولکس واگن به عنوان مدیر طراحی مجموعه فولکس واگن انتخاب شود. در حال حاضر داسیلوا به صورت مستقیم بر فرآیند طراحی تمامی خودروهای مجموعه فولکس واگن اعم از آئودی، سئات، اشکودا، لامبورگینی، بتلی، پورشه و بوگاتی نظارت می کند.</a:t>
            </a:r>
            <a:endParaRPr lang="fa-IR" sz="2300" dirty="0">
              <a:solidFill>
                <a:srgbClr val="FF0000"/>
              </a:solidFill>
              <a:effectLst>
                <a:outerShdw blurRad="38100" dist="38100" dir="2700000" algn="tl">
                  <a:srgbClr val="000000">
                    <a:alpha val="43137"/>
                  </a:srgbClr>
                </a:outerShdw>
              </a:effectLst>
              <a:cs typeface="0 Esfehan Bold" panose="00000700000000000000" pitchFamily="2" charset="-78"/>
            </a:endParaRPr>
          </a:p>
        </p:txBody>
      </p:sp>
      <p:sp>
        <p:nvSpPr>
          <p:cNvPr id="6" name="Rectangle 5"/>
          <p:cNvSpPr/>
          <p:nvPr/>
        </p:nvSpPr>
        <p:spPr>
          <a:xfrm>
            <a:off x="1030218" y="3834448"/>
            <a:ext cx="1593706" cy="707886"/>
          </a:xfrm>
          <a:prstGeom prst="rect">
            <a:avLst/>
          </a:prstGeom>
        </p:spPr>
        <p:txBody>
          <a:bodyPr wrap="none">
            <a:spAutoFit/>
          </a:bodyPr>
          <a:lstStyle/>
          <a:p>
            <a:r>
              <a:rPr lang="fa-IR" sz="4000" dirty="0">
                <a:solidFill>
                  <a:srgbClr val="FF000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کریس بنگل</a:t>
            </a:r>
            <a:endParaRPr lang="fa-IR" sz="4000" b="0" i="0" dirty="0">
              <a:solidFill>
                <a:srgbClr val="FF000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endParaRPr>
          </a:p>
        </p:txBody>
      </p:sp>
      <p:pic>
        <p:nvPicPr>
          <p:cNvPr id="3078" name="Picture 6" descr="chris b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82" y="4315411"/>
            <a:ext cx="4276725" cy="2486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394835" y="3994785"/>
            <a:ext cx="7686675" cy="80145"/>
          </a:xfrm>
          <a:prstGeom prst="rect">
            <a:avLst/>
          </a:prstGeom>
          <a:ln/>
        </p:spPr>
        <p:style>
          <a:lnRef idx="1">
            <a:schemeClr val="dk1"/>
          </a:lnRef>
          <a:fillRef idx="3">
            <a:schemeClr val="dk1"/>
          </a:fillRef>
          <a:effectRef idx="2">
            <a:schemeClr val="dk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fa-IR" b="1">
              <a:ln/>
              <a:solidFill>
                <a:schemeClr val="accent3"/>
              </a:solidFill>
            </a:endParaRPr>
          </a:p>
        </p:txBody>
      </p:sp>
      <p:pic>
        <p:nvPicPr>
          <p:cNvPr id="3082" name="Picture 10" descr="bmw m3 coupe e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160" y="4009316"/>
            <a:ext cx="5745915" cy="27523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949237" y="3954346"/>
            <a:ext cx="7132273" cy="2862322"/>
          </a:xfrm>
          <a:prstGeom prst="rect">
            <a:avLst/>
          </a:prstGeom>
        </p:spPr>
        <p:txBody>
          <a:bodyPr wrap="square">
            <a:spAutoFit/>
          </a:bodyPr>
          <a:lstStyle/>
          <a:p>
            <a:pPr algn="r"/>
            <a:r>
              <a:rPr lang="fa-IR" dirty="0">
                <a:solidFill>
                  <a:srgbClr val="99FFCC"/>
                </a:solidFill>
                <a:latin typeface="IRANSans"/>
                <a:cs typeface="0 Narm" panose="00000400000000000000" pitchFamily="2" charset="-78"/>
              </a:rPr>
              <a:t>کمتر علاقه‌مندی به خودرو است که نام کریس بنگل طراح مطرح آمریکایی صنعت خودرو را نشنیده باشد. کریس بنگل را بهترین طراح دهه‌ی اول قرن ۲۱ نامیده‌اند. اما دلیل این انتخاب چیست؟ بنگل زمانی که وارد بی‌ام‌و شد، بسیاری خودروهای جدید این شرکت را خسته کننده می‌نامیدند. اما بنگل با اصرار فراوان زبان طراحی ۵۰ ساله بی‌ام‌و را تغییر داد که در ابتدا مخالفت‌های زیادی با وی شد و حتی کمپینی در اینترنت از سوی کارمندان این شرکت برای اخراج بنگل تشکیل شد. زبان طراحی بنگل در یک کلمه فوق العاده بود. مدل‌های </a:t>
            </a:r>
            <a:r>
              <a:rPr lang="en-US" dirty="0">
                <a:solidFill>
                  <a:srgbClr val="99FFCC"/>
                </a:solidFill>
                <a:latin typeface="IRANSans"/>
                <a:cs typeface="0 Narm" panose="00000400000000000000" pitchFamily="2" charset="-78"/>
              </a:rPr>
              <a:t>Z4 </a:t>
            </a:r>
            <a:r>
              <a:rPr lang="fa-IR" dirty="0">
                <a:solidFill>
                  <a:srgbClr val="99FFCC"/>
                </a:solidFill>
                <a:latin typeface="IRANSans"/>
                <a:cs typeface="0 Narm" panose="00000400000000000000" pitchFamily="2" charset="-78"/>
              </a:rPr>
              <a:t>و سری ۳ </a:t>
            </a:r>
            <a:r>
              <a:rPr lang="en-US" dirty="0">
                <a:solidFill>
                  <a:srgbClr val="99FFCC"/>
                </a:solidFill>
                <a:latin typeface="IRANSans"/>
                <a:cs typeface="0 Narm" panose="00000400000000000000" pitchFamily="2" charset="-78"/>
              </a:rPr>
              <a:t>E46 </a:t>
            </a:r>
            <a:r>
              <a:rPr lang="fa-IR" dirty="0">
                <a:solidFill>
                  <a:srgbClr val="99FFCC"/>
                </a:solidFill>
                <a:latin typeface="IRANSans"/>
                <a:cs typeface="0 Narm" panose="00000400000000000000" pitchFamily="2" charset="-78"/>
              </a:rPr>
              <a:t>از کارهای برجسته وی هستند. بسیاری از کارشناسان خودرو، نسل قبلی سری ۳ را زیباترین خودرو تاریخ بی‌ام‌و می‌نامند. کریس بنگل در نهایت برای تاسیس شرکت مستقل خود بی‌ام‌و را ترک کرد. حیف که این طراح برجسته خیلی زود صنعت را ترک کرد.</a:t>
            </a:r>
            <a:endParaRPr lang="fa-IR" dirty="0">
              <a:solidFill>
                <a:srgbClr val="99FFCC"/>
              </a:solidFill>
              <a:cs typeface="0 Narm" panose="00000400000000000000" pitchFamily="2" charset="-78"/>
            </a:endParaRPr>
          </a:p>
        </p:txBody>
      </p:sp>
    </p:spTree>
    <p:extLst>
      <p:ext uri="{BB962C8B-B14F-4D97-AF65-F5344CB8AC3E}">
        <p14:creationId xmlns:p14="http://schemas.microsoft.com/office/powerpoint/2010/main" val="18842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0066"/>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Rectangle 3"/>
          <p:cNvSpPr/>
          <p:nvPr/>
        </p:nvSpPr>
        <p:spPr>
          <a:xfrm>
            <a:off x="0" y="55364"/>
            <a:ext cx="2781690" cy="830997"/>
          </a:xfrm>
          <a:prstGeom prst="rect">
            <a:avLst/>
          </a:prstGeom>
        </p:spPr>
        <p:txBody>
          <a:bodyPr wrap="square">
            <a:spAutoFit/>
          </a:bodyPr>
          <a:lstStyle/>
          <a:p>
            <a:r>
              <a:rPr lang="fa-IR" sz="4800" dirty="0">
                <a:solidFill>
                  <a:srgbClr val="FFFF00"/>
                </a:solidFill>
                <a:latin typeface="Urdu Typesetting" panose="03020402040406030203" pitchFamily="66" charset="-78"/>
                <a:cs typeface="Urdu Typesetting" panose="03020402040406030203" pitchFamily="66" charset="-78"/>
              </a:rPr>
              <a:t>آدرین ون‌هایدونک</a:t>
            </a:r>
            <a:endParaRPr lang="fa-IR" sz="4800" b="0" i="0" dirty="0">
              <a:solidFill>
                <a:srgbClr val="FFFF00"/>
              </a:solidFill>
              <a:effectLst/>
              <a:latin typeface="Urdu Typesetting" panose="03020402040406030203" pitchFamily="66" charset="-78"/>
              <a:cs typeface="Urdu Typesetting" panose="03020402040406030203" pitchFamily="66" charset="-78"/>
            </a:endParaRPr>
          </a:p>
        </p:txBody>
      </p:sp>
      <p:pic>
        <p:nvPicPr>
          <p:cNvPr id="4098" name="Picture 2" descr="adrian van hooydo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684"/>
            <a:ext cx="2673350" cy="2153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529222" y="-50681"/>
            <a:ext cx="7233286" cy="3139321"/>
          </a:xfrm>
          <a:prstGeom prst="rect">
            <a:avLst/>
          </a:prstGeom>
        </p:spPr>
        <p:txBody>
          <a:bodyPr wrap="square">
            <a:spAutoFit/>
          </a:bodyPr>
          <a:lstStyle/>
          <a:p>
            <a:pPr algn="r"/>
            <a:r>
              <a:rPr lang="fa-IR" sz="2200" b="1" dirty="0" smtClean="0">
                <a:solidFill>
                  <a:srgbClr val="66FF33"/>
                </a:solidFill>
                <a:latin typeface="IRANSans"/>
                <a:cs typeface="0 Koodak Bold" panose="00000700000000000000" pitchFamily="2" charset="-78"/>
              </a:rPr>
              <a:t>ون هایدونک در زمان حضور بنگل بازوی راست وی در دپارتمان طراحی بی‌ام‌و بود. پس از ترک بنگل، ون‌هایدونک جایگاه وی را به عنوان رئیس بخش طراحی را تصاحب کرد. بسیاری از کارشناسان بی‌ام‌و را پس از ترک بنگل تمام شده قلمداد می‌کردند. اما ون هایدونک ثابت کرد که برای تصاحب این بخش کاملا آماده بوده و از پس وظیفه سنگین طراحی بی‌ام‌و بر می‌آید. جرمی کلارکسون در رابطه با طراحی‌های نسل جدید بی‌ام‌و سری ۵ می‌گوید، هنگام مشاهده نسل قبل سری ۵ با خود می‌گفتم بی‌ام‌و نمی‌تواند خودرویی زیباتر از این بسازد، اما پس از عرضه نسل جدید از توانایی بی‌ام‌و در طراحی خودرو بسیار شگفت زده شدم.</a:t>
            </a:r>
            <a:endParaRPr lang="fa-IR" sz="2200" b="1" dirty="0">
              <a:solidFill>
                <a:srgbClr val="66FF33"/>
              </a:solidFill>
              <a:cs typeface="0 Koodak Bold" panose="00000700000000000000" pitchFamily="2" charset="-78"/>
            </a:endParaRPr>
          </a:p>
        </p:txBody>
      </p:sp>
      <p:pic>
        <p:nvPicPr>
          <p:cNvPr id="4102" name="Picture 6" descr="2015 bmw i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2960" y="-14956"/>
            <a:ext cx="2479040" cy="1628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983480" y="2919603"/>
            <a:ext cx="1569293" cy="646331"/>
          </a:xfrm>
          <a:prstGeom prst="rect">
            <a:avLst/>
          </a:prstGeom>
        </p:spPr>
        <p:txBody>
          <a:bodyPr wrap="square">
            <a:spAutoFit/>
          </a:bodyPr>
          <a:lstStyle/>
          <a:p>
            <a:pPr algn="ctr"/>
            <a:r>
              <a:rPr lang="fa-IR" sz="3600" dirty="0">
                <a:solidFill>
                  <a:srgbClr val="A4A6B5"/>
                </a:solidFill>
                <a:latin typeface="Urdu Typesetting" panose="03020402040406030203" pitchFamily="66" charset="-78"/>
                <a:cs typeface="Urdu Typesetting" panose="03020402040406030203" pitchFamily="66" charset="-78"/>
              </a:rPr>
              <a:t>ایان کالوم</a:t>
            </a:r>
            <a:endParaRPr lang="fa-IR" sz="3600" b="0" i="0" dirty="0">
              <a:solidFill>
                <a:srgbClr val="A4A6B5"/>
              </a:solidFill>
              <a:effectLst/>
              <a:latin typeface="Urdu Typesetting" panose="03020402040406030203" pitchFamily="66" charset="-78"/>
              <a:cs typeface="Urdu Typesetting" panose="03020402040406030203" pitchFamily="66" charset="-78"/>
            </a:endParaRPr>
          </a:p>
        </p:txBody>
      </p:sp>
      <p:pic>
        <p:nvPicPr>
          <p:cNvPr id="4104" name="Picture 8" descr="ian callum"/>
          <p:cNvPicPr>
            <a:picLocks noChangeAspect="1" noChangeArrowheads="1"/>
          </p:cNvPicPr>
          <p:nvPr/>
        </p:nvPicPr>
        <p:blipFill rotWithShape="1">
          <a:blip r:embed="rId4">
            <a:extLst>
              <a:ext uri="{28A0092B-C50C-407E-A947-70E740481C1C}">
                <a14:useLocalDpi xmlns:a14="http://schemas.microsoft.com/office/drawing/2010/main" val="0"/>
              </a:ext>
            </a:extLst>
          </a:blip>
          <a:srcRect l="7072" r="4178"/>
          <a:stretch/>
        </p:blipFill>
        <p:spPr bwMode="auto">
          <a:xfrm>
            <a:off x="0" y="3723419"/>
            <a:ext cx="2673350" cy="1616295"/>
          </a:xfrm>
          <a:prstGeom prst="roundRect">
            <a:avLst>
              <a:gd name="adj" fmla="val 16019"/>
            </a:avLst>
          </a:prstGeom>
          <a:solidFill>
            <a:srgbClr val="FFFFFF">
              <a:shade val="85000"/>
            </a:srgbClr>
          </a:solidFill>
          <a:ln>
            <a:noFill/>
          </a:ln>
          <a:effectLst>
            <a:reflection blurRad="12700" stA="38000" endPos="28000" dist="5000" dir="5400000" sy="-100000" algn="bl" rotWithShape="0"/>
          </a:effectLst>
          <a:extLst/>
        </p:spPr>
      </p:pic>
      <p:pic>
        <p:nvPicPr>
          <p:cNvPr id="4106" name="Picture 10" descr="jaguar f type r cou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995" y="4369531"/>
            <a:ext cx="3977005" cy="2488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422253" y="3565934"/>
            <a:ext cx="8980498" cy="3108543"/>
          </a:xfrm>
          <a:prstGeom prst="rect">
            <a:avLst/>
          </a:prstGeom>
        </p:spPr>
        <p:txBody>
          <a:bodyPr wrap="square">
            <a:spAutoFit/>
          </a:bodyPr>
          <a:lstStyle/>
          <a:p>
            <a:pPr algn="r"/>
            <a:r>
              <a:rPr lang="fa-IR" sz="2800" dirty="0">
                <a:solidFill>
                  <a:srgbClr val="FFFF00"/>
                </a:solidFill>
                <a:latin typeface="IRKamran" panose="02000503000000020002" pitchFamily="2" charset="-78"/>
                <a:cs typeface="IRKamran" panose="02000503000000020002" pitchFamily="2" charset="-78"/>
              </a:rPr>
              <a:t>کالوم فارغ التحصیل کالج هنر لندن است. وی در ابتدا در استون مارتین مشغول به کار شد و مدل </a:t>
            </a:r>
            <a:r>
              <a:rPr lang="en-US" sz="2800" dirty="0">
                <a:solidFill>
                  <a:srgbClr val="FFFF00"/>
                </a:solidFill>
                <a:latin typeface="IRKamran" panose="02000503000000020002" pitchFamily="2" charset="-78"/>
                <a:cs typeface="IRKamran" panose="02000503000000020002" pitchFamily="2" charset="-78"/>
              </a:rPr>
              <a:t>DB7 </a:t>
            </a:r>
            <a:r>
              <a:rPr lang="fa-IR" sz="2800" dirty="0">
                <a:solidFill>
                  <a:srgbClr val="FFFF00"/>
                </a:solidFill>
                <a:latin typeface="IRKamran" panose="02000503000000020002" pitchFamily="2" charset="-78"/>
                <a:cs typeface="IRKamran" panose="02000503000000020002" pitchFamily="2" charset="-78"/>
              </a:rPr>
              <a:t>حاصل زحمات وی بود. استون مارتین </a:t>
            </a:r>
            <a:r>
              <a:rPr lang="en-US" sz="2800" dirty="0">
                <a:solidFill>
                  <a:srgbClr val="FFFF00"/>
                </a:solidFill>
                <a:latin typeface="IRKamran" panose="02000503000000020002" pitchFamily="2" charset="-78"/>
                <a:cs typeface="IRKamran" panose="02000503000000020002" pitchFamily="2" charset="-78"/>
              </a:rPr>
              <a:t>DB9‌ </a:t>
            </a:r>
            <a:r>
              <a:rPr lang="fa-IR" sz="2800" dirty="0">
                <a:solidFill>
                  <a:srgbClr val="FFFF00"/>
                </a:solidFill>
                <a:latin typeface="IRKamran" panose="02000503000000020002" pitchFamily="2" charset="-78"/>
                <a:cs typeface="IRKamran" panose="02000503000000020002" pitchFamily="2" charset="-78"/>
              </a:rPr>
              <a:t>و ونتیج نیز بعد‌ها از همان زبان طراحی کالوم الهام گرفتند. کالوم در سال ۱۹۹۹ به جاگوار منتقل شد و خودروهای </a:t>
            </a:r>
            <a:r>
              <a:rPr lang="en-US" sz="2800" dirty="0">
                <a:solidFill>
                  <a:srgbClr val="FFFF00"/>
                </a:solidFill>
                <a:latin typeface="IRKamran" panose="02000503000000020002" pitchFamily="2" charset="-78"/>
                <a:cs typeface="IRKamran" panose="02000503000000020002" pitchFamily="2" charset="-78"/>
              </a:rPr>
              <a:t>XK </a:t>
            </a:r>
            <a:r>
              <a:rPr lang="fa-IR" sz="2800" dirty="0">
                <a:solidFill>
                  <a:srgbClr val="FFFF00"/>
                </a:solidFill>
                <a:latin typeface="IRKamran" panose="02000503000000020002" pitchFamily="2" charset="-78"/>
                <a:cs typeface="IRKamran" panose="02000503000000020002" pitchFamily="2" charset="-78"/>
              </a:rPr>
              <a:t>کوپه و </a:t>
            </a:r>
            <a:r>
              <a:rPr lang="en-US" sz="2800" dirty="0">
                <a:solidFill>
                  <a:srgbClr val="FFFF00"/>
                </a:solidFill>
                <a:latin typeface="IRKamran" panose="02000503000000020002" pitchFamily="2" charset="-78"/>
                <a:cs typeface="IRKamran" panose="02000503000000020002" pitchFamily="2" charset="-78"/>
              </a:rPr>
              <a:t>XF </a:t>
            </a:r>
            <a:r>
              <a:rPr lang="fa-IR" sz="2800" dirty="0">
                <a:solidFill>
                  <a:srgbClr val="FFFF00"/>
                </a:solidFill>
                <a:latin typeface="IRKamran" panose="02000503000000020002" pitchFamily="2" charset="-78"/>
                <a:cs typeface="IRKamran" panose="02000503000000020002" pitchFamily="2" charset="-78"/>
              </a:rPr>
              <a:t>اولین محصولات وی بودند. اکنون پس از ۱۶ سال می‌توان به راحتی آثار حضور کالوم را در جاگوار مشاهده کرد. جاگوار حال در زمینه طراحی یکی از پیشروان صنعت خودرو شده است و دیگر خبری از مدل‌های خسته کننده نیست. اوج هنر کالوم را می‌توان در مدل اف تایپ مشاهده کرد؛ این خودرو که در سال ۲۰۱۳ به بازار عرضه شد تقریبا تمامی جوایز طراحی را از آن خود کرد.</a:t>
            </a:r>
          </a:p>
        </p:txBody>
      </p:sp>
    </p:spTree>
    <p:extLst>
      <p:ext uri="{BB962C8B-B14F-4D97-AF65-F5344CB8AC3E}">
        <p14:creationId xmlns:p14="http://schemas.microsoft.com/office/powerpoint/2010/main" val="14080394"/>
      </p:ext>
    </p:extLst>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15"/>
            <a:ext cx="2700231" cy="927735"/>
          </a:xfrm>
        </p:spPr>
        <p:txBody>
          <a:bodyPr/>
          <a:lstStyle/>
          <a:p>
            <a:pPr algn="ctr"/>
            <a:r>
              <a:rPr lang="fa-IR" dirty="0"/>
              <a:t>پیتر </a:t>
            </a:r>
            <a:r>
              <a:rPr lang="fa-IR" dirty="0" smtClean="0"/>
              <a:t>شریر</a:t>
            </a:r>
            <a:endParaRPr lang="fa-IR" dirty="0"/>
          </a:p>
        </p:txBody>
      </p:sp>
      <p:pic>
        <p:nvPicPr>
          <p:cNvPr id="5124" name="Picture 4" descr="peter schrey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5" y="770200"/>
            <a:ext cx="2708612" cy="1818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5"/>
          <p:cNvSpPr>
            <a:spLocks noChangeArrowheads="1"/>
          </p:cNvSpPr>
          <p:nvPr/>
        </p:nvSpPr>
        <p:spPr bwMode="auto">
          <a:xfrm>
            <a:off x="2045971" y="-135029"/>
            <a:ext cx="10054590" cy="354682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0" tIns="476100" rIns="0" bIns="476100" numCol="1" anchor="ctr" anchorCtr="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fa-IR" sz="2400" b="1" i="0" u="none" strike="noStrike" normalizeH="0" baseline="0" dirty="0" smtClean="0">
                <a:ln/>
                <a:solidFill>
                  <a:schemeClr val="accent3"/>
                </a:solidFill>
                <a:latin typeface="Urdu Typesetting" panose="03020402040406030203" pitchFamily="66" charset="-78"/>
                <a:cs typeface="0 Koodak Bold" panose="00000700000000000000" pitchFamily="2" charset="-78"/>
              </a:rPr>
              <a:t>بی‌راه نیست که سهم زیادی از موفقیت چند سال اخیر گروه هیوندای-کیا را به شریر نسبت دهیم. می‌توان از این طراح اسبق گروه فولکس واگن به عنوان بهترین طراح آلمانی جهان نام برد که پس از به دست گرفتن سکان طراحی خودروسازان کره‌ای غوغایی به پا کرد که سایر شرکت‌های خودروسازی مبهوت پیشرفت هیوندای-کیا شدند. پیتر شریر پیش از هر چیز زبان‌های طراحی جداگانه‌ای برای این خودروسازان تعریف کرد. طراحی پنج‌وجهی هیوندای و دماغه ببر کیا حاصل خلاقیت شریر است. شریر در سال </a:t>
            </a:r>
            <a:r>
              <a:rPr kumimoji="0" lang="fa-IR" altLang="fa-IR" sz="2400" b="1" i="0" u="none" strike="noStrike" normalizeH="0" baseline="0" dirty="0" smtClean="0">
                <a:ln/>
                <a:solidFill>
                  <a:schemeClr val="accent3"/>
                </a:solidFill>
                <a:latin typeface="Urdu Typesetting" panose="03020402040406030203" pitchFamily="66" charset="-78"/>
                <a:cs typeface="0 Koodak Bold" panose="00000700000000000000" pitchFamily="2" charset="-78"/>
              </a:rPr>
              <a:t>۲۰۱۲</a:t>
            </a:r>
            <a:r>
              <a:rPr kumimoji="0" lang="ar-SA" altLang="fa-IR" sz="2400" b="1" i="0" u="none" strike="noStrike" normalizeH="0" baseline="0" dirty="0" smtClean="0">
                <a:ln/>
                <a:solidFill>
                  <a:schemeClr val="accent3"/>
                </a:solidFill>
                <a:latin typeface="Urdu Typesetting" panose="03020402040406030203" pitchFamily="66" charset="-78"/>
                <a:cs typeface="0 Koodak Bold" panose="00000700000000000000" pitchFamily="2" charset="-78"/>
              </a:rPr>
              <a:t> به عنوان شخص اول صنعت خودرو نیز انتخاب شده است</a:t>
            </a:r>
            <a:r>
              <a:rPr kumimoji="0" lang="fa-IR" altLang="fa-IR" sz="2400" b="1" i="0" u="none" strike="noStrike" normalizeH="0" baseline="0" dirty="0" smtClean="0">
                <a:ln/>
                <a:solidFill>
                  <a:schemeClr val="accent3"/>
                </a:solidFill>
                <a:latin typeface="Urdu Typesetting" panose="03020402040406030203" pitchFamily="66" charset="-78"/>
                <a:cs typeface="0 Koodak Bold" panose="00000700000000000000" pitchFamily="2" charset="-78"/>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fa-IR" altLang="fa-IR" sz="2400" b="1" i="0" u="none" strike="noStrike" normalizeH="0" baseline="0" dirty="0" smtClean="0">
                <a:ln/>
                <a:solidFill>
                  <a:schemeClr val="accent3"/>
                </a:solidFill>
                <a:latin typeface="Urdu Typesetting" panose="03020402040406030203" pitchFamily="66" charset="-78"/>
                <a:cs typeface="0 Koodak Bold" panose="00000700000000000000" pitchFamily="2" charset="-78"/>
              </a:rPr>
              <a:t>  </a:t>
            </a:r>
          </a:p>
        </p:txBody>
      </p:sp>
      <p:pic>
        <p:nvPicPr>
          <p:cNvPr id="5126" name="Picture 6" descr="kia k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989" y="2548828"/>
            <a:ext cx="2884572" cy="1920301"/>
          </a:xfrm>
          <a:prstGeom prst="roundRect">
            <a:avLst>
              <a:gd name="adj" fmla="val 28236"/>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74320" y="2811781"/>
            <a:ext cx="8955405" cy="3891914"/>
          </a:xfrm>
          <a:custGeom>
            <a:avLst/>
            <a:gdLst>
              <a:gd name="connsiteX0" fmla="*/ 0 w 8670041"/>
              <a:gd name="connsiteY0" fmla="*/ 0 h 3277566"/>
              <a:gd name="connsiteX1" fmla="*/ 8670041 w 8670041"/>
              <a:gd name="connsiteY1" fmla="*/ 0 h 3277566"/>
              <a:gd name="connsiteX2" fmla="*/ 8670041 w 8670041"/>
              <a:gd name="connsiteY2" fmla="*/ 3277566 h 3277566"/>
              <a:gd name="connsiteX3" fmla="*/ 0 w 8670041"/>
              <a:gd name="connsiteY3" fmla="*/ 3277566 h 3277566"/>
              <a:gd name="connsiteX4" fmla="*/ 0 w 8670041"/>
              <a:gd name="connsiteY4" fmla="*/ 0 h 3277566"/>
              <a:gd name="connsiteX0" fmla="*/ 0 w 8670041"/>
              <a:gd name="connsiteY0" fmla="*/ 0 h 3363291"/>
              <a:gd name="connsiteX1" fmla="*/ 8670041 w 8670041"/>
              <a:gd name="connsiteY1" fmla="*/ 0 h 3363291"/>
              <a:gd name="connsiteX2" fmla="*/ 8670041 w 8670041"/>
              <a:gd name="connsiteY2" fmla="*/ 3277566 h 3363291"/>
              <a:gd name="connsiteX3" fmla="*/ 5715 w 8670041"/>
              <a:gd name="connsiteY3" fmla="*/ 3363291 h 3363291"/>
              <a:gd name="connsiteX4" fmla="*/ 0 w 8670041"/>
              <a:gd name="connsiteY4" fmla="*/ 0 h 336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0041" h="3363291">
                <a:moveTo>
                  <a:pt x="0" y="0"/>
                </a:moveTo>
                <a:lnTo>
                  <a:pt x="8670041" y="0"/>
                </a:lnTo>
                <a:lnTo>
                  <a:pt x="8670041" y="3277566"/>
                </a:lnTo>
                <a:lnTo>
                  <a:pt x="5715" y="3363291"/>
                </a:lnTo>
                <a:lnTo>
                  <a:pt x="0" y="0"/>
                </a:lnTo>
                <a:close/>
              </a:path>
            </a:pathLst>
          </a:custGeom>
          <a:effectLst>
            <a:glow rad="228600">
              <a:schemeClr val="accent2">
                <a:satMod val="175000"/>
                <a:alpha val="40000"/>
              </a:schemeClr>
            </a:glow>
          </a:effectLst>
          <a:scene3d>
            <a:camera prst="perspectiveLeft"/>
            <a:lightRig rig="threePt" dir="t"/>
          </a:scene3d>
        </p:spPr>
        <p:style>
          <a:lnRef idx="1">
            <a:schemeClr val="dk1"/>
          </a:lnRef>
          <a:fillRef idx="2">
            <a:schemeClr val="dk1"/>
          </a:fillRef>
          <a:effectRef idx="1">
            <a:schemeClr val="dk1"/>
          </a:effectRef>
          <a:fontRef idx="minor">
            <a:schemeClr val="dk1"/>
          </a:fontRef>
        </p:style>
        <p:txBody>
          <a:bodyPr rtlCol="1" anchor="ctr"/>
          <a:lstStyle/>
          <a:p>
            <a:pPr algn="ctr"/>
            <a:endParaRPr lang="fa-IR" sz="3200" dirty="0" smtClean="0"/>
          </a:p>
          <a:p>
            <a:pPr algn="ctr"/>
            <a:endParaRPr lang="fa-IR" sz="3200" dirty="0" smtClean="0"/>
          </a:p>
          <a:p>
            <a:pPr algn="ctr"/>
            <a:r>
              <a:rPr lang="fa-IR" sz="3200" dirty="0" smtClean="0"/>
              <a:t>جی مانز</a:t>
            </a:r>
          </a:p>
          <a:p>
            <a:pPr algn="ctr"/>
            <a:endParaRPr lang="fa-IR" sz="3200" dirty="0"/>
          </a:p>
          <a:p>
            <a:pPr algn="ctr"/>
            <a:r>
              <a:rPr lang="fa-IR" dirty="0"/>
              <a:t> جی مایز سابقه فعالیت در بی‌ام‌و، آئودی و فولکس واگن را در کارنامه خود دارد. شاخص ترین طراحی وی، فولکس واگن بیتل است که مایز توانست استادانه این خودرو را با حفظ اصالت خود مدرن سازی کند. مایز در حال حاضر ریاست بخش طراحی فورد را عهده دار است.</a:t>
            </a:r>
            <a:endParaRPr lang="fa-IR" sz="3200" dirty="0" smtClean="0"/>
          </a:p>
          <a:p>
            <a:pPr algn="ctr"/>
            <a:endParaRPr lang="fa-IR" sz="3200" dirty="0" smtClean="0"/>
          </a:p>
          <a:p>
            <a:pPr algn="ctr"/>
            <a:endParaRPr lang="fa-IR" sz="3200" dirty="0" smtClean="0"/>
          </a:p>
          <a:p>
            <a:pPr algn="ctr"/>
            <a:endParaRPr lang="fa-IR" sz="3200" dirty="0" smtClean="0"/>
          </a:p>
          <a:p>
            <a:pPr algn="ctr"/>
            <a:endParaRPr lang="fa-IR" sz="3200" dirty="0" smtClean="0"/>
          </a:p>
          <a:p>
            <a:pPr algn="ctr"/>
            <a:endParaRPr lang="fa-IR" sz="3200" dirty="0" smtClean="0"/>
          </a:p>
          <a:p>
            <a:r>
              <a:rPr lang="fa-IR" dirty="0" smtClean="0"/>
              <a:t/>
            </a:r>
            <a:br>
              <a:rPr lang="fa-IR" dirty="0" smtClean="0"/>
            </a:br>
            <a:endParaRPr lang="fa-IR" dirty="0">
              <a:solidFill>
                <a:srgbClr val="99FFCC"/>
              </a:solidFill>
            </a:endParaRPr>
          </a:p>
        </p:txBody>
      </p:sp>
      <p:pic>
        <p:nvPicPr>
          <p:cNvPr id="5130" name="Picture 10" descr="j m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96" y="4700588"/>
            <a:ext cx="2756714" cy="1839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2" name="Picture 12" descr="vw Bee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5444" y="5029426"/>
            <a:ext cx="2680335" cy="1927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6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299" y="0"/>
            <a:ext cx="8596668" cy="1320800"/>
          </a:xfrm>
        </p:spPr>
        <p:txBody>
          <a:bodyPr>
            <a:normAutofit/>
          </a:bodyPr>
          <a:lstStyle/>
          <a:p>
            <a:pPr algn="ctr"/>
            <a:r>
              <a:rPr lang="fa-IR" dirty="0"/>
              <a:t>آشنایی با محمد حسین امینی یکتا، طراح جوان مرسدس </a:t>
            </a:r>
            <a:r>
              <a:rPr lang="fa-IR" dirty="0" smtClean="0"/>
              <a:t>بنز</a:t>
            </a:r>
            <a:endParaRPr lang="fa-IR" dirty="0"/>
          </a:p>
        </p:txBody>
      </p:sp>
      <p:sp>
        <p:nvSpPr>
          <p:cNvPr id="3" name="Content Placeholder 2"/>
          <p:cNvSpPr>
            <a:spLocks noGrp="1"/>
          </p:cNvSpPr>
          <p:nvPr>
            <p:ph idx="1"/>
          </p:nvPr>
        </p:nvSpPr>
        <p:spPr>
          <a:xfrm>
            <a:off x="2879514" y="1206184"/>
            <a:ext cx="9312486" cy="5651816"/>
          </a:xfrm>
        </p:spPr>
        <p:txBody>
          <a:bodyPr>
            <a:noAutofit/>
          </a:bodyPr>
          <a:lstStyle/>
          <a:p>
            <a:r>
              <a:rPr lang="fa-IR" dirty="0"/>
              <a:t>یکی از جوانان خلاق کشورمان محمد حسین امینی یکتا است که با طرح‌های فوق‌العاده زیبای خود برای شرکت مرسدس بنز، توانست نام خود را در زمره بهترین طراحان خودرو جهان ماندگار کند. او ۳۲ ساله، متولد تهران و دانش‌آموخته‌ی طراحی صنعتی خودرو از دانشگاه میلان ایتالیا است. تز پایان‌نامه‌ی او، طرحی با مشخصات </a:t>
            </a:r>
            <a:r>
              <a:rPr lang="fa-IR" dirty="0" smtClean="0"/>
              <a:t>لامبورگینی به </a:t>
            </a:r>
            <a:r>
              <a:rPr lang="fa-IR" dirty="0"/>
              <a:t>نام گانادور بود که علاوه بر کسب جوایز مختلف، شهرت زیادی به دست آورد و پای امینی یکتا را به تیم طراحی دایملر باز کرد. از نمونه کارهای اخیر او برای مرسدس بنز، می‌توان به کامیون مفهومی اوربان ای‌تراک (</a:t>
            </a:r>
            <a:r>
              <a:rPr lang="en-US" dirty="0"/>
              <a:t>Urban </a:t>
            </a:r>
            <a:r>
              <a:rPr lang="en-US" dirty="0" err="1"/>
              <a:t>etruck</a:t>
            </a:r>
            <a:r>
              <a:rPr lang="en-US" dirty="0"/>
              <a:t>) </a:t>
            </a:r>
            <a:r>
              <a:rPr lang="fa-IR" dirty="0"/>
              <a:t>و مدل مفهومی ویژن ون اشاره کرد که اعتبار خاصی برای او فراهم کرد. محمد حسین امینی یکتا، روز گذشته در کنار آخرین دستاورد طراحی خود، اسمارت ویژن </a:t>
            </a:r>
            <a:r>
              <a:rPr lang="en-US" dirty="0"/>
              <a:t>EQ </a:t>
            </a:r>
            <a:r>
              <a:rPr lang="fa-IR" dirty="0"/>
              <a:t>ایستاد و مورد تحسین کارشناسان قرار گرفت. بعد از کوروش منصوری، آرش فربد، هرمیداس اتابکی، فریس رضوانی، نادر فقیه‌زاده و سید جواد غفاریان، حالا نام امینی یکتا در خودروسازی جهان مطرح شده است. علاوه بر این چهره‌های مشهور، مهندسان و طراحان بسیاری با ملیت ایرانی در برندهای مطرح دنیا، از جمله رنو، بی‌ام‌و، جنرال موتورز، هیوندای و کیا، مشغول به کار هستند. آنچه امینی یکتا را، بر سر زبان‌ها انداخته است، حضور پررنگ او در طراحی سه محصول کاملا متفاوت مرسدس </a:t>
            </a:r>
            <a:r>
              <a:rPr lang="fa-IR" dirty="0" smtClean="0"/>
              <a:t>بنز است </a:t>
            </a:r>
            <a:r>
              <a:rPr lang="fa-IR" dirty="0"/>
              <a:t>که در کلاس بدنه‌ی کامیون تجاری، ون و مینی شهری قرار دارند. با توجه به حضور این جوان ایرانی در کنفرانس‌های خبری رونمائی از خودروهای مذکور، می‌توان اطمینان داشت که امینی یکتا، طراح ارشد این محصولات بوده است</a:t>
            </a:r>
            <a:r>
              <a:rPr lang="fa-IR" dirty="0" smtClean="0"/>
              <a:t>.</a:t>
            </a:r>
            <a:r>
              <a:rPr lang="fa-IR" dirty="0"/>
              <a:t> </a:t>
            </a:r>
            <a:r>
              <a:rPr lang="fa-IR" dirty="0">
                <a:solidFill>
                  <a:schemeClr val="bg2">
                    <a:lumMod val="60000"/>
                    <a:lumOff val="40000"/>
                  </a:schemeClr>
                </a:solidFill>
              </a:rPr>
              <a:t>مدل مفهومی و جدید اسمارت با نام ویژه </a:t>
            </a:r>
            <a:r>
              <a:rPr lang="en-US" dirty="0">
                <a:solidFill>
                  <a:schemeClr val="bg2">
                    <a:lumMod val="60000"/>
                    <a:lumOff val="40000"/>
                  </a:schemeClr>
                </a:solidFill>
              </a:rPr>
              <a:t>EQ </a:t>
            </a:r>
            <a:r>
              <a:rPr lang="fa-IR" dirty="0">
                <a:solidFill>
                  <a:schemeClr val="bg2">
                    <a:lumMod val="60000"/>
                    <a:lumOff val="40000"/>
                  </a:schemeClr>
                </a:solidFill>
              </a:rPr>
              <a:t>رونمائی شد و بار دیگر، امینی یکتا در جمع خبرنگاران حاضر شد تا دگرگونی در طراحی نسل آینده‌ی خودروهای کوچک شهری دایلمر را تأیید کند. با این حساب، طراح ایرانی دایملر را می‌توان عضو ثابت و سطح بالای تیم طراحی دایلمر دانست که زیر نظر گوردون واگنر (مدیر ارشد طراحی مرسدس </a:t>
            </a:r>
            <a:r>
              <a:rPr lang="fa-IR" dirty="0" smtClean="0">
                <a:solidFill>
                  <a:schemeClr val="bg2">
                    <a:lumMod val="60000"/>
                    <a:lumOff val="40000"/>
                  </a:schemeClr>
                </a:solidFill>
              </a:rPr>
              <a:t>بنز</a:t>
            </a:r>
            <a:r>
              <a:rPr lang="fa-IR" dirty="0">
                <a:solidFill>
                  <a:schemeClr val="bg2">
                    <a:lumMod val="60000"/>
                    <a:lumOff val="40000"/>
                  </a:schemeClr>
                </a:solidFill>
              </a:rPr>
              <a:t> </a:t>
            </a:r>
            <a:r>
              <a:rPr lang="fa-IR" dirty="0" smtClean="0">
                <a:solidFill>
                  <a:schemeClr val="bg2">
                    <a:lumMod val="60000"/>
                    <a:lumOff val="40000"/>
                  </a:schemeClr>
                </a:solidFill>
              </a:rPr>
              <a:t>و </a:t>
            </a:r>
            <a:r>
              <a:rPr lang="fa-IR" dirty="0">
                <a:solidFill>
                  <a:schemeClr val="bg2">
                    <a:lumMod val="60000"/>
                    <a:lumOff val="40000"/>
                  </a:schemeClr>
                </a:solidFill>
              </a:rPr>
              <a:t>گروه دایملر </a:t>
            </a:r>
            <a:r>
              <a:rPr lang="en-US" dirty="0">
                <a:solidFill>
                  <a:schemeClr val="bg2">
                    <a:lumMod val="60000"/>
                    <a:lumOff val="40000"/>
                  </a:schemeClr>
                </a:solidFill>
              </a:rPr>
              <a:t>AG) </a:t>
            </a:r>
            <a:r>
              <a:rPr lang="fa-IR" dirty="0">
                <a:solidFill>
                  <a:schemeClr val="bg2">
                    <a:lumMod val="60000"/>
                    <a:lumOff val="40000"/>
                  </a:schemeClr>
                </a:solidFill>
              </a:rPr>
              <a:t>فعالیت می‌کند.</a:t>
            </a:r>
          </a:p>
        </p:txBody>
      </p:sp>
      <p:pic>
        <p:nvPicPr>
          <p:cNvPr id="6148" name="Picture 4" descr="آشنایی با محمد حسین امینی یکتا، طراح جوان مرسدس بن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44"/>
            <a:ext cx="2835078" cy="1797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52" name="Picture 8" descr="Mohammad Hossein Amini Yek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61475"/>
            <a:ext cx="2835078" cy="2075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56" name="Picture 12" descr="اسمارت ویژن EQ محمد حسین امینی یکتا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23653"/>
            <a:ext cx="2835078" cy="1890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45013" y="663656"/>
            <a:ext cx="244475" cy="244475"/>
          </a:xfrm>
          <a:prstGeom prst="rect">
            <a:avLst/>
          </a:prstGeom>
        </p:spPr>
      </p:pic>
    </p:spTree>
    <p:extLst>
      <p:ext uri="{BB962C8B-B14F-4D97-AF65-F5344CB8AC3E}">
        <p14:creationId xmlns:p14="http://schemas.microsoft.com/office/powerpoint/2010/main" val="2240774753"/>
      </p:ext>
    </p:extLst>
  </p:cSld>
  <p:clrMapOvr>
    <a:masterClrMapping/>
  </p:clrMapOvr>
  <mc:AlternateContent xmlns:mc="http://schemas.openxmlformats.org/markup-compatibility/2006" xmlns:p14="http://schemas.microsoft.com/office/powerpoint/2010/main">
    <mc:Choice Requires="p14">
      <p:transition spd="slow" p14:dur="4250">
        <p:push dir="d"/>
      </p:transition>
    </mc:Choice>
    <mc:Fallback xmlns="">
      <p:transition spd="slow">
        <p:push dir="d"/>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531" y="-37262"/>
            <a:ext cx="2928831" cy="1320800"/>
          </a:xfrm>
        </p:spPr>
        <p:txBody>
          <a:bodyPr>
            <a:noAutofit/>
          </a:bodyPr>
          <a:lstStyle/>
          <a:p>
            <a:r>
              <a:rPr lang="fa-IR" sz="8800" dirty="0" smtClean="0">
                <a:latin typeface="Pak Nastaleeq" panose="02000500000000020002" pitchFamily="2" charset="-78"/>
                <a:cs typeface="Pak Nastaleeq" panose="02000500000000020002" pitchFamily="2" charset="-78"/>
              </a:rPr>
              <a:t>برونو ساکو</a:t>
            </a:r>
            <a:endParaRPr lang="fa-IR" sz="8800" dirty="0">
              <a:latin typeface="Pak Nastaleeq" panose="02000500000000020002" pitchFamily="2" charset="-78"/>
              <a:cs typeface="Pak Nastaleeq" panose="02000500000000020002" pitchFamily="2" charset="-78"/>
            </a:endParaRPr>
          </a:p>
        </p:txBody>
      </p:sp>
      <p:pic>
        <p:nvPicPr>
          <p:cNvPr id="1028" name="Picture 4" descr="File:Mercedes Benz W116 MidnightBlue.jp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44" y="4961859"/>
            <a:ext cx="3075221" cy="1615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6" descr="Mercedes Benz W108 250 SE - Oldenzaal Classics - YouTube"/>
          <p:cNvSpPr>
            <a:spLocks noChangeAspect="1" noChangeArrowheads="1"/>
          </p:cNvSpPr>
          <p:nvPr/>
        </p:nvSpPr>
        <p:spPr bwMode="auto">
          <a:xfrm>
            <a:off x="188044" y="10385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034" name="Picture 10" descr="Mercedes W108 280SE project tuning upgrade (ID-EN-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265" y="4947826"/>
            <a:ext cx="3742154" cy="1605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MERCEDES BENZ S-Klasse (W220) specs &amp; photos - 1998, 1999, 2000, 2001, 2002  - autoevolution"/>
          <p:cNvPicPr>
            <a:picLocks noChangeAspect="1" noChangeArrowheads="1"/>
          </p:cNvPicPr>
          <p:nvPr/>
        </p:nvPicPr>
        <p:blipFill rotWithShape="1">
          <a:blip r:embed="rId6">
            <a:extLst>
              <a:ext uri="{28A0092B-C50C-407E-A947-70E740481C1C}">
                <a14:useLocalDpi xmlns:a14="http://schemas.microsoft.com/office/drawing/2010/main" val="0"/>
              </a:ext>
            </a:extLst>
          </a:blip>
          <a:srcRect t="41777"/>
          <a:stretch/>
        </p:blipFill>
        <p:spPr bwMode="auto">
          <a:xfrm>
            <a:off x="6858462" y="4932015"/>
            <a:ext cx="3675969" cy="1605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Used Mercedes Benz SL ad : Year 1994, 142000 km | Reezocar"/>
          <p:cNvPicPr>
            <a:picLocks noChangeAspect="1" noChangeArrowheads="1"/>
          </p:cNvPicPr>
          <p:nvPr/>
        </p:nvPicPr>
        <p:blipFill rotWithShape="1">
          <a:blip r:embed="rId7">
            <a:extLst>
              <a:ext uri="{28A0092B-C50C-407E-A947-70E740481C1C}">
                <a14:useLocalDpi xmlns:a14="http://schemas.microsoft.com/office/drawing/2010/main" val="0"/>
              </a:ext>
            </a:extLst>
          </a:blip>
          <a:srcRect t="7763" b="8051"/>
          <a:stretch/>
        </p:blipFill>
        <p:spPr bwMode="auto">
          <a:xfrm>
            <a:off x="3227805" y="1269803"/>
            <a:ext cx="3405295" cy="20859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Yellow Mercedes SLK"/>
          <p:cNvPicPr>
            <a:picLocks noChangeAspect="1" noChangeArrowheads="1"/>
          </p:cNvPicPr>
          <p:nvPr/>
        </p:nvPicPr>
        <p:blipFill rotWithShape="1">
          <a:blip r:embed="rId8">
            <a:extLst>
              <a:ext uri="{28A0092B-C50C-407E-A947-70E740481C1C}">
                <a14:useLocalDpi xmlns:a14="http://schemas.microsoft.com/office/drawing/2010/main" val="0"/>
              </a:ext>
            </a:extLst>
          </a:blip>
          <a:srcRect l="-288" t="8904" r="288" b="2926"/>
          <a:stretch/>
        </p:blipFill>
        <p:spPr bwMode="auto">
          <a:xfrm>
            <a:off x="3220184" y="3154493"/>
            <a:ext cx="3746673" cy="1931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2" name="Picture 18" descr="Mercedes SLK R170, Brabus wheels, 200 Kompressor | Mercedes slk, Mercedes  benz slk 350, Mercedes slk 2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3309" y="3150709"/>
            <a:ext cx="3623743" cy="1933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stretch>
            <a:fillRect/>
          </a:stretch>
        </p:blipFill>
        <p:spPr>
          <a:xfrm flipH="1">
            <a:off x="6241052" y="1239125"/>
            <a:ext cx="4176272" cy="2147330"/>
          </a:xfrm>
          <a:prstGeom prst="rect">
            <a:avLst/>
          </a:prstGeom>
          <a:ln>
            <a:noFill/>
          </a:ln>
          <a:effectLst>
            <a:softEdge rad="112500"/>
          </a:effectLst>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31031" y="200025"/>
            <a:ext cx="984634" cy="984634"/>
          </a:xfrm>
          <a:prstGeom prst="ellipse">
            <a:avLst/>
          </a:prstGeom>
          <a:ln>
            <a:noFill/>
          </a:ln>
          <a:effectLst>
            <a:softEdge rad="112500"/>
          </a:effectLst>
        </p:spPr>
      </p:pic>
      <p:sp>
        <p:nvSpPr>
          <p:cNvPr id="19" name="Rectangle 18"/>
          <p:cNvSpPr/>
          <p:nvPr/>
        </p:nvSpPr>
        <p:spPr>
          <a:xfrm>
            <a:off x="6240960" y="261329"/>
            <a:ext cx="5876403" cy="923330"/>
          </a:xfrm>
          <a:prstGeom prst="rect">
            <a:avLst/>
          </a:prstGeom>
          <a:ln>
            <a:solidFill>
              <a:srgbClr val="99FFCC"/>
            </a:solidFill>
          </a:ln>
        </p:spPr>
        <p:txBody>
          <a:bodyPr wrap="square">
            <a:spAutoFit/>
          </a:bodyPr>
          <a:lstStyle/>
          <a:p>
            <a:r>
              <a:rPr lang="fa-IR" dirty="0">
                <a:hlinkClick r:id="rId12"/>
              </a:rPr>
              <a:t>https://blog.mercedes-benz-passion.com/2017/11/happy-birthday-dr-h-c-bruno-sacco</a:t>
            </a:r>
            <a:r>
              <a:rPr lang="fa-IR" dirty="0" smtClean="0">
                <a:hlinkClick r:id="rId12"/>
              </a:rPr>
              <a:t>/</a:t>
            </a:r>
            <a:r>
              <a:rPr lang="en-US" dirty="0" smtClean="0"/>
              <a:t> </a:t>
            </a:r>
            <a:endParaRPr lang="fa-IR" dirty="0"/>
          </a:p>
        </p:txBody>
      </p:sp>
      <p:sp>
        <p:nvSpPr>
          <p:cNvPr id="21" name="TextBox 20"/>
          <p:cNvSpPr txBox="1"/>
          <p:nvPr/>
        </p:nvSpPr>
        <p:spPr>
          <a:xfrm>
            <a:off x="5712142" y="2806065"/>
            <a:ext cx="65" cy="276999"/>
          </a:xfrm>
          <a:prstGeom prst="rect">
            <a:avLst/>
          </a:prstGeom>
          <a:noFill/>
        </p:spPr>
        <p:txBody>
          <a:bodyPr wrap="none" lIns="0" tIns="0" rIns="0" bIns="0" rtlCol="1">
            <a:spAutoFit/>
            <a:scene3d>
              <a:camera prst="orthographicFront"/>
              <a:lightRig rig="soft" dir="t">
                <a:rot lat="0" lon="0" rev="15600000"/>
              </a:lightRig>
            </a:scene3d>
            <a:sp3d extrusionH="57150" prstMaterial="softEdge">
              <a:bevelT w="25400" h="38100"/>
            </a:sp3d>
          </a:bodyPr>
          <a:lstStyle/>
          <a:p>
            <a:endParaRPr lang="fa-IR" b="1" dirty="0">
              <a:ln/>
              <a:solidFill>
                <a:schemeClr val="accent4"/>
              </a:solidFill>
            </a:endParaRPr>
          </a:p>
        </p:txBody>
      </p:sp>
      <p:sp>
        <p:nvSpPr>
          <p:cNvPr id="22" name="TextBox 21"/>
          <p:cNvSpPr txBox="1"/>
          <p:nvPr/>
        </p:nvSpPr>
        <p:spPr>
          <a:xfrm>
            <a:off x="10496901" y="2243566"/>
            <a:ext cx="1919728" cy="1569660"/>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r>
              <a:rPr lang="fa-IR" sz="4800" b="1" dirty="0" smtClean="0">
                <a:ln/>
                <a:solidFill>
                  <a:srgbClr val="7030A0"/>
                </a:solidFill>
                <a:latin typeface="Pak Nastaleeq" panose="02000500000000020002" pitchFamily="2" charset="-78"/>
                <a:cs typeface="Pak Nastaleeq" panose="02000500000000020002" pitchFamily="2" charset="-78"/>
              </a:rPr>
              <a:t>اطلاعات بیشتر</a:t>
            </a:r>
            <a:endParaRPr lang="fa-IR" sz="4800" b="1" dirty="0">
              <a:ln/>
              <a:solidFill>
                <a:srgbClr val="7030A0"/>
              </a:solidFill>
              <a:latin typeface="Pak Nastaleeq" panose="02000500000000020002" pitchFamily="2" charset="-78"/>
              <a:cs typeface="Pak Nastaleeq" panose="02000500000000020002" pitchFamily="2" charset="-78"/>
            </a:endParaRPr>
          </a:p>
        </p:txBody>
      </p:sp>
      <p:sp>
        <p:nvSpPr>
          <p:cNvPr id="23" name="Left Arrow 22"/>
          <p:cNvSpPr/>
          <p:nvPr/>
        </p:nvSpPr>
        <p:spPr>
          <a:xfrm rot="5400000">
            <a:off x="10967758" y="1567687"/>
            <a:ext cx="620774" cy="548640"/>
          </a:xfrm>
          <a:prstGeom prst="leftArrow">
            <a:avLst>
              <a:gd name="adj1" fmla="val 47917"/>
              <a:gd name="adj2" fmla="val 541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3" name="Picture 26" descr="Happy Birthday, Dr. h.c. Bruno Sacco - Mercedes-Benz Passion Blog /  Mercedes Benz, smart, Maybach, AM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2" y="1414772"/>
            <a:ext cx="3257336" cy="2443004"/>
          </a:xfrm>
          <a:prstGeom prst="roundRect">
            <a:avLst>
              <a:gd name="adj" fmla="val 35546"/>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33553580"/>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86"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762</TotalTime>
  <Words>1517</Words>
  <Application>Microsoft Office PowerPoint</Application>
  <PresentationFormat>Widescreen</PresentationFormat>
  <Paragraphs>36</Paragraphs>
  <Slides>8</Slides>
  <Notes>0</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vt:i4>
      </vt:variant>
    </vt:vector>
  </HeadingPairs>
  <TitlesOfParts>
    <vt:vector size="25" baseType="lpstr">
      <vt:lpstr>0 Esfehan Bold</vt:lpstr>
      <vt:lpstr>0 Koodak Bold</vt:lpstr>
      <vt:lpstr>0 Narm</vt:lpstr>
      <vt:lpstr>0 Ziba</vt:lpstr>
      <vt:lpstr>Arial</vt:lpstr>
      <vt:lpstr>B Kamran</vt:lpstr>
      <vt:lpstr>B Tabassom</vt:lpstr>
      <vt:lpstr>Calibri</vt:lpstr>
      <vt:lpstr>IranNastaliq</vt:lpstr>
      <vt:lpstr>IRANSans</vt:lpstr>
      <vt:lpstr>IRKamran</vt:lpstr>
      <vt:lpstr>Pak Nastaleeq</vt:lpstr>
      <vt:lpstr>Tahoma</vt:lpstr>
      <vt:lpstr>Trebuchet MS</vt:lpstr>
      <vt:lpstr>Urdu Typesetting</vt:lpstr>
      <vt:lpstr>Wingdings 3</vt:lpstr>
      <vt:lpstr>Facet</vt:lpstr>
      <vt:lpstr> فصل سوم طراحان چیره دست</vt:lpstr>
      <vt:lpstr>طراحی خودرو از کلیدی‌ترین عوامل محبوبیت و فروش آن است. همواره بهترین هنرمندان و طراحان دنیا در صنعت خودرو به کار گرفته می‌شوند تا محصولی خلق کنند که از هرجهت زیبا و مسحور کننده باشد. اگر جیاجیارو را بهترین طراح تاریخ ندانیم، قطعا لقب یکی از بهترین طراحان خودرو در طول تاریخ صنعت خودرو متعلق به این فرد است. بسیاری از مقالات و کارشناسان مختلف خودرویی وی را به عنوان طراح قرن انتخاب کرده‌اند. جیاجیارو نه تنها بیش از ۲۰۰ خودرو طراحی کرده، بلکه طراحی انواع موتورسیکلت و ساعت نیز در کارنامه وی حضور دارد. جیاجیارو نیز در سال ۱۹۶۸ شرکت ایتال دیزاین را بنا نهاد که یکی از قطب‌های طراحی خودرو در جهان است. بی‌ام‌و M1، فیات ۸۵۰ و لوتوس اسپریت از کار‌های شاخص جیاجیارو است. </vt:lpstr>
      <vt:lpstr>باتیستا پینینفارینا</vt:lpstr>
      <vt:lpstr>والتر داسیلوا</vt:lpstr>
      <vt:lpstr>PowerPoint Presentation</vt:lpstr>
      <vt:lpstr>پیتر شریر</vt:lpstr>
      <vt:lpstr>آشنایی با محمد حسین امینی یکتا، طراح جوان مرسدس بنز</vt:lpstr>
      <vt:lpstr>برونو ساکو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خودرو هااز اول تا آخر</dc:title>
  <dc:creator>Mahdi</dc:creator>
  <cp:lastModifiedBy>Mahdi</cp:lastModifiedBy>
  <cp:revision>52</cp:revision>
  <dcterms:created xsi:type="dcterms:W3CDTF">2020-09-20T10:55:53Z</dcterms:created>
  <dcterms:modified xsi:type="dcterms:W3CDTF">2020-11-25T09:48:49Z</dcterms:modified>
</cp:coreProperties>
</file>