
<file path=[Content_Types].xml><?xml version="1.0" encoding="utf-8"?>
<Types xmlns="http://schemas.openxmlformats.org/package/2006/content-types">
  <Default Extension="tmp" ContentType="image/png"/>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1"/>
  </p:notesMasterIdLst>
  <p:sldIdLst>
    <p:sldId id="256" r:id="rId2"/>
    <p:sldId id="271" r:id="rId3"/>
    <p:sldId id="261" r:id="rId4"/>
    <p:sldId id="262" r:id="rId5"/>
    <p:sldId id="272" r:id="rId6"/>
    <p:sldId id="273" r:id="rId7"/>
    <p:sldId id="274" r:id="rId8"/>
    <p:sldId id="275" r:id="rId9"/>
    <p:sldId id="27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4E3EE10-07A7-4EF4-8BA3-C9DD5D810412}">
          <p14:sldIdLst>
            <p14:sldId id="256"/>
            <p14:sldId id="271"/>
            <p14:sldId id="261"/>
            <p14:sldId id="262"/>
            <p14:sldId id="272"/>
            <p14:sldId id="273"/>
            <p14:sldId id="274"/>
            <p14:sldId id="275"/>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hdi" initials="M" lastIdx="2" clrIdx="0">
    <p:extLst>
      <p:ext uri="{19B8F6BF-5375-455C-9EA6-DF929625EA0E}">
        <p15:presenceInfo xmlns:p15="http://schemas.microsoft.com/office/powerpoint/2012/main" userId="Mahdi" providerId="None"/>
      </p:ext>
    </p:extLst>
  </p:cmAuthor>
  <p:cmAuthor id="2" name="Mahdi" initials="M [2]" lastIdx="1" clrIdx="1">
    <p:extLst>
      <p:ext uri="{19B8F6BF-5375-455C-9EA6-DF929625EA0E}">
        <p15:presenceInfo xmlns:p15="http://schemas.microsoft.com/office/powerpoint/2012/main" userId="1730e8eb5250dab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FF0066"/>
    <a:srgbClr val="99FFCC"/>
    <a:srgbClr val="FF99CC"/>
    <a:srgbClr val="29AAA7"/>
    <a:srgbClr val="66FF33"/>
    <a:srgbClr val="90C226"/>
    <a:srgbClr val="DE0005"/>
    <a:srgbClr val="BFBB84"/>
    <a:srgbClr val="A4A6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7" autoAdjust="0"/>
    <p:restoredTop sz="94660"/>
  </p:normalViewPr>
  <p:slideViewPr>
    <p:cSldViewPr snapToGrid="0">
      <p:cViewPr varScale="1">
        <p:scale>
          <a:sx n="63" d="100"/>
          <a:sy n="63" d="100"/>
        </p:scale>
        <p:origin x="792" y="22"/>
      </p:cViewPr>
      <p:guideLst/>
    </p:cSldViewPr>
  </p:slideViewPr>
  <p:notesTextViewPr>
    <p:cViewPr>
      <p:scale>
        <a:sx n="1" d="1"/>
        <a:sy n="1" d="1"/>
      </p:scale>
      <p:origin x="0" y="0"/>
    </p:cViewPr>
  </p:notesTextViewPr>
  <p:sorterViewPr>
    <p:cViewPr>
      <p:scale>
        <a:sx n="100" d="100"/>
        <a:sy n="100" d="100"/>
      </p:scale>
      <p:origin x="0" y="-5266"/>
    </p:cViewPr>
  </p:sorterViewPr>
  <p:gridSpacing cx="75600" cy="756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3DBE9EE-227F-475B-808D-516CC08A17FA}" type="datetimeFigureOut">
              <a:rPr lang="fa-IR" smtClean="0"/>
              <a:t>10/04/1442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D10051A4-0779-45A4-AB35-355836B72F1A}" type="slidenum">
              <a:rPr lang="fa-IR" smtClean="0"/>
              <a:t>‹#›</a:t>
            </a:fld>
            <a:endParaRPr lang="fa-IR"/>
          </a:p>
        </p:txBody>
      </p:sp>
    </p:spTree>
    <p:extLst>
      <p:ext uri="{BB962C8B-B14F-4D97-AF65-F5344CB8AC3E}">
        <p14:creationId xmlns:p14="http://schemas.microsoft.com/office/powerpoint/2010/main" val="1335646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95012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3737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118852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0559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15353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515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4207105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167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89811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1337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285698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7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85803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3206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smtClean="0"/>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202119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11/25/2020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02648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11/25/2020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6830473"/>
      </p:ext>
    </p:extLst>
  </p:cSld>
  <p:clrMap bg1="dk1" tx1="lt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txStyles>
    <p:titleStyle>
      <a:lvl1pPr algn="l" defTabSz="457200" rtl="1" eaLnBrk="1" latinLnBrk="0" hangingPunct="1">
        <a:spcBef>
          <a:spcPct val="0"/>
        </a:spcBef>
        <a:buNone/>
        <a:defRPr sz="36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42900" algn="r" defTabSz="457200" rtl="1"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r" defTabSz="457200" rtl="1"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r" defTabSz="457200" rtl="1"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r" defTabSz="457200" rtl="1"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media" Target="../media/media2.mp4"/><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jpg"/><Relationship Id="rId13" Type="http://schemas.openxmlformats.org/officeDocument/2006/relationships/image" Target="../media/image27.jpg"/><Relationship Id="rId3" Type="http://schemas.openxmlformats.org/officeDocument/2006/relationships/slideLayout" Target="../slideLayouts/slideLayout2.xml"/><Relationship Id="rId7" Type="http://schemas.openxmlformats.org/officeDocument/2006/relationships/image" Target="../media/image21.jpg"/><Relationship Id="rId12" Type="http://schemas.openxmlformats.org/officeDocument/2006/relationships/image" Target="../media/image26.jpg"/><Relationship Id="rId2" Type="http://schemas.openxmlformats.org/officeDocument/2006/relationships/audio" Target="../media/media3.m4a"/><Relationship Id="rId16" Type="http://schemas.openxmlformats.org/officeDocument/2006/relationships/image" Target="../media/image30.png"/><Relationship Id="rId1" Type="http://schemas.microsoft.com/office/2007/relationships/media" Target="../media/media3.m4a"/><Relationship Id="rId6" Type="http://schemas.openxmlformats.org/officeDocument/2006/relationships/image" Target="../media/image20.jpg"/><Relationship Id="rId11" Type="http://schemas.openxmlformats.org/officeDocument/2006/relationships/image" Target="../media/image25.jpg"/><Relationship Id="rId5" Type="http://schemas.openxmlformats.org/officeDocument/2006/relationships/image" Target="../media/image19.jpg"/><Relationship Id="rId15" Type="http://schemas.openxmlformats.org/officeDocument/2006/relationships/image" Target="../media/image2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jpg"/><Relationship Id="rId1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99218">
              <a:srgbClr val="FF0066"/>
            </a:gs>
            <a:gs pos="98437">
              <a:srgbClr val="020202"/>
            </a:gs>
            <a:gs pos="96875">
              <a:srgbClr val="040404"/>
            </a:gs>
            <a:gs pos="93750">
              <a:srgbClr val="070707"/>
            </a:gs>
            <a:gs pos="87500">
              <a:srgbClr val="0D0D0D"/>
            </a:gs>
            <a:gs pos="75000">
              <a:srgbClr val="191919"/>
            </a:gs>
            <a:gs pos="50000">
              <a:srgbClr val="31313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3503" y="1217181"/>
            <a:ext cx="9743508" cy="2833652"/>
          </a:xfrm>
        </p:spPr>
        <p:txBody>
          <a:bodyPr/>
          <a:lstStyle/>
          <a:p>
            <a:pPr algn="ctr"/>
            <a:r>
              <a:rPr lang="fa-IR" sz="13800" dirty="0" smtClean="0">
                <a:solidFill>
                  <a:srgbClr val="99FFCC"/>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خ</a:t>
            </a:r>
            <a:r>
              <a:rPr lang="fa-IR" sz="13800" dirty="0" smtClean="0">
                <a:solidFill>
                  <a:srgbClr val="0070C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و</a:t>
            </a:r>
            <a:r>
              <a:rPr lang="fa-IR" sz="13800" dirty="0" smtClean="0">
                <a:solidFill>
                  <a:srgbClr val="FF0066"/>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د </a:t>
            </a:r>
            <a:r>
              <a:rPr lang="fa-IR" sz="13800" dirty="0" smtClean="0">
                <a:solidFill>
                  <a:srgbClr val="7030A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ر</a:t>
            </a:r>
            <a:r>
              <a:rPr lang="fa-IR" sz="13800" dirty="0" smtClean="0">
                <a:solidFill>
                  <a:srgbClr val="FFC000"/>
                </a:solidFill>
                <a:effectLst>
                  <a:outerShdw blurRad="38100" dist="38100" dir="2700000" algn="tl">
                    <a:srgbClr val="000000">
                      <a:alpha val="43137"/>
                    </a:srgbClr>
                  </a:outerShdw>
                </a:effectLst>
                <a:latin typeface="IranNastaliq" panose="02020505000000020003" pitchFamily="18" charset="0"/>
                <a:cs typeface="IranNastaliq" panose="02020505000000020003" pitchFamily="18" charset="0"/>
              </a:rPr>
              <a:t>و </a:t>
            </a:r>
            <a:r>
              <a:rPr lang="fa-IR" sz="13800" dirty="0" smtClean="0">
                <a:latin typeface="IranNastaliq" panose="02020505000000020003" pitchFamily="18" charset="0"/>
                <a:cs typeface="IranNastaliq" panose="02020505000000020003" pitchFamily="18" charset="0"/>
              </a:rPr>
              <a:t>هااز اول تا آخر</a:t>
            </a:r>
            <a:endParaRPr lang="fa-IR" sz="13800" dirty="0">
              <a:latin typeface="IranNastaliq" panose="02020505000000020003" pitchFamily="18" charset="0"/>
              <a:cs typeface="IranNastaliq" panose="02020505000000020003" pitchFamily="18" charset="0"/>
            </a:endParaRPr>
          </a:p>
        </p:txBody>
      </p:sp>
      <p:sp>
        <p:nvSpPr>
          <p:cNvPr id="3" name="Subtitle 2"/>
          <p:cNvSpPr>
            <a:spLocks noGrp="1"/>
          </p:cNvSpPr>
          <p:nvPr>
            <p:ph type="subTitle" idx="1"/>
          </p:nvPr>
        </p:nvSpPr>
        <p:spPr/>
        <p:txBody>
          <a:bodyPr>
            <a:noAutofit/>
          </a:bodyPr>
          <a:lstStyle/>
          <a:p>
            <a:pPr algn="ctr"/>
            <a:r>
              <a:rPr lang="fa-IR" sz="7200" dirty="0" smtClean="0">
                <a:latin typeface="IranNastaliq" panose="02020505000000020003" pitchFamily="18" charset="0"/>
                <a:cs typeface="IranNastaliq" panose="02020505000000020003" pitchFamily="18" charset="0"/>
              </a:rPr>
              <a:t>کاری از: </a:t>
            </a:r>
            <a:r>
              <a:rPr lang="fa-IR" sz="7200" dirty="0" smtClean="0">
                <a:solidFill>
                  <a:srgbClr val="99FFCC"/>
                </a:solidFill>
                <a:cs typeface="0 Khodkar Bold" panose="00000700000000000000" pitchFamily="2" charset="-78"/>
              </a:rPr>
              <a:t>س</a:t>
            </a:r>
            <a:r>
              <a:rPr lang="fa-IR" sz="7200" dirty="0" smtClean="0">
                <a:solidFill>
                  <a:srgbClr val="0070C0"/>
                </a:solidFill>
                <a:cs typeface="0 Khodkar Bold" panose="00000700000000000000" pitchFamily="2" charset="-78"/>
              </a:rPr>
              <a:t>ر</a:t>
            </a:r>
            <a:r>
              <a:rPr lang="fa-IR" sz="7200" dirty="0" smtClean="0">
                <a:solidFill>
                  <a:srgbClr val="00B050"/>
                </a:solidFill>
                <a:cs typeface="0 Khodkar Bold" panose="00000700000000000000" pitchFamily="2" charset="-78"/>
              </a:rPr>
              <a:t>و</a:t>
            </a:r>
            <a:r>
              <a:rPr lang="fa-IR" sz="7200" dirty="0" smtClean="0">
                <a:solidFill>
                  <a:srgbClr val="7030A0"/>
                </a:solidFill>
                <a:cs typeface="0 Khodkar Bold" panose="00000700000000000000" pitchFamily="2" charset="-78"/>
              </a:rPr>
              <a:t>ش</a:t>
            </a:r>
            <a:r>
              <a:rPr lang="fa-IR" sz="7200" dirty="0" smtClean="0">
                <a:cs typeface="0 Khodkar Bold" panose="00000700000000000000" pitchFamily="2" charset="-78"/>
              </a:rPr>
              <a:t> </a:t>
            </a:r>
            <a:r>
              <a:rPr lang="fa-IR" sz="7200" dirty="0" smtClean="0">
                <a:solidFill>
                  <a:srgbClr val="FF0066"/>
                </a:solidFill>
                <a:cs typeface="0 Khodkar Bold" panose="00000700000000000000" pitchFamily="2" charset="-78"/>
              </a:rPr>
              <a:t>ش</a:t>
            </a:r>
            <a:r>
              <a:rPr lang="fa-IR" sz="7200" dirty="0" smtClean="0">
                <a:solidFill>
                  <a:schemeClr val="accent4"/>
                </a:solidFill>
                <a:cs typeface="0 Khodkar Bold" panose="00000700000000000000" pitchFamily="2" charset="-78"/>
              </a:rPr>
              <a:t>ی</a:t>
            </a:r>
            <a:r>
              <a:rPr lang="fa-IR" sz="7200" dirty="0" smtClean="0">
                <a:solidFill>
                  <a:srgbClr val="DE0005"/>
                </a:solidFill>
                <a:cs typeface="0 Khodkar Bold" panose="00000700000000000000" pitchFamily="2" charset="-78"/>
              </a:rPr>
              <a:t>خ</a:t>
            </a:r>
            <a:r>
              <a:rPr lang="fa-IR" sz="7200" dirty="0" smtClean="0">
                <a:cs typeface="0 Khodkar Bold" panose="00000700000000000000" pitchFamily="2" charset="-78"/>
              </a:rPr>
              <a:t> </a:t>
            </a:r>
            <a:r>
              <a:rPr lang="fa-IR" sz="7200" dirty="0" smtClean="0">
                <a:solidFill>
                  <a:srgbClr val="66FF33"/>
                </a:solidFill>
                <a:cs typeface="0 Khodkar Bold" panose="00000700000000000000" pitchFamily="2" charset="-78"/>
              </a:rPr>
              <a:t>م</a:t>
            </a:r>
            <a:r>
              <a:rPr lang="fa-IR" sz="7200" dirty="0" smtClean="0">
                <a:solidFill>
                  <a:srgbClr val="FF99CC"/>
                </a:solidFill>
                <a:cs typeface="0 Khodkar Bold" panose="00000700000000000000" pitchFamily="2" charset="-78"/>
              </a:rPr>
              <a:t>ح</a:t>
            </a:r>
            <a:r>
              <a:rPr lang="fa-IR" sz="7200" dirty="0" smtClean="0">
                <a:solidFill>
                  <a:srgbClr val="FFFF00"/>
                </a:solidFill>
                <a:cs typeface="0 Khodkar Bold" panose="00000700000000000000" pitchFamily="2" charset="-78"/>
              </a:rPr>
              <a:t>م</a:t>
            </a:r>
            <a:r>
              <a:rPr lang="fa-IR" sz="7200" dirty="0" smtClean="0">
                <a:solidFill>
                  <a:srgbClr val="29AAA7"/>
                </a:solidFill>
                <a:cs typeface="0 Khodkar Bold" panose="00000700000000000000" pitchFamily="2" charset="-78"/>
              </a:rPr>
              <a:t>د</a:t>
            </a:r>
            <a:r>
              <a:rPr lang="fa-IR" sz="7200" dirty="0" smtClean="0">
                <a:solidFill>
                  <a:srgbClr val="FF0066"/>
                </a:solidFill>
                <a:cs typeface="0 Khodkar Bold" panose="00000700000000000000" pitchFamily="2" charset="-78"/>
              </a:rPr>
              <a:t>ی</a:t>
            </a:r>
            <a:endParaRPr lang="fa-IR" sz="7200" dirty="0">
              <a:solidFill>
                <a:srgbClr val="FF0066"/>
              </a:solidFill>
              <a:cs typeface="0 Khodkar Bold" panose="00000700000000000000" pitchFamily="2" charset="-78"/>
            </a:endParaRPr>
          </a:p>
        </p:txBody>
      </p:sp>
    </p:spTree>
    <p:extLst>
      <p:ext uri="{BB962C8B-B14F-4D97-AF65-F5344CB8AC3E}">
        <p14:creationId xmlns:p14="http://schemas.microsoft.com/office/powerpoint/2010/main" val="4107234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9">
        <p15:prstTrans prst="curtains"/>
      </p:transition>
    </mc:Choice>
    <mc:Fallback xmlns="">
      <p:transition spd="slow" advTm="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accel="50000" decel="50000" fill="hold" grpId="0" nodeType="withEffect">
                                  <p:stCondLst>
                                    <p:cond delay="0"/>
                                  </p:stCondLst>
                                  <p:childTnLst>
                                    <p:animMotion origin="layout" path="M 2.08333E-6 2.22222E-6 L 0.06706 0.04004 C 0.08099 0.04907 0.10195 0.05393 0.12396 0.05393 C 0.14896 0.05393 0.16901 0.04907 0.18294 0.04004 L 0.25 2.22222E-6 " pathEditMode="relative" rAng="0" ptsTypes="AAAAA">
                                      <p:cBhvr>
                                        <p:cTn id="6" dur="2000" fill="hold"/>
                                        <p:tgtEl>
                                          <p:spTgt spid="2"/>
                                        </p:tgtEl>
                                        <p:attrNameLst>
                                          <p:attrName>ppt_x</p:attrName>
                                          <p:attrName>ppt_y</p:attrName>
                                        </p:attrNameLst>
                                      </p:cBhvr>
                                      <p:rCtr x="12500" y="2685"/>
                                    </p:animMotion>
                                  </p:childTnLst>
                                </p:cTn>
                              </p:par>
                              <p:par>
                                <p:cTn id="7" presetID="2" presetClass="entr" presetSubtype="4"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additive="base">
                                        <p:cTn id="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0"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759" y="758190"/>
            <a:ext cx="8596668" cy="1320800"/>
          </a:xfrm>
        </p:spPr>
        <p:txBody>
          <a:bodyPr>
            <a:normAutofit/>
          </a:bodyPr>
          <a:lstStyle/>
          <a:p>
            <a:pPr algn="ctr"/>
            <a:r>
              <a:rPr lang="fa-IR" sz="7200" dirty="0" smtClean="0">
                <a:latin typeface="IranNastaliq" panose="02020505000000020003" pitchFamily="18" charset="0"/>
                <a:cs typeface="IranNastaliq" panose="02020505000000020003" pitchFamily="18" charset="0"/>
              </a:rPr>
              <a:t>فصل دوم قرارد های خودرویی ایران</a:t>
            </a:r>
            <a:endParaRPr lang="fa-IR" sz="7200" dirty="0">
              <a:latin typeface="IranNastaliq" panose="02020505000000020003" pitchFamily="18" charset="0"/>
              <a:cs typeface="IranNastaliq" panose="020205050000000200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29324" y="2297392"/>
            <a:ext cx="5144642" cy="3393805"/>
          </a:xfrm>
          <a:prstGeom prst="roundRect">
            <a:avLst>
              <a:gd name="adj" fmla="val 5292"/>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خودروهایی که از تولید بازماندند"/>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 y="2297392"/>
            <a:ext cx="5835016" cy="3394035"/>
          </a:xfrm>
          <a:prstGeom prst="roundRect">
            <a:avLst>
              <a:gd name="adj" fmla="val 5665"/>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3716136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43419" y="123825"/>
            <a:ext cx="2551641" cy="716280"/>
          </a:xfrm>
        </p:spPr>
        <p:txBody>
          <a:bodyPr/>
          <a:lstStyle/>
          <a:p>
            <a:pPr algn="ctr"/>
            <a:r>
              <a:rPr lang="fa-IR" dirty="0" smtClean="0"/>
              <a:t>پژو در ایران</a:t>
            </a:r>
            <a:endParaRPr lang="fa-IR" dirty="0"/>
          </a:p>
        </p:txBody>
      </p:sp>
      <p:sp>
        <p:nvSpPr>
          <p:cNvPr id="4" name="Rectangle 3"/>
          <p:cNvSpPr/>
          <p:nvPr/>
        </p:nvSpPr>
        <p:spPr>
          <a:xfrm>
            <a:off x="-110196" y="653386"/>
            <a:ext cx="8828312" cy="2862322"/>
          </a:xfrm>
          <a:prstGeom prst="rect">
            <a:avLst/>
          </a:prstGeom>
        </p:spPr>
        <p:txBody>
          <a:bodyPr wrap="square">
            <a:spAutoFit/>
          </a:bodyPr>
          <a:lstStyle/>
          <a:p>
            <a:pPr algn="r"/>
            <a:r>
              <a:rPr lang="fa-IR" dirty="0" smtClean="0"/>
              <a:t>خانواده پژو که ریشه­ و اصل و نسبی فرانسوی دارد، سالیان سال است در دل خانواده‌­های ایرانی جا خوش کرده است. صنعت خودرو ایران با پیکان انگلیسی معنا گرفت، اما تاریخ‌­نگاری صنعت خودرو کشور نشان می­‌دهد این صنعت با پژوی فرانسوی رشد کرد. در این صفحه به  محبوب‌­ترین اعضای خانواده پژو که در ایران تولید می‌­شوند می پردازیم.سال ۱۳۷۴ بود که شرکت ایران خودرو همکاری خود با شرکت پژو فرانسه را آغاز کرد. نتیجه این همکاری مشترک، تولید پژو ۲۰۶، ۴۰۵ و پرشیا در ایران </a:t>
            </a:r>
            <a:r>
              <a:rPr lang="fa-IR" dirty="0"/>
              <a:t>بود. در بهمن ماه سال ۱۳۹۴ پژو طبق یک قرارداد به ارزش ۴۰۰میلیون یورو که با ایران خودرو به امضا رسید، به بازار ایران بازگشت که طی آن انتقال خط تولید پژو ۲۰۸، ۲۰۰۸ و ۳۰۱ در دستور کار قرار گرفت. اما با بازگشت دور جدید تحریم­‌ها، این شرکت خودروساز دوباره از بازار ایران رفت. در ادامه این گزارش خصوصیات انواع پژو تولید شده در ایران زیر ذره‌­بین قرار گرفته است.</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957" y="653386"/>
            <a:ext cx="3430043" cy="1599569"/>
          </a:xfrm>
          <a:prstGeom prst="rect">
            <a:avLst/>
          </a:prstGeom>
        </p:spPr>
      </p:pic>
      <p:sp>
        <p:nvSpPr>
          <p:cNvPr id="19" name="Rectangle 18"/>
          <p:cNvSpPr/>
          <p:nvPr/>
        </p:nvSpPr>
        <p:spPr>
          <a:xfrm>
            <a:off x="8635041" y="188752"/>
            <a:ext cx="3430044" cy="6786473"/>
          </a:xfrm>
          <a:prstGeom prst="rect">
            <a:avLst/>
          </a:prstGeom>
        </p:spPr>
        <p:txBody>
          <a:bodyPr wrap="square">
            <a:spAutoFit/>
          </a:bodyPr>
          <a:lstStyle/>
          <a:p>
            <a:r>
              <a:rPr lang="fa-IR" sz="3600" b="1" dirty="0">
                <a:cs typeface="0 Kamran" panose="00000400000000000000" pitchFamily="2" charset="-78"/>
              </a:rPr>
              <a:t>پژو ۴۰۵؛ شیر بازنشسته</a:t>
            </a:r>
            <a:endParaRPr lang="fa-IR" sz="3600" dirty="0">
              <a:cs typeface="0 Kamran" panose="00000400000000000000" pitchFamily="2" charset="-78"/>
            </a:endParaRPr>
          </a:p>
          <a:p>
            <a:r>
              <a:rPr lang="fa-IR" sz="1900" dirty="0">
                <a:solidFill>
                  <a:schemeClr val="accent2">
                    <a:lumMod val="60000"/>
                    <a:lumOff val="40000"/>
                  </a:schemeClr>
                </a:solidFill>
              </a:rPr>
              <a:t>تردیدی نیست که پر فروش‌ترین سدان خانوادگی دنیا در دهه ۸۰ میلادی مدل ۴۰۵ بود؛ خودرویی که در سال ۱۹۸۸ به­‌عنوان خودروی سال اروپا انتخاب شد. در آن سال­ها، قابلیت بالای فنی، فضای داخلی وسیع، آپشن‌­های کاربردی و قیمت مناسب یکی از برتری‌­های این خودرو نسبت به هم­‌کلاسان آلمانی­‌اش بود.</a:t>
            </a:r>
          </a:p>
          <a:p>
            <a:r>
              <a:rPr lang="fa-IR" sz="1900" dirty="0">
                <a:solidFill>
                  <a:schemeClr val="accent2">
                    <a:lumMod val="60000"/>
                    <a:lumOff val="40000"/>
                  </a:schemeClr>
                </a:solidFill>
              </a:rPr>
              <a:t>ورود ۴۰۵ به ایران هم تحول­‌بخش بود. این خودرو از یکسو پایه‌­گذار سبک جدیدی از خودروهای ایران شده بود و از سوی دیگر خواسته یا ناخواسته ستون فقرات صنعتی را تشکیل داد که بارها با اسامی چون تمام ایرانی و ملی معرفی شد</a:t>
            </a:r>
            <a:r>
              <a:rPr lang="fa-IR" sz="1900" dirty="0">
                <a:solidFill>
                  <a:srgbClr val="FF0000"/>
                </a:solidFill>
              </a:rPr>
              <a:t>. اگر پیکان گاو شیرده ایران‌خودرو بود، ۴۰۵ معدن طلای این شرکت محسوب می­‌شد.</a:t>
            </a:r>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8677" y="3684662"/>
            <a:ext cx="3979449" cy="2984587"/>
          </a:xfrm>
          <a:prstGeom prst="rect">
            <a:avLst/>
          </a:prstGeom>
        </p:spPr>
      </p:pic>
      <p:sp>
        <p:nvSpPr>
          <p:cNvPr id="22" name="Rectangle 21"/>
          <p:cNvSpPr/>
          <p:nvPr/>
        </p:nvSpPr>
        <p:spPr>
          <a:xfrm>
            <a:off x="538620" y="3747933"/>
            <a:ext cx="7969506" cy="3016210"/>
          </a:xfrm>
          <a:prstGeom prst="rect">
            <a:avLst/>
          </a:prstGeom>
        </p:spPr>
        <p:txBody>
          <a:bodyPr wrap="square">
            <a:spAutoFit/>
          </a:bodyPr>
          <a:lstStyle/>
          <a:p>
            <a:pPr algn="r"/>
            <a:r>
              <a:rPr lang="fa-IR" sz="2800" b="1" dirty="0">
                <a:cs typeface="0 Kamran" panose="00000400000000000000" pitchFamily="2" charset="-78"/>
              </a:rPr>
              <a:t>؛ ناجی </a:t>
            </a:r>
            <a:r>
              <a:rPr lang="fa-IR" sz="2800" b="1" dirty="0" smtClean="0">
                <a:cs typeface="0 Kamran" panose="00000400000000000000" pitchFamily="2" charset="-78"/>
              </a:rPr>
              <a:t>پژو</a:t>
            </a:r>
            <a:r>
              <a:rPr lang="en-US" sz="2800" b="1" dirty="0" smtClean="0">
                <a:cs typeface="0 Kamran" panose="00000400000000000000" pitchFamily="2" charset="-78"/>
              </a:rPr>
              <a:t>206</a:t>
            </a:r>
            <a:endParaRPr lang="fa-IR" sz="2800" dirty="0">
              <a:cs typeface="0 Kamran" panose="00000400000000000000" pitchFamily="2" charset="-78"/>
            </a:endParaRPr>
          </a:p>
          <a:p>
            <a:pPr algn="r"/>
            <a:r>
              <a:rPr lang="fa-IR" dirty="0">
                <a:solidFill>
                  <a:schemeClr val="accent2">
                    <a:lumMod val="60000"/>
                    <a:lumOff val="40000"/>
                  </a:schemeClr>
                </a:solidFill>
              </a:rPr>
              <a:t>این خودرو برای پژو همه‌چیز است. از پرفروش‌ترین و محبوب‌ترین گرفته تا مهم‌ترین عنوانش یعنی «ناجی». ۲۰۶ در دوره‌ای معرفی شد که پژو از نظر مالی اوضاع چندان مطلوبی نداشت. دولت فرانسه نیز خود را درگیر برگزاری جام جهانی می‌دید. بنابراین وقتی و بودجه‌ای برای بازآفرینی شرکت‌های تولیدی‌اش نداشت. ۲۰۶ به­‌عنوان آخرین تیر پژو در سال ۱۹۹۸ رونمایی شد. هاچ‌بک فوق‌العاده‌ای که به طرزی وحشتناک از سوی بازارهای جهانی با استقبال روبه‌رو شد. تعداد کشورهایی که این خودرو در آنجا به صورت انبوه تولید یا توزیع می‌شود از شماره خارج است. بیایید صادق باشیم. ۲۰۶ در ایران هم ترکاند. کسی نیست که از آن خوشش نیاید یا دوست نداشته باشد که آن را بخرد.</a:t>
            </a:r>
          </a:p>
        </p:txBody>
      </p:sp>
    </p:spTree>
    <p:extLst>
      <p:ext uri="{BB962C8B-B14F-4D97-AF65-F5344CB8AC3E}">
        <p14:creationId xmlns:p14="http://schemas.microsoft.com/office/powerpoint/2010/main" val="32716335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91318" y="277661"/>
            <a:ext cx="4740173" cy="1320800"/>
          </a:xfrm>
        </p:spPr>
        <p:txBody>
          <a:bodyPr/>
          <a:lstStyle/>
          <a:p>
            <a:r>
              <a:rPr lang="en-US" dirty="0" smtClean="0"/>
              <a:t>…</a:t>
            </a:r>
            <a:r>
              <a:rPr lang="fa-IR" dirty="0" smtClean="0"/>
              <a:t>پژو در ایران</a:t>
            </a:r>
            <a:endParaRPr lang="fa-I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407" y="3617935"/>
            <a:ext cx="4312040" cy="28274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4407" y="1196236"/>
            <a:ext cx="4153993" cy="23340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1205921" y="521736"/>
            <a:ext cx="5110963" cy="6017032"/>
          </a:xfrm>
          <a:prstGeom prst="rect">
            <a:avLst/>
          </a:prstGeom>
        </p:spPr>
        <p:txBody>
          <a:bodyPr wrap="square">
            <a:spAutoFit/>
          </a:bodyPr>
          <a:lstStyle/>
          <a:p>
            <a:pPr marL="800100" lvl="1" indent="-342900" algn="r" rtl="1">
              <a:spcBef>
                <a:spcPts val="1000"/>
              </a:spcBef>
              <a:buClr>
                <a:srgbClr val="90C226"/>
              </a:buClr>
              <a:buSzPct val="80000"/>
              <a:buFont typeface="Wingdings 3" charset="2"/>
              <a:buChar char=""/>
            </a:pPr>
            <a:r>
              <a:rPr lang="fa-IR" sz="2400" b="1" dirty="0">
                <a:solidFill>
                  <a:srgbClr val="7030A0"/>
                </a:solidFill>
                <a:cs typeface="0 Kamran" panose="00000400000000000000" pitchFamily="2" charset="-78"/>
              </a:rPr>
              <a:t>پژو ۲۰۷</a:t>
            </a:r>
            <a:endParaRPr lang="fa-IR" sz="2400" dirty="0">
              <a:solidFill>
                <a:srgbClr val="7030A0"/>
              </a:solidFill>
              <a:cs typeface="0 Kamran" panose="00000400000000000000" pitchFamily="2" charset="-78"/>
            </a:endParaRPr>
          </a:p>
          <a:p>
            <a:pPr marL="800100" lvl="1" indent="-342900" algn="r" rtl="1">
              <a:spcBef>
                <a:spcPts val="1000"/>
              </a:spcBef>
              <a:buClr>
                <a:srgbClr val="90C226"/>
              </a:buClr>
              <a:buSzPct val="80000"/>
              <a:buFont typeface="Wingdings 3" charset="2"/>
              <a:buChar char=""/>
            </a:pPr>
            <a:r>
              <a:rPr lang="fa-IR" sz="2400" dirty="0">
                <a:solidFill>
                  <a:srgbClr val="7030A0"/>
                </a:solidFill>
                <a:cs typeface="0 Kamran" panose="00000400000000000000" pitchFamily="2" charset="-78"/>
              </a:rPr>
              <a:t>۲۰۷ خودرویی بود که در سال ۲۰۰۶ به­‌عنوان جانشین ۲۰۶ معرفی شد. قضیه برای اروپایی‌ها خیلی منطقی به نظر می‌رسید. اما در ایران شرایط به­گونه‌ای دیگر رقم خورد. آنچه در ایران با نام پژو ۲۰۷ عرضه می‌شود در حقیقت فیس‌لیفت ۲۰۶ استاندارد است. این خودرو در ایران از طرف جوانان بسیار مورد استقبال قرار گرفت.</a:t>
            </a:r>
            <a:r>
              <a:rPr lang="fa-IR" sz="2400" b="1" dirty="0">
                <a:solidFill>
                  <a:srgbClr val="7030A0"/>
                </a:solidFill>
                <a:cs typeface="0 Kamran" panose="00000400000000000000" pitchFamily="2" charset="-78"/>
              </a:rPr>
              <a:t> </a:t>
            </a:r>
          </a:p>
          <a:p>
            <a:pPr marL="342900" lvl="0" indent="-342900" algn="r" rtl="1">
              <a:spcBef>
                <a:spcPts val="1000"/>
              </a:spcBef>
              <a:buClr>
                <a:srgbClr val="90C226"/>
              </a:buClr>
              <a:buSzPct val="80000"/>
              <a:buFont typeface="Wingdings 3" charset="2"/>
              <a:buChar char=""/>
            </a:pPr>
            <a:r>
              <a:rPr lang="fa-IR" sz="2400" b="1" dirty="0">
                <a:solidFill>
                  <a:srgbClr val="7030A0"/>
                </a:solidFill>
                <a:cs typeface="0 Kamran" panose="00000400000000000000" pitchFamily="2" charset="-78"/>
              </a:rPr>
              <a:t>از </a:t>
            </a:r>
            <a:r>
              <a:rPr lang="en-US" sz="2400" b="1" dirty="0">
                <a:solidFill>
                  <a:srgbClr val="7030A0"/>
                </a:solidFill>
                <a:cs typeface="0 Kamran" panose="00000400000000000000" pitchFamily="2" charset="-78"/>
              </a:rPr>
              <a:t>CC </a:t>
            </a:r>
            <a:r>
              <a:rPr lang="fa-IR" sz="2400" b="1" dirty="0">
                <a:solidFill>
                  <a:srgbClr val="7030A0"/>
                </a:solidFill>
                <a:cs typeface="0 Kamran" panose="00000400000000000000" pitchFamily="2" charset="-78"/>
              </a:rPr>
              <a:t>تا رانا</a:t>
            </a:r>
            <a:endParaRPr lang="fa-IR" sz="2400" dirty="0">
              <a:solidFill>
                <a:srgbClr val="7030A0"/>
              </a:solidFill>
              <a:cs typeface="0 Kamran" panose="00000400000000000000" pitchFamily="2" charset="-78"/>
            </a:endParaRPr>
          </a:p>
          <a:p>
            <a:pPr marL="342900" lvl="0" indent="-342900" algn="r" rtl="1">
              <a:spcBef>
                <a:spcPts val="1000"/>
              </a:spcBef>
              <a:buClr>
                <a:srgbClr val="90C226"/>
              </a:buClr>
              <a:buSzPct val="80000"/>
              <a:buFont typeface="Wingdings 3" charset="2"/>
              <a:buChar char=""/>
            </a:pPr>
            <a:r>
              <a:rPr lang="fa-IR" sz="2400" dirty="0">
                <a:solidFill>
                  <a:srgbClr val="7030A0"/>
                </a:solidFill>
                <a:cs typeface="0 Kamran" panose="00000400000000000000" pitchFamily="2" charset="-78"/>
              </a:rPr>
              <a:t>سال ۲۰۰۰ پژوی فرانسه محصولی به اسم </a:t>
            </a:r>
            <a:r>
              <a:rPr lang="en-US" sz="2400" dirty="0">
                <a:solidFill>
                  <a:srgbClr val="7030A0"/>
                </a:solidFill>
                <a:cs typeface="0 Kamran" panose="00000400000000000000" pitchFamily="2" charset="-78"/>
              </a:rPr>
              <a:t>CC </a:t>
            </a:r>
            <a:r>
              <a:rPr lang="fa-IR" sz="2400" dirty="0">
                <a:solidFill>
                  <a:srgbClr val="7030A0"/>
                </a:solidFill>
                <a:cs typeface="0 Kamran" panose="00000400000000000000" pitchFamily="2" charset="-78"/>
              </a:rPr>
              <a:t>را روانه بازار کرد؛ خودرویی که می‌توان آن را یک الگو برای ساخت ۲۰۶ </a:t>
            </a:r>
            <a:r>
              <a:rPr lang="en-US" sz="2400" dirty="0">
                <a:solidFill>
                  <a:srgbClr val="7030A0"/>
                </a:solidFill>
                <a:cs typeface="0 Kamran" panose="00000400000000000000" pitchFamily="2" charset="-78"/>
              </a:rPr>
              <a:t>SD </a:t>
            </a:r>
            <a:r>
              <a:rPr lang="fa-IR" sz="2400" dirty="0">
                <a:solidFill>
                  <a:srgbClr val="7030A0"/>
                </a:solidFill>
                <a:cs typeface="0 Kamran" panose="00000400000000000000" pitchFamily="2" charset="-78"/>
              </a:rPr>
              <a:t>دانست. بد نیست بدانید عبارت </a:t>
            </a:r>
            <a:r>
              <a:rPr lang="en-US" sz="2400" dirty="0">
                <a:solidFill>
                  <a:srgbClr val="7030A0"/>
                </a:solidFill>
                <a:cs typeface="0 Kamran" panose="00000400000000000000" pitchFamily="2" charset="-78"/>
              </a:rPr>
              <a:t>SD </a:t>
            </a:r>
            <a:r>
              <a:rPr lang="fa-IR" sz="2400" dirty="0">
                <a:solidFill>
                  <a:srgbClr val="7030A0"/>
                </a:solidFill>
                <a:cs typeface="0 Kamran" panose="00000400000000000000" pitchFamily="2" charset="-78"/>
              </a:rPr>
              <a:t>مخفف دست و پاشکسته‌ای از </a:t>
            </a:r>
            <a:r>
              <a:rPr lang="en-US" sz="2400" dirty="0">
                <a:solidFill>
                  <a:srgbClr val="7030A0"/>
                </a:solidFill>
                <a:cs typeface="0 Kamran" panose="00000400000000000000" pitchFamily="2" charset="-78"/>
              </a:rPr>
              <a:t>Sedan‌ </a:t>
            </a:r>
            <a:r>
              <a:rPr lang="fa-IR" sz="2400" dirty="0">
                <a:solidFill>
                  <a:srgbClr val="7030A0"/>
                </a:solidFill>
                <a:cs typeface="0 Kamran" panose="00000400000000000000" pitchFamily="2" charset="-78"/>
              </a:rPr>
              <a:t>است. چند سال پیش ایران‌خودرو در ادامه «ملی‌سازی» رانا را معرفی کرد. خودرویی که حتی ناآشناترین‌ها هم می‌توانستند آن را یک برداشت آزاد از روی ۲۰۶ </a:t>
            </a:r>
            <a:r>
              <a:rPr lang="en-US" sz="2400" dirty="0">
                <a:solidFill>
                  <a:srgbClr val="7030A0"/>
                </a:solidFill>
                <a:cs typeface="0 Kamran" panose="00000400000000000000" pitchFamily="2" charset="-78"/>
              </a:rPr>
              <a:t>SD </a:t>
            </a:r>
            <a:r>
              <a:rPr lang="fa-IR" sz="2400" dirty="0">
                <a:solidFill>
                  <a:srgbClr val="7030A0"/>
                </a:solidFill>
                <a:cs typeface="0 Kamran" panose="00000400000000000000" pitchFamily="2" charset="-78"/>
              </a:rPr>
              <a:t>قلمداد کنند.</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1489" y="1027135"/>
            <a:ext cx="6034665" cy="4526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609973" y="1277590"/>
            <a:ext cx="5582027" cy="3785652"/>
          </a:xfrm>
          <a:prstGeom prst="rect">
            <a:avLst/>
          </a:prstGeom>
        </p:spPr>
        <p:txBody>
          <a:bodyPr wrap="square">
            <a:spAutoFit/>
          </a:bodyPr>
          <a:lstStyle/>
          <a:p>
            <a:r>
              <a:rPr lang="fa-IR" sz="2000" dirty="0">
                <a:solidFill>
                  <a:srgbClr val="00B0F0"/>
                </a:solidFill>
              </a:rPr>
              <a:t>پرشیا؛ خواهرخوانده </a:t>
            </a:r>
            <a:r>
              <a:rPr lang="fa-IR" sz="2000" dirty="0" smtClean="0">
                <a:solidFill>
                  <a:srgbClr val="00B0F0"/>
                </a:solidFill>
              </a:rPr>
              <a:t>۴۰۵</a:t>
            </a:r>
          </a:p>
          <a:p>
            <a:endParaRPr lang="fa-IR" sz="2000" dirty="0" smtClean="0">
              <a:solidFill>
                <a:srgbClr val="00B0F0"/>
              </a:solidFill>
            </a:endParaRPr>
          </a:p>
          <a:p>
            <a:r>
              <a:rPr lang="fa-IR" sz="2000" dirty="0" smtClean="0">
                <a:solidFill>
                  <a:srgbClr val="00B0F0"/>
                </a:solidFill>
              </a:rPr>
              <a:t>پرشیا یا با نام مشهورتر خود پارس نیز به­ عنوان یکی از فیس‌لیفت‌های ۴۰۵ در ایران هنوز هم تولید می‌شود. این خودرو تغییر چهره یافته پژو ۴۰۵ است. پژو پارس با نام داخلی اکس۹ در ابتدا با نام پژو سفیر به بازار عرضه شد اما چندی بعد به پژو پرشیا تغییر نام داد و هم اکنون در بازار با نام پژو پارس عرضه می­‌شود. پارس تاکنون در هفت نوع پارس معمولی (سال)، پارس ۱۶ سوپاپ، پارس </a:t>
            </a:r>
            <a:r>
              <a:rPr lang="en-US" sz="2000" dirty="0" smtClean="0">
                <a:solidFill>
                  <a:srgbClr val="00B0F0"/>
                </a:solidFill>
              </a:rPr>
              <a:t>Exec، </a:t>
            </a:r>
            <a:r>
              <a:rPr lang="fa-IR" sz="2000" dirty="0" smtClean="0">
                <a:solidFill>
                  <a:srgbClr val="00B0F0"/>
                </a:solidFill>
              </a:rPr>
              <a:t>پارس </a:t>
            </a:r>
            <a:r>
              <a:rPr lang="en-US" sz="2000" dirty="0" smtClean="0">
                <a:solidFill>
                  <a:srgbClr val="00B0F0"/>
                </a:solidFill>
              </a:rPr>
              <a:t>ELX، </a:t>
            </a:r>
            <a:r>
              <a:rPr lang="fa-IR" sz="2000" dirty="0" smtClean="0">
                <a:solidFill>
                  <a:srgbClr val="00B0F0"/>
                </a:solidFill>
              </a:rPr>
              <a:t>پارس </a:t>
            </a:r>
            <a:r>
              <a:rPr lang="en-US" sz="2000" dirty="0" smtClean="0">
                <a:solidFill>
                  <a:srgbClr val="00B0F0"/>
                </a:solidFill>
              </a:rPr>
              <a:t>LX، </a:t>
            </a:r>
            <a:r>
              <a:rPr lang="fa-IR" sz="2000" dirty="0" smtClean="0">
                <a:solidFill>
                  <a:srgbClr val="00B0F0"/>
                </a:solidFill>
              </a:rPr>
              <a:t>پارس اتوماتیک و پارس دوگانه سوز تولید و عرضه شده است</a:t>
            </a:r>
            <a:r>
              <a:rPr lang="fa-IR" dirty="0" smtClean="0"/>
              <a:t>.</a:t>
            </a:r>
            <a:endParaRPr lang="fa-IR" dirty="0"/>
          </a:p>
        </p:txBody>
      </p:sp>
      <p:sp>
        <p:nvSpPr>
          <p:cNvPr id="13" name="Rectangle 12"/>
          <p:cNvSpPr/>
          <p:nvPr/>
        </p:nvSpPr>
        <p:spPr>
          <a:xfrm>
            <a:off x="0" y="3130142"/>
            <a:ext cx="1564098" cy="400110"/>
          </a:xfrm>
          <a:prstGeom prst="rect">
            <a:avLst/>
          </a:prstGeom>
        </p:spPr>
        <p:style>
          <a:lnRef idx="1">
            <a:schemeClr val="dk1"/>
          </a:lnRef>
          <a:fillRef idx="2">
            <a:schemeClr val="dk1"/>
          </a:fillRef>
          <a:effectRef idx="1">
            <a:schemeClr val="dk1"/>
          </a:effectRef>
          <a:fontRef idx="minor">
            <a:schemeClr val="dk1"/>
          </a:fontRef>
        </p:style>
        <p:txBody>
          <a:bodyPr wrap="square" lIns="91440" tIns="45720" rIns="91440" bIns="45720">
            <a:spAutoFit/>
          </a:bodyPr>
          <a:lstStyle/>
          <a:p>
            <a:pPr algn="ctr"/>
            <a:r>
              <a:rPr lang="fa-IR" sz="2000" b="1" spc="50" dirty="0" smtClean="0">
                <a:ln w="0"/>
                <a:solidFill>
                  <a:schemeClr val="bg2"/>
                </a:solidFill>
                <a:effectLst>
                  <a:innerShdw blurRad="63500" dist="50800" dir="13500000">
                    <a:srgbClr val="000000">
                      <a:alpha val="50000"/>
                    </a:srgbClr>
                  </a:innerShdw>
                </a:effectLst>
              </a:rPr>
              <a:t>اصلی</a:t>
            </a:r>
            <a:r>
              <a:rPr lang="en-US" sz="2000" b="1" spc="50" dirty="0" smtClean="0">
                <a:ln w="0"/>
                <a:solidFill>
                  <a:schemeClr val="bg2"/>
                </a:solidFill>
                <a:effectLst>
                  <a:innerShdw blurRad="63500" dist="50800" dir="13500000">
                    <a:srgbClr val="000000">
                      <a:alpha val="50000"/>
                    </a:srgbClr>
                  </a:innerShdw>
                </a:effectLst>
              </a:rPr>
              <a:t>207</a:t>
            </a:r>
            <a:endParaRPr lang="en-US" sz="2000" b="1" cap="none" spc="50" dirty="0">
              <a:ln w="0"/>
              <a:solidFill>
                <a:schemeClr val="bg2"/>
              </a:solidFill>
              <a:effectLst>
                <a:innerShdw blurRad="63500" dist="50800" dir="13500000">
                  <a:srgbClr val="000000">
                    <a:alpha val="50000"/>
                  </a:srgbClr>
                </a:innerShdw>
              </a:effectLst>
            </a:endParaRPr>
          </a:p>
        </p:txBody>
      </p:sp>
      <p:sp>
        <p:nvSpPr>
          <p:cNvPr id="22" name="Bent Arrow 21"/>
          <p:cNvSpPr/>
          <p:nvPr/>
        </p:nvSpPr>
        <p:spPr>
          <a:xfrm>
            <a:off x="782049" y="2319173"/>
            <a:ext cx="485674" cy="68893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65053335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9000">
              <a:srgbClr val="111111"/>
            </a:gs>
            <a:gs pos="0">
              <a:schemeClr val="bg1">
                <a:tint val="90000"/>
                <a:lumMod val="110000"/>
              </a:schemeClr>
            </a:gs>
            <a:gs pos="100000">
              <a:schemeClr val="bg1">
                <a:shade val="94000"/>
                <a:lumMod val="96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052" name="Picture 4" descr="قطعات خودروی ال 90 از کدام کشور وارد می شو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215" y="2410984"/>
            <a:ext cx="3673097" cy="2067313"/>
          </a:xfrm>
          <a:prstGeom prst="round2DiagRect">
            <a:avLst>
              <a:gd name="adj1" fmla="val 0"/>
              <a:gd name="adj2" fmla="val 5000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8" name="Picture 7"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0208" y="3425189"/>
            <a:ext cx="731583" cy="7621"/>
          </a:xfrm>
          <a:prstGeom prst="rect">
            <a:avLst/>
          </a:prstGeom>
        </p:spPr>
      </p:pic>
      <p:sp>
        <p:nvSpPr>
          <p:cNvPr id="9" name="Rectangle 8"/>
          <p:cNvSpPr/>
          <p:nvPr/>
        </p:nvSpPr>
        <p:spPr>
          <a:xfrm>
            <a:off x="191145" y="121847"/>
            <a:ext cx="368037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a-IR" sz="5400" dirty="0">
                <a:solidFill>
                  <a:schemeClr val="accent2"/>
                </a:solidFill>
              </a:rPr>
              <a:t>رنو در ایران</a:t>
            </a:r>
            <a:endParaRPr lang="en-US" sz="5400" b="1" cap="none" spc="0" dirty="0">
              <a:ln/>
              <a:solidFill>
                <a:schemeClr val="accent2"/>
              </a:solidFill>
              <a:effectLst/>
            </a:endParaRPr>
          </a:p>
        </p:txBody>
      </p:sp>
      <p:pic>
        <p:nvPicPr>
          <p:cNvPr id="10" name="Picture 9"/>
          <p:cNvPicPr>
            <a:picLocks noChangeAspect="1"/>
          </p:cNvPicPr>
          <p:nvPr/>
        </p:nvPicPr>
        <p:blipFill>
          <a:blip r:embed="rId4"/>
          <a:stretch>
            <a:fillRect/>
          </a:stretch>
        </p:blipFill>
        <p:spPr>
          <a:xfrm>
            <a:off x="6302644" y="2373017"/>
            <a:ext cx="3326969" cy="2104344"/>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pic>
        <p:nvPicPr>
          <p:cNvPr id="11" name="Picture 10"/>
          <p:cNvPicPr>
            <a:picLocks noChangeAspect="1"/>
          </p:cNvPicPr>
          <p:nvPr/>
        </p:nvPicPr>
        <p:blipFill>
          <a:blip r:embed="rId5"/>
          <a:stretch>
            <a:fillRect/>
          </a:stretch>
        </p:blipFill>
        <p:spPr>
          <a:xfrm>
            <a:off x="3806934" y="0"/>
            <a:ext cx="3766089" cy="2510725"/>
          </a:xfrm>
          <a:prstGeom prst="roundRect">
            <a:avLst>
              <a:gd name="adj" fmla="val 50000"/>
            </a:avLst>
          </a:prstGeom>
          <a:solidFill>
            <a:srgbClr val="FFFFFF">
              <a:shade val="85000"/>
            </a:srgbClr>
          </a:solidFill>
          <a:ln>
            <a:noFill/>
          </a:ln>
          <a:effectLst>
            <a:reflection blurRad="12700" stA="38000" endPos="28000" dist="5000" dir="5400000" sy="-100000" algn="bl" rotWithShape="0"/>
          </a:effectLst>
        </p:spPr>
      </p:pic>
      <p:pic>
        <p:nvPicPr>
          <p:cNvPr id="12" name="Picture 11"/>
          <p:cNvPicPr>
            <a:picLocks noChangeAspect="1"/>
          </p:cNvPicPr>
          <p:nvPr/>
        </p:nvPicPr>
        <p:blipFill>
          <a:blip r:embed="rId6"/>
          <a:stretch>
            <a:fillRect/>
          </a:stretch>
        </p:blipFill>
        <p:spPr>
          <a:xfrm>
            <a:off x="3806934" y="4562652"/>
            <a:ext cx="3948887" cy="2249837"/>
          </a:xfrm>
          <a:prstGeom prst="roundRect">
            <a:avLst>
              <a:gd name="adj" fmla="val 5000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5195370" y="2167367"/>
            <a:ext cx="1172014" cy="2554545"/>
          </a:xfrm>
          <a:prstGeom prst="rect">
            <a:avLst/>
          </a:prstGeom>
          <a:noFill/>
        </p:spPr>
        <p:txBody>
          <a:bodyPr wrap="square" lIns="91440" tIns="45720" rIns="91440" bIns="45720">
            <a:spAutoFit/>
          </a:bodyPr>
          <a:lstStyle/>
          <a:p>
            <a:pPr algn="ctr"/>
            <a:r>
              <a:rPr lang="fa-IR"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خودرو های </a:t>
            </a:r>
          </a:p>
          <a:p>
            <a:pPr algn="ctr"/>
            <a:r>
              <a:rPr lang="fa-IR"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مونتاژ</a:t>
            </a:r>
          </a:p>
          <a:p>
            <a:pPr algn="ctr"/>
            <a:r>
              <a:rPr lang="fa-IR"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رنو در</a:t>
            </a:r>
          </a:p>
          <a:p>
            <a:pPr algn="ctr"/>
            <a:r>
              <a:rPr lang="fa-IR" sz="32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ایران</a:t>
            </a:r>
            <a:endParaRPr lang="en-US" sz="32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4170061823"/>
      </p:ext>
    </p:extLst>
  </p:cSld>
  <p:clrMapOvr>
    <a:masterClrMapping/>
  </p:clrMapOvr>
  <p:transition spd="slow">
    <p:randomBa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4000" dirty="0"/>
              <a:t>قرارداد ۶۶۰ میلیون یورویی ایران و رنو برای تولید ۳۰۰ هزار خودرو</a:t>
            </a:r>
            <a:br>
              <a:rPr lang="fa-IR" sz="4000" dirty="0"/>
            </a:br>
            <a:endParaRPr lang="fa-IR" sz="4000" dirty="0"/>
          </a:p>
        </p:txBody>
      </p:sp>
      <p:sp>
        <p:nvSpPr>
          <p:cNvPr id="3" name="Content Placeholder 2"/>
          <p:cNvSpPr>
            <a:spLocks noGrp="1"/>
          </p:cNvSpPr>
          <p:nvPr>
            <p:ph idx="1"/>
          </p:nvPr>
        </p:nvSpPr>
        <p:spPr>
          <a:xfrm>
            <a:off x="0" y="1974502"/>
            <a:ext cx="8932985" cy="3966516"/>
          </a:xfrm>
        </p:spPr>
        <p:txBody>
          <a:bodyPr>
            <a:noAutofit/>
          </a:bodyPr>
          <a:lstStyle/>
          <a:p>
            <a:pPr marL="0" indent="0">
              <a:buNone/>
            </a:pPr>
            <a:r>
              <a:rPr lang="fa-IR" sz="3000" dirty="0" smtClean="0">
                <a:latin typeface="IRDast Nevis" panose="02000503000000020002" pitchFamily="2" charset="-78"/>
                <a:cs typeface="DecoType Naskh Variants" pitchFamily="2" charset="-78"/>
              </a:rPr>
              <a:t>در سال 97-1396ایران با رنو قرادادی به ارزش 660میلیون یورو امضا کردند که مبنی بر آن قرار بود رنو کارخانه اش را در ساوه  راه اندازی کند ،که از این قرارداد 60درصد متعلق به طرف فرانسوی و 40درصد متعلق به طرف ایرانی بود که در این قرارداد رنو مستقیماً می خواست در ایران برای مدت طولانی سرمایه گذاری کند.</a:t>
            </a:r>
          </a:p>
          <a:p>
            <a:pPr marL="0" indent="0">
              <a:buNone/>
            </a:pPr>
            <a:r>
              <a:rPr lang="fa-IR" sz="3000" dirty="0" smtClean="0">
                <a:latin typeface="IRDast Nevis" panose="02000503000000020002" pitchFamily="2" charset="-78"/>
                <a:cs typeface="DecoType Naskh Variants" pitchFamily="2" charset="-78"/>
              </a:rPr>
              <a:t>اما دوباره تخریم ها آغاز شد و بار دیگر رویای هلدینگ ناصح،سازمان نو سازی ایران و نگین خودرو مثل همیشه بر باد رفت با این تفاوت که دفعات قبل بحث چند ده میلیون یورو بود و این بار660 میلیون یورو و بزرگترین قرارداد خارجی!</a:t>
            </a:r>
          </a:p>
          <a:p>
            <a:pPr marL="0" indent="0">
              <a:buNone/>
            </a:pPr>
            <a:r>
              <a:rPr lang="fa-IR" sz="3000" dirty="0">
                <a:latin typeface="IRDast Nevis" panose="02000503000000020002" pitchFamily="2" charset="-78"/>
                <a:cs typeface="DecoType Naskh Variants" pitchFamily="2" charset="-78"/>
              </a:rPr>
              <a:t> </a:t>
            </a:r>
            <a:r>
              <a:rPr lang="fa-IR" sz="3000" dirty="0" smtClean="0">
                <a:latin typeface="IRDast Nevis" panose="02000503000000020002" pitchFamily="2" charset="-78"/>
                <a:cs typeface="DecoType Naskh Variants" pitchFamily="2" charset="-78"/>
              </a:rPr>
              <a:t>                                                                      متن:سروش شیخ محمدی </a:t>
            </a:r>
            <a:endParaRPr lang="fa-IR" sz="3000" dirty="0">
              <a:latin typeface="IRDast Nevis" panose="02000503000000020002" pitchFamily="2" charset="-78"/>
              <a:cs typeface="DecoType Naskh Variants" pitchFamily="2" charset="-78"/>
            </a:endParaRPr>
          </a:p>
        </p:txBody>
      </p:sp>
      <p:pic>
        <p:nvPicPr>
          <p:cNvPr id="5" name="Picture 4"/>
          <p:cNvPicPr>
            <a:picLocks noChangeAspect="1"/>
          </p:cNvPicPr>
          <p:nvPr/>
        </p:nvPicPr>
        <p:blipFill>
          <a:blip r:embed="rId2"/>
          <a:stretch>
            <a:fillRect/>
          </a:stretch>
        </p:blipFill>
        <p:spPr>
          <a:xfrm>
            <a:off x="8932985" y="47125"/>
            <a:ext cx="3175279" cy="232931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6271125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94032" y="518477"/>
            <a:ext cx="10691446" cy="4345032"/>
          </a:xfrm>
        </p:spPr>
        <p:txBody>
          <a:bodyPr>
            <a:normAutofit lnSpcReduction="10000"/>
          </a:bodyPr>
          <a:lstStyle/>
          <a:p>
            <a:r>
              <a:rPr lang="fa-IR" dirty="0"/>
              <a:t>سیتروئن زانتیا یکی از محبوب ترین خودروهای فرانسوی تاریخ ایران است. این اتومبیل خانوادگی بین سال های 1993 تا 2001 بر روی خط تولید سیتروئن قرار داشت و در طول این مدت به تعداد 1.2 میلیون دستگاه ساخته شد.</a:t>
            </a:r>
          </a:p>
          <a:p>
            <a:r>
              <a:rPr lang="fa-IR" dirty="0"/>
              <a:t>در ژانویه 2001 و تقریبا همزمان با خاتمه پیدا کردن تولید زانتیا در رن فرانسه، سایپای ایران طبق قرارداد منعقد شده شروع به مونتاژ نسخه فیس لیفت 1998 کرد</a:t>
            </a:r>
            <a:r>
              <a:rPr lang="fa-IR" dirty="0" smtClean="0"/>
              <a:t>.</a:t>
            </a:r>
            <a:r>
              <a:rPr lang="fa-IR" dirty="0"/>
              <a:t> </a:t>
            </a:r>
            <a:endParaRPr lang="fa-IR" dirty="0" smtClean="0"/>
          </a:p>
          <a:p>
            <a:r>
              <a:rPr lang="fa-IR" dirty="0" smtClean="0"/>
              <a:t>زانتیا </a:t>
            </a:r>
            <a:r>
              <a:rPr lang="fa-IR" dirty="0"/>
              <a:t>تا سپتامبر 2010 (شهریور 1389) مهمان سایپا بود و بعد از این تاریخ تولید آن در ایران نیز به پایان رسید. ظاهرا نام این خودرو (</a:t>
            </a:r>
            <a:r>
              <a:rPr lang="en-US" dirty="0" err="1"/>
              <a:t>Xantia</a:t>
            </a:r>
            <a:r>
              <a:rPr lang="en-US" dirty="0"/>
              <a:t>) </a:t>
            </a:r>
            <a:r>
              <a:rPr lang="fa-IR" dirty="0"/>
              <a:t>از کلمه یونانی </a:t>
            </a:r>
            <a:r>
              <a:rPr lang="en-US" dirty="0" err="1"/>
              <a:t>Xanthos</a:t>
            </a:r>
            <a:r>
              <a:rPr lang="en-US" dirty="0"/>
              <a:t> </a:t>
            </a:r>
            <a:r>
              <a:rPr lang="fa-IR" dirty="0"/>
              <a:t>برگرفته شده که به معنای نور است.</a:t>
            </a:r>
          </a:p>
          <a:p>
            <a:r>
              <a:rPr lang="fa-IR" dirty="0"/>
              <a:t>ورود زانتیا در اوایل دهه 80 هجری شمسی به بازار فوق العاده تشنه، محدود و بدون تنوع کشور یک اتفاق بسیار خوب برای علاقه مندان به خودرو بود</a:t>
            </a:r>
            <a:r>
              <a:rPr lang="fa-IR" dirty="0" smtClean="0"/>
              <a:t>.</a:t>
            </a:r>
            <a:r>
              <a:rPr lang="fa-IR" dirty="0"/>
              <a:t> رای</a:t>
            </a:r>
          </a:p>
          <a:p>
            <a:r>
              <a:rPr lang="fa-IR" dirty="0" smtClean="0"/>
              <a:t>مشخصات فنی مناسب، قابلیت های دینامیکی بالا، طراحی خاص و زیبای بدنه در کنار امکانات خوب و سیستم تعلیق منحصر به فرد باعث شد که محصول سیتروئن با استقبال بسیار بالایی روبرو شده و به موفقیتی چشمگیر دست پیدا کند.</a:t>
            </a:r>
          </a:p>
          <a:p>
            <a:r>
              <a:rPr lang="fa-IR" dirty="0" smtClean="0"/>
              <a:t>بعد از چند سال یکه تازی، با رسیدن به میانه های دهه 80 شمسی و ورود رقبایی مثل مزدا 3 و رنو مگان عرصه بر این فرانسوی خوش استیل تنگ شد. </a:t>
            </a:r>
          </a:p>
          <a:p>
            <a:endParaRPr lang="fa-IR" dirty="0"/>
          </a:p>
        </p:txBody>
      </p:sp>
      <p:sp>
        <p:nvSpPr>
          <p:cNvPr id="6" name="TextBox 5"/>
          <p:cNvSpPr txBox="1"/>
          <p:nvPr/>
        </p:nvSpPr>
        <p:spPr>
          <a:xfrm>
            <a:off x="10765631" y="407194"/>
            <a:ext cx="1203856" cy="769441"/>
          </a:xfrm>
          <a:prstGeom prst="rect">
            <a:avLst/>
          </a:prstGeom>
          <a:noFill/>
        </p:spPr>
        <p:txBody>
          <a:bodyPr wrap="none" lIns="0" tIns="0" rIns="0" bIns="0" rtlCol="1">
            <a:spAutoFit/>
          </a:bodyPr>
          <a:lstStyle/>
          <a:p>
            <a:r>
              <a:rPr lang="fa-IR" sz="5000" dirty="0" smtClean="0">
                <a:solidFill>
                  <a:schemeClr val="bg1">
                    <a:lumMod val="95000"/>
                    <a:lumOff val="5000"/>
                  </a:schemeClr>
                </a:solidFill>
              </a:rPr>
              <a:t>زانتیا</a:t>
            </a:r>
            <a:endParaRPr lang="fa-IR" sz="5000" dirty="0">
              <a:solidFill>
                <a:schemeClr val="bg1">
                  <a:lumMod val="95000"/>
                  <a:lumOff val="5000"/>
                </a:schemeClr>
              </a:solidFill>
            </a:endParaRPr>
          </a:p>
        </p:txBody>
      </p:sp>
      <p:pic>
        <p:nvPicPr>
          <p:cNvPr id="3080" name="Picture 8" descr="https://digiato.com/wp-content/uploads/2016/08/Citroen-Xantia-X1-Vs-X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115" y="4311145"/>
            <a:ext cx="4391130" cy="25468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234226" y="4321458"/>
            <a:ext cx="10261277" cy="923330"/>
          </a:xfrm>
          <a:prstGeom prst="rect">
            <a:avLst/>
          </a:prstGeom>
        </p:spPr>
        <p:txBody>
          <a:bodyPr wrap="square">
            <a:spAutoFit/>
          </a:bodyPr>
          <a:lstStyle/>
          <a:p>
            <a:r>
              <a:rPr lang="fa-IR" dirty="0">
                <a:solidFill>
                  <a:srgbClr val="FF0066"/>
                </a:solidFill>
              </a:rPr>
              <a:t>واردات سایر خودروهای ژاپنی و کره ای نیز </a:t>
            </a:r>
            <a:r>
              <a:rPr lang="fa-IR" dirty="0" smtClean="0">
                <a:solidFill>
                  <a:srgbClr val="FF0066"/>
                </a:solidFill>
              </a:rPr>
              <a:t>باعث گسترش حق </a:t>
            </a:r>
          </a:p>
          <a:p>
            <a:pPr algn="r"/>
            <a:r>
              <a:rPr lang="fa-IR" dirty="0" smtClean="0">
                <a:solidFill>
                  <a:srgbClr val="FF0066"/>
                </a:solidFill>
              </a:rPr>
              <a:t>انتخاب مشتریان شده و ذائقه آنها به سمت گزینه های بروزتر گرایش پیدا کرد. با گذشت زمان و نزدیک شدن به اواخر تولید، زانتیا دیگر رمق سال های اولیه را نداشت.</a:t>
            </a:r>
            <a:endParaRPr lang="fa-IR" dirty="0">
              <a:solidFill>
                <a:srgbClr val="FF0066"/>
              </a:solidFill>
            </a:endParaRPr>
          </a:p>
        </p:txBody>
      </p:sp>
      <p:sp>
        <p:nvSpPr>
          <p:cNvPr id="10" name="Rectangle 9"/>
          <p:cNvSpPr/>
          <p:nvPr/>
        </p:nvSpPr>
        <p:spPr>
          <a:xfrm>
            <a:off x="6003631" y="2967334"/>
            <a:ext cx="2004905" cy="866111"/>
          </a:xfrm>
          <a:prstGeom prst="rect">
            <a:avLst/>
          </a:prstGeom>
          <a:noFill/>
        </p:spPr>
        <p:txBody>
          <a:bodyPr wrap="square" lIns="91440" tIns="45720" rIns="91440" bIns="45720">
            <a:spAutoFit/>
          </a:bodyPr>
          <a:lstStyle/>
          <a:p>
            <a:pPr algn="ctr"/>
            <a:endParaRPr lang="en-US"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a:off x="163886" y="4879544"/>
            <a:ext cx="10401955" cy="923330"/>
          </a:xfrm>
          <a:prstGeom prst="rect">
            <a:avLst/>
          </a:prstGeom>
        </p:spPr>
        <p:txBody>
          <a:bodyPr wrap="square">
            <a:spAutoFit/>
          </a:bodyPr>
          <a:lstStyle/>
          <a:p>
            <a:r>
              <a:rPr lang="fa-IR" dirty="0" smtClean="0">
                <a:solidFill>
                  <a:srgbClr val="FF0066"/>
                </a:solidFill>
              </a:rPr>
              <a:t>در این بین البته سایپایی ها سعی کردند با جراحی </a:t>
            </a:r>
          </a:p>
          <a:p>
            <a:pPr algn="r"/>
            <a:r>
              <a:rPr lang="fa-IR" dirty="0" smtClean="0">
                <a:solidFill>
                  <a:srgbClr val="FF0066"/>
                </a:solidFill>
              </a:rPr>
              <a:t>پلاستیک و ارایه نسخه فیس لیفت تحت عنوان زانتیا 2 محصول مونتاژی خود را جوان تر کنند، اما نتیجه جراحی آنقدر افتضاح بود که محصول جدید به دلیل زشتی بیش از حد خانه نشین شد!</a:t>
            </a:r>
            <a:endParaRPr lang="fa-IR" sz="800" dirty="0">
              <a:solidFill>
                <a:srgbClr val="FF0066"/>
              </a:solidFill>
            </a:endParaRPr>
          </a:p>
        </p:txBody>
      </p:sp>
      <p:pic>
        <p:nvPicPr>
          <p:cNvPr id="14" name="Picture 13"/>
          <p:cNvPicPr>
            <a:picLocks noChangeAspect="1"/>
          </p:cNvPicPr>
          <p:nvPr/>
        </p:nvPicPr>
        <p:blipFill>
          <a:blip r:embed="rId3"/>
          <a:stretch>
            <a:fillRect/>
          </a:stretch>
        </p:blipFill>
        <p:spPr>
          <a:xfrm>
            <a:off x="10108642" y="5306871"/>
            <a:ext cx="2187428" cy="1640571"/>
          </a:xfrm>
          <a:prstGeom prst="ellipse">
            <a:avLst/>
          </a:prstGeom>
          <a:ln>
            <a:noFill/>
          </a:ln>
          <a:effectLst>
            <a:softEdge rad="112500"/>
          </a:effectLst>
        </p:spPr>
      </p:pic>
      <p:sp>
        <p:nvSpPr>
          <p:cNvPr id="15" name="Rectangle 14"/>
          <p:cNvSpPr/>
          <p:nvPr/>
        </p:nvSpPr>
        <p:spPr>
          <a:xfrm>
            <a:off x="5545312" y="6396335"/>
            <a:ext cx="5340166" cy="46166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fa-IR" sz="2400" b="1" dirty="0" smtClean="0">
                <a:ln/>
                <a:solidFill>
                  <a:schemeClr val="accent4"/>
                </a:solidFill>
              </a:rPr>
              <a:t>فیس لیفت سایپا بر روی زانتیا</a:t>
            </a:r>
            <a:endParaRPr lang="en-US" sz="2400" b="1" cap="none" spc="0" dirty="0">
              <a:ln/>
              <a:solidFill>
                <a:schemeClr val="accent4"/>
              </a:solidFill>
              <a:effectLst/>
            </a:endParaRPr>
          </a:p>
        </p:txBody>
      </p:sp>
      <p:sp>
        <p:nvSpPr>
          <p:cNvPr id="16" name="Bent Arrow 15"/>
          <p:cNvSpPr/>
          <p:nvPr/>
        </p:nvSpPr>
        <p:spPr>
          <a:xfrm>
            <a:off x="9204289" y="5773197"/>
            <a:ext cx="844061" cy="753016"/>
          </a:xfrm>
          <a:prstGeom prst="bentArrow">
            <a:avLst>
              <a:gd name="adj1" fmla="val 25000"/>
              <a:gd name="adj2" fmla="val 29667"/>
              <a:gd name="adj3" fmla="val 25379"/>
              <a:gd name="adj4" fmla="val 25072"/>
            </a:avLst>
          </a:prstGeom>
        </p:spPr>
        <p:style>
          <a:lnRef idx="1">
            <a:schemeClr val="accent6"/>
          </a:lnRef>
          <a:fillRef idx="3">
            <a:schemeClr val="accent6"/>
          </a:fillRef>
          <a:effectRef idx="2">
            <a:schemeClr val="accent6"/>
          </a:effectRef>
          <a:fontRef idx="minor">
            <a:schemeClr val="lt1"/>
          </a:fontRef>
        </p:style>
        <p:txBody>
          <a:bodyPr rtlCol="1" anchor="ctr"/>
          <a:lstStyle/>
          <a:p>
            <a:pPr algn="ctr"/>
            <a:endParaRPr lang="fa-IR">
              <a:solidFill>
                <a:schemeClr val="tx1"/>
              </a:solidFill>
            </a:endParaRPr>
          </a:p>
        </p:txBody>
      </p:sp>
    </p:spTree>
    <p:extLst>
      <p:ext uri="{BB962C8B-B14F-4D97-AF65-F5344CB8AC3E}">
        <p14:creationId xmlns:p14="http://schemas.microsoft.com/office/powerpoint/2010/main" val="4177851423"/>
      </p:ext>
    </p:extLst>
  </p:cSld>
  <p:clrMapOvr>
    <a:masterClrMapping/>
  </p:clrMapOvr>
  <mc:AlternateContent xmlns:mc="http://schemas.openxmlformats.org/markup-compatibility/2006" xmlns:p14="http://schemas.microsoft.com/office/powerpoint/2010/main">
    <mc:Choice Requires="p14">
      <p:transition spd="slow" p14:dur="5250">
        <p:randomBar dir="vert"/>
      </p:transition>
    </mc:Choice>
    <mc:Fallback xmlns="">
      <p:transition spd="slow">
        <p:randomBar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064" y="537612"/>
            <a:ext cx="8596668" cy="1320800"/>
          </a:xfrm>
        </p:spPr>
        <p:txBody>
          <a:bodyPr/>
          <a:lstStyle/>
          <a:p>
            <a:r>
              <a:rPr lang="fa-IR" dirty="0" smtClean="0"/>
              <a:t>پیکان پسر انگلیسی با شناسنامه ایرانی!</a:t>
            </a:r>
            <a:endParaRPr lang="fa-IR" dirty="0"/>
          </a:p>
        </p:txBody>
      </p:sp>
      <p:pic>
        <p:nvPicPr>
          <p:cNvPr id="6" name="9f1dc78f579ce983c7dbf6d01d33c6f324277699-360p">
            <a:hlinkClick r:id="" action="ppaction://media"/>
          </p:cNvPr>
          <p:cNvPicPr>
            <a:picLocks noGrp="1" noChangeAspect="1"/>
          </p:cNvPicPr>
          <p:nvPr>
            <p:ph idx="1"/>
            <a:videoFile r:link="rId1"/>
            <p:extLst>
              <p:ext uri="{DAA4B4D4-6D71-4841-9C94-3DE7FCFB9230}">
                <p14:media xmlns:p14="http://schemas.microsoft.com/office/powerpoint/2010/main" r:embed="rId2">
                  <p14:trim st="193324"/>
                  <p14:bmkLst>
                    <p14:bmk name="Bookmark 1" time="76165.8815"/>
                  </p14:bmkLst>
                </p14:media>
              </p:ext>
            </p:extLst>
          </p:nvPr>
        </p:nvPicPr>
        <p:blipFill>
          <a:blip r:embed="rId5"/>
          <a:stretch>
            <a:fillRect/>
          </a:stretch>
        </p:blipFill>
        <p:spPr>
          <a:xfrm>
            <a:off x="1646238" y="1198563"/>
            <a:ext cx="7545387" cy="5659437"/>
          </a:xfrm>
          <a:prstGeom prst="round2SameRect">
            <a:avLst>
              <a:gd name="adj1" fmla="val 6955"/>
              <a:gd name="adj2" fmla="val 0"/>
            </a:avLst>
          </a:prstGeom>
          <a:ln>
            <a:noFill/>
          </a:ln>
          <a:effectLst>
            <a:reflection blurRad="6350" stA="52000" endPos="35000" dist="25400" dir="5400000" sy="-100000" algn="bl" rotWithShape="0"/>
          </a:effectLst>
          <a:scene3d>
            <a:camera prst="orthographicFront"/>
            <a:lightRig rig="threePt" dir="t"/>
          </a:scene3d>
          <a:sp3d>
            <a:bevelT w="190500" prst="hardEdge"/>
            <a:contourClr>
              <a:srgbClr val="C0C0C0"/>
            </a:contourClr>
          </a:sp3d>
        </p:spPr>
      </p:pic>
      <p:pic>
        <p:nvPicPr>
          <p:cNvPr id="4" name="clipo_taghvim_tarikh_6921">
            <a:hlinkClick r:id="" action="ppaction://media"/>
          </p:cNvPr>
          <p:cNvPicPr>
            <a:picLocks noChangeAspect="1"/>
          </p:cNvPicPr>
          <p:nvPr>
            <a:videoFile r:link="rId1"/>
            <p:extLst>
              <p:ext uri="{DAA4B4D4-6D71-4841-9C94-3DE7FCFB9230}">
                <p14:media xmlns:p14="http://schemas.microsoft.com/office/powerpoint/2010/main" r:embed="rId3">
                  <p14:trim st="2871" end="107362.3777"/>
                </p14:media>
              </p:ext>
            </p:extLst>
          </p:nvPr>
        </p:nvPicPr>
        <p:blipFill>
          <a:blip r:embed="rId6"/>
          <a:stretch>
            <a:fillRect/>
          </a:stretch>
        </p:blipFill>
        <p:spPr>
          <a:xfrm>
            <a:off x="9191625" y="1858412"/>
            <a:ext cx="3000375" cy="1721416"/>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9327725"/>
      </p:ext>
    </p:extLst>
  </p:cSld>
  <p:clrMapOvr>
    <a:masterClrMapping/>
  </p:clrMapOvr>
  <mc:AlternateContent xmlns:mc="http://schemas.openxmlformats.org/markup-compatibility/2006" xmlns:p14="http://schemas.microsoft.com/office/powerpoint/2010/main">
    <mc:Choice Requires="p14">
      <p:transition spd="slow" p14:dur="2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fullScrn="1">
              <p:cMediaNode vol="80000">
                <p:cTn id="18"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957" y="26511"/>
            <a:ext cx="8838294" cy="1600607"/>
          </a:xfrm>
        </p:spPr>
        <p:txBody>
          <a:bodyPr>
            <a:noAutofit/>
          </a:bodyPr>
          <a:lstStyle/>
          <a:p>
            <a:pPr algn="r"/>
            <a:r>
              <a:rPr lang="fa-IR" sz="2800" b="1" dirty="0">
                <a:cs typeface="0 Homa" panose="00000400000000000000" pitchFamily="2" charset="-78"/>
              </a:rPr>
              <a:t>نگاهی به خط تولید مرسدس بنز ایران خودرو </a:t>
            </a:r>
            <a:br>
              <a:rPr lang="fa-IR" sz="2800" b="1" dirty="0">
                <a:cs typeface="0 Homa" panose="00000400000000000000" pitchFamily="2" charset="-78"/>
              </a:rPr>
            </a:br>
            <a:r>
              <a:rPr lang="fa-IR" sz="2800" b="1" dirty="0" smtClean="0">
                <a:cs typeface="0 Homa" panose="00000400000000000000" pitchFamily="2" charset="-78"/>
              </a:rPr>
              <a:t>بنز مونتاژ ایران!</a:t>
            </a:r>
            <a:endParaRPr lang="fa-IR" sz="2800" dirty="0">
              <a:cs typeface="0 Homa" panose="00000400000000000000" pitchFamily="2" charset="-78"/>
            </a:endParaRPr>
          </a:p>
        </p:txBody>
      </p:sp>
      <p:pic>
        <p:nvPicPr>
          <p:cNvPr id="4" name="Content Placeholder 3"/>
          <p:cNvPicPr>
            <a:picLocks noGrp="1" noChangeAspect="1"/>
          </p:cNvPicPr>
          <p:nvPr>
            <p:ph idx="1"/>
          </p:nvPr>
        </p:nvPicPr>
        <p:blipFill rotWithShape="1">
          <a:blip r:embed="rId4">
            <a:extLst>
              <a:ext uri="{28A0092B-C50C-407E-A947-70E740481C1C}">
                <a14:useLocalDpi xmlns:a14="http://schemas.microsoft.com/office/drawing/2010/main" val="0"/>
              </a:ext>
            </a:extLst>
          </a:blip>
          <a:srcRect l="10725"/>
          <a:stretch/>
        </p:blipFill>
        <p:spPr>
          <a:xfrm>
            <a:off x="148590" y="829844"/>
            <a:ext cx="2876180" cy="1806617"/>
          </a:xfrm>
          <a:prstGeom prst="roundRect">
            <a:avLst>
              <a:gd name="adj" fmla="val 0"/>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863029" y="1443841"/>
            <a:ext cx="9417831" cy="369332"/>
          </a:xfrm>
          <a:prstGeom prst="rect">
            <a:avLst/>
          </a:prstGeom>
        </p:spPr>
        <p:txBody>
          <a:bodyPr wrap="square">
            <a:spAutoFit/>
          </a:bodyPr>
          <a:lstStyle/>
          <a:p>
            <a:endParaRPr lang="fa-IR" dirty="0"/>
          </a:p>
        </p:txBody>
      </p:sp>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652"/>
          <a:stretch/>
        </p:blipFill>
        <p:spPr>
          <a:xfrm>
            <a:off x="8919067" y="2678601"/>
            <a:ext cx="2980412" cy="1809770"/>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r="17140" b="9814"/>
          <a:stretch/>
        </p:blipFill>
        <p:spPr>
          <a:xfrm>
            <a:off x="6180757" y="1007307"/>
            <a:ext cx="2738310" cy="167129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19067" y="1007307"/>
            <a:ext cx="2980412" cy="1671294"/>
          </a:xfrm>
          <a:prstGeom prst="rect">
            <a:avLst/>
          </a:prstGeom>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0365" t="-2529" r="-293" b="-7146"/>
          <a:stretch/>
        </p:blipFill>
        <p:spPr>
          <a:xfrm>
            <a:off x="2733420" y="800507"/>
            <a:ext cx="3447336" cy="2010946"/>
          </a:xfrm>
          <a:prstGeom prst="roundRect">
            <a:avLst>
              <a:gd name="adj" fmla="val 1645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0638"/>
          <a:stretch/>
        </p:blipFill>
        <p:spPr>
          <a:xfrm>
            <a:off x="6180757" y="2678601"/>
            <a:ext cx="2738310" cy="1809769"/>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5116" y="2691412"/>
            <a:ext cx="3369097" cy="1809770"/>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9068" y="4438055"/>
            <a:ext cx="2976954" cy="1669355"/>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4507927"/>
            <a:ext cx="2804746" cy="1579925"/>
          </a:xfrm>
          <a:prstGeom prst="rect">
            <a:avLst/>
          </a:prstGeom>
        </p:spPr>
      </p:pic>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2802133"/>
            <a:ext cx="2841017" cy="1716031"/>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149525" y="4488370"/>
            <a:ext cx="2802358" cy="1619040"/>
          </a:xfrm>
          <a:prstGeom prst="rect">
            <a:avLst/>
          </a:prstGeom>
        </p:spPr>
      </p:pic>
      <p:pic>
        <p:nvPicPr>
          <p:cNvPr id="20" name="Picture 19"/>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08203" y="4488370"/>
            <a:ext cx="3337865" cy="1619040"/>
          </a:xfrm>
          <a:prstGeom prst="rect">
            <a:avLst/>
          </a:prstGeom>
        </p:spPr>
      </p:pic>
      <p:pic>
        <p:nvPicPr>
          <p:cNvPr id="3" name="Record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2522293" y="268826"/>
            <a:ext cx="165672" cy="165672"/>
          </a:xfrm>
          <a:prstGeom prst="round2DiagRect">
            <a:avLst>
              <a:gd name="adj1" fmla="val 50000"/>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3285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1" dur="2000" fill="hold"/>
                                        <p:tgtEl>
                                          <p:spTgt spid="4"/>
                                        </p:tgtEl>
                                        <p:attrNameLst>
                                          <p:attrName>ppt_x</p:attrName>
                                          <p:attrName>ppt_y</p:attrName>
                                        </p:attrNameLst>
                                      </p:cBhvr>
                                    </p:animMotion>
                                  </p:childTnLst>
                                </p:cTn>
                              </p:par>
                              <p:par>
                                <p:cTn id="12" presetID="16" presetClass="entr" presetSubtype="21"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par>
                                <p:cTn id="15" presetID="8" presetClass="emph" presetSubtype="0" fill="hold" nodeType="withEffect">
                                  <p:stCondLst>
                                    <p:cond delay="0"/>
                                  </p:stCondLst>
                                  <p:childTnLst>
                                    <p:animRot by="21600000">
                                      <p:cBhvr>
                                        <p:cTn id="16" dur="2000" fill="hold"/>
                                        <p:tgtEl>
                                          <p:spTgt spid="20"/>
                                        </p:tgtEl>
                                        <p:attrNameLst>
                                          <p:attrName>r</p:attrName>
                                        </p:attrNameLst>
                                      </p:cBhvr>
                                    </p:animRot>
                                  </p:childTnLst>
                                </p:cTn>
                              </p:par>
                              <p:par>
                                <p:cTn id="17" presetID="18" presetClass="emph" presetSubtype="0" fill="hold" grpId="0" nodeType="withEffect">
                                  <p:stCondLst>
                                    <p:cond delay="0"/>
                                  </p:stCondLst>
                                  <p:iterate type="lt">
                                    <p:tmPct val="4000"/>
                                  </p:iterate>
                                  <p:childTnLst>
                                    <p:set>
                                      <p:cBhvr override="childStyle">
                                        <p:cTn id="18" dur="500" fill="hold"/>
                                        <p:tgtEl>
                                          <p:spTgt spid="2"/>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71359"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758</TotalTime>
  <Words>1170</Words>
  <Application>Microsoft Office PowerPoint</Application>
  <PresentationFormat>Widescreen</PresentationFormat>
  <Paragraphs>42</Paragraphs>
  <Slides>9</Slides>
  <Notes>0</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0 Homa</vt:lpstr>
      <vt:lpstr>0 Kamran</vt:lpstr>
      <vt:lpstr>0 Khodkar Bold</vt:lpstr>
      <vt:lpstr>Arial</vt:lpstr>
      <vt:lpstr>Calibri</vt:lpstr>
      <vt:lpstr>DecoType Naskh Variants</vt:lpstr>
      <vt:lpstr>IranNastaliq</vt:lpstr>
      <vt:lpstr>IRDast Nevis</vt:lpstr>
      <vt:lpstr>Tahoma</vt:lpstr>
      <vt:lpstr>Trebuchet MS</vt:lpstr>
      <vt:lpstr>Wingdings 3</vt:lpstr>
      <vt:lpstr>Facet</vt:lpstr>
      <vt:lpstr>خود رو هااز اول تا آخر</vt:lpstr>
      <vt:lpstr>فصل دوم قرارد های خودرویی ایران</vt:lpstr>
      <vt:lpstr>پژو در ایران</vt:lpstr>
      <vt:lpstr>…پژو در ایران</vt:lpstr>
      <vt:lpstr>PowerPoint Presentation</vt:lpstr>
      <vt:lpstr>قرارداد ۶۶۰ میلیون یورویی ایران و رنو برای تولید ۳۰۰ هزار خودرو </vt:lpstr>
      <vt:lpstr>PowerPoint Presentation</vt:lpstr>
      <vt:lpstr>پیکان پسر انگلیسی با شناسنامه ایرانی!</vt:lpstr>
      <vt:lpstr>نگاهی به خط تولید مرسدس بنز ایران خودرو  بنز مونتاژ ایران!</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خودرو هااز اول تا آخر</dc:title>
  <dc:creator>Mahdi</dc:creator>
  <cp:lastModifiedBy>Mahdi</cp:lastModifiedBy>
  <cp:revision>52</cp:revision>
  <dcterms:created xsi:type="dcterms:W3CDTF">2020-09-20T10:55:53Z</dcterms:created>
  <dcterms:modified xsi:type="dcterms:W3CDTF">2020-11-25T09:32:43Z</dcterms:modified>
</cp:coreProperties>
</file>