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30"/>
  </p:notesMasterIdLst>
  <p:sldIdLst>
    <p:sldId id="256" r:id="rId2"/>
    <p:sldId id="263" r:id="rId3"/>
    <p:sldId id="257" r:id="rId4"/>
    <p:sldId id="266" r:id="rId5"/>
    <p:sldId id="258" r:id="rId6"/>
    <p:sldId id="259" r:id="rId7"/>
    <p:sldId id="260" r:id="rId8"/>
    <p:sldId id="261" r:id="rId9"/>
    <p:sldId id="262" r:id="rId10"/>
    <p:sldId id="264" r:id="rId11"/>
    <p:sldId id="289" r:id="rId12"/>
    <p:sldId id="265" r:id="rId13"/>
    <p:sldId id="267" r:id="rId14"/>
    <p:sldId id="268" r:id="rId15"/>
    <p:sldId id="269" r:id="rId16"/>
    <p:sldId id="270" r:id="rId17"/>
    <p:sldId id="295" r:id="rId18"/>
    <p:sldId id="271" r:id="rId19"/>
    <p:sldId id="272" r:id="rId20"/>
    <p:sldId id="273" r:id="rId21"/>
    <p:sldId id="274" r:id="rId22"/>
    <p:sldId id="275" r:id="rId23"/>
    <p:sldId id="276" r:id="rId24"/>
    <p:sldId id="277" r:id="rId25"/>
    <p:sldId id="296" r:id="rId26"/>
    <p:sldId id="281" r:id="rId27"/>
    <p:sldId id="284" r:id="rId28"/>
    <p:sldId id="29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E99424-0A32-4FD4-A280-4013BDE97A91}">
          <p14:sldIdLst>
            <p14:sldId id="256"/>
            <p14:sldId id="263"/>
            <p14:sldId id="257"/>
          </p14:sldIdLst>
        </p14:section>
        <p14:section name="جغرافیا" id="{58D24DC6-41F8-490E-8760-6495FF936894}">
          <p14:sldIdLst>
            <p14:sldId id="266"/>
            <p14:sldId id="258"/>
            <p14:sldId id="259"/>
            <p14:sldId id="260"/>
            <p14:sldId id="261"/>
            <p14:sldId id="262"/>
            <p14:sldId id="264"/>
            <p14:sldId id="289"/>
          </p14:sldIdLst>
        </p14:section>
        <p14:section name="اجتماعی" id="{36973072-A184-41BC-8AC8-8096959E19F4}">
          <p14:sldIdLst>
            <p14:sldId id="265"/>
            <p14:sldId id="267"/>
            <p14:sldId id="268"/>
            <p14:sldId id="269"/>
            <p14:sldId id="270"/>
            <p14:sldId id="295"/>
          </p14:sldIdLst>
        </p14:section>
        <p14:section name="تاریخ" id="{97A3951A-FBF2-475C-9737-68843E2F45CA}">
          <p14:sldIdLst>
            <p14:sldId id="271"/>
            <p14:sldId id="272"/>
            <p14:sldId id="273"/>
            <p14:sldId id="274"/>
            <p14:sldId id="275"/>
            <p14:sldId id="276"/>
            <p14:sldId id="277"/>
            <p14:sldId id="296"/>
          </p14:sldIdLst>
        </p14:section>
        <p14:section name="ادبیات" id="{BF866AB9-9678-425A-8A18-3EBF2028C624}">
          <p14:sldIdLst>
            <p14:sldId id="281"/>
            <p14:sldId id="284"/>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39" autoAdjust="0"/>
  </p:normalViewPr>
  <p:slideViewPr>
    <p:cSldViewPr snapToGrid="0">
      <p:cViewPr varScale="1">
        <p:scale>
          <a:sx n="86" d="100"/>
          <a:sy n="86" d="100"/>
        </p:scale>
        <p:origin x="56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BA788-A71F-4700-9EA9-94438EA96033}" type="datetimeFigureOut">
              <a:rPr lang="en-US" smtClean="0"/>
              <a:t>4/4/2019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97350-8D22-416F-87BB-45281E8834B0}" type="slidenum">
              <a:rPr lang="en-US" smtClean="0"/>
              <a:t>‹#›</a:t>
            </a:fld>
            <a:endParaRPr lang="en-US"/>
          </a:p>
        </p:txBody>
      </p:sp>
    </p:spTree>
    <p:extLst>
      <p:ext uri="{BB962C8B-B14F-4D97-AF65-F5344CB8AC3E}">
        <p14:creationId xmlns:p14="http://schemas.microsoft.com/office/powerpoint/2010/main" val="1916294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97350-8D22-416F-87BB-45281E8834B0}" type="slidenum">
              <a:rPr lang="en-US" smtClean="0"/>
              <a:t>3</a:t>
            </a:fld>
            <a:endParaRPr lang="en-US"/>
          </a:p>
        </p:txBody>
      </p:sp>
    </p:spTree>
    <p:extLst>
      <p:ext uri="{BB962C8B-B14F-4D97-AF65-F5344CB8AC3E}">
        <p14:creationId xmlns:p14="http://schemas.microsoft.com/office/powerpoint/2010/main" val="3042268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D7FA483-E8F8-49E2-A878-E65C49B848DD}" type="datetimeFigureOut">
              <a:rPr lang="en-US" smtClean="0"/>
              <a:t>4/4/2019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6DD39D9-BCBB-4C7B-ABA7-B052814F3752}"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09295063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7FA483-E8F8-49E2-A878-E65C49B848DD}"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D39D9-BCBB-4C7B-ABA7-B052814F3752}" type="slidenum">
              <a:rPr lang="en-US" smtClean="0"/>
              <a:t>‹#›</a:t>
            </a:fld>
            <a:endParaRPr lang="en-US"/>
          </a:p>
        </p:txBody>
      </p:sp>
    </p:spTree>
    <p:extLst>
      <p:ext uri="{BB962C8B-B14F-4D97-AF65-F5344CB8AC3E}">
        <p14:creationId xmlns:p14="http://schemas.microsoft.com/office/powerpoint/2010/main" val="2506757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7FA483-E8F8-49E2-A878-E65C49B848DD}"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D39D9-BCBB-4C7B-ABA7-B052814F3752}" type="slidenum">
              <a:rPr lang="en-US" smtClean="0"/>
              <a:t>‹#›</a:t>
            </a:fld>
            <a:endParaRPr lang="en-US"/>
          </a:p>
        </p:txBody>
      </p:sp>
    </p:spTree>
    <p:extLst>
      <p:ext uri="{BB962C8B-B14F-4D97-AF65-F5344CB8AC3E}">
        <p14:creationId xmlns:p14="http://schemas.microsoft.com/office/powerpoint/2010/main" val="361292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7FA483-E8F8-49E2-A878-E65C49B848DD}"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D39D9-BCBB-4C7B-ABA7-B052814F3752}" type="slidenum">
              <a:rPr lang="en-US" smtClean="0"/>
              <a:t>‹#›</a:t>
            </a:fld>
            <a:endParaRPr lang="en-US"/>
          </a:p>
        </p:txBody>
      </p:sp>
    </p:spTree>
    <p:extLst>
      <p:ext uri="{BB962C8B-B14F-4D97-AF65-F5344CB8AC3E}">
        <p14:creationId xmlns:p14="http://schemas.microsoft.com/office/powerpoint/2010/main" val="123681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D7FA483-E8F8-49E2-A878-E65C49B848DD}" type="datetimeFigureOut">
              <a:rPr lang="en-US" smtClean="0"/>
              <a:t>4/4/2019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6DD39D9-BCBB-4C7B-ABA7-B052814F3752}"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328568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7FA483-E8F8-49E2-A878-E65C49B848DD}"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D39D9-BCBB-4C7B-ABA7-B052814F3752}" type="slidenum">
              <a:rPr lang="en-US" smtClean="0"/>
              <a:t>‹#›</a:t>
            </a:fld>
            <a:endParaRPr lang="en-US"/>
          </a:p>
        </p:txBody>
      </p:sp>
    </p:spTree>
    <p:extLst>
      <p:ext uri="{BB962C8B-B14F-4D97-AF65-F5344CB8AC3E}">
        <p14:creationId xmlns:p14="http://schemas.microsoft.com/office/powerpoint/2010/main" val="1552021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7FA483-E8F8-49E2-A878-E65C49B848DD}" type="datetimeFigureOut">
              <a:rPr lang="en-US" smtClean="0"/>
              <a:t>4/4/2019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D39D9-BCBB-4C7B-ABA7-B052814F3752}" type="slidenum">
              <a:rPr lang="en-US" smtClean="0"/>
              <a:t>‹#›</a:t>
            </a:fld>
            <a:endParaRPr lang="en-US"/>
          </a:p>
        </p:txBody>
      </p:sp>
    </p:spTree>
    <p:extLst>
      <p:ext uri="{BB962C8B-B14F-4D97-AF65-F5344CB8AC3E}">
        <p14:creationId xmlns:p14="http://schemas.microsoft.com/office/powerpoint/2010/main" val="1516371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7FA483-E8F8-49E2-A878-E65C49B848DD}" type="datetimeFigureOut">
              <a:rPr lang="en-US" smtClean="0"/>
              <a:t>4/4/2019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D39D9-BCBB-4C7B-ABA7-B052814F3752}" type="slidenum">
              <a:rPr lang="en-US" smtClean="0"/>
              <a:t>‹#›</a:t>
            </a:fld>
            <a:endParaRPr lang="en-US"/>
          </a:p>
        </p:txBody>
      </p:sp>
    </p:spTree>
    <p:extLst>
      <p:ext uri="{BB962C8B-B14F-4D97-AF65-F5344CB8AC3E}">
        <p14:creationId xmlns:p14="http://schemas.microsoft.com/office/powerpoint/2010/main" val="270900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FA483-E8F8-49E2-A878-E65C49B848DD}" type="datetimeFigureOut">
              <a:rPr lang="en-US" smtClean="0"/>
              <a:t>4/4/2019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D39D9-BCBB-4C7B-ABA7-B052814F3752}" type="slidenum">
              <a:rPr lang="en-US" smtClean="0"/>
              <a:t>‹#›</a:t>
            </a:fld>
            <a:endParaRPr lang="en-US"/>
          </a:p>
        </p:txBody>
      </p:sp>
    </p:spTree>
    <p:extLst>
      <p:ext uri="{BB962C8B-B14F-4D97-AF65-F5344CB8AC3E}">
        <p14:creationId xmlns:p14="http://schemas.microsoft.com/office/powerpoint/2010/main" val="287129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D7FA483-E8F8-49E2-A878-E65C49B848DD}" type="datetimeFigureOut">
              <a:rPr lang="en-US" smtClean="0"/>
              <a:t>4/4/2019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6DD39D9-BCBB-4C7B-ABA7-B052814F3752}"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391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D7FA483-E8F8-49E2-A878-E65C49B848DD}" type="datetimeFigureOut">
              <a:rPr lang="en-US" smtClean="0"/>
              <a:t>4/4/2019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6DD39D9-BCBB-4C7B-ABA7-B052814F3752}"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297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D7FA483-E8F8-49E2-A878-E65C49B848DD}" type="datetimeFigureOut">
              <a:rPr lang="en-US" smtClean="0"/>
              <a:t>4/4/2019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6DD39D9-BCBB-4C7B-ABA7-B052814F3752}"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2213778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2.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a.wikipedia.org/wiki/%D9%85%D8%B4%D9%87%D8%AF#cite_note-Masahat-5"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fa.wikipedia.org/wiki/%D9%87%D8%B2%D8%A7%D8%B1%D9%85%D8%B3%D8%AC%D8%AF" TargetMode="External"/><Relationship Id="rId5" Type="http://schemas.openxmlformats.org/officeDocument/2006/relationships/hyperlink" Target="https://fa.wikipedia.org/wiki/%DA%A9%D9%88%D9%87_%D8%A8%DB%8C%D9%86%D8%A7%D9%84%D9%88%D8%AF" TargetMode="External"/><Relationship Id="rId4" Type="http://schemas.openxmlformats.org/officeDocument/2006/relationships/hyperlink" Target="https://fa.wikipedia.org/wiki/%DA%A9%D8%B4%D9%81%E2%80%8C%D8%B1%D9%88%D8%A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42ACB-5FAA-47B6-936C-56FB00E878F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77770" y="1138561"/>
            <a:ext cx="9836459" cy="4580878"/>
          </a:xfrm>
          <a:prstGeom prst="rect">
            <a:avLst/>
          </a:prstGeom>
        </p:spPr>
      </p:pic>
    </p:spTree>
    <p:extLst>
      <p:ext uri="{BB962C8B-B14F-4D97-AF65-F5344CB8AC3E}">
        <p14:creationId xmlns:p14="http://schemas.microsoft.com/office/powerpoint/2010/main" val="250911066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E18C-5615-49D1-8621-2807DFA7BD4F}"/>
              </a:ext>
            </a:extLst>
          </p:cNvPr>
          <p:cNvSpPr>
            <a:spLocks noGrp="1"/>
          </p:cNvSpPr>
          <p:nvPr>
            <p:ph type="title"/>
          </p:nvPr>
        </p:nvSpPr>
        <p:spPr>
          <a:xfrm>
            <a:off x="4358936" y="301841"/>
            <a:ext cx="4105560" cy="1059024"/>
          </a:xfrm>
        </p:spPr>
        <p:txBody>
          <a:bodyPr>
            <a:noAutofit/>
          </a:bodyPr>
          <a:lstStyle/>
          <a:p>
            <a:pPr algn="ctr" rtl="1"/>
            <a:r>
              <a:rPr lang="fa-IR" sz="6000" dirty="0">
                <a:latin typeface="IRANSansWeb" panose="02040503050201020203" pitchFamily="18" charset="-78"/>
                <a:cs typeface="IRANSansWeb" panose="02040503050201020203" pitchFamily="18" charset="-78"/>
              </a:rPr>
              <a:t>جمعیت</a:t>
            </a:r>
            <a:endParaRPr lang="en-US" sz="6000" dirty="0">
              <a:latin typeface="IRANSansWeb" panose="02040503050201020203" pitchFamily="18" charset="-78"/>
              <a:cs typeface="IRANSansWeb" panose="02040503050201020203" pitchFamily="18" charset="-78"/>
            </a:endParaRPr>
          </a:p>
        </p:txBody>
      </p:sp>
      <p:sp>
        <p:nvSpPr>
          <p:cNvPr id="3" name="Content Placeholder 2">
            <a:extLst>
              <a:ext uri="{FF2B5EF4-FFF2-40B4-BE49-F238E27FC236}">
                <a16:creationId xmlns:a16="http://schemas.microsoft.com/office/drawing/2014/main" id="{D43D7391-D6FA-45DC-9863-28A21008E457}"/>
              </a:ext>
            </a:extLst>
          </p:cNvPr>
          <p:cNvSpPr>
            <a:spLocks noGrp="1"/>
          </p:cNvSpPr>
          <p:nvPr>
            <p:ph idx="1"/>
          </p:nvPr>
        </p:nvSpPr>
        <p:spPr>
          <a:xfrm>
            <a:off x="1511560" y="1520112"/>
            <a:ext cx="9601200" cy="1059024"/>
          </a:xfrm>
        </p:spPr>
        <p:txBody>
          <a:bodyPr>
            <a:normAutofit/>
          </a:bodyPr>
          <a:lstStyle/>
          <a:p>
            <a:pPr marL="0" indent="0" algn="r" rtl="1">
              <a:lnSpc>
                <a:spcPct val="150000"/>
              </a:lnSpc>
              <a:buNone/>
            </a:pPr>
            <a:r>
              <a:rPr lang="fa-IR" sz="1600" dirty="0">
                <a:latin typeface="IRANSansWeb" panose="02040503050201020203" pitchFamily="18" charset="-78"/>
                <a:cs typeface="IRANSansWeb" panose="02040503050201020203" pitchFamily="18" charset="-78"/>
              </a:rPr>
              <a:t>تراکم جمعیت در مشهد بیش از نه هزار تن در هر کیلومتر را اساس سرشماری عمومی نفوس و مسکن سال ۱۳۹۵ مشهد با ۳٬۰۰۱٬۱۸۴ تن جمعیت، دومین شهر پرجمعیت ایران پس از تهران و صد و یکمین شهر پر جمعیت دنیا به‌شمار می‌رود.</a:t>
            </a:r>
            <a:endParaRPr lang="en-US" sz="1600" dirty="0">
              <a:latin typeface="IRANSansWeb" panose="02040503050201020203" pitchFamily="18" charset="-78"/>
              <a:cs typeface="IRANSansWeb" panose="02040503050201020203" pitchFamily="18" charset="-78"/>
            </a:endParaRPr>
          </a:p>
        </p:txBody>
      </p:sp>
      <p:pic>
        <p:nvPicPr>
          <p:cNvPr id="5" name="Picture 4">
            <a:extLst>
              <a:ext uri="{FF2B5EF4-FFF2-40B4-BE49-F238E27FC236}">
                <a16:creationId xmlns:a16="http://schemas.microsoft.com/office/drawing/2014/main" id="{07564EF9-E229-40C4-B701-066216BDB9D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48901" y="2432483"/>
            <a:ext cx="9363860" cy="4189882"/>
          </a:xfrm>
          <a:prstGeom prst="rect">
            <a:avLst/>
          </a:prstGeom>
          <a:ln>
            <a:noFill/>
          </a:ln>
          <a:effectLst>
            <a:softEdge rad="112500"/>
          </a:effectLst>
        </p:spPr>
      </p:pic>
    </p:spTree>
    <p:extLst>
      <p:ext uri="{BB962C8B-B14F-4D97-AF65-F5344CB8AC3E}">
        <p14:creationId xmlns:p14="http://schemas.microsoft.com/office/powerpoint/2010/main" val="4275270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2559AC-13B2-47CC-B0AB-9B8B313EA6CA}"/>
              </a:ext>
            </a:extLst>
          </p:cNvPr>
          <p:cNvSpPr>
            <a:spLocks noGrp="1"/>
          </p:cNvSpPr>
          <p:nvPr>
            <p:ph idx="1"/>
          </p:nvPr>
        </p:nvSpPr>
        <p:spPr>
          <a:xfrm>
            <a:off x="2791968" y="1177335"/>
            <a:ext cx="6913925" cy="3680369"/>
          </a:xfrm>
        </p:spPr>
        <p:txBody>
          <a:bodyPr>
            <a:noAutofit/>
          </a:bodyPr>
          <a:lstStyle/>
          <a:p>
            <a:pPr marL="0" indent="0" algn="ctr" rtl="1">
              <a:buNone/>
            </a:pPr>
            <a:r>
              <a:rPr lang="fa-IR" sz="24400" b="1" dirty="0">
                <a:ln w="6600">
                  <a:solidFill>
                    <a:schemeClr val="accent2"/>
                  </a:solidFill>
                  <a:prstDash val="solid"/>
                </a:ln>
                <a:solidFill>
                  <a:srgbClr val="FFFFFF"/>
                </a:solidFill>
                <a:effectLst>
                  <a:outerShdw dist="38100" dir="2700000" algn="tl" rotWithShape="0">
                    <a:schemeClr val="accent2"/>
                  </a:outerShdw>
                </a:effectLst>
                <a:latin typeface="IRANSansWeb" panose="02040503050201020203" pitchFamily="18" charset="-78"/>
                <a:cs typeface="IRANSansWeb" panose="02040503050201020203" pitchFamily="18" charset="-78"/>
              </a:rPr>
              <a:t>پایان</a:t>
            </a:r>
          </a:p>
        </p:txBody>
      </p:sp>
      <p:sp>
        <p:nvSpPr>
          <p:cNvPr id="4" name="Title 1">
            <a:extLst>
              <a:ext uri="{FF2B5EF4-FFF2-40B4-BE49-F238E27FC236}">
                <a16:creationId xmlns:a16="http://schemas.microsoft.com/office/drawing/2014/main" id="{B07248A9-F7D7-4800-80E2-34E98D338DE2}"/>
              </a:ext>
            </a:extLst>
          </p:cNvPr>
          <p:cNvSpPr>
            <a:spLocks noGrp="1"/>
          </p:cNvSpPr>
          <p:nvPr>
            <p:ph type="title"/>
          </p:nvPr>
        </p:nvSpPr>
        <p:spPr>
          <a:xfrm>
            <a:off x="8110728" y="5254462"/>
            <a:ext cx="3469086" cy="497114"/>
          </a:xfrm>
        </p:spPr>
        <p:txBody>
          <a:bodyPr>
            <a:normAutofit/>
          </a:bodyPr>
          <a:lstStyle/>
          <a:p>
            <a:pPr algn="r" rtl="1"/>
            <a:r>
              <a:rPr lang="fa-IR" sz="2400" dirty="0">
                <a:latin typeface="IRANSansWeb" panose="02040503050201020203" pitchFamily="18" charset="-78"/>
                <a:cs typeface="IRANSansWeb" panose="02040503050201020203" pitchFamily="18" charset="-78"/>
              </a:rPr>
              <a:t>گردآورنده: امیر مهدی گلرو</a:t>
            </a:r>
            <a:endParaRPr lang="en-US" sz="2400" dirty="0">
              <a:latin typeface="IRANSansWeb" panose="02040503050201020203" pitchFamily="18" charset="-78"/>
              <a:cs typeface="IRANSansWeb" panose="02040503050201020203" pitchFamily="18" charset="-78"/>
            </a:endParaRPr>
          </a:p>
        </p:txBody>
      </p:sp>
      <p:sp>
        <p:nvSpPr>
          <p:cNvPr id="5" name="Rectangle: Rounded Corners 4">
            <a:hlinkClick r:id="rId2" action="ppaction://hlinksldjump"/>
            <a:extLst>
              <a:ext uri="{FF2B5EF4-FFF2-40B4-BE49-F238E27FC236}">
                <a16:creationId xmlns:a16="http://schemas.microsoft.com/office/drawing/2014/main" id="{ACD15384-0C67-4A42-8B33-5A4BBA80D1FC}"/>
              </a:ext>
            </a:extLst>
          </p:cNvPr>
          <p:cNvSpPr/>
          <p:nvPr/>
        </p:nvSpPr>
        <p:spPr>
          <a:xfrm>
            <a:off x="909229" y="5909186"/>
            <a:ext cx="2138771" cy="797847"/>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a:solidFill>
                  <a:srgbClr val="FF0000"/>
                </a:solidFill>
                <a:latin typeface="IRANSansWeb" panose="02040503050201020203" pitchFamily="18" charset="-78"/>
                <a:cs typeface="IRANSansWeb" panose="02040503050201020203" pitchFamily="18" charset="-78"/>
              </a:rPr>
              <a:t>بازگشت به خانه</a:t>
            </a:r>
            <a:endParaRPr lang="en-US" sz="2000" dirty="0">
              <a:solidFill>
                <a:srgbClr val="FF0000"/>
              </a:solidFill>
              <a:latin typeface="IRANSansWeb" panose="02040503050201020203" pitchFamily="18" charset="-78"/>
              <a:cs typeface="IRANSansWeb" panose="02040503050201020203" pitchFamily="18" charset="-78"/>
            </a:endParaRPr>
          </a:p>
        </p:txBody>
      </p:sp>
    </p:spTree>
    <p:extLst>
      <p:ext uri="{BB962C8B-B14F-4D97-AF65-F5344CB8AC3E}">
        <p14:creationId xmlns:p14="http://schemas.microsoft.com/office/powerpoint/2010/main" val="527795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CFE2F-A30B-4AEB-808E-448E7A0F8F52}"/>
              </a:ext>
            </a:extLst>
          </p:cNvPr>
          <p:cNvSpPr>
            <a:spLocks noGrp="1"/>
          </p:cNvSpPr>
          <p:nvPr>
            <p:ph idx="1"/>
          </p:nvPr>
        </p:nvSpPr>
        <p:spPr>
          <a:xfrm>
            <a:off x="2389572" y="2293117"/>
            <a:ext cx="7821227" cy="2271765"/>
          </a:xfrm>
        </p:spPr>
        <p:txBody>
          <a:bodyPr>
            <a:noAutofit/>
          </a:bodyPr>
          <a:lstStyle/>
          <a:p>
            <a:pPr marL="0" indent="0" algn="ctr" rtl="1">
              <a:buNone/>
            </a:pPr>
            <a:r>
              <a:rPr lang="fa-IR" sz="16700" dirty="0">
                <a:solidFill>
                  <a:schemeClr val="tx1"/>
                </a:solidFill>
                <a:latin typeface="IRANSansWeb" panose="02040503050201020203" pitchFamily="18" charset="-78"/>
                <a:cs typeface="IRANSansWeb" panose="02040503050201020203" pitchFamily="18" charset="-78"/>
              </a:rPr>
              <a:t>اجتماعی</a:t>
            </a:r>
            <a:endParaRPr lang="en-US" sz="16700" dirty="0">
              <a:solidFill>
                <a:schemeClr val="tx1"/>
              </a:solidFill>
              <a:latin typeface="IRANSansWeb" panose="02040503050201020203" pitchFamily="18" charset="-78"/>
              <a:cs typeface="IRANSansWeb" panose="02040503050201020203" pitchFamily="18" charset="-78"/>
            </a:endParaRPr>
          </a:p>
        </p:txBody>
      </p:sp>
    </p:spTree>
    <p:extLst>
      <p:ext uri="{BB962C8B-B14F-4D97-AF65-F5344CB8AC3E}">
        <p14:creationId xmlns:p14="http://schemas.microsoft.com/office/powerpoint/2010/main" val="3523956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94AE-79F2-44B2-8B2F-944A75A10B41}"/>
              </a:ext>
            </a:extLst>
          </p:cNvPr>
          <p:cNvSpPr>
            <a:spLocks noGrp="1"/>
          </p:cNvSpPr>
          <p:nvPr>
            <p:ph type="title"/>
          </p:nvPr>
        </p:nvSpPr>
        <p:spPr>
          <a:xfrm>
            <a:off x="933061" y="241372"/>
            <a:ext cx="4413380" cy="1385596"/>
          </a:xfrm>
        </p:spPr>
        <p:txBody>
          <a:bodyPr>
            <a:noAutofit/>
          </a:bodyPr>
          <a:lstStyle/>
          <a:p>
            <a:pPr algn="ctr"/>
            <a:r>
              <a:rPr lang="fa-IR" sz="6000" dirty="0">
                <a:latin typeface="IRANSansWeb" panose="02040503050201020203" pitchFamily="18" charset="-78"/>
                <a:cs typeface="IRANSansWeb" panose="02040503050201020203" pitchFamily="18" charset="-78"/>
              </a:rPr>
              <a:t>آداب و رسوم</a:t>
            </a:r>
            <a:endParaRPr lang="en-US" sz="6000" dirty="0">
              <a:latin typeface="IRANSansWeb" panose="02040503050201020203" pitchFamily="18" charset="-78"/>
              <a:cs typeface="IRANSansWeb" panose="02040503050201020203" pitchFamily="18" charset="-78"/>
            </a:endParaRPr>
          </a:p>
        </p:txBody>
      </p:sp>
      <p:sp>
        <p:nvSpPr>
          <p:cNvPr id="3" name="Content Placeholder 2">
            <a:extLst>
              <a:ext uri="{FF2B5EF4-FFF2-40B4-BE49-F238E27FC236}">
                <a16:creationId xmlns:a16="http://schemas.microsoft.com/office/drawing/2014/main" id="{045D5E6F-BD60-4C6D-A612-95A56AECBE84}"/>
              </a:ext>
            </a:extLst>
          </p:cNvPr>
          <p:cNvSpPr>
            <a:spLocks noGrp="1"/>
          </p:cNvSpPr>
          <p:nvPr>
            <p:ph idx="1"/>
          </p:nvPr>
        </p:nvSpPr>
        <p:spPr>
          <a:xfrm>
            <a:off x="4400939" y="1290441"/>
            <a:ext cx="6858000" cy="3581400"/>
          </a:xfrm>
        </p:spPr>
        <p:txBody>
          <a:bodyPr/>
          <a:lstStyle/>
          <a:p>
            <a:pPr marL="0" indent="0" algn="r" rtl="1">
              <a:buNone/>
            </a:pPr>
            <a:r>
              <a:rPr lang="fa-IR" dirty="0">
                <a:latin typeface="IRANSansWeb" panose="02040503050201020203" pitchFamily="18" charset="-78"/>
                <a:cs typeface="IRANSansWeb" panose="02040503050201020203" pitchFamily="18" charset="-78"/>
              </a:rPr>
              <a:t>«مشهد» عصاره  ادب و آداب و رسوم ایران زمین است.</a:t>
            </a:r>
          </a:p>
          <a:p>
            <a:pPr algn="r" rtl="1"/>
            <a:r>
              <a:rPr lang="fa-IR" b="1" dirty="0">
                <a:latin typeface="IRANSansWeb" panose="02040503050201020203" pitchFamily="18" charset="-78"/>
                <a:cs typeface="IRANSansWeb" panose="02040503050201020203" pitchFamily="18" charset="-78"/>
              </a:rPr>
              <a:t>سمنوپزی</a:t>
            </a:r>
          </a:p>
          <a:p>
            <a:pPr algn="r" rtl="1"/>
            <a:r>
              <a:rPr lang="fa-IR" b="1" dirty="0">
                <a:latin typeface="IRANSansWeb" panose="02040503050201020203" pitchFamily="18" charset="-78"/>
                <a:cs typeface="IRANSansWeb" panose="02040503050201020203" pitchFamily="18" charset="-78"/>
              </a:rPr>
              <a:t>رسم شاه مولایی</a:t>
            </a:r>
          </a:p>
          <a:p>
            <a:pPr algn="r" rtl="1"/>
            <a:r>
              <a:rPr lang="fa-IR" b="1" dirty="0">
                <a:latin typeface="IRANSansWeb" panose="02040503050201020203" pitchFamily="18" charset="-78"/>
                <a:cs typeface="IRANSansWeb" panose="02040503050201020203" pitchFamily="18" charset="-78"/>
              </a:rPr>
              <a:t>اسپند دود کردن</a:t>
            </a:r>
          </a:p>
          <a:p>
            <a:pPr algn="r" rtl="1"/>
            <a:r>
              <a:rPr lang="fa-IR" b="1" dirty="0">
                <a:latin typeface="IRANSansWeb" panose="02040503050201020203" pitchFamily="18" charset="-78"/>
                <a:cs typeface="IRANSansWeb" panose="02040503050201020203" pitchFamily="18" charset="-78"/>
              </a:rPr>
              <a:t>خوردن آب جوجه خروس یا شیر در لحظه تحویل سال</a:t>
            </a:r>
          </a:p>
          <a:p>
            <a:pPr algn="r" rtl="1"/>
            <a:r>
              <a:rPr lang="fa-IR" b="1" dirty="0">
                <a:latin typeface="IRANSansWeb" panose="02040503050201020203" pitchFamily="18" charset="-78"/>
                <a:cs typeface="IRANSansWeb" panose="02040503050201020203" pitchFamily="18" charset="-78"/>
              </a:rPr>
              <a:t>پهن کردن سفره هفت‌سین</a:t>
            </a:r>
          </a:p>
          <a:p>
            <a:pPr algn="r" rtl="1"/>
            <a:r>
              <a:rPr lang="fa-IR" b="1" dirty="0">
                <a:latin typeface="IRANSansWeb" panose="02040503050201020203" pitchFamily="18" charset="-78"/>
                <a:cs typeface="IRANSansWeb" panose="02040503050201020203" pitchFamily="18" charset="-78"/>
              </a:rPr>
              <a:t>زیارت حرم امام‌ رضا (علیه‌السلام)</a:t>
            </a:r>
          </a:p>
          <a:p>
            <a:pPr algn="r" rtl="1"/>
            <a:r>
              <a:rPr lang="fa-IR" b="1" dirty="0">
                <a:latin typeface="IRANSansWeb" panose="02040503050201020203" pitchFamily="18" charset="-78"/>
                <a:cs typeface="IRANSansWeb" panose="02040503050201020203" pitchFamily="18" charset="-78"/>
              </a:rPr>
              <a:t>خوردن رشته پلو، ماهی، کوکو و آش</a:t>
            </a:r>
          </a:p>
          <a:p>
            <a:pPr marL="0" indent="0" algn="r" rtl="1">
              <a:buNone/>
            </a:pPr>
            <a:endParaRPr lang="en-US" dirty="0">
              <a:latin typeface="IRANSansWeb" panose="02040503050201020203" pitchFamily="18" charset="-78"/>
              <a:cs typeface="IRANSansWeb" panose="02040503050201020203" pitchFamily="18" charset="-78"/>
            </a:endParaRPr>
          </a:p>
        </p:txBody>
      </p:sp>
      <p:sp>
        <p:nvSpPr>
          <p:cNvPr id="4" name="Rectangle 3">
            <a:extLst>
              <a:ext uri="{FF2B5EF4-FFF2-40B4-BE49-F238E27FC236}">
                <a16:creationId xmlns:a16="http://schemas.microsoft.com/office/drawing/2014/main" id="{F73E3880-41C5-4411-85B2-277C2BA74695}"/>
              </a:ext>
            </a:extLst>
          </p:cNvPr>
          <p:cNvSpPr/>
          <p:nvPr/>
        </p:nvSpPr>
        <p:spPr>
          <a:xfrm>
            <a:off x="1287186" y="4650723"/>
            <a:ext cx="3705130" cy="1200329"/>
          </a:xfrm>
          <a:prstGeom prst="rect">
            <a:avLst/>
          </a:prstGeom>
        </p:spPr>
        <p:txBody>
          <a:bodyPr wrap="square">
            <a:spAutoFit/>
          </a:bodyPr>
          <a:lstStyle/>
          <a:p>
            <a:pPr algn="r" rtl="1"/>
            <a:r>
              <a:rPr lang="fa-IR" dirty="0">
                <a:latin typeface="IRANSansWeb" panose="02040503050201020203" pitchFamily="18" charset="-78"/>
                <a:cs typeface="IRANSansWeb" panose="02040503050201020203" pitchFamily="18" charset="-78"/>
              </a:rPr>
              <a:t>از دوران قدیم استان خراسان دارای آب و هوای کم‌آب و خشک می‌باشد به طوری که برای طلب باران مراسم مخصوصی را انجام می‌دادند.</a:t>
            </a:r>
            <a:endParaRPr lang="en-US" dirty="0">
              <a:latin typeface="IRANSansWeb" panose="02040503050201020203" pitchFamily="18" charset="-78"/>
              <a:cs typeface="IRANSansWeb" panose="02040503050201020203" pitchFamily="18" charset="-78"/>
            </a:endParaRPr>
          </a:p>
        </p:txBody>
      </p:sp>
    </p:spTree>
    <p:extLst>
      <p:ext uri="{BB962C8B-B14F-4D97-AF65-F5344CB8AC3E}">
        <p14:creationId xmlns:p14="http://schemas.microsoft.com/office/powerpoint/2010/main" val="1514982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500" fill="hold"/>
                                        <p:tgtEl>
                                          <p:spTgt spid="4"/>
                                        </p:tgtEl>
                                        <p:attrNameLst>
                                          <p:attrName>ppt_w</p:attrName>
                                        </p:attrNameLst>
                                      </p:cBhvr>
                                      <p:tavLst>
                                        <p:tav tm="0">
                                          <p:val>
                                            <p:fltVal val="0"/>
                                          </p:val>
                                        </p:tav>
                                        <p:tav tm="100000">
                                          <p:val>
                                            <p:strVal val="#ppt_w"/>
                                          </p:val>
                                        </p:tav>
                                      </p:tavLst>
                                    </p:anim>
                                    <p:anim calcmode="lin" valueType="num">
                                      <p:cBhvr>
                                        <p:cTn id="71" dur="500" fill="hold"/>
                                        <p:tgtEl>
                                          <p:spTgt spid="4"/>
                                        </p:tgtEl>
                                        <p:attrNameLst>
                                          <p:attrName>ppt_h</p:attrName>
                                        </p:attrNameLst>
                                      </p:cBhvr>
                                      <p:tavLst>
                                        <p:tav tm="0">
                                          <p:val>
                                            <p:fltVal val="0"/>
                                          </p:val>
                                        </p:tav>
                                        <p:tav tm="100000">
                                          <p:val>
                                            <p:strVal val="#ppt_h"/>
                                          </p:val>
                                        </p:tav>
                                      </p:tavLst>
                                    </p:anim>
                                    <p:animEffect transition="in" filter="fade">
                                      <p:cBhvr>
                                        <p:cTn id="7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2FFF2-5D83-47E7-946F-1BA3F8202998}"/>
              </a:ext>
            </a:extLst>
          </p:cNvPr>
          <p:cNvSpPr>
            <a:spLocks noGrp="1"/>
          </p:cNvSpPr>
          <p:nvPr>
            <p:ph type="title"/>
          </p:nvPr>
        </p:nvSpPr>
        <p:spPr/>
        <p:txBody>
          <a:bodyPr>
            <a:normAutofit/>
          </a:bodyPr>
          <a:lstStyle/>
          <a:p>
            <a:pPr algn="ctr" rtl="1"/>
            <a:r>
              <a:rPr lang="fa-IR" sz="6600" dirty="0">
                <a:latin typeface="IRANSansWeb" panose="02040503050201020203" pitchFamily="18" charset="-78"/>
                <a:cs typeface="IRANSansWeb" panose="02040503050201020203" pitchFamily="18" charset="-78"/>
              </a:rPr>
              <a:t>زبان و گویش</a:t>
            </a:r>
            <a:endParaRPr lang="en-US" sz="6600" dirty="0">
              <a:latin typeface="IRANSansWeb" panose="02040503050201020203" pitchFamily="18" charset="-78"/>
              <a:cs typeface="IRANSansWeb" panose="02040503050201020203" pitchFamily="18" charset="-78"/>
            </a:endParaRPr>
          </a:p>
        </p:txBody>
      </p:sp>
      <p:sp>
        <p:nvSpPr>
          <p:cNvPr id="3" name="Content Placeholder 2">
            <a:extLst>
              <a:ext uri="{FF2B5EF4-FFF2-40B4-BE49-F238E27FC236}">
                <a16:creationId xmlns:a16="http://schemas.microsoft.com/office/drawing/2014/main" id="{9979024F-F9F6-435D-ABBB-298676459B87}"/>
              </a:ext>
            </a:extLst>
          </p:cNvPr>
          <p:cNvSpPr>
            <a:spLocks noGrp="1"/>
          </p:cNvSpPr>
          <p:nvPr>
            <p:ph idx="1"/>
          </p:nvPr>
        </p:nvSpPr>
        <p:spPr>
          <a:xfrm>
            <a:off x="2030361" y="3562964"/>
            <a:ext cx="9601200" cy="2269665"/>
          </a:xfrm>
        </p:spPr>
        <p:txBody>
          <a:bodyPr>
            <a:normAutofit fontScale="92500" lnSpcReduction="10000"/>
          </a:bodyPr>
          <a:lstStyle/>
          <a:p>
            <a:pPr marL="0" indent="0" algn="r" rtl="1">
              <a:buNone/>
            </a:pPr>
            <a:r>
              <a:rPr lang="fa-IR" dirty="0">
                <a:latin typeface="IRANSansWeb" panose="02040503050201020203" pitchFamily="18" charset="-78"/>
                <a:cs typeface="IRANSansWeb" panose="02040503050201020203" pitchFamily="18" charset="-78"/>
              </a:rPr>
              <a:t>در شمال شرق ایران و در استان خراسان لهجه های زیادی وجود دارد.</a:t>
            </a:r>
          </a:p>
          <a:p>
            <a:pPr marL="0" indent="0" algn="r" rtl="1">
              <a:buNone/>
            </a:pPr>
            <a:r>
              <a:rPr lang="fa-IR" dirty="0">
                <a:latin typeface="IRANSansWeb" panose="02040503050201020203" pitchFamily="18" charset="-78"/>
                <a:cs typeface="IRANSansWeb" panose="02040503050201020203" pitchFamily="18" charset="-78"/>
              </a:rPr>
              <a:t>از جمله مشهدی یکی از لهجه‌های </a:t>
            </a:r>
            <a:r>
              <a:rPr lang="fa-IR" b="1" dirty="0">
                <a:latin typeface="IRANSansWeb" panose="02040503050201020203" pitchFamily="18" charset="-78"/>
                <a:cs typeface="IRANSansWeb" panose="02040503050201020203" pitchFamily="18" charset="-78"/>
              </a:rPr>
              <a:t>زبان</a:t>
            </a:r>
            <a:r>
              <a:rPr lang="fa-IR" dirty="0">
                <a:latin typeface="IRANSansWeb" panose="02040503050201020203" pitchFamily="18" charset="-78"/>
                <a:cs typeface="IRANSansWeb" panose="02040503050201020203" pitchFamily="18" charset="-78"/>
              </a:rPr>
              <a:t> فارسی به‌شمار می‌آید.</a:t>
            </a:r>
          </a:p>
          <a:p>
            <a:pPr marL="0" indent="0" algn="r" rtl="1">
              <a:buNone/>
            </a:pPr>
            <a:r>
              <a:rPr lang="fa-IR" dirty="0">
                <a:latin typeface="IRANSansWeb" panose="02040503050201020203" pitchFamily="18" charset="-78"/>
                <a:cs typeface="IRANSansWeb" panose="02040503050201020203" pitchFamily="18" charset="-78"/>
              </a:rPr>
              <a:t>لهجهٔ مشهدی، دارای خویشاوندیِ ثابت‌شده‌ای با لهجه هراتی است.</a:t>
            </a:r>
          </a:p>
          <a:p>
            <a:pPr marL="0" indent="0" algn="r" rtl="1">
              <a:buNone/>
            </a:pPr>
            <a:r>
              <a:rPr lang="fa-IR" dirty="0">
                <a:latin typeface="IRANSansWeb" panose="02040503050201020203" pitchFamily="18" charset="-78"/>
                <a:cs typeface="IRANSansWeb" panose="02040503050201020203" pitchFamily="18" charset="-78"/>
              </a:rPr>
              <a:t>گویش مشهدی، بازماندهٔ لهجهٔ توس قدیم است.</a:t>
            </a:r>
          </a:p>
          <a:p>
            <a:pPr marL="0" indent="0" algn="r" rtl="1">
              <a:buNone/>
            </a:pPr>
            <a:r>
              <a:rPr lang="fa-IR" dirty="0">
                <a:latin typeface="IRANSansWeb" panose="02040503050201020203" pitchFamily="18" charset="-78"/>
                <a:cs typeface="IRANSansWeb" panose="02040503050201020203" pitchFamily="18" charset="-78"/>
              </a:rPr>
              <a:t>گویش پارسی دری معیار دارد و ازآنجاکه بزرگترین نامهٔ دری، شاهنامهٔ فردوسی توسی، به لهجهٔ قدیم توس نوشته شده، دارای ارزش زیادی است.</a:t>
            </a:r>
            <a:endParaRPr lang="en-US" dirty="0">
              <a:latin typeface="IRANSansWeb" panose="02040503050201020203" pitchFamily="18" charset="-78"/>
              <a:cs typeface="IRANSansWeb" panose="02040503050201020203" pitchFamily="18" charset="-78"/>
            </a:endParaRPr>
          </a:p>
        </p:txBody>
      </p:sp>
    </p:spTree>
    <p:extLst>
      <p:ext uri="{BB962C8B-B14F-4D97-AF65-F5344CB8AC3E}">
        <p14:creationId xmlns:p14="http://schemas.microsoft.com/office/powerpoint/2010/main" val="153919178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wipe(down)">
                                      <p:cBhvr>
                                        <p:cTn id="68" dur="580">
                                          <p:stCondLst>
                                            <p:cond delay="0"/>
                                          </p:stCondLst>
                                        </p:cTn>
                                        <p:tgtEl>
                                          <p:spTgt spid="3">
                                            <p:txEl>
                                              <p:pRg st="3" end="3"/>
                                            </p:txEl>
                                          </p:spTgt>
                                        </p:tgtEl>
                                      </p:cBhvr>
                                    </p:animEffect>
                                    <p:anim calcmode="lin" valueType="num">
                                      <p:cBhvr>
                                        <p:cTn id="6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3" end="3"/>
                                            </p:txEl>
                                          </p:spTgt>
                                        </p:tgtEl>
                                      </p:cBhvr>
                                      <p:to x="100000" y="60000"/>
                                    </p:animScale>
                                    <p:animScale>
                                      <p:cBhvr>
                                        <p:cTn id="75" dur="166" decel="50000">
                                          <p:stCondLst>
                                            <p:cond delay="676"/>
                                          </p:stCondLst>
                                        </p:cTn>
                                        <p:tgtEl>
                                          <p:spTgt spid="3">
                                            <p:txEl>
                                              <p:pRg st="3" end="3"/>
                                            </p:txEl>
                                          </p:spTgt>
                                        </p:tgtEl>
                                      </p:cBhvr>
                                      <p:to x="100000" y="100000"/>
                                    </p:animScale>
                                    <p:animScale>
                                      <p:cBhvr>
                                        <p:cTn id="76" dur="26">
                                          <p:stCondLst>
                                            <p:cond delay="1312"/>
                                          </p:stCondLst>
                                        </p:cTn>
                                        <p:tgtEl>
                                          <p:spTgt spid="3">
                                            <p:txEl>
                                              <p:pRg st="3" end="3"/>
                                            </p:txEl>
                                          </p:spTgt>
                                        </p:tgtEl>
                                      </p:cBhvr>
                                      <p:to x="100000" y="80000"/>
                                    </p:animScale>
                                    <p:animScale>
                                      <p:cBhvr>
                                        <p:cTn id="77" dur="166" decel="50000">
                                          <p:stCondLst>
                                            <p:cond delay="1338"/>
                                          </p:stCondLst>
                                        </p:cTn>
                                        <p:tgtEl>
                                          <p:spTgt spid="3">
                                            <p:txEl>
                                              <p:pRg st="3" end="3"/>
                                            </p:txEl>
                                          </p:spTgt>
                                        </p:tgtEl>
                                      </p:cBhvr>
                                      <p:to x="100000" y="100000"/>
                                    </p:animScale>
                                    <p:animScale>
                                      <p:cBhvr>
                                        <p:cTn id="78" dur="26">
                                          <p:stCondLst>
                                            <p:cond delay="1642"/>
                                          </p:stCondLst>
                                        </p:cTn>
                                        <p:tgtEl>
                                          <p:spTgt spid="3">
                                            <p:txEl>
                                              <p:pRg st="3" end="3"/>
                                            </p:txEl>
                                          </p:spTgt>
                                        </p:tgtEl>
                                      </p:cBhvr>
                                      <p:to x="100000" y="90000"/>
                                    </p:animScale>
                                    <p:animScale>
                                      <p:cBhvr>
                                        <p:cTn id="79" dur="166" decel="50000">
                                          <p:stCondLst>
                                            <p:cond delay="1668"/>
                                          </p:stCondLst>
                                        </p:cTn>
                                        <p:tgtEl>
                                          <p:spTgt spid="3">
                                            <p:txEl>
                                              <p:pRg st="3" end="3"/>
                                            </p:txEl>
                                          </p:spTgt>
                                        </p:tgtEl>
                                      </p:cBhvr>
                                      <p:to x="100000" y="100000"/>
                                    </p:animScale>
                                    <p:animScale>
                                      <p:cBhvr>
                                        <p:cTn id="80" dur="26">
                                          <p:stCondLst>
                                            <p:cond delay="1808"/>
                                          </p:stCondLst>
                                        </p:cTn>
                                        <p:tgtEl>
                                          <p:spTgt spid="3">
                                            <p:txEl>
                                              <p:pRg st="3" end="3"/>
                                            </p:txEl>
                                          </p:spTgt>
                                        </p:tgtEl>
                                      </p:cBhvr>
                                      <p:to x="100000" y="95000"/>
                                    </p:animScale>
                                    <p:animScale>
                                      <p:cBhvr>
                                        <p:cTn id="81" dur="166" decel="50000">
                                          <p:stCondLst>
                                            <p:cond delay="1834"/>
                                          </p:stCondLst>
                                        </p:cTn>
                                        <p:tgtEl>
                                          <p:spTgt spid="3">
                                            <p:txEl>
                                              <p:pRg st="3" end="3"/>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3">
                                            <p:txEl>
                                              <p:pRg st="4" end="4"/>
                                            </p:txEl>
                                          </p:spTgt>
                                        </p:tgtEl>
                                        <p:attrNameLst>
                                          <p:attrName>style.visibility</p:attrName>
                                        </p:attrNameLst>
                                      </p:cBhvr>
                                      <p:to>
                                        <p:strVal val="visible"/>
                                      </p:to>
                                    </p:set>
                                    <p:animEffect transition="in" filter="wipe(down)">
                                      <p:cBhvr>
                                        <p:cTn id="86" dur="580">
                                          <p:stCondLst>
                                            <p:cond delay="0"/>
                                          </p:stCondLst>
                                        </p:cTn>
                                        <p:tgtEl>
                                          <p:spTgt spid="3">
                                            <p:txEl>
                                              <p:pRg st="4" end="4"/>
                                            </p:txEl>
                                          </p:spTgt>
                                        </p:tgtEl>
                                      </p:cBhvr>
                                    </p:animEffect>
                                    <p:anim calcmode="lin" valueType="num">
                                      <p:cBhvr>
                                        <p:cTn id="8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3">
                                            <p:txEl>
                                              <p:pRg st="4" end="4"/>
                                            </p:txEl>
                                          </p:spTgt>
                                        </p:tgtEl>
                                      </p:cBhvr>
                                      <p:to x="100000" y="60000"/>
                                    </p:animScale>
                                    <p:animScale>
                                      <p:cBhvr>
                                        <p:cTn id="93" dur="166" decel="50000">
                                          <p:stCondLst>
                                            <p:cond delay="676"/>
                                          </p:stCondLst>
                                        </p:cTn>
                                        <p:tgtEl>
                                          <p:spTgt spid="3">
                                            <p:txEl>
                                              <p:pRg st="4" end="4"/>
                                            </p:txEl>
                                          </p:spTgt>
                                        </p:tgtEl>
                                      </p:cBhvr>
                                      <p:to x="100000" y="100000"/>
                                    </p:animScale>
                                    <p:animScale>
                                      <p:cBhvr>
                                        <p:cTn id="94" dur="26">
                                          <p:stCondLst>
                                            <p:cond delay="1312"/>
                                          </p:stCondLst>
                                        </p:cTn>
                                        <p:tgtEl>
                                          <p:spTgt spid="3">
                                            <p:txEl>
                                              <p:pRg st="4" end="4"/>
                                            </p:txEl>
                                          </p:spTgt>
                                        </p:tgtEl>
                                      </p:cBhvr>
                                      <p:to x="100000" y="80000"/>
                                    </p:animScale>
                                    <p:animScale>
                                      <p:cBhvr>
                                        <p:cTn id="95" dur="166" decel="50000">
                                          <p:stCondLst>
                                            <p:cond delay="1338"/>
                                          </p:stCondLst>
                                        </p:cTn>
                                        <p:tgtEl>
                                          <p:spTgt spid="3">
                                            <p:txEl>
                                              <p:pRg st="4" end="4"/>
                                            </p:txEl>
                                          </p:spTgt>
                                        </p:tgtEl>
                                      </p:cBhvr>
                                      <p:to x="100000" y="100000"/>
                                    </p:animScale>
                                    <p:animScale>
                                      <p:cBhvr>
                                        <p:cTn id="96" dur="26">
                                          <p:stCondLst>
                                            <p:cond delay="1642"/>
                                          </p:stCondLst>
                                        </p:cTn>
                                        <p:tgtEl>
                                          <p:spTgt spid="3">
                                            <p:txEl>
                                              <p:pRg st="4" end="4"/>
                                            </p:txEl>
                                          </p:spTgt>
                                        </p:tgtEl>
                                      </p:cBhvr>
                                      <p:to x="100000" y="90000"/>
                                    </p:animScale>
                                    <p:animScale>
                                      <p:cBhvr>
                                        <p:cTn id="97" dur="166" decel="50000">
                                          <p:stCondLst>
                                            <p:cond delay="1668"/>
                                          </p:stCondLst>
                                        </p:cTn>
                                        <p:tgtEl>
                                          <p:spTgt spid="3">
                                            <p:txEl>
                                              <p:pRg st="4" end="4"/>
                                            </p:txEl>
                                          </p:spTgt>
                                        </p:tgtEl>
                                      </p:cBhvr>
                                      <p:to x="100000" y="100000"/>
                                    </p:animScale>
                                    <p:animScale>
                                      <p:cBhvr>
                                        <p:cTn id="98" dur="26">
                                          <p:stCondLst>
                                            <p:cond delay="1808"/>
                                          </p:stCondLst>
                                        </p:cTn>
                                        <p:tgtEl>
                                          <p:spTgt spid="3">
                                            <p:txEl>
                                              <p:pRg st="4" end="4"/>
                                            </p:txEl>
                                          </p:spTgt>
                                        </p:tgtEl>
                                      </p:cBhvr>
                                      <p:to x="100000" y="95000"/>
                                    </p:animScale>
                                    <p:animScale>
                                      <p:cBhvr>
                                        <p:cTn id="99"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C5BD-B643-418A-9B5D-7AD7E9C96F8A}"/>
              </a:ext>
            </a:extLst>
          </p:cNvPr>
          <p:cNvSpPr>
            <a:spLocks noGrp="1"/>
          </p:cNvSpPr>
          <p:nvPr>
            <p:ph type="title"/>
          </p:nvPr>
        </p:nvSpPr>
        <p:spPr>
          <a:xfrm>
            <a:off x="4607448" y="318796"/>
            <a:ext cx="3204929" cy="1740159"/>
          </a:xfrm>
        </p:spPr>
        <p:txBody>
          <a:bodyPr>
            <a:noAutofit/>
          </a:bodyPr>
          <a:lstStyle/>
          <a:p>
            <a:pPr algn="ctr"/>
            <a:r>
              <a:rPr lang="fa-IR" sz="8000" dirty="0">
                <a:latin typeface="IRANSansWeb" panose="02040503050201020203" pitchFamily="18" charset="-78"/>
                <a:cs typeface="IRANSansWeb" panose="02040503050201020203" pitchFamily="18" charset="-78"/>
              </a:rPr>
              <a:t>نژاد</a:t>
            </a:r>
            <a:endParaRPr lang="en-US" sz="16600" dirty="0">
              <a:latin typeface="IRANSansWeb" panose="02040503050201020203" pitchFamily="18" charset="-78"/>
              <a:cs typeface="IRANSansWeb" panose="02040503050201020203" pitchFamily="18" charset="-78"/>
            </a:endParaRPr>
          </a:p>
        </p:txBody>
      </p:sp>
      <p:sp>
        <p:nvSpPr>
          <p:cNvPr id="3" name="Content Placeholder 2">
            <a:extLst>
              <a:ext uri="{FF2B5EF4-FFF2-40B4-BE49-F238E27FC236}">
                <a16:creationId xmlns:a16="http://schemas.microsoft.com/office/drawing/2014/main" id="{0DB6AFC1-B516-44A7-9062-602610327584}"/>
              </a:ext>
            </a:extLst>
          </p:cNvPr>
          <p:cNvSpPr>
            <a:spLocks noGrp="1"/>
          </p:cNvSpPr>
          <p:nvPr>
            <p:ph idx="1"/>
          </p:nvPr>
        </p:nvSpPr>
        <p:spPr>
          <a:xfrm>
            <a:off x="905522" y="1908034"/>
            <a:ext cx="5859342" cy="4631169"/>
          </a:xfrm>
        </p:spPr>
        <p:txBody>
          <a:bodyPr>
            <a:normAutofit fontScale="55000" lnSpcReduction="20000"/>
          </a:bodyPr>
          <a:lstStyle/>
          <a:p>
            <a:pPr marL="0" indent="0" algn="r" rtl="1">
              <a:lnSpc>
                <a:spcPct val="120000"/>
              </a:lnSpc>
              <a:buNone/>
            </a:pPr>
            <a:r>
              <a:rPr lang="fa-IR" sz="2300" dirty="0">
                <a:latin typeface="IRANSansWeb" panose="02040503050201020203" pitchFamily="18" charset="-78"/>
                <a:cs typeface="IRANSansWeb" panose="02040503050201020203" pitchFamily="18" charset="-78"/>
              </a:rPr>
              <a:t>خراسان را مهد تمدن و خواستگاه اولی بسیاری از اقوام و نژاد‌های ایرانی باید دانستام‌های خانواد‌گی هراتی ، مروی ، رایی ، قندهاری ، کشمیری ، بجنوردی و … از این گروه نام‌ها هستند .</a:t>
            </a:r>
          </a:p>
          <a:p>
            <a:pPr marL="0" indent="0" algn="r" rtl="1">
              <a:lnSpc>
                <a:spcPct val="120000"/>
              </a:lnSpc>
              <a:buNone/>
            </a:pPr>
            <a:r>
              <a:rPr lang="fa-IR" sz="2300" b="1" dirty="0">
                <a:latin typeface="IRANSansWeb" panose="02040503050201020203" pitchFamily="18" charset="-78"/>
                <a:cs typeface="IRANSansWeb" panose="02040503050201020203" pitchFamily="18" charset="-78"/>
              </a:rPr>
              <a:t> اقوام خراسان </a:t>
            </a:r>
            <a:r>
              <a:rPr lang="fa-IR" sz="2300" dirty="0">
                <a:latin typeface="IRANSansWeb" panose="02040503050201020203" pitchFamily="18" charset="-78"/>
                <a:cs typeface="IRANSansWeb" panose="02040503050201020203" pitchFamily="18" charset="-78"/>
              </a:rPr>
              <a:t>شامل گروه‌های قومی ساکن در محدوده خراسان می‌شوند.</a:t>
            </a:r>
          </a:p>
          <a:p>
            <a:pPr marL="0" indent="0" algn="r" rtl="1">
              <a:lnSpc>
                <a:spcPct val="120000"/>
              </a:lnSpc>
              <a:buNone/>
            </a:pPr>
            <a:r>
              <a:rPr lang="fa-IR" sz="2300" dirty="0">
                <a:latin typeface="IRANSansWeb" panose="02040503050201020203" pitchFamily="18" charset="-78"/>
                <a:cs typeface="IRANSansWeb" panose="02040503050201020203" pitchFamily="18" charset="-78"/>
              </a:rPr>
              <a:t>این قومیت‌ها غالباً دارای قرینه‌هایی در آن سوی مرزهای سیاسیِ کنونی خراسان یا استان‌های خراسان در ایران، همچون ترکمنستان کنونی و افغانستان می‌باشند.</a:t>
            </a:r>
          </a:p>
          <a:p>
            <a:pPr marL="0" indent="0" algn="r" rtl="1">
              <a:lnSpc>
                <a:spcPct val="120000"/>
              </a:lnSpc>
              <a:buNone/>
            </a:pPr>
            <a:r>
              <a:rPr lang="fa-IR" sz="2300" dirty="0">
                <a:latin typeface="IRANSansWeb" panose="02040503050201020203" pitchFamily="18" charset="-78"/>
                <a:cs typeface="IRANSansWeb" panose="02040503050201020203" pitchFamily="18" charset="-78"/>
              </a:rPr>
              <a:t>امروزه گسترده‌ترین گروه قومی در خراسان فارس‌ها هستند. </a:t>
            </a:r>
          </a:p>
          <a:p>
            <a:pPr marL="0" indent="0" algn="r" rtl="1">
              <a:lnSpc>
                <a:spcPct val="120000"/>
              </a:lnSpc>
              <a:buNone/>
            </a:pPr>
            <a:r>
              <a:rPr lang="fa-IR" sz="2300" dirty="0">
                <a:latin typeface="IRANSansWeb" panose="02040503050201020203" pitchFamily="18" charset="-78"/>
                <a:cs typeface="IRANSansWeb" panose="02040503050201020203" pitchFamily="18" charset="-78"/>
              </a:rPr>
              <a:t>خراسان محل زندگی اقوام گوناگونی است که به رغم تفاوت‌های نژادی و فرهنگی، به واسطه پیوند محکمی از عوامل پایداری چون دین، تساهل و قومیت با هم متحدند</a:t>
            </a:r>
          </a:p>
          <a:p>
            <a:pPr marL="0" indent="0" algn="r" rtl="1">
              <a:lnSpc>
                <a:spcPct val="120000"/>
              </a:lnSpc>
              <a:buNone/>
            </a:pPr>
            <a:r>
              <a:rPr lang="fa-IR" sz="2300" dirty="0">
                <a:latin typeface="IRANSansWeb" panose="02040503050201020203" pitchFamily="18" charset="-78"/>
                <a:cs typeface="IRANSansWeb" panose="02040503050201020203" pitchFamily="18" charset="-78"/>
              </a:rPr>
              <a:t>یکی از دلایل تنوع اقوام خراسان، مهاجرت یا کوچ اختیاری یا اجباری به این سرزمین بوده‌است. این مهاجرتها در تمام دوره‌های تاریخی تاکنون به شکل‌هایی جاری بوده.</a:t>
            </a:r>
          </a:p>
          <a:p>
            <a:pPr marL="0" indent="0" algn="r" rtl="1">
              <a:lnSpc>
                <a:spcPct val="120000"/>
              </a:lnSpc>
              <a:buNone/>
            </a:pPr>
            <a:r>
              <a:rPr lang="fa-IR" sz="2300" dirty="0">
                <a:latin typeface="IRANSansWeb" panose="02040503050201020203" pitchFamily="18" charset="-78"/>
                <a:cs typeface="IRANSansWeb" panose="02040503050201020203" pitchFamily="18" charset="-78"/>
              </a:rPr>
              <a:t>شهرهای بزرگ خراسان به واسطه ویژگی‌های مهاجرپذیر تقریباً از تمامی نقاط ایران و برخی کشورهای دیگر از جمله عراق و افغانستان مهاجر پذیرفته‌است.</a:t>
            </a:r>
          </a:p>
          <a:p>
            <a:pPr marL="0" indent="0" algn="r" rtl="1">
              <a:lnSpc>
                <a:spcPct val="120000"/>
              </a:lnSpc>
              <a:buNone/>
            </a:pPr>
            <a:r>
              <a:rPr lang="fa-IR" sz="2300" dirty="0">
                <a:latin typeface="IRANSansWeb" panose="02040503050201020203" pitchFamily="18" charset="-78"/>
                <a:cs typeface="IRANSansWeb" panose="02040503050201020203" pitchFamily="18" charset="-78"/>
              </a:rPr>
              <a:t>یکی از بارزترین ویژگی‌های گروه‌های قومی غیر فارسی زبانان در خراسان تکلم به زبان مادری، علاقه به موسیقی بومی و پوشیدن پوشاک سنتی است. </a:t>
            </a:r>
          </a:p>
          <a:p>
            <a:pPr marL="0" indent="0" algn="r" rtl="1">
              <a:buNone/>
            </a:pPr>
            <a:r>
              <a:rPr lang="fa-IR" sz="2400" dirty="0">
                <a:latin typeface="IRANSansWeb" panose="02040503050201020203" pitchFamily="18" charset="-78"/>
                <a:cs typeface="IRANSansWeb" panose="02040503050201020203" pitchFamily="18" charset="-78"/>
              </a:rPr>
              <a:t>.</a:t>
            </a:r>
            <a:endParaRPr lang="en-US" sz="2400" dirty="0">
              <a:latin typeface="IRANSansWeb" panose="02040503050201020203" pitchFamily="18" charset="-78"/>
              <a:cs typeface="IRANSansWeb" panose="02040503050201020203" pitchFamily="18" charset="-78"/>
            </a:endParaRPr>
          </a:p>
        </p:txBody>
      </p:sp>
      <p:pic>
        <p:nvPicPr>
          <p:cNvPr id="5" name="Picture 4">
            <a:extLst>
              <a:ext uri="{FF2B5EF4-FFF2-40B4-BE49-F238E27FC236}">
                <a16:creationId xmlns:a16="http://schemas.microsoft.com/office/drawing/2014/main" id="{5D83C78F-A41B-47A3-94C3-424659AB1F2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04561" y="1908034"/>
            <a:ext cx="4870375" cy="40469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7039719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 calcmode="lin" valueType="num">
                                      <p:cBhvr>
                                        <p:cTn id="6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p:cTn id="68"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9"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0"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1" dur="1000"/>
                                        <p:tgtEl>
                                          <p:spTgt spid="3">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 calcmode="lin" valueType="num">
                                      <p:cBhvr>
                                        <p:cTn id="76"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7"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8"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9" dur="1000"/>
                                        <p:tgtEl>
                                          <p:spTgt spid="3">
                                            <p:txEl>
                                              <p:pRg st="8" end="8"/>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ipe(down)">
                                      <p:cBhvr>
                                        <p:cTn id="84" dur="580">
                                          <p:stCondLst>
                                            <p:cond delay="0"/>
                                          </p:stCondLst>
                                        </p:cTn>
                                        <p:tgtEl>
                                          <p:spTgt spid="5"/>
                                        </p:tgtEl>
                                      </p:cBhvr>
                                    </p:animEffect>
                                    <p:anim calcmode="lin" valueType="num">
                                      <p:cBhvr>
                                        <p:cTn id="8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0" dur="26">
                                          <p:stCondLst>
                                            <p:cond delay="650"/>
                                          </p:stCondLst>
                                        </p:cTn>
                                        <p:tgtEl>
                                          <p:spTgt spid="5"/>
                                        </p:tgtEl>
                                      </p:cBhvr>
                                      <p:to x="100000" y="60000"/>
                                    </p:animScale>
                                    <p:animScale>
                                      <p:cBhvr>
                                        <p:cTn id="91" dur="166" decel="50000">
                                          <p:stCondLst>
                                            <p:cond delay="676"/>
                                          </p:stCondLst>
                                        </p:cTn>
                                        <p:tgtEl>
                                          <p:spTgt spid="5"/>
                                        </p:tgtEl>
                                      </p:cBhvr>
                                      <p:to x="100000" y="100000"/>
                                    </p:animScale>
                                    <p:animScale>
                                      <p:cBhvr>
                                        <p:cTn id="92" dur="26">
                                          <p:stCondLst>
                                            <p:cond delay="1312"/>
                                          </p:stCondLst>
                                        </p:cTn>
                                        <p:tgtEl>
                                          <p:spTgt spid="5"/>
                                        </p:tgtEl>
                                      </p:cBhvr>
                                      <p:to x="100000" y="80000"/>
                                    </p:animScale>
                                    <p:animScale>
                                      <p:cBhvr>
                                        <p:cTn id="93" dur="166" decel="50000">
                                          <p:stCondLst>
                                            <p:cond delay="1338"/>
                                          </p:stCondLst>
                                        </p:cTn>
                                        <p:tgtEl>
                                          <p:spTgt spid="5"/>
                                        </p:tgtEl>
                                      </p:cBhvr>
                                      <p:to x="100000" y="100000"/>
                                    </p:animScale>
                                    <p:animScale>
                                      <p:cBhvr>
                                        <p:cTn id="94" dur="26">
                                          <p:stCondLst>
                                            <p:cond delay="1642"/>
                                          </p:stCondLst>
                                        </p:cTn>
                                        <p:tgtEl>
                                          <p:spTgt spid="5"/>
                                        </p:tgtEl>
                                      </p:cBhvr>
                                      <p:to x="100000" y="90000"/>
                                    </p:animScale>
                                    <p:animScale>
                                      <p:cBhvr>
                                        <p:cTn id="95" dur="166" decel="50000">
                                          <p:stCondLst>
                                            <p:cond delay="1668"/>
                                          </p:stCondLst>
                                        </p:cTn>
                                        <p:tgtEl>
                                          <p:spTgt spid="5"/>
                                        </p:tgtEl>
                                      </p:cBhvr>
                                      <p:to x="100000" y="100000"/>
                                    </p:animScale>
                                    <p:animScale>
                                      <p:cBhvr>
                                        <p:cTn id="96" dur="26">
                                          <p:stCondLst>
                                            <p:cond delay="1808"/>
                                          </p:stCondLst>
                                        </p:cTn>
                                        <p:tgtEl>
                                          <p:spTgt spid="5"/>
                                        </p:tgtEl>
                                      </p:cBhvr>
                                      <p:to x="100000" y="95000"/>
                                    </p:animScale>
                                    <p:animScale>
                                      <p:cBhvr>
                                        <p:cTn id="9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30CD-FF1F-4416-BD3E-1CCD223CD5DF}"/>
              </a:ext>
            </a:extLst>
          </p:cNvPr>
          <p:cNvSpPr>
            <a:spLocks noGrp="1"/>
          </p:cNvSpPr>
          <p:nvPr>
            <p:ph type="title"/>
          </p:nvPr>
        </p:nvSpPr>
        <p:spPr>
          <a:xfrm>
            <a:off x="1424993" y="194992"/>
            <a:ext cx="9601200" cy="1202871"/>
          </a:xfrm>
        </p:spPr>
        <p:txBody>
          <a:bodyPr>
            <a:normAutofit/>
          </a:bodyPr>
          <a:lstStyle/>
          <a:p>
            <a:pPr algn="ctr" rtl="1"/>
            <a:r>
              <a:rPr lang="fa-IR" sz="6600" dirty="0">
                <a:latin typeface="IRANSansWeb" panose="02040503050201020203" pitchFamily="18" charset="-78"/>
                <a:cs typeface="IRANSansWeb" panose="02040503050201020203" pitchFamily="18" charset="-78"/>
              </a:rPr>
              <a:t>سوغات</a:t>
            </a:r>
            <a:endParaRPr lang="en-US" sz="9600" dirty="0">
              <a:latin typeface="IRANSansWeb" panose="02040503050201020203" pitchFamily="18" charset="-78"/>
              <a:cs typeface="IRANSansWeb" panose="02040503050201020203" pitchFamily="18" charset="-78"/>
            </a:endParaRPr>
          </a:p>
        </p:txBody>
      </p:sp>
      <p:sp>
        <p:nvSpPr>
          <p:cNvPr id="3" name="Content Placeholder 2">
            <a:extLst>
              <a:ext uri="{FF2B5EF4-FFF2-40B4-BE49-F238E27FC236}">
                <a16:creationId xmlns:a16="http://schemas.microsoft.com/office/drawing/2014/main" id="{B867B302-9968-4B1F-A770-02ED087DE9E2}"/>
              </a:ext>
            </a:extLst>
          </p:cNvPr>
          <p:cNvSpPr>
            <a:spLocks noGrp="1"/>
          </p:cNvSpPr>
          <p:nvPr>
            <p:ph idx="1"/>
          </p:nvPr>
        </p:nvSpPr>
        <p:spPr>
          <a:xfrm>
            <a:off x="7190188" y="2100679"/>
            <a:ext cx="4422710" cy="3581400"/>
          </a:xfrm>
        </p:spPr>
        <p:txBody>
          <a:bodyPr>
            <a:normAutofit/>
          </a:bodyPr>
          <a:lstStyle/>
          <a:p>
            <a:pPr algn="r" rtl="1">
              <a:buFont typeface="Wingdings" panose="05000000000000000000" pitchFamily="2" charset="2"/>
              <a:buChar char="q"/>
            </a:pPr>
            <a:r>
              <a:rPr lang="fa-IR" b="1" dirty="0">
                <a:solidFill>
                  <a:srgbClr val="FF0000"/>
                </a:solidFill>
                <a:latin typeface="IRANSansWeb" panose="02040503050201020203" pitchFamily="18" charset="-78"/>
                <a:cs typeface="IRANSansWeb" panose="02040503050201020203" pitchFamily="18" charset="-78"/>
              </a:rPr>
              <a:t>زعفران و زرشک</a:t>
            </a:r>
          </a:p>
          <a:p>
            <a:pPr algn="r" rtl="1">
              <a:buFont typeface="Wingdings" panose="05000000000000000000" pitchFamily="2" charset="2"/>
              <a:buChar char="q"/>
            </a:pPr>
            <a:r>
              <a:rPr lang="fa-IR" b="1" dirty="0">
                <a:solidFill>
                  <a:srgbClr val="C00000"/>
                </a:solidFill>
                <a:latin typeface="IRANSansWeb" panose="02040503050201020203" pitchFamily="18" charset="-78"/>
                <a:cs typeface="IRANSansWeb" panose="02040503050201020203" pitchFamily="18" charset="-78"/>
              </a:rPr>
              <a:t>انواع خشکبار</a:t>
            </a:r>
          </a:p>
          <a:p>
            <a:pPr algn="r" rtl="1">
              <a:buFont typeface="Wingdings" panose="05000000000000000000" pitchFamily="2" charset="2"/>
              <a:buChar char="q"/>
            </a:pPr>
            <a:r>
              <a:rPr lang="fa-IR" b="1" dirty="0">
                <a:latin typeface="IRANSansWeb" panose="02040503050201020203" pitchFamily="18" charset="-78"/>
                <a:cs typeface="IRANSansWeb" panose="02040503050201020203" pitchFamily="18" charset="-78"/>
              </a:rPr>
              <a:t>ادویه هفت قلم</a:t>
            </a:r>
          </a:p>
          <a:p>
            <a:pPr algn="r" rtl="1">
              <a:buFont typeface="Wingdings" panose="05000000000000000000" pitchFamily="2" charset="2"/>
              <a:buChar char="q"/>
            </a:pPr>
            <a:r>
              <a:rPr lang="fa-IR" b="1" dirty="0">
                <a:solidFill>
                  <a:srgbClr val="FFFF00"/>
                </a:solidFill>
                <a:latin typeface="IRANSansWeb" panose="02040503050201020203" pitchFamily="18" charset="-78"/>
                <a:cs typeface="IRANSansWeb" panose="02040503050201020203" pitchFamily="18" charset="-78"/>
              </a:rPr>
              <a:t>نقل و نبات</a:t>
            </a:r>
          </a:p>
          <a:p>
            <a:pPr algn="r" rtl="1">
              <a:buFont typeface="Wingdings" panose="05000000000000000000" pitchFamily="2" charset="2"/>
              <a:buChar char="q"/>
            </a:pPr>
            <a:r>
              <a:rPr lang="fa-IR" b="1" dirty="0">
                <a:solidFill>
                  <a:srgbClr val="7030A0"/>
                </a:solidFill>
                <a:latin typeface="IRANSansWeb" panose="02040503050201020203" pitchFamily="18" charset="-78"/>
                <a:cs typeface="IRANSansWeb" panose="02040503050201020203" pitchFamily="18" charset="-78"/>
              </a:rPr>
              <a:t>انگشتر و زینت آلات فیروزه</a:t>
            </a:r>
          </a:p>
          <a:p>
            <a:pPr algn="r" rtl="1">
              <a:buFont typeface="Wingdings" panose="05000000000000000000" pitchFamily="2" charset="2"/>
              <a:buChar char="q"/>
            </a:pPr>
            <a:r>
              <a:rPr lang="fa-IR" b="1" dirty="0">
                <a:solidFill>
                  <a:srgbClr val="92D050"/>
                </a:solidFill>
                <a:latin typeface="IRANSansWeb" panose="02040503050201020203" pitchFamily="18" charset="-78"/>
                <a:cs typeface="IRANSansWeb" panose="02040503050201020203" pitchFamily="18" charset="-78"/>
              </a:rPr>
              <a:t>عطریات</a:t>
            </a:r>
          </a:p>
          <a:p>
            <a:pPr algn="r" rtl="1">
              <a:buFont typeface="Wingdings" panose="05000000000000000000" pitchFamily="2" charset="2"/>
              <a:buChar char="q"/>
            </a:pPr>
            <a:r>
              <a:rPr lang="fa-IR" b="1" dirty="0">
                <a:solidFill>
                  <a:srgbClr val="FFC000"/>
                </a:solidFill>
                <a:latin typeface="IRANSansWeb" panose="02040503050201020203" pitchFamily="18" charset="-78"/>
                <a:cs typeface="IRANSansWeb" panose="02040503050201020203" pitchFamily="18" charset="-78"/>
              </a:rPr>
              <a:t>سجاده، جا نماز، مهر و تسبیح</a:t>
            </a:r>
          </a:p>
          <a:p>
            <a:pPr algn="r" rtl="1">
              <a:buFont typeface="Wingdings" panose="05000000000000000000" pitchFamily="2" charset="2"/>
              <a:buChar char="q"/>
            </a:pPr>
            <a:endParaRPr lang="en-US" dirty="0"/>
          </a:p>
        </p:txBody>
      </p:sp>
      <p:pic>
        <p:nvPicPr>
          <p:cNvPr id="5" name="Picture 4">
            <a:extLst>
              <a:ext uri="{FF2B5EF4-FFF2-40B4-BE49-F238E27FC236}">
                <a16:creationId xmlns:a16="http://schemas.microsoft.com/office/drawing/2014/main" id="{A842304A-0BDD-4E2F-9900-3730DD4457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25605" y="1681097"/>
            <a:ext cx="1541882" cy="1044349"/>
          </a:xfrm>
          <a:prstGeom prst="rect">
            <a:avLst/>
          </a:prstGeom>
        </p:spPr>
      </p:pic>
      <p:pic>
        <p:nvPicPr>
          <p:cNvPr id="7" name="Picture 6">
            <a:extLst>
              <a:ext uri="{FF2B5EF4-FFF2-40B4-BE49-F238E27FC236}">
                <a16:creationId xmlns:a16="http://schemas.microsoft.com/office/drawing/2014/main" id="{AE12DD37-0E8C-4568-B1E6-00E1D7A9BC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8373" y="1681097"/>
            <a:ext cx="1669157" cy="1056443"/>
          </a:xfrm>
          <a:prstGeom prst="rect">
            <a:avLst/>
          </a:prstGeom>
        </p:spPr>
      </p:pic>
      <p:pic>
        <p:nvPicPr>
          <p:cNvPr id="9" name="Picture 8">
            <a:extLst>
              <a:ext uri="{FF2B5EF4-FFF2-40B4-BE49-F238E27FC236}">
                <a16:creationId xmlns:a16="http://schemas.microsoft.com/office/drawing/2014/main" id="{353E3532-1126-4C0D-8696-A953DD0BB7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67487" y="1681097"/>
            <a:ext cx="1870886" cy="1044349"/>
          </a:xfrm>
          <a:prstGeom prst="rect">
            <a:avLst/>
          </a:prstGeom>
        </p:spPr>
      </p:pic>
      <p:pic>
        <p:nvPicPr>
          <p:cNvPr id="11" name="Picture 10">
            <a:extLst>
              <a:ext uri="{FF2B5EF4-FFF2-40B4-BE49-F238E27FC236}">
                <a16:creationId xmlns:a16="http://schemas.microsoft.com/office/drawing/2014/main" id="{9910E4E5-2DA5-4CC2-AED7-231166AD745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25605" y="2725446"/>
            <a:ext cx="5081925" cy="3444905"/>
          </a:xfrm>
          <a:prstGeom prst="rect">
            <a:avLst/>
          </a:prstGeom>
        </p:spPr>
      </p:pic>
    </p:spTree>
    <p:extLst>
      <p:ext uri="{BB962C8B-B14F-4D97-AF65-F5344CB8AC3E}">
        <p14:creationId xmlns:p14="http://schemas.microsoft.com/office/powerpoint/2010/main" val="266831767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4"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3"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2"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61"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3">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1" presetClass="entr" presetSubtype="0" fill="hold" grpId="0" nodeType="clickEffect">
                                  <p:stCondLst>
                                    <p:cond delay="0"/>
                                  </p:stCondLst>
                                  <p:iterate type="lt">
                                    <p:tmPct val="10000"/>
                                  </p:iterate>
                                  <p:childTnLst>
                                    <p:set>
                                      <p:cBhvr>
                                        <p:cTn id="67" dur="1" fill="hold">
                                          <p:stCondLst>
                                            <p:cond delay="0"/>
                                          </p:stCondLst>
                                        </p:cTn>
                                        <p:tgtEl>
                                          <p:spTgt spid="3">
                                            <p:txEl>
                                              <p:pRg st="6" end="6"/>
                                            </p:txEl>
                                          </p:spTgt>
                                        </p:tgtEl>
                                        <p:attrNameLst>
                                          <p:attrName>style.visibility</p:attrName>
                                        </p:attrNameLst>
                                      </p:cBhvr>
                                      <p:to>
                                        <p:strVal val="visible"/>
                                      </p:to>
                                    </p:set>
                                    <p:anim calcmode="lin" valueType="num">
                                      <p:cBhvr>
                                        <p:cTn id="68"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70"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3">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heel(1)">
                                      <p:cBhvr>
                                        <p:cTn id="77" dur="20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wheel(1)">
                                      <p:cBhvr>
                                        <p:cTn id="82" dur="20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heel(1)">
                                      <p:cBhvr>
                                        <p:cTn id="87" dur="20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circle(in)">
                                      <p:cBhvr>
                                        <p:cTn id="9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2559AC-13B2-47CC-B0AB-9B8B313EA6CA}"/>
              </a:ext>
            </a:extLst>
          </p:cNvPr>
          <p:cNvSpPr>
            <a:spLocks noGrp="1"/>
          </p:cNvSpPr>
          <p:nvPr>
            <p:ph idx="1"/>
          </p:nvPr>
        </p:nvSpPr>
        <p:spPr>
          <a:xfrm>
            <a:off x="2791968" y="1177335"/>
            <a:ext cx="6913925" cy="3680369"/>
          </a:xfrm>
        </p:spPr>
        <p:txBody>
          <a:bodyPr>
            <a:noAutofit/>
          </a:bodyPr>
          <a:lstStyle/>
          <a:p>
            <a:pPr marL="0" indent="0" algn="ctr" rtl="1">
              <a:buNone/>
            </a:pPr>
            <a:r>
              <a:rPr lang="fa-IR" sz="24400" b="1" dirty="0">
                <a:ln w="6600">
                  <a:solidFill>
                    <a:schemeClr val="accent2"/>
                  </a:solidFill>
                  <a:prstDash val="solid"/>
                </a:ln>
                <a:solidFill>
                  <a:srgbClr val="FFFFFF"/>
                </a:solidFill>
                <a:effectLst>
                  <a:outerShdw dist="38100" dir="2700000" algn="tl" rotWithShape="0">
                    <a:schemeClr val="accent2"/>
                  </a:outerShdw>
                </a:effectLst>
                <a:latin typeface="IRANSansWeb" panose="02040503050201020203" pitchFamily="18" charset="-78"/>
                <a:cs typeface="IRANSansWeb" panose="02040503050201020203" pitchFamily="18" charset="-78"/>
              </a:rPr>
              <a:t>پایان</a:t>
            </a:r>
          </a:p>
        </p:txBody>
      </p:sp>
      <p:sp>
        <p:nvSpPr>
          <p:cNvPr id="4" name="Title 1">
            <a:extLst>
              <a:ext uri="{FF2B5EF4-FFF2-40B4-BE49-F238E27FC236}">
                <a16:creationId xmlns:a16="http://schemas.microsoft.com/office/drawing/2014/main" id="{B07248A9-F7D7-4800-80E2-34E98D338DE2}"/>
              </a:ext>
            </a:extLst>
          </p:cNvPr>
          <p:cNvSpPr>
            <a:spLocks noGrp="1"/>
          </p:cNvSpPr>
          <p:nvPr>
            <p:ph type="title"/>
          </p:nvPr>
        </p:nvSpPr>
        <p:spPr>
          <a:xfrm>
            <a:off x="8110728" y="5254462"/>
            <a:ext cx="3469086" cy="497114"/>
          </a:xfrm>
        </p:spPr>
        <p:txBody>
          <a:bodyPr>
            <a:normAutofit/>
          </a:bodyPr>
          <a:lstStyle/>
          <a:p>
            <a:pPr algn="r" rtl="1"/>
            <a:r>
              <a:rPr lang="fa-IR" sz="2400" dirty="0">
                <a:latin typeface="IRANSansWeb" panose="02040503050201020203" pitchFamily="18" charset="-78"/>
                <a:cs typeface="IRANSansWeb" panose="02040503050201020203" pitchFamily="18" charset="-78"/>
              </a:rPr>
              <a:t>گردآورنده: امیر مهدی گلرو</a:t>
            </a:r>
            <a:endParaRPr lang="en-US" sz="2400" dirty="0">
              <a:latin typeface="IRANSansWeb" panose="02040503050201020203" pitchFamily="18" charset="-78"/>
              <a:cs typeface="IRANSansWeb" panose="02040503050201020203" pitchFamily="18" charset="-78"/>
            </a:endParaRPr>
          </a:p>
        </p:txBody>
      </p:sp>
      <p:sp>
        <p:nvSpPr>
          <p:cNvPr id="5" name="Rectangle: Rounded Corners 4">
            <a:hlinkClick r:id="rId2" action="ppaction://hlinksldjump"/>
            <a:extLst>
              <a:ext uri="{FF2B5EF4-FFF2-40B4-BE49-F238E27FC236}">
                <a16:creationId xmlns:a16="http://schemas.microsoft.com/office/drawing/2014/main" id="{ACD15384-0C67-4A42-8B33-5A4BBA80D1FC}"/>
              </a:ext>
            </a:extLst>
          </p:cNvPr>
          <p:cNvSpPr/>
          <p:nvPr/>
        </p:nvSpPr>
        <p:spPr>
          <a:xfrm>
            <a:off x="909229" y="5909186"/>
            <a:ext cx="2138771" cy="797847"/>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a:solidFill>
                  <a:srgbClr val="FF0000"/>
                </a:solidFill>
                <a:latin typeface="IRANSansWeb" panose="02040503050201020203" pitchFamily="18" charset="-78"/>
                <a:cs typeface="IRANSansWeb" panose="02040503050201020203" pitchFamily="18" charset="-78"/>
              </a:rPr>
              <a:t>بازگشت به خانه</a:t>
            </a:r>
            <a:endParaRPr lang="en-US" sz="2000" dirty="0">
              <a:solidFill>
                <a:srgbClr val="FF0000"/>
              </a:solidFill>
              <a:latin typeface="IRANSansWeb" panose="02040503050201020203" pitchFamily="18" charset="-78"/>
              <a:cs typeface="IRANSansWeb" panose="02040503050201020203" pitchFamily="18" charset="-78"/>
            </a:endParaRPr>
          </a:p>
        </p:txBody>
      </p:sp>
    </p:spTree>
    <p:extLst>
      <p:ext uri="{BB962C8B-B14F-4D97-AF65-F5344CB8AC3E}">
        <p14:creationId xmlns:p14="http://schemas.microsoft.com/office/powerpoint/2010/main" val="4077663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85AAB5-67F2-470E-9FBD-110D740E81E4}"/>
              </a:ext>
            </a:extLst>
          </p:cNvPr>
          <p:cNvSpPr>
            <a:spLocks noGrp="1"/>
          </p:cNvSpPr>
          <p:nvPr>
            <p:ph idx="1"/>
          </p:nvPr>
        </p:nvSpPr>
        <p:spPr>
          <a:xfrm>
            <a:off x="3728622" y="1541263"/>
            <a:ext cx="5112463" cy="3917517"/>
          </a:xfrm>
        </p:spPr>
        <p:txBody>
          <a:bodyPr>
            <a:noAutofit/>
          </a:bodyPr>
          <a:lstStyle/>
          <a:p>
            <a:pPr marL="0" indent="0" algn="ctr" rtl="1">
              <a:buNone/>
            </a:pPr>
            <a:r>
              <a:rPr lang="fa-IR" sz="16700" dirty="0">
                <a:solidFill>
                  <a:srgbClr val="FF0000"/>
                </a:solidFill>
                <a:latin typeface="IRANSansWeb" panose="02040503050201020203" pitchFamily="18" charset="-78"/>
                <a:cs typeface="IRANSansWeb" panose="02040503050201020203" pitchFamily="18" charset="-78"/>
              </a:rPr>
              <a:t>تاریخ</a:t>
            </a:r>
            <a:endParaRPr lang="en-US" sz="16700" dirty="0">
              <a:solidFill>
                <a:srgbClr val="FF0000"/>
              </a:solidFill>
              <a:latin typeface="IRANSansWeb" panose="02040503050201020203" pitchFamily="18" charset="-78"/>
              <a:cs typeface="IRANSansWeb" panose="02040503050201020203" pitchFamily="18" charset="-78"/>
            </a:endParaRPr>
          </a:p>
        </p:txBody>
      </p:sp>
    </p:spTree>
    <p:extLst>
      <p:ext uri="{BB962C8B-B14F-4D97-AF65-F5344CB8AC3E}">
        <p14:creationId xmlns:p14="http://schemas.microsoft.com/office/powerpoint/2010/main" val="3390333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57D0-B616-4469-96E7-1ECE8631A44C}"/>
              </a:ext>
            </a:extLst>
          </p:cNvPr>
          <p:cNvSpPr>
            <a:spLocks noGrp="1"/>
          </p:cNvSpPr>
          <p:nvPr>
            <p:ph type="title"/>
          </p:nvPr>
        </p:nvSpPr>
        <p:spPr>
          <a:xfrm>
            <a:off x="5246281" y="1486971"/>
            <a:ext cx="5943600" cy="1485900"/>
          </a:xfrm>
        </p:spPr>
        <p:txBody>
          <a:bodyPr>
            <a:noAutofit/>
          </a:bodyPr>
          <a:lstStyle/>
          <a:p>
            <a:pPr algn="ctr" rtl="1"/>
            <a:r>
              <a:rPr lang="fa-IR" sz="6000" dirty="0">
                <a:latin typeface="IRANSansWeb" panose="02040503050201020203" pitchFamily="18" charset="-78"/>
                <a:cs typeface="IRANSansWeb" panose="02040503050201020203" pitchFamily="18" charset="-78"/>
              </a:rPr>
              <a:t>پیشینه ی تاریخی</a:t>
            </a:r>
            <a:endParaRPr lang="en-US" sz="6000" dirty="0">
              <a:latin typeface="IRANSansWeb" panose="02040503050201020203" pitchFamily="18" charset="-78"/>
              <a:cs typeface="IRANSansWeb" panose="02040503050201020203" pitchFamily="18" charset="-78"/>
            </a:endParaRPr>
          </a:p>
        </p:txBody>
      </p:sp>
      <p:sp>
        <p:nvSpPr>
          <p:cNvPr id="3" name="Content Placeholder 2">
            <a:extLst>
              <a:ext uri="{FF2B5EF4-FFF2-40B4-BE49-F238E27FC236}">
                <a16:creationId xmlns:a16="http://schemas.microsoft.com/office/drawing/2014/main" id="{37AC9D15-A0A0-4979-B528-A23FEE2F11BF}"/>
              </a:ext>
            </a:extLst>
          </p:cNvPr>
          <p:cNvSpPr>
            <a:spLocks noGrp="1"/>
          </p:cNvSpPr>
          <p:nvPr>
            <p:ph idx="1"/>
          </p:nvPr>
        </p:nvSpPr>
        <p:spPr>
          <a:xfrm>
            <a:off x="1296140" y="3602528"/>
            <a:ext cx="9969986" cy="2298501"/>
          </a:xfrm>
        </p:spPr>
        <p:txBody>
          <a:bodyPr>
            <a:noAutofit/>
          </a:bodyPr>
          <a:lstStyle/>
          <a:p>
            <a:pPr marL="0" indent="0" algn="r" rtl="1">
              <a:lnSpc>
                <a:spcPct val="120000"/>
              </a:lnSpc>
              <a:buNone/>
            </a:pPr>
            <a:r>
              <a:rPr lang="fa-IR" sz="1400" b="1" dirty="0">
                <a:latin typeface="IRANSansWeb" panose="02040503050201020203" pitchFamily="18" charset="-78"/>
                <a:cs typeface="IRANSansWeb" panose="02040503050201020203" pitchFamily="18" charset="-78"/>
              </a:rPr>
              <a:t>تاریخ شهرِ مشهد</a:t>
            </a:r>
            <a:r>
              <a:rPr lang="fa-IR" sz="1400" dirty="0">
                <a:latin typeface="IRANSansWeb" panose="02040503050201020203" pitchFamily="18" charset="-78"/>
                <a:cs typeface="IRANSansWeb" panose="02040503050201020203" pitchFamily="18" charset="-78"/>
              </a:rPr>
              <a:t> گام‌به‌گام از دورهٔ صفوی آغاز می‌شود و تاریخ منطقه‌اش، پیشتر با ولایت‌های طوس و نیشابور و به‌طور ویژه با حرم امام رضا وابسته است.</a:t>
            </a:r>
          </a:p>
          <a:p>
            <a:pPr marL="0" indent="0" algn="r" rtl="1">
              <a:lnSpc>
                <a:spcPct val="120000"/>
              </a:lnSpc>
              <a:buNone/>
            </a:pPr>
            <a:r>
              <a:rPr lang="fa-IR" sz="1400" dirty="0">
                <a:latin typeface="IRANSansWeb" panose="02040503050201020203" pitchFamily="18" charset="-78"/>
                <a:cs typeface="IRANSansWeb" panose="02040503050201020203" pitchFamily="18" charset="-78"/>
              </a:rPr>
              <a:t>حوضهٔ رودخانهٔ کشف‌رود که شهر مشهد در آن قرار دارد،به خاطر شرایط مناسب طبیعی، از پیش از اسلام به عنوان یکی از بخش‌های مورد توجه برای سکونت در خراسان به حساب می‌آمده است.این منطقه در آغاز ،مسکن اقوام آریائی بود.</a:t>
            </a:r>
          </a:p>
          <a:p>
            <a:pPr marL="0" indent="0" algn="r" rtl="1">
              <a:lnSpc>
                <a:spcPct val="120000"/>
              </a:lnSpc>
              <a:buNone/>
            </a:pPr>
            <a:r>
              <a:rPr lang="fa-IR" sz="1400" dirty="0">
                <a:latin typeface="IRANSansWeb" panose="02040503050201020203" pitchFamily="18" charset="-78"/>
                <a:cs typeface="IRANSansWeb" panose="02040503050201020203" pitchFamily="18" charset="-78"/>
              </a:rPr>
              <a:t>در نزدیکی شهر کنونی مشهد، شهری به نام توس وجود داشته است.</a:t>
            </a:r>
          </a:p>
          <a:p>
            <a:pPr marL="0" indent="0" algn="r" rtl="1">
              <a:lnSpc>
                <a:spcPct val="120000"/>
              </a:lnSpc>
              <a:buNone/>
            </a:pPr>
            <a:r>
              <a:rPr lang="fa-IR" sz="1400" dirty="0">
                <a:latin typeface="IRANSansWeb" panose="02040503050201020203" pitchFamily="18" charset="-78"/>
                <a:cs typeface="IRANSansWeb" panose="02040503050201020203" pitchFamily="18" charset="-78"/>
              </a:rPr>
              <a:t>توس در زمان خلافت عثمان به‌طور کامل توسط اعراب فتح شد در دورهٔ اسلامی، این منطقه بخشی از ولایت توس به مرکزیت شهر تابران بود که آبادی‌های سناباد و نوغان که بخشی از مشهد کنونی هستند را نیز در بر می‌گرفت.</a:t>
            </a:r>
          </a:p>
          <a:p>
            <a:pPr marL="0" indent="0" algn="r" rtl="1">
              <a:lnSpc>
                <a:spcPct val="120000"/>
              </a:lnSpc>
              <a:buNone/>
            </a:pPr>
            <a:r>
              <a:rPr lang="fa-IR" sz="1400" dirty="0">
                <a:latin typeface="IRANSansWeb" panose="02040503050201020203" pitchFamily="18" charset="-78"/>
                <a:cs typeface="IRANSansWeb" panose="02040503050201020203" pitchFamily="18" charset="-78"/>
              </a:rPr>
              <a:t>پس از حملهٔ مغولان مردم شهر ویران‌شدهٔ توس به مشهد مهاجرت کردند و شهر گسترش پیدا کرد.مشهد در زمان حکومت نادرشاه افشار به عنوان پایتخت ایران برگزیده شد.</a:t>
            </a:r>
            <a:endParaRPr lang="en-US" sz="1400" dirty="0">
              <a:latin typeface="IRANSansWeb" panose="02040503050201020203" pitchFamily="18" charset="-78"/>
              <a:cs typeface="IRANSansWeb" panose="02040503050201020203" pitchFamily="18" charset="-78"/>
            </a:endParaRPr>
          </a:p>
        </p:txBody>
      </p:sp>
      <p:pic>
        <p:nvPicPr>
          <p:cNvPr id="5" name="Picture 4">
            <a:extLst>
              <a:ext uri="{FF2B5EF4-FFF2-40B4-BE49-F238E27FC236}">
                <a16:creationId xmlns:a16="http://schemas.microsoft.com/office/drawing/2014/main" id="{A9F07269-81A4-4E1F-8428-ACBF61AFD31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55176" y="708397"/>
            <a:ext cx="3571875" cy="2381250"/>
          </a:xfrm>
          <a:prstGeom prst="rect">
            <a:avLst/>
          </a:prstGeom>
        </p:spPr>
      </p:pic>
    </p:spTree>
    <p:extLst>
      <p:ext uri="{BB962C8B-B14F-4D97-AF65-F5344CB8AC3E}">
        <p14:creationId xmlns:p14="http://schemas.microsoft.com/office/powerpoint/2010/main" val="30310016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32"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diamond(out)">
                                      <p:cBhvr>
                                        <p:cTn id="5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526F-DCA8-49F4-A233-945602121A2B}"/>
              </a:ext>
            </a:extLst>
          </p:cNvPr>
          <p:cNvSpPr>
            <a:spLocks noGrp="1"/>
          </p:cNvSpPr>
          <p:nvPr>
            <p:ph type="title"/>
          </p:nvPr>
        </p:nvSpPr>
        <p:spPr>
          <a:xfrm>
            <a:off x="2799134" y="86132"/>
            <a:ext cx="6593732" cy="690157"/>
          </a:xfrm>
        </p:spPr>
        <p:txBody>
          <a:bodyPr>
            <a:normAutofit fontScale="90000"/>
          </a:bodyPr>
          <a:lstStyle/>
          <a:p>
            <a:pPr algn="ctr"/>
            <a:r>
              <a:rPr lang="fa-IR" dirty="0">
                <a:latin typeface="Andalus" panose="02020603050405020304" pitchFamily="18" charset="-78"/>
                <a:cs typeface="Andalus" panose="02020603050405020304" pitchFamily="18" charset="-78"/>
              </a:rPr>
              <a:t>السلام علیک یا علی ابن موسی الرضا</a:t>
            </a:r>
            <a:endParaRPr lang="en-US" dirty="0">
              <a:latin typeface="Andalus" panose="02020603050405020304" pitchFamily="18" charset="-78"/>
              <a:cs typeface="Andalus" panose="02020603050405020304" pitchFamily="18" charset="-78"/>
            </a:endParaRPr>
          </a:p>
        </p:txBody>
      </p:sp>
      <p:pic>
        <p:nvPicPr>
          <p:cNvPr id="6" name="Picture 5">
            <a:extLst>
              <a:ext uri="{FF2B5EF4-FFF2-40B4-BE49-F238E27FC236}">
                <a16:creationId xmlns:a16="http://schemas.microsoft.com/office/drawing/2014/main" id="{95D26565-5BF3-4D67-AE46-CE8E33BFAE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99134" y="776289"/>
            <a:ext cx="6675606" cy="4912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61507234"/>
      </p:ext>
    </p:extLst>
  </p:cSld>
  <p:clrMapOvr>
    <a:masterClrMapping/>
  </p:clrMapOvr>
  <mc:AlternateContent xmlns:mc="http://schemas.openxmlformats.org/markup-compatibility/2006" xmlns:p14="http://schemas.microsoft.com/office/powerpoint/2010/main">
    <mc:Choice Requires="p14">
      <p:transition spd="slow" advClick="0" advTm="5000">
        <p14:flash/>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576AA-8875-444C-9C19-EC29A38ABCE2}"/>
              </a:ext>
            </a:extLst>
          </p:cNvPr>
          <p:cNvSpPr>
            <a:spLocks noGrp="1"/>
          </p:cNvSpPr>
          <p:nvPr>
            <p:ph type="title"/>
          </p:nvPr>
        </p:nvSpPr>
        <p:spPr>
          <a:xfrm>
            <a:off x="1755377" y="739066"/>
            <a:ext cx="9601200" cy="1485900"/>
          </a:xfrm>
        </p:spPr>
        <p:txBody>
          <a:bodyPr>
            <a:noAutofit/>
          </a:bodyPr>
          <a:lstStyle/>
          <a:p>
            <a:pPr algn="ctr" rtl="1"/>
            <a:r>
              <a:rPr lang="fa-IR" sz="5400" dirty="0">
                <a:latin typeface="IRANSansWeb" panose="02040503050201020203" pitchFamily="18" charset="-78"/>
                <a:cs typeface="IRANSansWeb" panose="02040503050201020203" pitchFamily="18" charset="-78"/>
              </a:rPr>
              <a:t>حکومت های شکل گرفته در منطقه</a:t>
            </a:r>
            <a:endParaRPr lang="en-US" sz="5400" dirty="0">
              <a:latin typeface="IRANSansWeb" panose="02040503050201020203" pitchFamily="18" charset="-78"/>
              <a:cs typeface="IRANSansWeb" panose="02040503050201020203" pitchFamily="18" charset="-78"/>
            </a:endParaRPr>
          </a:p>
        </p:txBody>
      </p:sp>
      <p:sp>
        <p:nvSpPr>
          <p:cNvPr id="3" name="Content Placeholder 2">
            <a:extLst>
              <a:ext uri="{FF2B5EF4-FFF2-40B4-BE49-F238E27FC236}">
                <a16:creationId xmlns:a16="http://schemas.microsoft.com/office/drawing/2014/main" id="{69DF31FB-3FF8-4CDF-813E-74ACF817CEF7}"/>
              </a:ext>
            </a:extLst>
          </p:cNvPr>
          <p:cNvSpPr>
            <a:spLocks noGrp="1"/>
          </p:cNvSpPr>
          <p:nvPr>
            <p:ph idx="1"/>
          </p:nvPr>
        </p:nvSpPr>
        <p:spPr>
          <a:xfrm>
            <a:off x="972104" y="2500173"/>
            <a:ext cx="10599577" cy="2943809"/>
          </a:xfrm>
        </p:spPr>
        <p:txBody>
          <a:bodyPr>
            <a:noAutofit/>
          </a:bodyPr>
          <a:lstStyle/>
          <a:p>
            <a:pPr marL="0" indent="0" algn="r" rtl="1">
              <a:lnSpc>
                <a:spcPct val="100000"/>
              </a:lnSpc>
              <a:buNone/>
            </a:pPr>
            <a:r>
              <a:rPr lang="fa-IR" sz="1600" b="1" dirty="0">
                <a:latin typeface="IRANSansWeb" panose="02040503050201020203" pitchFamily="18" charset="-78"/>
                <a:cs typeface="IRANSansWeb" panose="02040503050201020203" pitchFamily="18" charset="-78"/>
              </a:rPr>
              <a:t>تاریخ شهرِ مشهد</a:t>
            </a:r>
            <a:r>
              <a:rPr lang="fa-IR" sz="1600" dirty="0">
                <a:latin typeface="IRANSansWeb" panose="02040503050201020203" pitchFamily="18" charset="-78"/>
                <a:cs typeface="IRANSansWeb" panose="02040503050201020203" pitchFamily="18" charset="-78"/>
              </a:rPr>
              <a:t> گام‌به‌گام از دورهٔ صفوی آغاز می شود این شهر در اواخر حکومت ساسانیان، یکی از مرزداری‌های سر راه گرگان و نیشابور به مرو و بلخ، و از ولایت‌های مشهور در خراسان بزرگ بوده‌است توس در زمان خلافت عثمان به‌طور کامل توسط اعراب فتح شد.</a:t>
            </a:r>
            <a:endParaRPr lang="fa-IR" sz="1600" baseline="30000" dirty="0">
              <a:latin typeface="IRANSansWeb" panose="02040503050201020203" pitchFamily="18" charset="-78"/>
              <a:cs typeface="IRANSansWeb" panose="02040503050201020203" pitchFamily="18" charset="-78"/>
            </a:endParaRPr>
          </a:p>
          <a:p>
            <a:pPr marL="0" indent="0" algn="r" rtl="1">
              <a:lnSpc>
                <a:spcPct val="100000"/>
              </a:lnSpc>
              <a:buNone/>
            </a:pPr>
            <a:r>
              <a:rPr lang="fa-IR" sz="1600" dirty="0">
                <a:latin typeface="IRANSansWeb" panose="02040503050201020203" pitchFamily="18" charset="-78"/>
                <a:cs typeface="IRANSansWeb" panose="02040503050201020203" pitchFamily="18" charset="-78"/>
              </a:rPr>
              <a:t>از تاریخ توس در دوران امویان نیز خبری در دسترست نیست.</a:t>
            </a:r>
          </a:p>
          <a:p>
            <a:pPr marL="0" indent="0" algn="r" rtl="1">
              <a:lnSpc>
                <a:spcPct val="100000"/>
              </a:lnSpc>
              <a:buNone/>
            </a:pPr>
            <a:r>
              <a:rPr lang="fa-IR" sz="1600" dirty="0">
                <a:latin typeface="IRANSansWeb" panose="02040503050201020203" pitchFamily="18" charset="-78"/>
                <a:cs typeface="IRANSansWeb" panose="02040503050201020203" pitchFamily="18" charset="-78"/>
              </a:rPr>
              <a:t>قدرت گرفتن سامانیان در ورارود(ماوراءالنهر) در ابتدای قرن چهارم هجری و آغاز نهضت ایرانی‌گری، در توس مرکز توجه شد.</a:t>
            </a:r>
          </a:p>
          <a:p>
            <a:pPr marL="0" indent="0" algn="r" rtl="1">
              <a:lnSpc>
                <a:spcPct val="100000"/>
              </a:lnSpc>
              <a:buNone/>
            </a:pPr>
            <a:r>
              <a:rPr lang="fa-IR" sz="1600" dirty="0">
                <a:latin typeface="IRANSansWeb" panose="02040503050201020203" pitchFamily="18" charset="-78"/>
                <a:cs typeface="IRANSansWeb" panose="02040503050201020203" pitchFamily="18" charset="-78"/>
              </a:rPr>
              <a:t>در زمان سلجوقیان، توس در عین حال که از رونق درونی و داخلی برخوردار بود، با بی‌مهری سلاطین رو به رو شدت نیست توس در دوره ایلخانی رونق فراوان داشت.</a:t>
            </a:r>
          </a:p>
          <a:p>
            <a:pPr marL="0" indent="0" algn="r" rtl="1">
              <a:lnSpc>
                <a:spcPct val="100000"/>
              </a:lnSpc>
              <a:buNone/>
            </a:pPr>
            <a:r>
              <a:rPr lang="fa-IR" sz="1600" dirty="0">
                <a:latin typeface="IRANSansWeb" panose="02040503050201020203" pitchFamily="18" charset="-78"/>
                <a:cs typeface="IRANSansWeb" panose="02040503050201020203" pitchFamily="18" charset="-78"/>
              </a:rPr>
              <a:t>توجه تیموریان به مشهد و به ویژه بعد از آن در دوره صفویه با استقرار رسمی مذهب تشیع در ایران ومشهد در زمان نادر شاه افشار پایتخت بود.</a:t>
            </a:r>
          </a:p>
          <a:p>
            <a:pPr marL="0" indent="0" algn="r" rtl="1">
              <a:lnSpc>
                <a:spcPct val="100000"/>
              </a:lnSpc>
              <a:buNone/>
            </a:pPr>
            <a:r>
              <a:rPr lang="fa-IR" sz="1600" dirty="0">
                <a:latin typeface="IRANSansWeb" panose="02040503050201020203" pitchFamily="18" charset="-78"/>
                <a:cs typeface="IRANSansWeb" panose="02040503050201020203" pitchFamily="18" charset="-78"/>
              </a:rPr>
              <a:t>با ظهور دوران سلطنت قاجاریه پایتخت از مشهد تغییر کرد.</a:t>
            </a:r>
            <a:br>
              <a:rPr lang="fa-IR" sz="1600" dirty="0">
                <a:latin typeface="IRANSansWeb" panose="02040503050201020203" pitchFamily="18" charset="-78"/>
                <a:cs typeface="IRANSansWeb" panose="02040503050201020203" pitchFamily="18" charset="-78"/>
              </a:rPr>
            </a:br>
            <a:endParaRPr lang="en-US" sz="1600" dirty="0">
              <a:latin typeface="IRANSansWeb" panose="02040503050201020203" pitchFamily="18" charset="-78"/>
              <a:cs typeface="IRANSansWeb" panose="02040503050201020203" pitchFamily="18" charset="-78"/>
            </a:endParaRPr>
          </a:p>
        </p:txBody>
      </p:sp>
    </p:spTree>
    <p:extLst>
      <p:ext uri="{BB962C8B-B14F-4D97-AF65-F5344CB8AC3E}">
        <p14:creationId xmlns:p14="http://schemas.microsoft.com/office/powerpoint/2010/main" val="5352907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32"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diamond(out)">
                                      <p:cBhvr>
                                        <p:cTn id="4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9D40-44E3-4007-BF75-AB4105D029F6}"/>
              </a:ext>
            </a:extLst>
          </p:cNvPr>
          <p:cNvSpPr>
            <a:spLocks noGrp="1"/>
          </p:cNvSpPr>
          <p:nvPr>
            <p:ph type="title"/>
          </p:nvPr>
        </p:nvSpPr>
        <p:spPr>
          <a:xfrm>
            <a:off x="1443990" y="571901"/>
            <a:ext cx="9335413" cy="1485900"/>
          </a:xfrm>
        </p:spPr>
        <p:txBody>
          <a:bodyPr>
            <a:noAutofit/>
          </a:bodyPr>
          <a:lstStyle/>
          <a:p>
            <a:pPr algn="ctr" rtl="1"/>
            <a:r>
              <a:rPr lang="fa-IR" sz="6000" dirty="0">
                <a:latin typeface="IRANSansWeb" panose="02040503050201020203" pitchFamily="18" charset="-78"/>
                <a:cs typeface="IRANSansWeb" panose="02040503050201020203" pitchFamily="18" charset="-78"/>
              </a:rPr>
              <a:t>ساختمان ها و بناهای تاریخی</a:t>
            </a:r>
            <a:endParaRPr lang="en-US" sz="6000" dirty="0">
              <a:latin typeface="IRANSansWeb" panose="02040503050201020203" pitchFamily="18" charset="-78"/>
              <a:cs typeface="IRANSansWeb" panose="02040503050201020203" pitchFamily="18" charset="-78"/>
            </a:endParaRPr>
          </a:p>
        </p:txBody>
      </p:sp>
      <p:sp>
        <p:nvSpPr>
          <p:cNvPr id="3" name="Content Placeholder 2">
            <a:extLst>
              <a:ext uri="{FF2B5EF4-FFF2-40B4-BE49-F238E27FC236}">
                <a16:creationId xmlns:a16="http://schemas.microsoft.com/office/drawing/2014/main" id="{BDDA46A4-36EF-4368-A123-2C63DE9D38A3}"/>
              </a:ext>
            </a:extLst>
          </p:cNvPr>
          <p:cNvSpPr>
            <a:spLocks noGrp="1"/>
          </p:cNvSpPr>
          <p:nvPr>
            <p:ph idx="1"/>
          </p:nvPr>
        </p:nvSpPr>
        <p:spPr>
          <a:xfrm>
            <a:off x="7405961" y="2250489"/>
            <a:ext cx="3610947" cy="3581400"/>
          </a:xfrm>
        </p:spPr>
        <p:txBody>
          <a:bodyPr/>
          <a:lstStyle/>
          <a:p>
            <a:pPr algn="r" rtl="1"/>
            <a:r>
              <a:rPr lang="fa-IR" dirty="0">
                <a:latin typeface="IRANSansWeb" panose="02040503050201020203" pitchFamily="18" charset="-78"/>
                <a:cs typeface="IRANSansWeb" panose="02040503050201020203" pitchFamily="18" charset="-78"/>
              </a:rPr>
              <a:t>ارامگاه نادرشاه</a:t>
            </a:r>
          </a:p>
          <a:p>
            <a:pPr algn="r" rtl="1"/>
            <a:r>
              <a:rPr lang="fa-IR" dirty="0">
                <a:latin typeface="IRANSansWeb" panose="02040503050201020203" pitchFamily="18" charset="-78"/>
                <a:cs typeface="IRANSansWeb" panose="02040503050201020203" pitchFamily="18" charset="-78"/>
              </a:rPr>
              <a:t>آرامگاه فردوسی </a:t>
            </a:r>
          </a:p>
          <a:p>
            <a:pPr algn="r" rtl="1"/>
            <a:r>
              <a:rPr lang="fa-IR" dirty="0">
                <a:latin typeface="IRANSansWeb" panose="02040503050201020203" pitchFamily="18" charset="-78"/>
                <a:cs typeface="IRANSansWeb" panose="02040503050201020203" pitchFamily="18" charset="-78"/>
              </a:rPr>
              <a:t>گنبد هارونیه </a:t>
            </a:r>
          </a:p>
          <a:p>
            <a:pPr algn="r" rtl="1"/>
            <a:r>
              <a:rPr lang="fa-IR" dirty="0">
                <a:latin typeface="IRANSansWeb" panose="02040503050201020203" pitchFamily="18" charset="-78"/>
                <a:cs typeface="IRANSansWeb" panose="02040503050201020203" pitchFamily="18" charset="-78"/>
              </a:rPr>
              <a:t>مدرسه عباسقلی خان</a:t>
            </a:r>
          </a:p>
          <a:p>
            <a:pPr algn="r" rtl="1"/>
            <a:r>
              <a:rPr lang="fa-IR" dirty="0">
                <a:latin typeface="IRANSansWeb" panose="02040503050201020203" pitchFamily="18" charset="-78"/>
                <a:cs typeface="IRANSansWeb" panose="02040503050201020203" pitchFamily="18" charset="-78"/>
              </a:rPr>
              <a:t>برج رادکان (میل رادکان)</a:t>
            </a:r>
          </a:p>
          <a:p>
            <a:pPr algn="r" rtl="1"/>
            <a:r>
              <a:rPr lang="fa-IR" dirty="0">
                <a:latin typeface="IRANSansWeb" panose="02040503050201020203" pitchFamily="18" charset="-78"/>
                <a:cs typeface="IRANSansWeb" panose="02040503050201020203" pitchFamily="18" charset="-78"/>
              </a:rPr>
              <a:t>میل اخنگان (اخنجان)</a:t>
            </a:r>
          </a:p>
          <a:p>
            <a:pPr algn="r" rtl="1"/>
            <a:r>
              <a:rPr lang="fa-IR" dirty="0">
                <a:latin typeface="IRANSansWeb" panose="02040503050201020203" pitchFamily="18" charset="-78"/>
                <a:cs typeface="IRANSansWeb" panose="02040503050201020203" pitchFamily="18" charset="-78"/>
              </a:rPr>
              <a:t>گنبد خشتی مشهد</a:t>
            </a:r>
          </a:p>
          <a:p>
            <a:pPr marL="0" indent="0" algn="r" rtl="1">
              <a:buNone/>
            </a:pPr>
            <a:endParaRPr lang="en-US" dirty="0">
              <a:latin typeface="IRANSansWeb" panose="02040503050201020203" pitchFamily="18" charset="-78"/>
              <a:cs typeface="IRANSansWeb" panose="02040503050201020203" pitchFamily="18" charset="-78"/>
            </a:endParaRPr>
          </a:p>
        </p:txBody>
      </p:sp>
      <p:pic>
        <p:nvPicPr>
          <p:cNvPr id="5" name="Picture 4">
            <a:extLst>
              <a:ext uri="{FF2B5EF4-FFF2-40B4-BE49-F238E27FC236}">
                <a16:creationId xmlns:a16="http://schemas.microsoft.com/office/drawing/2014/main" id="{3EA70FF9-634B-419A-8CB3-C2EA9720F0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12597" y="2054430"/>
            <a:ext cx="2695770" cy="1797180"/>
          </a:xfrm>
          <a:prstGeom prst="rect">
            <a:avLst/>
          </a:prstGeom>
        </p:spPr>
      </p:pic>
      <p:pic>
        <p:nvPicPr>
          <p:cNvPr id="7" name="Picture 6">
            <a:extLst>
              <a:ext uri="{FF2B5EF4-FFF2-40B4-BE49-F238E27FC236}">
                <a16:creationId xmlns:a16="http://schemas.microsoft.com/office/drawing/2014/main" id="{CFE946FF-EA25-406A-9453-2373A9F8A4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8367" y="2058577"/>
            <a:ext cx="2407298" cy="1805474"/>
          </a:xfrm>
          <a:prstGeom prst="rect">
            <a:avLst/>
          </a:prstGeom>
        </p:spPr>
      </p:pic>
      <p:pic>
        <p:nvPicPr>
          <p:cNvPr id="9" name="Picture 8">
            <a:extLst>
              <a:ext uri="{FF2B5EF4-FFF2-40B4-BE49-F238E27FC236}">
                <a16:creationId xmlns:a16="http://schemas.microsoft.com/office/drawing/2014/main" id="{5FCFBA81-B93A-48A0-8E98-D8E2655EA0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12597" y="3856534"/>
            <a:ext cx="2695770" cy="1797180"/>
          </a:xfrm>
          <a:prstGeom prst="rect">
            <a:avLst/>
          </a:prstGeom>
        </p:spPr>
      </p:pic>
      <p:pic>
        <p:nvPicPr>
          <p:cNvPr id="11" name="Picture 10">
            <a:extLst>
              <a:ext uri="{FF2B5EF4-FFF2-40B4-BE49-F238E27FC236}">
                <a16:creationId xmlns:a16="http://schemas.microsoft.com/office/drawing/2014/main" id="{DCA37563-2ABF-40EB-B57F-7459C37167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8367" y="3847463"/>
            <a:ext cx="2407298" cy="1805475"/>
          </a:xfrm>
          <a:prstGeom prst="rect">
            <a:avLst/>
          </a:prstGeom>
        </p:spPr>
      </p:pic>
    </p:spTree>
    <p:extLst>
      <p:ext uri="{BB962C8B-B14F-4D97-AF65-F5344CB8AC3E}">
        <p14:creationId xmlns:p14="http://schemas.microsoft.com/office/powerpoint/2010/main" val="249000869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wipe(down)">
                                      <p:cBhvr>
                                        <p:cTn id="68" dur="580">
                                          <p:stCondLst>
                                            <p:cond delay="0"/>
                                          </p:stCondLst>
                                        </p:cTn>
                                        <p:tgtEl>
                                          <p:spTgt spid="3">
                                            <p:txEl>
                                              <p:pRg st="3" end="3"/>
                                            </p:txEl>
                                          </p:spTgt>
                                        </p:tgtEl>
                                      </p:cBhvr>
                                    </p:animEffect>
                                    <p:anim calcmode="lin" valueType="num">
                                      <p:cBhvr>
                                        <p:cTn id="6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3" end="3"/>
                                            </p:txEl>
                                          </p:spTgt>
                                        </p:tgtEl>
                                      </p:cBhvr>
                                      <p:to x="100000" y="60000"/>
                                    </p:animScale>
                                    <p:animScale>
                                      <p:cBhvr>
                                        <p:cTn id="75" dur="166" decel="50000">
                                          <p:stCondLst>
                                            <p:cond delay="676"/>
                                          </p:stCondLst>
                                        </p:cTn>
                                        <p:tgtEl>
                                          <p:spTgt spid="3">
                                            <p:txEl>
                                              <p:pRg st="3" end="3"/>
                                            </p:txEl>
                                          </p:spTgt>
                                        </p:tgtEl>
                                      </p:cBhvr>
                                      <p:to x="100000" y="100000"/>
                                    </p:animScale>
                                    <p:animScale>
                                      <p:cBhvr>
                                        <p:cTn id="76" dur="26">
                                          <p:stCondLst>
                                            <p:cond delay="1312"/>
                                          </p:stCondLst>
                                        </p:cTn>
                                        <p:tgtEl>
                                          <p:spTgt spid="3">
                                            <p:txEl>
                                              <p:pRg st="3" end="3"/>
                                            </p:txEl>
                                          </p:spTgt>
                                        </p:tgtEl>
                                      </p:cBhvr>
                                      <p:to x="100000" y="80000"/>
                                    </p:animScale>
                                    <p:animScale>
                                      <p:cBhvr>
                                        <p:cTn id="77" dur="166" decel="50000">
                                          <p:stCondLst>
                                            <p:cond delay="1338"/>
                                          </p:stCondLst>
                                        </p:cTn>
                                        <p:tgtEl>
                                          <p:spTgt spid="3">
                                            <p:txEl>
                                              <p:pRg st="3" end="3"/>
                                            </p:txEl>
                                          </p:spTgt>
                                        </p:tgtEl>
                                      </p:cBhvr>
                                      <p:to x="100000" y="100000"/>
                                    </p:animScale>
                                    <p:animScale>
                                      <p:cBhvr>
                                        <p:cTn id="78" dur="26">
                                          <p:stCondLst>
                                            <p:cond delay="1642"/>
                                          </p:stCondLst>
                                        </p:cTn>
                                        <p:tgtEl>
                                          <p:spTgt spid="3">
                                            <p:txEl>
                                              <p:pRg st="3" end="3"/>
                                            </p:txEl>
                                          </p:spTgt>
                                        </p:tgtEl>
                                      </p:cBhvr>
                                      <p:to x="100000" y="90000"/>
                                    </p:animScale>
                                    <p:animScale>
                                      <p:cBhvr>
                                        <p:cTn id="79" dur="166" decel="50000">
                                          <p:stCondLst>
                                            <p:cond delay="1668"/>
                                          </p:stCondLst>
                                        </p:cTn>
                                        <p:tgtEl>
                                          <p:spTgt spid="3">
                                            <p:txEl>
                                              <p:pRg st="3" end="3"/>
                                            </p:txEl>
                                          </p:spTgt>
                                        </p:tgtEl>
                                      </p:cBhvr>
                                      <p:to x="100000" y="100000"/>
                                    </p:animScale>
                                    <p:animScale>
                                      <p:cBhvr>
                                        <p:cTn id="80" dur="26">
                                          <p:stCondLst>
                                            <p:cond delay="1808"/>
                                          </p:stCondLst>
                                        </p:cTn>
                                        <p:tgtEl>
                                          <p:spTgt spid="3">
                                            <p:txEl>
                                              <p:pRg st="3" end="3"/>
                                            </p:txEl>
                                          </p:spTgt>
                                        </p:tgtEl>
                                      </p:cBhvr>
                                      <p:to x="100000" y="95000"/>
                                    </p:animScale>
                                    <p:animScale>
                                      <p:cBhvr>
                                        <p:cTn id="81" dur="166" decel="50000">
                                          <p:stCondLst>
                                            <p:cond delay="1834"/>
                                          </p:stCondLst>
                                        </p:cTn>
                                        <p:tgtEl>
                                          <p:spTgt spid="3">
                                            <p:txEl>
                                              <p:pRg st="3" end="3"/>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3">
                                            <p:txEl>
                                              <p:pRg st="4" end="4"/>
                                            </p:txEl>
                                          </p:spTgt>
                                        </p:tgtEl>
                                        <p:attrNameLst>
                                          <p:attrName>style.visibility</p:attrName>
                                        </p:attrNameLst>
                                      </p:cBhvr>
                                      <p:to>
                                        <p:strVal val="visible"/>
                                      </p:to>
                                    </p:set>
                                    <p:animEffect transition="in" filter="wipe(down)">
                                      <p:cBhvr>
                                        <p:cTn id="86" dur="580">
                                          <p:stCondLst>
                                            <p:cond delay="0"/>
                                          </p:stCondLst>
                                        </p:cTn>
                                        <p:tgtEl>
                                          <p:spTgt spid="3">
                                            <p:txEl>
                                              <p:pRg st="4" end="4"/>
                                            </p:txEl>
                                          </p:spTgt>
                                        </p:tgtEl>
                                      </p:cBhvr>
                                    </p:animEffect>
                                    <p:anim calcmode="lin" valueType="num">
                                      <p:cBhvr>
                                        <p:cTn id="8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3">
                                            <p:txEl>
                                              <p:pRg st="4" end="4"/>
                                            </p:txEl>
                                          </p:spTgt>
                                        </p:tgtEl>
                                      </p:cBhvr>
                                      <p:to x="100000" y="60000"/>
                                    </p:animScale>
                                    <p:animScale>
                                      <p:cBhvr>
                                        <p:cTn id="93" dur="166" decel="50000">
                                          <p:stCondLst>
                                            <p:cond delay="676"/>
                                          </p:stCondLst>
                                        </p:cTn>
                                        <p:tgtEl>
                                          <p:spTgt spid="3">
                                            <p:txEl>
                                              <p:pRg st="4" end="4"/>
                                            </p:txEl>
                                          </p:spTgt>
                                        </p:tgtEl>
                                      </p:cBhvr>
                                      <p:to x="100000" y="100000"/>
                                    </p:animScale>
                                    <p:animScale>
                                      <p:cBhvr>
                                        <p:cTn id="94" dur="26">
                                          <p:stCondLst>
                                            <p:cond delay="1312"/>
                                          </p:stCondLst>
                                        </p:cTn>
                                        <p:tgtEl>
                                          <p:spTgt spid="3">
                                            <p:txEl>
                                              <p:pRg st="4" end="4"/>
                                            </p:txEl>
                                          </p:spTgt>
                                        </p:tgtEl>
                                      </p:cBhvr>
                                      <p:to x="100000" y="80000"/>
                                    </p:animScale>
                                    <p:animScale>
                                      <p:cBhvr>
                                        <p:cTn id="95" dur="166" decel="50000">
                                          <p:stCondLst>
                                            <p:cond delay="1338"/>
                                          </p:stCondLst>
                                        </p:cTn>
                                        <p:tgtEl>
                                          <p:spTgt spid="3">
                                            <p:txEl>
                                              <p:pRg st="4" end="4"/>
                                            </p:txEl>
                                          </p:spTgt>
                                        </p:tgtEl>
                                      </p:cBhvr>
                                      <p:to x="100000" y="100000"/>
                                    </p:animScale>
                                    <p:animScale>
                                      <p:cBhvr>
                                        <p:cTn id="96" dur="26">
                                          <p:stCondLst>
                                            <p:cond delay="1642"/>
                                          </p:stCondLst>
                                        </p:cTn>
                                        <p:tgtEl>
                                          <p:spTgt spid="3">
                                            <p:txEl>
                                              <p:pRg st="4" end="4"/>
                                            </p:txEl>
                                          </p:spTgt>
                                        </p:tgtEl>
                                      </p:cBhvr>
                                      <p:to x="100000" y="90000"/>
                                    </p:animScale>
                                    <p:animScale>
                                      <p:cBhvr>
                                        <p:cTn id="97" dur="166" decel="50000">
                                          <p:stCondLst>
                                            <p:cond delay="1668"/>
                                          </p:stCondLst>
                                        </p:cTn>
                                        <p:tgtEl>
                                          <p:spTgt spid="3">
                                            <p:txEl>
                                              <p:pRg st="4" end="4"/>
                                            </p:txEl>
                                          </p:spTgt>
                                        </p:tgtEl>
                                      </p:cBhvr>
                                      <p:to x="100000" y="100000"/>
                                    </p:animScale>
                                    <p:animScale>
                                      <p:cBhvr>
                                        <p:cTn id="98" dur="26">
                                          <p:stCondLst>
                                            <p:cond delay="1808"/>
                                          </p:stCondLst>
                                        </p:cTn>
                                        <p:tgtEl>
                                          <p:spTgt spid="3">
                                            <p:txEl>
                                              <p:pRg st="4" end="4"/>
                                            </p:txEl>
                                          </p:spTgt>
                                        </p:tgtEl>
                                      </p:cBhvr>
                                      <p:to x="100000" y="95000"/>
                                    </p:animScale>
                                    <p:animScale>
                                      <p:cBhvr>
                                        <p:cTn id="99" dur="166" decel="50000">
                                          <p:stCondLst>
                                            <p:cond delay="1834"/>
                                          </p:stCondLst>
                                        </p:cTn>
                                        <p:tgtEl>
                                          <p:spTgt spid="3">
                                            <p:txEl>
                                              <p:pRg st="4" end="4"/>
                                            </p:txEl>
                                          </p:spTgt>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3">
                                            <p:txEl>
                                              <p:pRg st="5" end="5"/>
                                            </p:txEl>
                                          </p:spTgt>
                                        </p:tgtEl>
                                        <p:attrNameLst>
                                          <p:attrName>style.visibility</p:attrName>
                                        </p:attrNameLst>
                                      </p:cBhvr>
                                      <p:to>
                                        <p:strVal val="visible"/>
                                      </p:to>
                                    </p:set>
                                    <p:animEffect transition="in" filter="wipe(down)">
                                      <p:cBhvr>
                                        <p:cTn id="104" dur="580">
                                          <p:stCondLst>
                                            <p:cond delay="0"/>
                                          </p:stCondLst>
                                        </p:cTn>
                                        <p:tgtEl>
                                          <p:spTgt spid="3">
                                            <p:txEl>
                                              <p:pRg st="5" end="5"/>
                                            </p:txEl>
                                          </p:spTgt>
                                        </p:tgtEl>
                                      </p:cBhvr>
                                    </p:animEffect>
                                    <p:anim calcmode="lin" valueType="num">
                                      <p:cBhvr>
                                        <p:cTn id="10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3">
                                            <p:txEl>
                                              <p:pRg st="5" end="5"/>
                                            </p:txEl>
                                          </p:spTgt>
                                        </p:tgtEl>
                                      </p:cBhvr>
                                      <p:to x="100000" y="60000"/>
                                    </p:animScale>
                                    <p:animScale>
                                      <p:cBhvr>
                                        <p:cTn id="111" dur="166" decel="50000">
                                          <p:stCondLst>
                                            <p:cond delay="676"/>
                                          </p:stCondLst>
                                        </p:cTn>
                                        <p:tgtEl>
                                          <p:spTgt spid="3">
                                            <p:txEl>
                                              <p:pRg st="5" end="5"/>
                                            </p:txEl>
                                          </p:spTgt>
                                        </p:tgtEl>
                                      </p:cBhvr>
                                      <p:to x="100000" y="100000"/>
                                    </p:animScale>
                                    <p:animScale>
                                      <p:cBhvr>
                                        <p:cTn id="112" dur="26">
                                          <p:stCondLst>
                                            <p:cond delay="1312"/>
                                          </p:stCondLst>
                                        </p:cTn>
                                        <p:tgtEl>
                                          <p:spTgt spid="3">
                                            <p:txEl>
                                              <p:pRg st="5" end="5"/>
                                            </p:txEl>
                                          </p:spTgt>
                                        </p:tgtEl>
                                      </p:cBhvr>
                                      <p:to x="100000" y="80000"/>
                                    </p:animScale>
                                    <p:animScale>
                                      <p:cBhvr>
                                        <p:cTn id="113" dur="166" decel="50000">
                                          <p:stCondLst>
                                            <p:cond delay="1338"/>
                                          </p:stCondLst>
                                        </p:cTn>
                                        <p:tgtEl>
                                          <p:spTgt spid="3">
                                            <p:txEl>
                                              <p:pRg st="5" end="5"/>
                                            </p:txEl>
                                          </p:spTgt>
                                        </p:tgtEl>
                                      </p:cBhvr>
                                      <p:to x="100000" y="100000"/>
                                    </p:animScale>
                                    <p:animScale>
                                      <p:cBhvr>
                                        <p:cTn id="114" dur="26">
                                          <p:stCondLst>
                                            <p:cond delay="1642"/>
                                          </p:stCondLst>
                                        </p:cTn>
                                        <p:tgtEl>
                                          <p:spTgt spid="3">
                                            <p:txEl>
                                              <p:pRg st="5" end="5"/>
                                            </p:txEl>
                                          </p:spTgt>
                                        </p:tgtEl>
                                      </p:cBhvr>
                                      <p:to x="100000" y="90000"/>
                                    </p:animScale>
                                    <p:animScale>
                                      <p:cBhvr>
                                        <p:cTn id="115" dur="166" decel="50000">
                                          <p:stCondLst>
                                            <p:cond delay="1668"/>
                                          </p:stCondLst>
                                        </p:cTn>
                                        <p:tgtEl>
                                          <p:spTgt spid="3">
                                            <p:txEl>
                                              <p:pRg st="5" end="5"/>
                                            </p:txEl>
                                          </p:spTgt>
                                        </p:tgtEl>
                                      </p:cBhvr>
                                      <p:to x="100000" y="100000"/>
                                    </p:animScale>
                                    <p:animScale>
                                      <p:cBhvr>
                                        <p:cTn id="116" dur="26">
                                          <p:stCondLst>
                                            <p:cond delay="1808"/>
                                          </p:stCondLst>
                                        </p:cTn>
                                        <p:tgtEl>
                                          <p:spTgt spid="3">
                                            <p:txEl>
                                              <p:pRg st="5" end="5"/>
                                            </p:txEl>
                                          </p:spTgt>
                                        </p:tgtEl>
                                      </p:cBhvr>
                                      <p:to x="100000" y="95000"/>
                                    </p:animScale>
                                    <p:animScale>
                                      <p:cBhvr>
                                        <p:cTn id="117" dur="166" decel="50000">
                                          <p:stCondLst>
                                            <p:cond delay="1834"/>
                                          </p:stCondLst>
                                        </p:cTn>
                                        <p:tgtEl>
                                          <p:spTgt spid="3">
                                            <p:txEl>
                                              <p:pRg st="5" end="5"/>
                                            </p:txEl>
                                          </p:spTgt>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grpId="0" nodeType="clickEffect">
                                  <p:stCondLst>
                                    <p:cond delay="0"/>
                                  </p:stCondLst>
                                  <p:childTnLst>
                                    <p:set>
                                      <p:cBhvr>
                                        <p:cTn id="121" dur="1" fill="hold">
                                          <p:stCondLst>
                                            <p:cond delay="0"/>
                                          </p:stCondLst>
                                        </p:cTn>
                                        <p:tgtEl>
                                          <p:spTgt spid="3">
                                            <p:txEl>
                                              <p:pRg st="6" end="6"/>
                                            </p:txEl>
                                          </p:spTgt>
                                        </p:tgtEl>
                                        <p:attrNameLst>
                                          <p:attrName>style.visibility</p:attrName>
                                        </p:attrNameLst>
                                      </p:cBhvr>
                                      <p:to>
                                        <p:strVal val="visible"/>
                                      </p:to>
                                    </p:set>
                                    <p:animEffect transition="in" filter="wipe(down)">
                                      <p:cBhvr>
                                        <p:cTn id="122" dur="580">
                                          <p:stCondLst>
                                            <p:cond delay="0"/>
                                          </p:stCondLst>
                                        </p:cTn>
                                        <p:tgtEl>
                                          <p:spTgt spid="3">
                                            <p:txEl>
                                              <p:pRg st="6" end="6"/>
                                            </p:txEl>
                                          </p:spTgt>
                                        </p:tgtEl>
                                      </p:cBhvr>
                                    </p:animEffect>
                                    <p:anim calcmode="lin" valueType="num">
                                      <p:cBhvr>
                                        <p:cTn id="12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8" dur="26">
                                          <p:stCondLst>
                                            <p:cond delay="650"/>
                                          </p:stCondLst>
                                        </p:cTn>
                                        <p:tgtEl>
                                          <p:spTgt spid="3">
                                            <p:txEl>
                                              <p:pRg st="6" end="6"/>
                                            </p:txEl>
                                          </p:spTgt>
                                        </p:tgtEl>
                                      </p:cBhvr>
                                      <p:to x="100000" y="60000"/>
                                    </p:animScale>
                                    <p:animScale>
                                      <p:cBhvr>
                                        <p:cTn id="129" dur="166" decel="50000">
                                          <p:stCondLst>
                                            <p:cond delay="676"/>
                                          </p:stCondLst>
                                        </p:cTn>
                                        <p:tgtEl>
                                          <p:spTgt spid="3">
                                            <p:txEl>
                                              <p:pRg st="6" end="6"/>
                                            </p:txEl>
                                          </p:spTgt>
                                        </p:tgtEl>
                                      </p:cBhvr>
                                      <p:to x="100000" y="100000"/>
                                    </p:animScale>
                                    <p:animScale>
                                      <p:cBhvr>
                                        <p:cTn id="130" dur="26">
                                          <p:stCondLst>
                                            <p:cond delay="1312"/>
                                          </p:stCondLst>
                                        </p:cTn>
                                        <p:tgtEl>
                                          <p:spTgt spid="3">
                                            <p:txEl>
                                              <p:pRg st="6" end="6"/>
                                            </p:txEl>
                                          </p:spTgt>
                                        </p:tgtEl>
                                      </p:cBhvr>
                                      <p:to x="100000" y="80000"/>
                                    </p:animScale>
                                    <p:animScale>
                                      <p:cBhvr>
                                        <p:cTn id="131" dur="166" decel="50000">
                                          <p:stCondLst>
                                            <p:cond delay="1338"/>
                                          </p:stCondLst>
                                        </p:cTn>
                                        <p:tgtEl>
                                          <p:spTgt spid="3">
                                            <p:txEl>
                                              <p:pRg st="6" end="6"/>
                                            </p:txEl>
                                          </p:spTgt>
                                        </p:tgtEl>
                                      </p:cBhvr>
                                      <p:to x="100000" y="100000"/>
                                    </p:animScale>
                                    <p:animScale>
                                      <p:cBhvr>
                                        <p:cTn id="132" dur="26">
                                          <p:stCondLst>
                                            <p:cond delay="1642"/>
                                          </p:stCondLst>
                                        </p:cTn>
                                        <p:tgtEl>
                                          <p:spTgt spid="3">
                                            <p:txEl>
                                              <p:pRg st="6" end="6"/>
                                            </p:txEl>
                                          </p:spTgt>
                                        </p:tgtEl>
                                      </p:cBhvr>
                                      <p:to x="100000" y="90000"/>
                                    </p:animScale>
                                    <p:animScale>
                                      <p:cBhvr>
                                        <p:cTn id="133" dur="166" decel="50000">
                                          <p:stCondLst>
                                            <p:cond delay="1668"/>
                                          </p:stCondLst>
                                        </p:cTn>
                                        <p:tgtEl>
                                          <p:spTgt spid="3">
                                            <p:txEl>
                                              <p:pRg st="6" end="6"/>
                                            </p:txEl>
                                          </p:spTgt>
                                        </p:tgtEl>
                                      </p:cBhvr>
                                      <p:to x="100000" y="100000"/>
                                    </p:animScale>
                                    <p:animScale>
                                      <p:cBhvr>
                                        <p:cTn id="134" dur="26">
                                          <p:stCondLst>
                                            <p:cond delay="1808"/>
                                          </p:stCondLst>
                                        </p:cTn>
                                        <p:tgtEl>
                                          <p:spTgt spid="3">
                                            <p:txEl>
                                              <p:pRg st="6" end="6"/>
                                            </p:txEl>
                                          </p:spTgt>
                                        </p:tgtEl>
                                      </p:cBhvr>
                                      <p:to x="100000" y="95000"/>
                                    </p:animScale>
                                    <p:animScale>
                                      <p:cBhvr>
                                        <p:cTn id="135" dur="166" decel="50000">
                                          <p:stCondLst>
                                            <p:cond delay="1834"/>
                                          </p:stCondLst>
                                        </p:cTn>
                                        <p:tgtEl>
                                          <p:spTgt spid="3">
                                            <p:txEl>
                                              <p:pRg st="6" end="6"/>
                                            </p:txEl>
                                          </p:spTgt>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5"/>
                                        </p:tgtEl>
                                        <p:attrNameLst>
                                          <p:attrName>style.visibility</p:attrName>
                                        </p:attrNameLst>
                                      </p:cBhvr>
                                      <p:to>
                                        <p:strVal val="visible"/>
                                      </p:to>
                                    </p:set>
                                    <p:animEffect transition="in" filter="fade">
                                      <p:cBhvr>
                                        <p:cTn id="140" dur="500"/>
                                        <p:tgtEl>
                                          <p:spTgt spid="5"/>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fade">
                                      <p:cBhvr>
                                        <p:cTn id="145" dur="500"/>
                                        <p:tgtEl>
                                          <p:spTgt spid="7"/>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9"/>
                                        </p:tgtEl>
                                        <p:attrNameLst>
                                          <p:attrName>style.visibility</p:attrName>
                                        </p:attrNameLst>
                                      </p:cBhvr>
                                      <p:to>
                                        <p:strVal val="visible"/>
                                      </p:to>
                                    </p:set>
                                    <p:animEffect transition="in" filter="fade">
                                      <p:cBhvr>
                                        <p:cTn id="150" dur="500"/>
                                        <p:tgtEl>
                                          <p:spTgt spid="9"/>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11"/>
                                        </p:tgtEl>
                                        <p:attrNameLst>
                                          <p:attrName>style.visibility</p:attrName>
                                        </p:attrNameLst>
                                      </p:cBhvr>
                                      <p:to>
                                        <p:strVal val="visible"/>
                                      </p:to>
                                    </p:set>
                                    <p:animEffect transition="in" filter="fade">
                                      <p:cBhvr>
                                        <p:cTn id="1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95DC-BA28-4983-A5A9-78D8AF76DAB1}"/>
              </a:ext>
            </a:extLst>
          </p:cNvPr>
          <p:cNvSpPr>
            <a:spLocks noGrp="1"/>
          </p:cNvSpPr>
          <p:nvPr>
            <p:ph type="title"/>
          </p:nvPr>
        </p:nvSpPr>
        <p:spPr/>
        <p:txBody>
          <a:bodyPr>
            <a:normAutofit/>
          </a:bodyPr>
          <a:lstStyle/>
          <a:p>
            <a:pPr algn="ctr" rtl="1"/>
            <a:r>
              <a:rPr lang="fa-IR" sz="6600" dirty="0">
                <a:latin typeface="IRANSansWeb" panose="02040503050201020203" pitchFamily="18" charset="-78"/>
                <a:cs typeface="IRANSansWeb" panose="02040503050201020203" pitchFamily="18" charset="-78"/>
              </a:rPr>
              <a:t>اشیا تاریخی</a:t>
            </a:r>
            <a:endParaRPr lang="en-US" sz="6600" dirty="0">
              <a:latin typeface="IRANSansWeb" panose="02040503050201020203" pitchFamily="18" charset="-78"/>
              <a:cs typeface="IRANSansWeb" panose="02040503050201020203" pitchFamily="18" charset="-78"/>
            </a:endParaRPr>
          </a:p>
        </p:txBody>
      </p:sp>
      <p:pic>
        <p:nvPicPr>
          <p:cNvPr id="5" name="Content Placeholder 4">
            <a:extLst>
              <a:ext uri="{FF2B5EF4-FFF2-40B4-BE49-F238E27FC236}">
                <a16:creationId xmlns:a16="http://schemas.microsoft.com/office/drawing/2014/main" id="{47F10147-757A-4AD1-B657-22F2382FFC00}"/>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211802" y="2591594"/>
            <a:ext cx="4514295" cy="2787589"/>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62D37493-D930-4108-B263-BEF0E79ED3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76180" y="2242721"/>
            <a:ext cx="4920403" cy="362737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620075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4310-AE65-43FB-AF25-E7A88010029E}"/>
              </a:ext>
            </a:extLst>
          </p:cNvPr>
          <p:cNvSpPr>
            <a:spLocks noGrp="1"/>
          </p:cNvSpPr>
          <p:nvPr>
            <p:ph type="title"/>
          </p:nvPr>
        </p:nvSpPr>
        <p:spPr>
          <a:xfrm>
            <a:off x="1295400" y="251149"/>
            <a:ext cx="9601200" cy="1485900"/>
          </a:xfrm>
        </p:spPr>
        <p:txBody>
          <a:bodyPr>
            <a:normAutofit/>
          </a:bodyPr>
          <a:lstStyle/>
          <a:p>
            <a:pPr algn="ctr" rtl="1"/>
            <a:r>
              <a:rPr lang="fa-IR" sz="9600" dirty="0">
                <a:latin typeface="Arabic Typesetting" panose="03020402040406030203" pitchFamily="66" charset="-78"/>
                <a:cs typeface="Arabic Typesetting" panose="03020402040406030203" pitchFamily="66" charset="-78"/>
              </a:rPr>
              <a:t>موزه ها</a:t>
            </a:r>
            <a:endParaRPr lang="en-US" sz="9600" dirty="0">
              <a:latin typeface="Arabic Typesetting" panose="03020402040406030203" pitchFamily="66" charset="-78"/>
              <a:cs typeface="Arabic Typesetting" panose="03020402040406030203" pitchFamily="66" charset="-78"/>
            </a:endParaRPr>
          </a:p>
        </p:txBody>
      </p:sp>
      <p:sp>
        <p:nvSpPr>
          <p:cNvPr id="3" name="Content Placeholder 2">
            <a:extLst>
              <a:ext uri="{FF2B5EF4-FFF2-40B4-BE49-F238E27FC236}">
                <a16:creationId xmlns:a16="http://schemas.microsoft.com/office/drawing/2014/main" id="{19D1000F-3D97-479E-B4A0-766508833656}"/>
              </a:ext>
            </a:extLst>
          </p:cNvPr>
          <p:cNvSpPr>
            <a:spLocks noGrp="1"/>
          </p:cNvSpPr>
          <p:nvPr>
            <p:ph idx="1"/>
          </p:nvPr>
        </p:nvSpPr>
        <p:spPr>
          <a:xfrm>
            <a:off x="1295400" y="2384410"/>
            <a:ext cx="3489650" cy="3581400"/>
          </a:xfrm>
        </p:spPr>
        <p:txBody>
          <a:bodyPr>
            <a:normAutofit/>
          </a:bodyPr>
          <a:lstStyle/>
          <a:p>
            <a:pPr algn="r" rtl="1"/>
            <a:r>
              <a:rPr lang="fa-IR" dirty="0">
                <a:latin typeface="IRANSansWeb" panose="02040503050201020203" pitchFamily="18" charset="-78"/>
                <a:cs typeface="IRANSansWeb" panose="02040503050201020203" pitchFamily="18" charset="-78"/>
              </a:rPr>
              <a:t>موزه آستان قدس</a:t>
            </a:r>
          </a:p>
          <a:p>
            <a:pPr algn="r" rtl="1"/>
            <a:r>
              <a:rPr lang="fa-IR" dirty="0">
                <a:latin typeface="IRANSansWeb" panose="02040503050201020203" pitchFamily="18" charset="-78"/>
                <a:cs typeface="IRANSansWeb" panose="02040503050201020203" pitchFamily="18" charset="-78"/>
              </a:rPr>
              <a:t>موزه بزرگ خراسان</a:t>
            </a:r>
          </a:p>
          <a:p>
            <a:pPr algn="r" rtl="1"/>
            <a:r>
              <a:rPr lang="fa-IR" dirty="0">
                <a:latin typeface="IRANSansWeb" panose="02040503050201020203" pitchFamily="18" charset="-78"/>
                <a:cs typeface="IRANSansWeb" panose="02040503050201020203" pitchFamily="18" charset="-78"/>
              </a:rPr>
              <a:t>موزه آیین های پهلوانی</a:t>
            </a:r>
          </a:p>
          <a:p>
            <a:pPr algn="r" rtl="1"/>
            <a:r>
              <a:rPr lang="fa-IR" dirty="0">
                <a:latin typeface="IRANSansWeb" panose="02040503050201020203" pitchFamily="18" charset="-78"/>
                <a:cs typeface="IRANSansWeb" panose="02040503050201020203" pitchFamily="18" charset="-78"/>
              </a:rPr>
              <a:t>موزه نادری</a:t>
            </a:r>
          </a:p>
          <a:p>
            <a:pPr algn="r" rtl="1"/>
            <a:r>
              <a:rPr lang="fa-IR" dirty="0">
                <a:latin typeface="IRANSansWeb" panose="02040503050201020203" pitchFamily="18" charset="-78"/>
                <a:cs typeface="IRANSansWeb" panose="02040503050201020203" pitchFamily="18" charset="-78"/>
              </a:rPr>
              <a:t>موزه توس</a:t>
            </a:r>
          </a:p>
          <a:p>
            <a:pPr algn="r" rtl="1"/>
            <a:r>
              <a:rPr lang="fa-IR" dirty="0">
                <a:latin typeface="IRANSansWeb" panose="02040503050201020203" pitchFamily="18" charset="-78"/>
                <a:cs typeface="IRANSansWeb" panose="02040503050201020203" pitchFamily="18" charset="-78"/>
              </a:rPr>
              <a:t>موزه نان مشهد</a:t>
            </a:r>
          </a:p>
          <a:p>
            <a:pPr algn="r" rtl="1"/>
            <a:r>
              <a:rPr lang="fa-IR" dirty="0">
                <a:latin typeface="IRANSansWeb" panose="02040503050201020203" pitchFamily="18" charset="-78"/>
                <a:cs typeface="IRANSansWeb" panose="02040503050201020203" pitchFamily="18" charset="-78"/>
              </a:rPr>
              <a:t>موزه آب مشهد</a:t>
            </a:r>
          </a:p>
        </p:txBody>
      </p:sp>
      <p:pic>
        <p:nvPicPr>
          <p:cNvPr id="6" name="Picture 5">
            <a:extLst>
              <a:ext uri="{FF2B5EF4-FFF2-40B4-BE49-F238E27FC236}">
                <a16:creationId xmlns:a16="http://schemas.microsoft.com/office/drawing/2014/main" id="{E810D9CD-CC32-4AFD-A2E4-50366053B3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47481" y="1801328"/>
            <a:ext cx="6033188" cy="41644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6831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0"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9"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3">
                                            <p:txEl>
                                              <p:pRg st="6" end="6"/>
                                            </p:txEl>
                                          </p:spTgt>
                                        </p:tgtEl>
                                        <p:attrNameLst>
                                          <p:attrName>style.visibility</p:attrName>
                                        </p:attrNameLst>
                                      </p:cBhvr>
                                      <p:to>
                                        <p:strVal val="visible"/>
                                      </p:to>
                                    </p:set>
                                    <p:anim calcmode="lin" valueType="num">
                                      <p:cBhvr>
                                        <p:cTn id="66"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8"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3">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heel(1)">
                                      <p:cBhvr>
                                        <p:cTn id="7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F1AE7-911D-4D03-96D2-DC22A8354974}"/>
              </a:ext>
            </a:extLst>
          </p:cNvPr>
          <p:cNvSpPr>
            <a:spLocks noGrp="1"/>
          </p:cNvSpPr>
          <p:nvPr>
            <p:ph type="title"/>
          </p:nvPr>
        </p:nvSpPr>
        <p:spPr>
          <a:xfrm>
            <a:off x="6769223" y="2816118"/>
            <a:ext cx="4851647" cy="2622797"/>
          </a:xfrm>
        </p:spPr>
        <p:txBody>
          <a:bodyPr>
            <a:noAutofit/>
          </a:bodyPr>
          <a:lstStyle/>
          <a:p>
            <a:pPr algn="ctr" rtl="1"/>
            <a:r>
              <a:rPr lang="fa-IR" sz="4000" dirty="0">
                <a:latin typeface="IRANSansWeb" panose="02040503050201020203" pitchFamily="18" charset="-78"/>
                <a:cs typeface="IRANSansWeb" panose="02040503050201020203" pitchFamily="18" charset="-78"/>
              </a:rPr>
              <a:t>استخراج شجره نامه ی تاریخی امام رضا (ع)</a:t>
            </a:r>
            <a:endParaRPr lang="en-US" sz="4000" dirty="0">
              <a:latin typeface="IRANSansWeb" panose="02040503050201020203" pitchFamily="18" charset="-78"/>
              <a:cs typeface="IRANSansWeb" panose="02040503050201020203" pitchFamily="18" charset="-78"/>
            </a:endParaRPr>
          </a:p>
        </p:txBody>
      </p:sp>
      <p:pic>
        <p:nvPicPr>
          <p:cNvPr id="5" name="Content Placeholder 4">
            <a:extLst>
              <a:ext uri="{FF2B5EF4-FFF2-40B4-BE49-F238E27FC236}">
                <a16:creationId xmlns:a16="http://schemas.microsoft.com/office/drawing/2014/main" id="{4D619D77-68EF-4AEA-A708-65091B056AA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451499" y="201164"/>
            <a:ext cx="4937389" cy="64556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000900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2559AC-13B2-47CC-B0AB-9B8B313EA6CA}"/>
              </a:ext>
            </a:extLst>
          </p:cNvPr>
          <p:cNvSpPr>
            <a:spLocks noGrp="1"/>
          </p:cNvSpPr>
          <p:nvPr>
            <p:ph idx="1"/>
          </p:nvPr>
        </p:nvSpPr>
        <p:spPr>
          <a:xfrm>
            <a:off x="2791968" y="1177335"/>
            <a:ext cx="6913925" cy="3680369"/>
          </a:xfrm>
        </p:spPr>
        <p:txBody>
          <a:bodyPr>
            <a:noAutofit/>
          </a:bodyPr>
          <a:lstStyle/>
          <a:p>
            <a:pPr marL="0" indent="0" algn="ctr" rtl="1">
              <a:buNone/>
            </a:pPr>
            <a:r>
              <a:rPr lang="fa-IR" sz="24400" b="1" dirty="0">
                <a:ln w="6600">
                  <a:solidFill>
                    <a:schemeClr val="accent2"/>
                  </a:solidFill>
                  <a:prstDash val="solid"/>
                </a:ln>
                <a:solidFill>
                  <a:srgbClr val="FFFFFF"/>
                </a:solidFill>
                <a:effectLst>
                  <a:outerShdw dist="38100" dir="2700000" algn="tl" rotWithShape="0">
                    <a:schemeClr val="accent2"/>
                  </a:outerShdw>
                </a:effectLst>
                <a:latin typeface="IRANSansWeb" panose="02040503050201020203" pitchFamily="18" charset="-78"/>
                <a:cs typeface="IRANSansWeb" panose="02040503050201020203" pitchFamily="18" charset="-78"/>
              </a:rPr>
              <a:t>پایان</a:t>
            </a:r>
          </a:p>
        </p:txBody>
      </p:sp>
      <p:sp>
        <p:nvSpPr>
          <p:cNvPr id="4" name="Title 1">
            <a:extLst>
              <a:ext uri="{FF2B5EF4-FFF2-40B4-BE49-F238E27FC236}">
                <a16:creationId xmlns:a16="http://schemas.microsoft.com/office/drawing/2014/main" id="{B07248A9-F7D7-4800-80E2-34E98D338DE2}"/>
              </a:ext>
            </a:extLst>
          </p:cNvPr>
          <p:cNvSpPr>
            <a:spLocks noGrp="1"/>
          </p:cNvSpPr>
          <p:nvPr>
            <p:ph type="title"/>
          </p:nvPr>
        </p:nvSpPr>
        <p:spPr>
          <a:xfrm>
            <a:off x="8110728" y="5254462"/>
            <a:ext cx="3469086" cy="497114"/>
          </a:xfrm>
        </p:spPr>
        <p:txBody>
          <a:bodyPr>
            <a:normAutofit/>
          </a:bodyPr>
          <a:lstStyle/>
          <a:p>
            <a:pPr algn="r" rtl="1"/>
            <a:r>
              <a:rPr lang="fa-IR" sz="2400" dirty="0">
                <a:latin typeface="IRANSansWeb" panose="02040503050201020203" pitchFamily="18" charset="-78"/>
                <a:cs typeface="IRANSansWeb" panose="02040503050201020203" pitchFamily="18" charset="-78"/>
              </a:rPr>
              <a:t>گردآورنده: امیر مهدی گلرو</a:t>
            </a:r>
            <a:endParaRPr lang="en-US" sz="2400" dirty="0">
              <a:latin typeface="IRANSansWeb" panose="02040503050201020203" pitchFamily="18" charset="-78"/>
              <a:cs typeface="IRANSansWeb" panose="02040503050201020203" pitchFamily="18" charset="-78"/>
            </a:endParaRPr>
          </a:p>
        </p:txBody>
      </p:sp>
      <p:sp>
        <p:nvSpPr>
          <p:cNvPr id="5" name="Rectangle: Rounded Corners 4">
            <a:hlinkClick r:id="rId2" action="ppaction://hlinksldjump"/>
            <a:extLst>
              <a:ext uri="{FF2B5EF4-FFF2-40B4-BE49-F238E27FC236}">
                <a16:creationId xmlns:a16="http://schemas.microsoft.com/office/drawing/2014/main" id="{ACD15384-0C67-4A42-8B33-5A4BBA80D1FC}"/>
              </a:ext>
            </a:extLst>
          </p:cNvPr>
          <p:cNvSpPr/>
          <p:nvPr/>
        </p:nvSpPr>
        <p:spPr>
          <a:xfrm>
            <a:off x="909229" y="5909186"/>
            <a:ext cx="2138771" cy="797847"/>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a:solidFill>
                  <a:srgbClr val="FF0000"/>
                </a:solidFill>
                <a:latin typeface="IRANSansWeb" panose="02040503050201020203" pitchFamily="18" charset="-78"/>
                <a:cs typeface="IRANSansWeb" panose="02040503050201020203" pitchFamily="18" charset="-78"/>
              </a:rPr>
              <a:t>بازگشت به خانه</a:t>
            </a:r>
            <a:endParaRPr lang="en-US" sz="2000" dirty="0">
              <a:solidFill>
                <a:srgbClr val="FF0000"/>
              </a:solidFill>
              <a:latin typeface="IRANSansWeb" panose="02040503050201020203" pitchFamily="18" charset="-78"/>
              <a:cs typeface="IRANSansWeb" panose="02040503050201020203" pitchFamily="18" charset="-78"/>
            </a:endParaRPr>
          </a:p>
        </p:txBody>
      </p:sp>
    </p:spTree>
    <p:extLst>
      <p:ext uri="{BB962C8B-B14F-4D97-AF65-F5344CB8AC3E}">
        <p14:creationId xmlns:p14="http://schemas.microsoft.com/office/powerpoint/2010/main" val="514284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627B0A-0517-4A9A-80DF-696FCCC3D7F7}"/>
              </a:ext>
            </a:extLst>
          </p:cNvPr>
          <p:cNvSpPr>
            <a:spLocks noGrp="1"/>
          </p:cNvSpPr>
          <p:nvPr>
            <p:ph idx="1"/>
          </p:nvPr>
        </p:nvSpPr>
        <p:spPr>
          <a:xfrm>
            <a:off x="1464254" y="1759156"/>
            <a:ext cx="9601200" cy="3581400"/>
          </a:xfrm>
        </p:spPr>
        <p:txBody>
          <a:bodyPr>
            <a:normAutofit/>
          </a:bodyPr>
          <a:lstStyle/>
          <a:p>
            <a:pPr marL="0" indent="0" algn="ctr">
              <a:buNone/>
            </a:pPr>
            <a:r>
              <a:rPr lang="fa-IR" sz="16700" dirty="0">
                <a:solidFill>
                  <a:schemeClr val="accent2">
                    <a:lumMod val="75000"/>
                  </a:schemeClr>
                </a:solidFill>
                <a:latin typeface="IRANSansWeb" panose="02040503050201020203" pitchFamily="18" charset="-78"/>
                <a:cs typeface="IRANSansWeb" panose="02040503050201020203" pitchFamily="18" charset="-78"/>
              </a:rPr>
              <a:t>ادبیات</a:t>
            </a:r>
            <a:endParaRPr lang="en-US" sz="16700" dirty="0">
              <a:solidFill>
                <a:schemeClr val="accent2">
                  <a:lumMod val="75000"/>
                </a:schemeClr>
              </a:solidFill>
              <a:latin typeface="IRANSansWeb" panose="02040503050201020203" pitchFamily="18" charset="-78"/>
              <a:cs typeface="IRANSansWeb" panose="02040503050201020203" pitchFamily="18" charset="-78"/>
            </a:endParaRPr>
          </a:p>
        </p:txBody>
      </p:sp>
    </p:spTree>
    <p:extLst>
      <p:ext uri="{BB962C8B-B14F-4D97-AF65-F5344CB8AC3E}">
        <p14:creationId xmlns:p14="http://schemas.microsoft.com/office/powerpoint/2010/main" val="1187386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C328E8-3A45-4C6B-9327-951A23B2E0F4}"/>
              </a:ext>
            </a:extLst>
          </p:cNvPr>
          <p:cNvSpPr>
            <a:spLocks noGrp="1"/>
          </p:cNvSpPr>
          <p:nvPr>
            <p:ph idx="1"/>
          </p:nvPr>
        </p:nvSpPr>
        <p:spPr>
          <a:xfrm>
            <a:off x="693682" y="0"/>
            <a:ext cx="11498317" cy="6858000"/>
          </a:xfrm>
          <a:ln>
            <a:solidFill>
              <a:schemeClr val="accent1"/>
            </a:solidFill>
          </a:ln>
        </p:spPr>
        <p:txBody>
          <a:bodyPr>
            <a:normAutofit/>
          </a:bodyPr>
          <a:lstStyle/>
          <a:p>
            <a:pPr marL="0" indent="0" algn="r" rtl="1">
              <a:buNone/>
            </a:pPr>
            <a:r>
              <a:rPr lang="fa-IR" sz="1600" dirty="0">
                <a:latin typeface="IRANSansWeb" panose="02040503050201020203" pitchFamily="18" charset="-78"/>
                <a:cs typeface="IRANSansWeb" panose="02040503050201020203" pitchFamily="18" charset="-78"/>
              </a:rPr>
              <a:t>بیشتر آدم ها لباس های عربی بر تن داشتند.</a:t>
            </a:r>
          </a:p>
          <a:p>
            <a:pPr marL="0" indent="0" algn="r" rtl="1">
              <a:buNone/>
            </a:pPr>
            <a:r>
              <a:rPr lang="fa-IR" sz="1600" dirty="0">
                <a:latin typeface="IRANSansWeb" panose="02040503050201020203" pitchFamily="18" charset="-78"/>
                <a:cs typeface="IRANSansWeb" panose="02040503050201020203" pitchFamily="18" charset="-78"/>
              </a:rPr>
              <a:t>به مدینه امده بودیم همراه پدر،مادرو برادرم به برای زیارت مسجدالنبی و قبرستان بقیع که بعد مشرف شویم به مکه برای عمره. </a:t>
            </a:r>
          </a:p>
          <a:p>
            <a:pPr marL="0" indent="0" algn="r" rtl="1">
              <a:buNone/>
            </a:pPr>
            <a:r>
              <a:rPr lang="fa-IR" sz="1600" dirty="0">
                <a:latin typeface="IRANSansWeb" panose="02040503050201020203" pitchFamily="18" charset="-78"/>
                <a:cs typeface="IRANSansWeb" panose="02040503050201020203" pitchFamily="18" charset="-78"/>
              </a:rPr>
              <a:t>خانواده ای در قسمتی از مسجد النبی نشسته بود.</a:t>
            </a:r>
          </a:p>
          <a:p>
            <a:pPr marL="0" indent="0" algn="r" rtl="1">
              <a:buNone/>
            </a:pPr>
            <a:r>
              <a:rPr lang="fa-IR" sz="1600" dirty="0">
                <a:latin typeface="IRANSansWeb" panose="02040503050201020203" pitchFamily="18" charset="-78"/>
                <a:cs typeface="IRANSansWeb" panose="02040503050201020203" pitchFamily="18" charset="-78"/>
              </a:rPr>
              <a:t>ناگهان متوجه شدند که شرطه ها اجازه می دهند روبه روی باب جبرئیل و نزدیک به آنجا زوار </a:t>
            </a:r>
          </a:p>
          <a:p>
            <a:pPr marL="0" indent="0" algn="r" rtl="1">
              <a:buNone/>
            </a:pPr>
            <a:r>
              <a:rPr lang="fa-IR" sz="1600" dirty="0">
                <a:latin typeface="IRANSansWeb" panose="02040503050201020203" pitchFamily="18" charset="-78"/>
                <a:cs typeface="IRANSansWeb" panose="02040503050201020203" pitchFamily="18" charset="-78"/>
              </a:rPr>
              <a:t>بنشینند،آنها بلند شدند، همه در رفت و آمد بودند و آهسته وسایل خود را جمع کردند فرزند کوچکتر که سه ساله بود سوار  کالسکه اش نشد گفت می خواهم پیاده بیایم.فاصله ای نبود خانواده چند قدم که آمدند تا از زیر طناب رد شوند که یکهو مادر خانواده متوجه شد کودکشان نیست.</a:t>
            </a:r>
          </a:p>
          <a:p>
            <a:pPr marL="0" indent="0" algn="r" rtl="1">
              <a:buNone/>
            </a:pPr>
            <a:r>
              <a:rPr lang="fa-IR" sz="1600" dirty="0">
                <a:latin typeface="IRANSansWeb" panose="02040503050201020203" pitchFamily="18" charset="-78"/>
                <a:cs typeface="IRANSansWeb" panose="02040503050201020203" pitchFamily="18" charset="-78"/>
              </a:rPr>
              <a:t>بهم ریختند ، هراسان شدند اطراف را گشتند هر کس به سمتی رفت،نبود که نبودای وای چه کار کنند.</a:t>
            </a:r>
          </a:p>
          <a:p>
            <a:pPr marL="0" indent="0" algn="r" rtl="1">
              <a:buNone/>
            </a:pPr>
            <a:r>
              <a:rPr lang="fa-IR" sz="1600" dirty="0">
                <a:latin typeface="IRANSansWeb" panose="02040503050201020203" pitchFamily="18" charset="-78"/>
                <a:cs typeface="IRANSansWeb" panose="02040503050201020203" pitchFamily="18" charset="-78"/>
              </a:rPr>
              <a:t>برادر بزدگ تر گریه می کرد مادر هراسان به سر خود می زد.پدر به این طرف و آن طرف می رفت، کم کم همه جمع شدند.</a:t>
            </a:r>
          </a:p>
          <a:p>
            <a:pPr marL="0" indent="0" algn="r" rtl="1">
              <a:buNone/>
            </a:pPr>
            <a:r>
              <a:rPr lang="fa-IR" sz="1600" dirty="0">
                <a:latin typeface="IRANSansWeb" panose="02040503050201020203" pitchFamily="18" charset="-78"/>
                <a:cs typeface="IRANSansWeb" panose="02040503050201020203" pitchFamily="18" charset="-78"/>
              </a:rPr>
              <a:t>ایرانی ، عرب همه نشانی بچه را می خواستند و به دنبال او می گشتند</a:t>
            </a:r>
          </a:p>
          <a:p>
            <a:pPr marL="0" indent="0" algn="r" rtl="1">
              <a:buNone/>
            </a:pPr>
            <a:r>
              <a:rPr lang="fa-IR" sz="1600" dirty="0">
                <a:latin typeface="IRANSansWeb" panose="02040503050201020203" pitchFamily="18" charset="-78"/>
                <a:cs typeface="IRANSansWeb" panose="02040503050201020203" pitchFamily="18" charset="-78"/>
              </a:rPr>
              <a:t>سعی می کردند مادر را آرام کنند و پدر را یاری.مادر هر لحظه بد تر می شد.پدر پیش شرطه ها رفت . آنها پرسیدند کارت مشخصات بر گردن بچه است؟ پدر گفت : نه شرطه گفت : مشکل و با ناراحتی سرش را تکان داد.</a:t>
            </a:r>
          </a:p>
          <a:p>
            <a:pPr marL="0" indent="0" algn="r" rtl="1">
              <a:buNone/>
            </a:pPr>
            <a:r>
              <a:rPr lang="fa-IR" sz="1600" dirty="0">
                <a:latin typeface="IRANSansWeb" panose="02040503050201020203" pitchFamily="18" charset="-78"/>
                <a:cs typeface="IRANSansWeb" panose="02040503050201020203" pitchFamily="18" charset="-78"/>
              </a:rPr>
              <a:t>مسجد النبی روی سرشان خراب شد.</a:t>
            </a:r>
          </a:p>
          <a:p>
            <a:pPr marL="0" indent="0" algn="r" rtl="1">
              <a:buNone/>
            </a:pPr>
            <a:r>
              <a:rPr lang="fa-IR" sz="1600" dirty="0">
                <a:latin typeface="IRANSansWeb" panose="02040503050201020203" pitchFamily="18" charset="-78"/>
                <a:cs typeface="IRANSansWeb" panose="02040503050201020203" pitchFamily="18" charset="-78"/>
              </a:rPr>
              <a:t>یعنی گم شد به همین راحتی. اگر بچه را بدزدند چه کار کنیم. هر جا را که نگاه می کردند تا چشم کار می کرد حرم بود و مردم در حال حرکت،و اثری ازکودک نبود. 40 دقیقه گذشت البته به پدر مادر و برادر 40 سال گذشت.</a:t>
            </a:r>
          </a:p>
          <a:p>
            <a:pPr marL="0" indent="0" algn="r" rtl="1">
              <a:buNone/>
            </a:pPr>
            <a:r>
              <a:rPr lang="fa-IR" sz="1600" dirty="0">
                <a:latin typeface="IRANSansWeb" panose="02040503050201020203" pitchFamily="18" charset="-78"/>
                <a:cs typeface="IRANSansWeb" panose="02040503050201020203" pitchFamily="18" charset="-78"/>
              </a:rPr>
              <a:t>مادر دست بر دامان پیامبر شد و زیر لب زمزمه کرده و گریه می کرد ناگهان یک سایه دید و دیگر ندید.</a:t>
            </a:r>
          </a:p>
          <a:p>
            <a:pPr marL="0" indent="0" algn="r" rtl="1">
              <a:buNone/>
            </a:pPr>
            <a:r>
              <a:rPr lang="fa-IR" sz="1600" dirty="0">
                <a:latin typeface="IRANSansWeb" panose="02040503050201020203" pitchFamily="18" charset="-78"/>
                <a:cs typeface="IRANSansWeb" panose="02040503050201020203" pitchFamily="18" charset="-78"/>
              </a:rPr>
              <a:t>به سمت در های حرم که سمت قبرستنان بقیع بود رفت ، هیچ نبود برگشت به حیاط مسجد.چهار درب خروجی بود تا دری آخر همین طور رفت به دنبال یک سایه در آخرین درب مشترک حرم و بقیع که به خیابان هم راه داشت کودک بین در ایستاده بود رو به رو ی بقیع و در حال و هوای خودش حسین حسین می کرد و به سینه اش می زد جایی ایستاده بود که دیده نمی شد یک لحظه که عقب تر آمده بود مادرش سایه او را دیده بود کودک معجزه آسا پیدا شد مادر سجده شکر به جا آورد و دست بچه را گرفت و به سمت بقیه رفت.</a:t>
            </a:r>
          </a:p>
          <a:p>
            <a:pPr marL="0" indent="0" algn="r" rtl="1">
              <a:buNone/>
            </a:pPr>
            <a:r>
              <a:rPr lang="fa-IR" sz="1600" dirty="0">
                <a:latin typeface="IRANSansWeb" panose="02040503050201020203" pitchFamily="18" charset="-78"/>
                <a:cs typeface="IRANSansWeb" panose="02040503050201020203" pitchFamily="18" charset="-78"/>
              </a:rPr>
              <a:t>همه خوشحال شدند. این داستان یک خاطره واقعی است. کودک این داستان کسی نیست جز </a:t>
            </a:r>
            <a:r>
              <a:rPr lang="fa-IR" sz="1600" b="1" dirty="0">
                <a:latin typeface="IRANSansWeb" panose="02040503050201020203" pitchFamily="18" charset="-78"/>
                <a:cs typeface="IRANSansWeb" panose="02040503050201020203" pitchFamily="18" charset="-78"/>
              </a:rPr>
              <a:t>امیر مهدی گلرو</a:t>
            </a:r>
          </a:p>
        </p:txBody>
      </p:sp>
    </p:spTree>
    <p:extLst>
      <p:ext uri="{BB962C8B-B14F-4D97-AF65-F5344CB8AC3E}">
        <p14:creationId xmlns:p14="http://schemas.microsoft.com/office/powerpoint/2010/main" val="3613992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2559AC-13B2-47CC-B0AB-9B8B313EA6CA}"/>
              </a:ext>
            </a:extLst>
          </p:cNvPr>
          <p:cNvSpPr>
            <a:spLocks noGrp="1"/>
          </p:cNvSpPr>
          <p:nvPr>
            <p:ph idx="1"/>
          </p:nvPr>
        </p:nvSpPr>
        <p:spPr>
          <a:xfrm>
            <a:off x="2791968" y="1177335"/>
            <a:ext cx="6913925" cy="3680369"/>
          </a:xfrm>
        </p:spPr>
        <p:txBody>
          <a:bodyPr>
            <a:noAutofit/>
          </a:bodyPr>
          <a:lstStyle/>
          <a:p>
            <a:pPr marL="0" indent="0" algn="ctr" rtl="1">
              <a:buNone/>
            </a:pPr>
            <a:r>
              <a:rPr lang="fa-IR" sz="24400" b="1" dirty="0">
                <a:ln w="6600">
                  <a:solidFill>
                    <a:schemeClr val="accent2"/>
                  </a:solidFill>
                  <a:prstDash val="solid"/>
                </a:ln>
                <a:solidFill>
                  <a:srgbClr val="FFFFFF"/>
                </a:solidFill>
                <a:effectLst>
                  <a:outerShdw dist="38100" dir="2700000" algn="tl" rotWithShape="0">
                    <a:schemeClr val="accent2"/>
                  </a:outerShdw>
                </a:effectLst>
                <a:latin typeface="IRANSansWeb" panose="02040503050201020203" pitchFamily="18" charset="-78"/>
                <a:cs typeface="IRANSansWeb" panose="02040503050201020203" pitchFamily="18" charset="-78"/>
              </a:rPr>
              <a:t>پایان</a:t>
            </a:r>
          </a:p>
        </p:txBody>
      </p:sp>
      <p:sp>
        <p:nvSpPr>
          <p:cNvPr id="4" name="Title 1">
            <a:extLst>
              <a:ext uri="{FF2B5EF4-FFF2-40B4-BE49-F238E27FC236}">
                <a16:creationId xmlns:a16="http://schemas.microsoft.com/office/drawing/2014/main" id="{B07248A9-F7D7-4800-80E2-34E98D338DE2}"/>
              </a:ext>
            </a:extLst>
          </p:cNvPr>
          <p:cNvSpPr>
            <a:spLocks noGrp="1"/>
          </p:cNvSpPr>
          <p:nvPr>
            <p:ph type="title"/>
          </p:nvPr>
        </p:nvSpPr>
        <p:spPr>
          <a:xfrm>
            <a:off x="8110728" y="5254462"/>
            <a:ext cx="3469086" cy="497114"/>
          </a:xfrm>
        </p:spPr>
        <p:txBody>
          <a:bodyPr>
            <a:normAutofit/>
          </a:bodyPr>
          <a:lstStyle/>
          <a:p>
            <a:pPr algn="r" rtl="1"/>
            <a:r>
              <a:rPr lang="fa-IR" sz="2400" dirty="0">
                <a:latin typeface="IRANSansWeb" panose="02040503050201020203" pitchFamily="18" charset="-78"/>
                <a:cs typeface="IRANSansWeb" panose="02040503050201020203" pitchFamily="18" charset="-78"/>
              </a:rPr>
              <a:t>گردآورنده: امیر مهدی گلرو</a:t>
            </a:r>
            <a:endParaRPr lang="en-US" sz="2400" dirty="0">
              <a:latin typeface="IRANSansWeb" panose="02040503050201020203" pitchFamily="18" charset="-78"/>
              <a:cs typeface="IRANSansWeb" panose="02040503050201020203" pitchFamily="18" charset="-78"/>
            </a:endParaRPr>
          </a:p>
        </p:txBody>
      </p:sp>
      <p:sp>
        <p:nvSpPr>
          <p:cNvPr id="5" name="Rectangle: Rounded Corners 4">
            <a:hlinkClick r:id="rId2" action="ppaction://hlinksldjump"/>
            <a:extLst>
              <a:ext uri="{FF2B5EF4-FFF2-40B4-BE49-F238E27FC236}">
                <a16:creationId xmlns:a16="http://schemas.microsoft.com/office/drawing/2014/main" id="{ACD15384-0C67-4A42-8B33-5A4BBA80D1FC}"/>
              </a:ext>
            </a:extLst>
          </p:cNvPr>
          <p:cNvSpPr/>
          <p:nvPr/>
        </p:nvSpPr>
        <p:spPr>
          <a:xfrm>
            <a:off x="909229" y="5909186"/>
            <a:ext cx="2138771" cy="797847"/>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a:solidFill>
                  <a:srgbClr val="FF0000"/>
                </a:solidFill>
                <a:latin typeface="IRANSansWeb" panose="02040503050201020203" pitchFamily="18" charset="-78"/>
                <a:cs typeface="IRANSansWeb" panose="02040503050201020203" pitchFamily="18" charset="-78"/>
              </a:rPr>
              <a:t>بازگشت به خانه</a:t>
            </a:r>
            <a:endParaRPr lang="en-US" sz="2000" dirty="0">
              <a:solidFill>
                <a:srgbClr val="FF0000"/>
              </a:solidFill>
              <a:latin typeface="IRANSansWeb" panose="02040503050201020203" pitchFamily="18" charset="-78"/>
              <a:cs typeface="IRANSansWeb" panose="02040503050201020203" pitchFamily="18" charset="-78"/>
            </a:endParaRPr>
          </a:p>
        </p:txBody>
      </p:sp>
    </p:spTree>
    <p:extLst>
      <p:ext uri="{BB962C8B-B14F-4D97-AF65-F5344CB8AC3E}">
        <p14:creationId xmlns:p14="http://schemas.microsoft.com/office/powerpoint/2010/main" val="4280110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393C-1D65-4B64-88C5-28929BE5FC7B}"/>
              </a:ext>
            </a:extLst>
          </p:cNvPr>
          <p:cNvSpPr>
            <a:spLocks noGrp="1"/>
          </p:cNvSpPr>
          <p:nvPr>
            <p:ph type="title"/>
          </p:nvPr>
        </p:nvSpPr>
        <p:spPr>
          <a:xfrm>
            <a:off x="3611898" y="288711"/>
            <a:ext cx="5356123" cy="935396"/>
          </a:xfrm>
        </p:spPr>
        <p:txBody>
          <a:bodyPr>
            <a:noAutofit/>
          </a:bodyPr>
          <a:lstStyle/>
          <a:p>
            <a:pPr algn="ctr" rtl="1"/>
            <a:r>
              <a:rPr lang="fa-IR" sz="6000" dirty="0">
                <a:ln w="0"/>
                <a:solidFill>
                  <a:schemeClr val="accent6">
                    <a:lumMod val="75000"/>
                  </a:schemeClr>
                </a:solidFill>
                <a:effectLst>
                  <a:outerShdw blurRad="38100" dist="38100" dir="2700000" algn="tl">
                    <a:srgbClr val="000000">
                      <a:alpha val="43137"/>
                    </a:srgbClr>
                  </a:outerShdw>
                </a:effectLst>
                <a:latin typeface="IRANSans" panose="020B0506030804020204" pitchFamily="34" charset="-78"/>
                <a:cs typeface="IRANSans" panose="020B0506030804020204" pitchFamily="34" charset="-78"/>
              </a:rPr>
              <a:t>پژوهشگر نوجوان</a:t>
            </a:r>
            <a:endParaRPr lang="en-US" sz="6000" dirty="0">
              <a:ln w="0"/>
              <a:solidFill>
                <a:schemeClr val="accent6">
                  <a:lumMod val="75000"/>
                </a:schemeClr>
              </a:solidFill>
              <a:effectLst>
                <a:outerShdw blurRad="38100" dist="38100" dir="2700000" algn="tl">
                  <a:srgbClr val="000000">
                    <a:alpha val="43137"/>
                  </a:srgbClr>
                </a:outerShdw>
              </a:effectLst>
              <a:latin typeface="IRANSans" panose="020B0506030804020204" pitchFamily="34" charset="-78"/>
              <a:cs typeface="IRANSans" panose="020B0506030804020204" pitchFamily="34" charset="-78"/>
            </a:endParaRPr>
          </a:p>
        </p:txBody>
      </p:sp>
      <p:sp>
        <p:nvSpPr>
          <p:cNvPr id="6" name="Rectangle: Rounded Corners 5">
            <a:hlinkClick r:id="rId3" action="ppaction://hlinksldjump"/>
            <a:extLst>
              <a:ext uri="{FF2B5EF4-FFF2-40B4-BE49-F238E27FC236}">
                <a16:creationId xmlns:a16="http://schemas.microsoft.com/office/drawing/2014/main" id="{46A73B41-A7A1-4251-BDC1-6F101EFF4620}"/>
              </a:ext>
            </a:extLst>
          </p:cNvPr>
          <p:cNvSpPr/>
          <p:nvPr/>
        </p:nvSpPr>
        <p:spPr>
          <a:xfrm>
            <a:off x="2526921" y="2667397"/>
            <a:ext cx="1700980" cy="173129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3600" dirty="0">
                <a:solidFill>
                  <a:srgbClr val="FF0000"/>
                </a:solidFill>
                <a:latin typeface="IRANSans" panose="020B0506030804020204" pitchFamily="34" charset="-78"/>
                <a:cs typeface="IRANSans" panose="020B0506030804020204" pitchFamily="34" charset="-78"/>
              </a:rPr>
              <a:t>تاریخ</a:t>
            </a:r>
            <a:endParaRPr lang="en-US" sz="3600" dirty="0">
              <a:solidFill>
                <a:srgbClr val="FF0000"/>
              </a:solidFill>
              <a:latin typeface="IRANSans" panose="020B0506030804020204" pitchFamily="34" charset="-78"/>
              <a:cs typeface="IRANSans" panose="020B0506030804020204" pitchFamily="34" charset="-78"/>
            </a:endParaRPr>
          </a:p>
        </p:txBody>
      </p:sp>
      <p:sp>
        <p:nvSpPr>
          <p:cNvPr id="7" name="Rectangle: Rounded Corners 6">
            <a:hlinkClick r:id="rId4" action="ppaction://hlinksldjump"/>
            <a:extLst>
              <a:ext uri="{FF2B5EF4-FFF2-40B4-BE49-F238E27FC236}">
                <a16:creationId xmlns:a16="http://schemas.microsoft.com/office/drawing/2014/main" id="{2D800A84-C893-4AA8-9A71-173413F44B87}"/>
              </a:ext>
            </a:extLst>
          </p:cNvPr>
          <p:cNvSpPr/>
          <p:nvPr/>
        </p:nvSpPr>
        <p:spPr>
          <a:xfrm>
            <a:off x="5439470" y="4143822"/>
            <a:ext cx="1700980" cy="1731290"/>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a-IR" sz="2800" dirty="0">
                <a:solidFill>
                  <a:srgbClr val="00B050"/>
                </a:solidFill>
                <a:latin typeface="IRANSans" panose="020B0506030804020204" pitchFamily="34" charset="-78"/>
                <a:cs typeface="IRANSans" panose="020B0506030804020204" pitchFamily="34" charset="-78"/>
              </a:rPr>
              <a:t>جغرافیا</a:t>
            </a:r>
            <a:endParaRPr lang="en-US" sz="2800" dirty="0">
              <a:solidFill>
                <a:srgbClr val="00B050"/>
              </a:solidFill>
              <a:latin typeface="IRANSans" panose="020B0506030804020204" pitchFamily="34" charset="-78"/>
              <a:cs typeface="IRANSans" panose="020B0506030804020204" pitchFamily="34" charset="-78"/>
            </a:endParaRPr>
          </a:p>
        </p:txBody>
      </p:sp>
      <p:sp>
        <p:nvSpPr>
          <p:cNvPr id="8" name="Rectangle: Rounded Corners 7">
            <a:hlinkClick r:id="rId5" action="ppaction://hlinksldjump"/>
            <a:extLst>
              <a:ext uri="{FF2B5EF4-FFF2-40B4-BE49-F238E27FC236}">
                <a16:creationId xmlns:a16="http://schemas.microsoft.com/office/drawing/2014/main" id="{502EBB26-8D7C-4905-B112-66C0CDE7041C}"/>
              </a:ext>
            </a:extLst>
          </p:cNvPr>
          <p:cNvSpPr/>
          <p:nvPr/>
        </p:nvSpPr>
        <p:spPr>
          <a:xfrm>
            <a:off x="8254364" y="2667397"/>
            <a:ext cx="1700980" cy="1731290"/>
          </a:xfrm>
          <a:prstGeom prst="roundRect">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2400" b="1" dirty="0">
                <a:solidFill>
                  <a:schemeClr val="accent6">
                    <a:lumMod val="50000"/>
                  </a:schemeClr>
                </a:solidFill>
                <a:latin typeface="IRANSans" panose="020B0506030804020204" pitchFamily="34" charset="-78"/>
                <a:cs typeface="IRANSans" panose="020B0506030804020204" pitchFamily="34" charset="-78"/>
              </a:rPr>
              <a:t>اجتماعی</a:t>
            </a:r>
            <a:endParaRPr lang="en-US" sz="2400" b="1" dirty="0">
              <a:solidFill>
                <a:schemeClr val="accent6">
                  <a:lumMod val="50000"/>
                </a:schemeClr>
              </a:solidFill>
              <a:latin typeface="IRANSans" panose="020B0506030804020204" pitchFamily="34" charset="-78"/>
              <a:cs typeface="IRANSans" panose="020B0506030804020204" pitchFamily="34" charset="-78"/>
            </a:endParaRPr>
          </a:p>
        </p:txBody>
      </p:sp>
      <p:sp>
        <p:nvSpPr>
          <p:cNvPr id="9" name="Title 1">
            <a:extLst>
              <a:ext uri="{FF2B5EF4-FFF2-40B4-BE49-F238E27FC236}">
                <a16:creationId xmlns:a16="http://schemas.microsoft.com/office/drawing/2014/main" id="{4D899C73-07B1-4163-94AD-F966E74A518A}"/>
              </a:ext>
            </a:extLst>
          </p:cNvPr>
          <p:cNvSpPr txBox="1">
            <a:spLocks/>
          </p:cNvSpPr>
          <p:nvPr/>
        </p:nvSpPr>
        <p:spPr>
          <a:xfrm>
            <a:off x="4349563" y="6090298"/>
            <a:ext cx="3492873" cy="337135"/>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rtl="1"/>
            <a:r>
              <a:rPr lang="fa-IR" sz="1200" dirty="0">
                <a:solidFill>
                  <a:srgbClr val="00B0F0"/>
                </a:solidFill>
                <a:latin typeface="IRANSans" panose="020B0506030804020204" pitchFamily="34" charset="-78"/>
                <a:cs typeface="IRANSans" panose="020B0506030804020204" pitchFamily="34" charset="-78"/>
              </a:rPr>
              <a:t>معلم عزیز لطفا روی درس مورد نظر خود کلیک نمایید </a:t>
            </a:r>
            <a:endParaRPr lang="en-US" sz="1200" dirty="0">
              <a:solidFill>
                <a:srgbClr val="00B0F0"/>
              </a:solidFill>
              <a:latin typeface="IRANSans" panose="020B0506030804020204" pitchFamily="34" charset="-78"/>
              <a:cs typeface="IRANSans" panose="020B0506030804020204" pitchFamily="34" charset="-78"/>
            </a:endParaRPr>
          </a:p>
        </p:txBody>
      </p:sp>
      <p:sp>
        <p:nvSpPr>
          <p:cNvPr id="11" name="Rectangle: Rounded Corners 10">
            <a:hlinkClick r:id="rId6" action="ppaction://hlinksldjump"/>
            <a:extLst>
              <a:ext uri="{FF2B5EF4-FFF2-40B4-BE49-F238E27FC236}">
                <a16:creationId xmlns:a16="http://schemas.microsoft.com/office/drawing/2014/main" id="{42800B67-2D3D-4263-B82F-6BD8464A9D95}"/>
              </a:ext>
            </a:extLst>
          </p:cNvPr>
          <p:cNvSpPr/>
          <p:nvPr/>
        </p:nvSpPr>
        <p:spPr>
          <a:xfrm>
            <a:off x="5439470" y="1331700"/>
            <a:ext cx="1700980" cy="1731290"/>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800" dirty="0">
                <a:solidFill>
                  <a:schemeClr val="accent2">
                    <a:lumMod val="75000"/>
                  </a:schemeClr>
                </a:solidFill>
                <a:latin typeface="IRANSans" panose="020B0506030804020204" pitchFamily="34" charset="-78"/>
                <a:cs typeface="IRANSans" panose="020B0506030804020204" pitchFamily="34" charset="-78"/>
              </a:rPr>
              <a:t>ادبیات</a:t>
            </a:r>
            <a:endParaRPr lang="en-US" sz="2800" dirty="0">
              <a:solidFill>
                <a:schemeClr val="accent2">
                  <a:lumMod val="75000"/>
                </a:schemeClr>
              </a:solidFill>
              <a:latin typeface="IRANSans" panose="020B0506030804020204" pitchFamily="34" charset="-78"/>
              <a:cs typeface="IRANSans" panose="020B0506030804020204" pitchFamily="34" charset="-78"/>
            </a:endParaRPr>
          </a:p>
        </p:txBody>
      </p:sp>
    </p:spTree>
    <p:extLst>
      <p:ext uri="{BB962C8B-B14F-4D97-AF65-F5344CB8AC3E}">
        <p14:creationId xmlns:p14="http://schemas.microsoft.com/office/powerpoint/2010/main" val="23702171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C72853-C100-442D-9A13-62550021C1B6}"/>
              </a:ext>
            </a:extLst>
          </p:cNvPr>
          <p:cNvSpPr>
            <a:spLocks noGrp="1"/>
          </p:cNvSpPr>
          <p:nvPr>
            <p:ph idx="1"/>
          </p:nvPr>
        </p:nvSpPr>
        <p:spPr>
          <a:xfrm>
            <a:off x="3281114" y="2254928"/>
            <a:ext cx="6670754" cy="2964583"/>
          </a:xfrm>
        </p:spPr>
        <p:txBody>
          <a:bodyPr>
            <a:noAutofit/>
          </a:bodyPr>
          <a:lstStyle/>
          <a:p>
            <a:pPr marL="0" indent="0" algn="ctr" rtl="1">
              <a:buNone/>
            </a:pPr>
            <a:r>
              <a:rPr lang="fa-IR" sz="16700" dirty="0">
                <a:solidFill>
                  <a:srgbClr val="00B050"/>
                </a:solidFill>
                <a:latin typeface="IRANSansWeb" panose="02040503050201020203" pitchFamily="18" charset="-78"/>
                <a:cs typeface="IRANSansWeb" panose="02040503050201020203" pitchFamily="18" charset="-78"/>
              </a:rPr>
              <a:t>جغرافیا</a:t>
            </a:r>
            <a:endParaRPr lang="en-US" sz="20000" dirty="0">
              <a:solidFill>
                <a:srgbClr val="00B050"/>
              </a:solidFill>
              <a:latin typeface="IRANSansWeb" panose="02040503050201020203" pitchFamily="18" charset="-78"/>
              <a:cs typeface="IRANSansWeb" panose="02040503050201020203" pitchFamily="18" charset="-78"/>
            </a:endParaRPr>
          </a:p>
        </p:txBody>
      </p:sp>
    </p:spTree>
    <p:extLst>
      <p:ext uri="{BB962C8B-B14F-4D97-AF65-F5344CB8AC3E}">
        <p14:creationId xmlns:p14="http://schemas.microsoft.com/office/powerpoint/2010/main" val="515387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B369A-8FEF-4DF9-92AA-5D3D11BD3CD4}"/>
              </a:ext>
            </a:extLst>
          </p:cNvPr>
          <p:cNvSpPr>
            <a:spLocks noGrp="1"/>
          </p:cNvSpPr>
          <p:nvPr>
            <p:ph type="title"/>
          </p:nvPr>
        </p:nvSpPr>
        <p:spPr>
          <a:xfrm>
            <a:off x="1619903" y="398214"/>
            <a:ext cx="9601200" cy="1485900"/>
          </a:xfrm>
        </p:spPr>
        <p:txBody>
          <a:bodyPr>
            <a:normAutofit/>
          </a:bodyPr>
          <a:lstStyle/>
          <a:p>
            <a:pPr algn="ctr"/>
            <a:r>
              <a:rPr lang="fa-IR" sz="6000" dirty="0">
                <a:latin typeface="IRANSansWeb" panose="02040503050201020203" pitchFamily="18" charset="-78"/>
                <a:cs typeface="IRANSansWeb" panose="02040503050201020203" pitchFamily="18" charset="-78"/>
              </a:rPr>
              <a:t>موقعیت جغرافیایی</a:t>
            </a:r>
            <a:endParaRPr lang="en-US" sz="6000" dirty="0">
              <a:latin typeface="IRANSansWeb" panose="02040503050201020203" pitchFamily="18" charset="-78"/>
              <a:cs typeface="IRANSansWeb" panose="02040503050201020203" pitchFamily="18" charset="-78"/>
            </a:endParaRPr>
          </a:p>
        </p:txBody>
      </p:sp>
      <p:pic>
        <p:nvPicPr>
          <p:cNvPr id="11" name="Picture 10">
            <a:extLst>
              <a:ext uri="{FF2B5EF4-FFF2-40B4-BE49-F238E27FC236}">
                <a16:creationId xmlns:a16="http://schemas.microsoft.com/office/drawing/2014/main" id="{77172337-C6ED-4EBF-825B-087A0E5E02A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69826" y="1450513"/>
            <a:ext cx="9151277" cy="5023608"/>
          </a:xfrm>
          <a:prstGeom prst="rect">
            <a:avLst/>
          </a:prstGeom>
          <a:ln>
            <a:noFill/>
          </a:ln>
          <a:effectLst>
            <a:softEdge rad="112500"/>
          </a:effectLst>
        </p:spPr>
      </p:pic>
      <p:sp>
        <p:nvSpPr>
          <p:cNvPr id="16" name="Title 1">
            <a:extLst>
              <a:ext uri="{FF2B5EF4-FFF2-40B4-BE49-F238E27FC236}">
                <a16:creationId xmlns:a16="http://schemas.microsoft.com/office/drawing/2014/main" id="{827B34B8-09DB-4C74-BE34-7F2186F03F13}"/>
              </a:ext>
            </a:extLst>
          </p:cNvPr>
          <p:cNvSpPr txBox="1">
            <a:spLocks/>
          </p:cNvSpPr>
          <p:nvPr/>
        </p:nvSpPr>
        <p:spPr>
          <a:xfrm>
            <a:off x="3687675" y="1873097"/>
            <a:ext cx="5465656"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endParaRPr lang="en-US" sz="9600" dirty="0">
              <a:latin typeface="Arabic Typesetting" panose="03020402040406030203" pitchFamily="66" charset="-78"/>
              <a:cs typeface="Arabic Typesetting" panose="03020402040406030203" pitchFamily="66" charset="-78"/>
            </a:endParaRPr>
          </a:p>
        </p:txBody>
      </p:sp>
      <p:sp>
        <p:nvSpPr>
          <p:cNvPr id="18" name="Rectangle 17">
            <a:extLst>
              <a:ext uri="{FF2B5EF4-FFF2-40B4-BE49-F238E27FC236}">
                <a16:creationId xmlns:a16="http://schemas.microsoft.com/office/drawing/2014/main" id="{C95DF233-6AB5-44D0-86F2-3394EAB52A2A}"/>
              </a:ext>
            </a:extLst>
          </p:cNvPr>
          <p:cNvSpPr/>
          <p:nvPr/>
        </p:nvSpPr>
        <p:spPr>
          <a:xfrm>
            <a:off x="8294914" y="3499004"/>
            <a:ext cx="1763486" cy="1061829"/>
          </a:xfrm>
          <a:prstGeom prst="rect">
            <a:avLst/>
          </a:prstGeom>
        </p:spPr>
        <p:txBody>
          <a:bodyPr wrap="square">
            <a:spAutoFit/>
          </a:bodyPr>
          <a:lstStyle/>
          <a:p>
            <a:pPr algn="r" rtl="1"/>
            <a:r>
              <a:rPr lang="fa-IR" sz="900" dirty="0">
                <a:latin typeface="Arabic Typesetting" panose="03020402040406030203" pitchFamily="66" charset="-78"/>
                <a:cs typeface="Arabic Typesetting" panose="03020402040406030203" pitchFamily="66" charset="-78"/>
              </a:rPr>
              <a:t>شهر مشهد مرکز استان خراسان رضوی با ۳۵۱ کیلومتر مربع مساحت،</a:t>
            </a:r>
            <a:r>
              <a:rPr lang="fa-IR" sz="900" baseline="30000" dirty="0">
                <a:latin typeface="Arabic Typesetting" panose="03020402040406030203" pitchFamily="66" charset="-78"/>
                <a:cs typeface="Arabic Typesetting" panose="03020402040406030203" pitchFamily="66" charset="-78"/>
                <a:hlinkClick r:id="rId3"/>
              </a:rPr>
              <a:t>[۴]</a:t>
            </a:r>
            <a:r>
              <a:rPr lang="fa-IR" sz="900" dirty="0">
                <a:latin typeface="Arabic Typesetting" panose="03020402040406030203" pitchFamily="66" charset="-78"/>
                <a:cs typeface="Arabic Typesetting" panose="03020402040406030203" pitchFamily="66" charset="-78"/>
              </a:rPr>
              <a:t> در شمال‌شرق ایران و در طول جغرافیایی ۵۹ درجه و ۱۵ دقیقه تا ۶۰ درجه و ۳۶ دقیقه و عرض جغرافیایی ۳۵ درجه و ۴۳ دقیقه تا ۳۷ درجه و ۸ دقیقه و در حوضهٔ آبریز </a:t>
            </a:r>
            <a:r>
              <a:rPr lang="fa-IR" sz="900" dirty="0">
                <a:latin typeface="Arabic Typesetting" panose="03020402040406030203" pitchFamily="66" charset="-78"/>
                <a:cs typeface="Arabic Typesetting" panose="03020402040406030203" pitchFamily="66" charset="-78"/>
                <a:hlinkClick r:id="rId4" tooltip="کشف‌رود"/>
              </a:rPr>
              <a:t>کشف‌رود</a:t>
            </a:r>
            <a:r>
              <a:rPr lang="fa-IR" sz="900" dirty="0">
                <a:latin typeface="Arabic Typesetting" panose="03020402040406030203" pitchFamily="66" charset="-78"/>
                <a:cs typeface="Arabic Typesetting" panose="03020402040406030203" pitchFamily="66" charset="-78"/>
              </a:rPr>
              <a:t>، بین رشته‌کوه‌های </a:t>
            </a:r>
            <a:r>
              <a:rPr lang="fa-IR" sz="900" dirty="0">
                <a:latin typeface="Arabic Typesetting" panose="03020402040406030203" pitchFamily="66" charset="-78"/>
                <a:cs typeface="Arabic Typesetting" panose="03020402040406030203" pitchFamily="66" charset="-78"/>
                <a:hlinkClick r:id="rId5" tooltip="کوه بینالود"/>
              </a:rPr>
              <a:t>بینالود</a:t>
            </a:r>
            <a:r>
              <a:rPr lang="fa-IR" sz="900" dirty="0">
                <a:latin typeface="Arabic Typesetting" panose="03020402040406030203" pitchFamily="66" charset="-78"/>
                <a:cs typeface="Arabic Typesetting" panose="03020402040406030203" pitchFamily="66" charset="-78"/>
              </a:rPr>
              <a:t> و </a:t>
            </a:r>
            <a:r>
              <a:rPr lang="fa-IR" sz="900" dirty="0">
                <a:latin typeface="Arabic Typesetting" panose="03020402040406030203" pitchFamily="66" charset="-78"/>
                <a:cs typeface="Arabic Typesetting" panose="03020402040406030203" pitchFamily="66" charset="-78"/>
                <a:hlinkClick r:id="rId6" tooltip="هزارمسجد"/>
              </a:rPr>
              <a:t>هزارمسجد</a:t>
            </a:r>
            <a:r>
              <a:rPr lang="fa-IR" sz="900" dirty="0">
                <a:latin typeface="Arabic Typesetting" panose="03020402040406030203" pitchFamily="66" charset="-78"/>
                <a:cs typeface="Arabic Typesetting" panose="03020402040406030203" pitchFamily="66" charset="-78"/>
              </a:rPr>
              <a:t> واقع است. ارتفاع شهر از سطح دریا حدود ۱۰۵۰ متر (حداکثر ۱۱۵۰ متر و حداقل ۹۵۰ متر) است.</a:t>
            </a:r>
            <a:endParaRPr lang="en-US" sz="9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288832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A1595-ECC7-4B82-A814-7A675CD887EB}"/>
              </a:ext>
            </a:extLst>
          </p:cNvPr>
          <p:cNvSpPr>
            <a:spLocks noGrp="1"/>
          </p:cNvSpPr>
          <p:nvPr>
            <p:ph type="title"/>
          </p:nvPr>
        </p:nvSpPr>
        <p:spPr>
          <a:xfrm>
            <a:off x="2788532" y="142043"/>
            <a:ext cx="6614935" cy="1082350"/>
          </a:xfrm>
        </p:spPr>
        <p:txBody>
          <a:bodyPr>
            <a:noAutofit/>
          </a:bodyPr>
          <a:lstStyle/>
          <a:p>
            <a:pPr algn="ctr" rtl="1"/>
            <a:r>
              <a:rPr lang="fa-IR" sz="6000" dirty="0">
                <a:latin typeface="IRANSansWeb" panose="02040503050201020203" pitchFamily="18" charset="-78"/>
                <a:cs typeface="IRANSansWeb" panose="02040503050201020203" pitchFamily="18" charset="-78"/>
              </a:rPr>
              <a:t>پوشش گیاهی</a:t>
            </a:r>
            <a:endParaRPr lang="en-US" sz="6000" dirty="0">
              <a:latin typeface="IRANSansWeb" panose="02040503050201020203" pitchFamily="18" charset="-78"/>
              <a:cs typeface="IRANSansWeb" panose="02040503050201020203" pitchFamily="18" charset="-78"/>
            </a:endParaRPr>
          </a:p>
        </p:txBody>
      </p:sp>
      <p:sp>
        <p:nvSpPr>
          <p:cNvPr id="3" name="Content Placeholder 2">
            <a:extLst>
              <a:ext uri="{FF2B5EF4-FFF2-40B4-BE49-F238E27FC236}">
                <a16:creationId xmlns:a16="http://schemas.microsoft.com/office/drawing/2014/main" id="{0EFFFD16-D40D-4D1B-BC4E-664C1216B3A5}"/>
              </a:ext>
            </a:extLst>
          </p:cNvPr>
          <p:cNvSpPr>
            <a:spLocks noGrp="1"/>
          </p:cNvSpPr>
          <p:nvPr>
            <p:ph idx="1"/>
          </p:nvPr>
        </p:nvSpPr>
        <p:spPr>
          <a:xfrm>
            <a:off x="1558213" y="1045030"/>
            <a:ext cx="9601200" cy="2967133"/>
          </a:xfrm>
        </p:spPr>
        <p:txBody>
          <a:bodyPr>
            <a:noAutofit/>
          </a:bodyPr>
          <a:lstStyle/>
          <a:p>
            <a:pPr marL="0" indent="0" algn="r" rtl="1">
              <a:buNone/>
            </a:pPr>
            <a:r>
              <a:rPr lang="fa-IR" sz="1400" dirty="0">
                <a:latin typeface="IRANSansWeb" panose="02040503050201020203" pitchFamily="18" charset="-78"/>
                <a:cs typeface="IRANSansWeb" panose="02040503050201020203" pitchFamily="18" charset="-78"/>
              </a:rPr>
              <a:t>در این استان انواع گیاهان از درختان نیمه گرمسیری همچون انار و انجیر و پسته گرفته تا گیاهان سردسیری همچون ریواس پرورش یابد و محصولات مختلف همچون زعفران و محصولات جالیزی ممتاز، در مزارع وسیع و در حجم زیاد، قابل کشت پسته؛ به صورت نقاط كم وسعت از شمال تا شمال شرق استان پراكنده شده است</a:t>
            </a:r>
          </a:p>
          <a:p>
            <a:pPr marL="0" indent="0" algn="r" rtl="1">
              <a:buNone/>
            </a:pPr>
            <a:r>
              <a:rPr lang="fa-IR" sz="1400" dirty="0">
                <a:latin typeface="IRANSansWeb" panose="02040503050201020203" pitchFamily="18" charset="-78"/>
                <a:cs typeface="IRANSansWeb" panose="02040503050201020203" pitchFamily="18" charset="-78"/>
              </a:rPr>
              <a:t> </a:t>
            </a:r>
          </a:p>
          <a:p>
            <a:pPr marL="0" indent="0" algn="r" rtl="1">
              <a:buNone/>
            </a:pPr>
            <a:r>
              <a:rPr lang="fa-IR" sz="1400" dirty="0">
                <a:latin typeface="IRANSansWeb" panose="02040503050201020203" pitchFamily="18" charset="-78"/>
                <a:cs typeface="IRANSansWeb" panose="02040503050201020203" pitchFamily="18" charset="-78"/>
              </a:rPr>
              <a:t> بنه و بادامشک؛ عمدتاً در ارتفاعات مركزی و جنوبی استان يافت می‌شوند</a:t>
            </a:r>
          </a:p>
          <a:p>
            <a:pPr marL="0" indent="0" algn="r" rtl="1">
              <a:buNone/>
            </a:pPr>
            <a:r>
              <a:rPr lang="fa-IR" sz="1400" dirty="0">
                <a:latin typeface="IRANSansWeb" panose="02040503050201020203" pitchFamily="18" charset="-78"/>
                <a:cs typeface="IRANSansWeb" panose="02040503050201020203" pitchFamily="18" charset="-78"/>
              </a:rPr>
              <a:t> </a:t>
            </a:r>
          </a:p>
          <a:p>
            <a:pPr marL="0" indent="0" algn="r" rtl="1">
              <a:buNone/>
            </a:pPr>
            <a:r>
              <a:rPr lang="fa-IR" sz="1400" dirty="0">
                <a:latin typeface="IRANSansWeb" panose="02040503050201020203" pitchFamily="18" charset="-78"/>
                <a:cs typeface="IRANSansWeb" panose="02040503050201020203" pitchFamily="18" charset="-78"/>
              </a:rPr>
              <a:t>جنگل‌های بيابانی؛ شامل گونه‌هايی از تاغ و گز و قيچ كه در نواحی بيابانی غرب و جنوب استان ديده می‌شوند</a:t>
            </a:r>
          </a:p>
          <a:p>
            <a:pPr marL="0" indent="0" algn="r" rtl="1">
              <a:buNone/>
            </a:pPr>
            <a:r>
              <a:rPr lang="fa-IR" sz="1400" dirty="0">
                <a:latin typeface="IRANSansWeb" panose="02040503050201020203" pitchFamily="18" charset="-78"/>
                <a:cs typeface="IRANSansWeb" panose="02040503050201020203" pitchFamily="18" charset="-78"/>
              </a:rPr>
              <a:t>علاوه بر جوامع ذكر شده، در مناطقی از استان مانند طرقبه در مشهد، درختچه ارغوان و پده در سرخس به صورت پراكنده ديده می‌شود</a:t>
            </a:r>
          </a:p>
          <a:p>
            <a:pPr marL="0" indent="0" algn="r" rtl="1">
              <a:buNone/>
            </a:pPr>
            <a:endParaRPr lang="en-US" sz="1400" dirty="0">
              <a:latin typeface="IRANSansWeb" panose="02040503050201020203" pitchFamily="18" charset="-78"/>
              <a:cs typeface="IRANSansWeb" panose="02040503050201020203" pitchFamily="18" charset="-78"/>
            </a:endParaRPr>
          </a:p>
        </p:txBody>
      </p:sp>
      <p:pic>
        <p:nvPicPr>
          <p:cNvPr id="5" name="Picture 4">
            <a:extLst>
              <a:ext uri="{FF2B5EF4-FFF2-40B4-BE49-F238E27FC236}">
                <a16:creationId xmlns:a16="http://schemas.microsoft.com/office/drawing/2014/main" id="{554E90EF-8E1D-4B2B-9452-7F2624F4D16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55433" y="3639846"/>
            <a:ext cx="9303981" cy="3076112"/>
          </a:xfrm>
          <a:prstGeom prst="rect">
            <a:avLst/>
          </a:prstGeom>
        </p:spPr>
      </p:pic>
    </p:spTree>
    <p:extLst>
      <p:ext uri="{BB962C8B-B14F-4D97-AF65-F5344CB8AC3E}">
        <p14:creationId xmlns:p14="http://schemas.microsoft.com/office/powerpoint/2010/main" val="568985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circle(in)">
                                      <p:cBhvr>
                                        <p:cTn id="49" dur="20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2000"/>
                                        <p:tgtEl>
                                          <p:spTgt spid="5"/>
                                        </p:tgtEl>
                                      </p:cBhvr>
                                    </p:animEffect>
                                    <p:anim calcmode="lin" valueType="num">
                                      <p:cBhvr>
                                        <p:cTn id="55" dur="2000" fill="hold"/>
                                        <p:tgtEl>
                                          <p:spTgt spid="5"/>
                                        </p:tgtEl>
                                        <p:attrNameLst>
                                          <p:attrName>ppt_w</p:attrName>
                                        </p:attrNameLst>
                                      </p:cBhvr>
                                      <p:tavLst>
                                        <p:tav tm="0" fmla="#ppt_w*sin(2.5*pi*$)">
                                          <p:val>
                                            <p:fltVal val="0"/>
                                          </p:val>
                                        </p:tav>
                                        <p:tav tm="100000">
                                          <p:val>
                                            <p:fltVal val="1"/>
                                          </p:val>
                                        </p:tav>
                                      </p:tavLst>
                                    </p:anim>
                                    <p:anim calcmode="lin" valueType="num">
                                      <p:cBhvr>
                                        <p:cTn id="5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E72C-D047-48E8-8B4E-29FF1A35A383}"/>
              </a:ext>
            </a:extLst>
          </p:cNvPr>
          <p:cNvSpPr>
            <a:spLocks noGrp="1"/>
          </p:cNvSpPr>
          <p:nvPr>
            <p:ph type="title"/>
          </p:nvPr>
        </p:nvSpPr>
        <p:spPr>
          <a:xfrm>
            <a:off x="2863913" y="184280"/>
            <a:ext cx="7221893" cy="1105678"/>
          </a:xfrm>
        </p:spPr>
        <p:txBody>
          <a:bodyPr>
            <a:noAutofit/>
          </a:bodyPr>
          <a:lstStyle/>
          <a:p>
            <a:pPr algn="ctr" rtl="1"/>
            <a:r>
              <a:rPr lang="fa-IR" sz="4800" dirty="0">
                <a:latin typeface="IRANSansWeb" panose="02040503050201020203" pitchFamily="18" charset="-78"/>
                <a:cs typeface="IRANSansWeb" panose="02040503050201020203" pitchFamily="18" charset="-78"/>
              </a:rPr>
              <a:t>اقتصاد(بیشترین شغل مردم)</a:t>
            </a:r>
            <a:endParaRPr lang="en-US" sz="4800" dirty="0">
              <a:latin typeface="IRANSansWeb" panose="02040503050201020203" pitchFamily="18" charset="-78"/>
              <a:cs typeface="IRANSansWeb" panose="02040503050201020203" pitchFamily="18" charset="-78"/>
            </a:endParaRPr>
          </a:p>
        </p:txBody>
      </p:sp>
      <p:sp>
        <p:nvSpPr>
          <p:cNvPr id="3" name="Content Placeholder 2">
            <a:extLst>
              <a:ext uri="{FF2B5EF4-FFF2-40B4-BE49-F238E27FC236}">
                <a16:creationId xmlns:a16="http://schemas.microsoft.com/office/drawing/2014/main" id="{0728E2BF-3721-4F4F-8406-B8F5C722B23B}"/>
              </a:ext>
            </a:extLst>
          </p:cNvPr>
          <p:cNvSpPr>
            <a:spLocks noGrp="1"/>
          </p:cNvSpPr>
          <p:nvPr>
            <p:ph idx="1"/>
          </p:nvPr>
        </p:nvSpPr>
        <p:spPr>
          <a:xfrm>
            <a:off x="1586204" y="1017629"/>
            <a:ext cx="9601200" cy="2090555"/>
          </a:xfrm>
        </p:spPr>
        <p:txBody>
          <a:bodyPr>
            <a:normAutofit/>
          </a:bodyPr>
          <a:lstStyle/>
          <a:p>
            <a:pPr marL="0" indent="0" algn="r" rtl="1">
              <a:lnSpc>
                <a:spcPct val="100000"/>
              </a:lnSpc>
              <a:buNone/>
            </a:pPr>
            <a:r>
              <a:rPr lang="fa-IR" sz="1600" dirty="0">
                <a:latin typeface="IRANSansWeb" panose="02040503050201020203" pitchFamily="18" charset="-78"/>
                <a:cs typeface="IRANSansWeb" panose="02040503050201020203" pitchFamily="18" charset="-78"/>
              </a:rPr>
              <a:t>مردم مشهد در قديم شغ لهاى متنوعى داشتندكه از جمله آ نها نانوايى، عطارى، بقالى، خراطى،لحاف دوزى، نجارى، حلبى سازى، آهنگرى، عصارى، روغن گيرى و پنبه زنى بوده است.</a:t>
            </a:r>
          </a:p>
          <a:p>
            <a:pPr marL="0" indent="0" algn="r" rtl="1">
              <a:lnSpc>
                <a:spcPct val="100000"/>
              </a:lnSpc>
              <a:buNone/>
            </a:pPr>
            <a:r>
              <a:rPr lang="fa-IR" sz="1600" dirty="0">
                <a:latin typeface="IRANSansWeb" panose="02040503050201020203" pitchFamily="18" charset="-78"/>
                <a:cs typeface="IRANSansWeb" panose="02040503050201020203" pitchFamily="18" charset="-78"/>
              </a:rPr>
              <a:t>اقتصاد مشهد بیشتر بر روی زعفران، زرشک، نبات، آجیل و خشکبار و چرم صنعتی (به‌صورت زینتی) و صنعت فرش قرار دارد. هم‌چنین زائران حرم رضوی و توریست‌ها از منابع درآمدزایی این شهر هستند؛ به‌طوری‌که صنعت هتل‌داری، یکی از صنایع پررونق در این شهر محسوب می‌شود و ۹۰٪ گردشگران خارجی که به ایران سفر می‌کنند، از مشهد دیدن </a:t>
            </a:r>
            <a:r>
              <a:rPr lang="fa-IR" sz="1600">
                <a:latin typeface="IRANSansWeb" panose="02040503050201020203" pitchFamily="18" charset="-78"/>
                <a:cs typeface="IRANSansWeb" panose="02040503050201020203" pitchFamily="18" charset="-78"/>
              </a:rPr>
              <a:t>می‌کنند.</a:t>
            </a:r>
            <a:endParaRPr lang="fa-IR" sz="1600" baseline="30000">
              <a:latin typeface="IRANSansWeb" panose="02040503050201020203" pitchFamily="18" charset="-78"/>
              <a:cs typeface="IRANSansWeb" panose="02040503050201020203" pitchFamily="18" charset="-78"/>
            </a:endParaRPr>
          </a:p>
          <a:p>
            <a:pPr marL="0" indent="0" algn="r" rtl="1">
              <a:lnSpc>
                <a:spcPct val="100000"/>
              </a:lnSpc>
              <a:buNone/>
            </a:pPr>
            <a:r>
              <a:rPr lang="fa-IR" sz="1600">
                <a:latin typeface="IRANSansWeb" panose="02040503050201020203" pitchFamily="18" charset="-78"/>
                <a:cs typeface="IRANSansWeb" panose="02040503050201020203" pitchFamily="18" charset="-78"/>
              </a:rPr>
              <a:t>از </a:t>
            </a:r>
            <a:r>
              <a:rPr lang="fa-IR" sz="1600" dirty="0">
                <a:latin typeface="IRANSansWeb" panose="02040503050201020203" pitchFamily="18" charset="-78"/>
                <a:cs typeface="IRANSansWeb" panose="02040503050201020203" pitchFamily="18" charset="-78"/>
              </a:rPr>
              <a:t>دیگر محصولات مهم کشاورزی مشهد غلات، چغندر قند و محصولات جالیزی است. </a:t>
            </a:r>
            <a:endParaRPr lang="en-US" sz="1600" dirty="0">
              <a:latin typeface="IRANSansWeb" panose="02040503050201020203" pitchFamily="18" charset="-78"/>
              <a:cs typeface="IRANSansWeb" panose="02040503050201020203" pitchFamily="18" charset="-78"/>
            </a:endParaRPr>
          </a:p>
        </p:txBody>
      </p:sp>
      <p:pic>
        <p:nvPicPr>
          <p:cNvPr id="7" name="Picture 6">
            <a:extLst>
              <a:ext uri="{FF2B5EF4-FFF2-40B4-BE49-F238E27FC236}">
                <a16:creationId xmlns:a16="http://schemas.microsoft.com/office/drawing/2014/main" id="{DE777937-A425-4BE8-836D-3810598BE53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13375" y="3028282"/>
            <a:ext cx="8146858" cy="3829718"/>
          </a:xfrm>
          <a:prstGeom prst="rect">
            <a:avLst/>
          </a:prstGeom>
          <a:ln>
            <a:noFill/>
          </a:ln>
          <a:effectLst>
            <a:softEdge rad="112500"/>
          </a:effectLst>
        </p:spPr>
      </p:pic>
    </p:spTree>
    <p:extLst>
      <p:ext uri="{BB962C8B-B14F-4D97-AF65-F5344CB8AC3E}">
        <p14:creationId xmlns:p14="http://schemas.microsoft.com/office/powerpoint/2010/main" val="4280946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925D-C9F8-424B-B2D8-6BDE59DE6ED4}"/>
              </a:ext>
            </a:extLst>
          </p:cNvPr>
          <p:cNvSpPr>
            <a:spLocks noGrp="1"/>
          </p:cNvSpPr>
          <p:nvPr>
            <p:ph type="title"/>
          </p:nvPr>
        </p:nvSpPr>
        <p:spPr>
          <a:xfrm>
            <a:off x="3677214" y="361059"/>
            <a:ext cx="5721386" cy="1390261"/>
          </a:xfrm>
        </p:spPr>
        <p:txBody>
          <a:bodyPr>
            <a:normAutofit/>
          </a:bodyPr>
          <a:lstStyle/>
          <a:p>
            <a:pPr algn="ctr" rtl="1"/>
            <a:r>
              <a:rPr lang="fa-IR" sz="6000" dirty="0">
                <a:latin typeface="IRANSansWeb" panose="02040503050201020203" pitchFamily="18" charset="-78"/>
                <a:cs typeface="IRANSansWeb" panose="02040503050201020203" pitchFamily="18" charset="-78"/>
              </a:rPr>
              <a:t>صنایع بزرگ</a:t>
            </a:r>
            <a:endParaRPr lang="en-US" sz="6000" dirty="0">
              <a:latin typeface="IRANSansWeb" panose="02040503050201020203" pitchFamily="18" charset="-78"/>
              <a:cs typeface="IRANSansWeb" panose="02040503050201020203" pitchFamily="18" charset="-78"/>
            </a:endParaRPr>
          </a:p>
        </p:txBody>
      </p:sp>
      <p:sp>
        <p:nvSpPr>
          <p:cNvPr id="4" name="Rectangle 1">
            <a:extLst>
              <a:ext uri="{FF2B5EF4-FFF2-40B4-BE49-F238E27FC236}">
                <a16:creationId xmlns:a16="http://schemas.microsoft.com/office/drawing/2014/main" id="{DB48F5F7-792D-46EB-9D13-417FECDF2E6C}"/>
              </a:ext>
            </a:extLst>
          </p:cNvPr>
          <p:cNvSpPr>
            <a:spLocks noGrp="1" noChangeArrowheads="1"/>
          </p:cNvSpPr>
          <p:nvPr>
            <p:ph idx="1"/>
          </p:nvPr>
        </p:nvSpPr>
        <p:spPr bwMode="auto">
          <a:xfrm>
            <a:off x="7448364" y="1751320"/>
            <a:ext cx="4378413"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صنایع غذایی</a:t>
            </a:r>
            <a:r>
              <a:rPr kumimoji="0" lang="en-US"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 </a:t>
            </a: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نساجی</a:t>
            </a:r>
            <a:r>
              <a:rPr kumimoji="0" lang="en-US"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 </a:t>
            </a: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شیمیایی و</a:t>
            </a:r>
            <a:r>
              <a:rPr kumimoji="0" lang="en-US"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 </a:t>
            </a: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کانی</a:t>
            </a:r>
            <a:r>
              <a:rPr kumimoji="0" lang="en-US"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 </a:t>
            </a: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غیرفلزی و صنایع قطعه‌سازی و فولاد کشاورزی از عمده‌ترین صنایع مشهد به‌شمار می‌آیند</a:t>
            </a:r>
            <a:r>
              <a:rPr kumimoji="0" lang="en-US"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مشهد یکی از قطب‌های اصلی تولید</a:t>
            </a:r>
            <a:r>
              <a:rPr kumimoji="0" lang="en-US"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 </a:t>
            </a: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چرم</a:t>
            </a:r>
            <a:r>
              <a:rPr kumimoji="0" lang="en-US"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 </a:t>
            </a: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در ایران به‌شمار می‌آید و</a:t>
            </a:r>
            <a:r>
              <a:rPr kumimoji="0" lang="en-US"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 </a:t>
            </a: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کارخانه‌هایی</a:t>
            </a:r>
            <a:r>
              <a:rPr kumimoji="0" lang="en-US"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 </a:t>
            </a: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نظیر «چرم مشهد» در این شهر قرار دارند. هم‌چنین در سال‌های اخیر سرمایه‌گذاری در بخش پروژه‌های کلان اداری–تجاری رونق یافته‌اس</a:t>
            </a:r>
            <a:r>
              <a:rPr kumimoji="0" lang="fa-IR"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ت</a:t>
            </a:r>
            <a:r>
              <a:rPr lang="fa-IR" altLang="en-US" sz="1600" baseline="30000" dirty="0">
                <a:solidFill>
                  <a:schemeClr val="tx1"/>
                </a:solidFill>
                <a:latin typeface="IRANSansWeb" panose="02040503050201020203" pitchFamily="18" charset="-78"/>
                <a:cs typeface="IRANSansWeb" panose="02040503050201020203" pitchFamily="18" charset="-78"/>
              </a:rPr>
              <a:t> </a:t>
            </a: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از دیگر صنایع موجود در مشهد می‌توان به</a:t>
            </a:r>
            <a:r>
              <a:rPr kumimoji="0" lang="en-US"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 </a:t>
            </a: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صنایع غذایی</a:t>
            </a:r>
            <a:r>
              <a:rPr kumimoji="0" lang="en-US"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 </a:t>
            </a: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پوشاک</a:t>
            </a:r>
            <a:r>
              <a:rPr kumimoji="0" lang="en-US"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 </a:t>
            </a: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تولید</a:t>
            </a:r>
            <a:r>
              <a:rPr kumimoji="0" lang="en-US"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 </a:t>
            </a: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مصالح ساختمانی</a:t>
            </a:r>
            <a:r>
              <a:rPr kumimoji="0" lang="en-US"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 </a:t>
            </a: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صنایع فلزی و</a:t>
            </a:r>
            <a:r>
              <a:rPr kumimoji="0" lang="en-US"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 </a:t>
            </a: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صنایع دستی</a:t>
            </a:r>
            <a:r>
              <a:rPr kumimoji="0" lang="en-US"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 </a:t>
            </a: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نیز اشاره کرد که از این میان حدود </a:t>
            </a:r>
            <a:r>
              <a:rPr kumimoji="0" lang="fa-IR"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۴۰٪</a:t>
            </a: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 صنایع مشهد متعلق به صنایع غذایی، صنایع فلزی و صنایع دستی است</a:t>
            </a:r>
            <a:r>
              <a:rPr kumimoji="0" lang="en-US"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a:t>
            </a:r>
            <a:endParaRPr kumimoji="0" lang="fa-IR"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قالی‌بافی</a:t>
            </a:r>
            <a:r>
              <a:rPr kumimoji="0" lang="en-US"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 </a:t>
            </a:r>
            <a:r>
              <a:rPr kumimoji="0" lang="ar-SA"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در شهر مشهد حدود پنج قرن قدمت دا</a:t>
            </a:r>
            <a:r>
              <a:rPr kumimoji="0" lang="fa-IR" altLang="en-US" sz="16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rPr>
              <a:t>رد.</a:t>
            </a:r>
            <a:endParaRPr kumimoji="0" lang="fa-IR" altLang="en-US" sz="1800" b="0" i="0" u="none" strike="noStrike" cap="none" normalizeH="0" baseline="0" dirty="0">
              <a:ln>
                <a:noFill/>
              </a:ln>
              <a:solidFill>
                <a:schemeClr val="tx1"/>
              </a:solidFill>
              <a:effectLst/>
              <a:latin typeface="IRANSansWeb" panose="02040503050201020203" pitchFamily="18" charset="-78"/>
              <a:cs typeface="IRANSansWeb" panose="02040503050201020203" pitchFamily="18" charset="-78"/>
            </a:endParaRPr>
          </a:p>
        </p:txBody>
      </p:sp>
      <p:pic>
        <p:nvPicPr>
          <p:cNvPr id="6" name="Picture 5">
            <a:extLst>
              <a:ext uri="{FF2B5EF4-FFF2-40B4-BE49-F238E27FC236}">
                <a16:creationId xmlns:a16="http://schemas.microsoft.com/office/drawing/2014/main" id="{24BAD7E5-613B-4A1E-A6C0-B5E453652BD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7177" y="2067611"/>
            <a:ext cx="6034858" cy="38537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35149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57AF-0E39-489D-A797-8DDA2FB653D7}"/>
              </a:ext>
            </a:extLst>
          </p:cNvPr>
          <p:cNvSpPr>
            <a:spLocks noGrp="1"/>
          </p:cNvSpPr>
          <p:nvPr>
            <p:ph type="title"/>
          </p:nvPr>
        </p:nvSpPr>
        <p:spPr>
          <a:xfrm>
            <a:off x="3098307" y="243684"/>
            <a:ext cx="6487854" cy="1376265"/>
          </a:xfrm>
        </p:spPr>
        <p:txBody>
          <a:bodyPr>
            <a:normAutofit/>
          </a:bodyPr>
          <a:lstStyle/>
          <a:p>
            <a:pPr algn="ctr" rtl="1"/>
            <a:r>
              <a:rPr lang="fa-IR" sz="6000" dirty="0">
                <a:latin typeface="IRANSansWeb" panose="02040503050201020203" pitchFamily="18" charset="-78"/>
                <a:cs typeface="IRANSansWeb" panose="02040503050201020203" pitchFamily="18" charset="-78"/>
              </a:rPr>
              <a:t>منابع طبیعی</a:t>
            </a:r>
            <a:endParaRPr lang="en-US" sz="6000" dirty="0">
              <a:latin typeface="IRANSansWeb" panose="02040503050201020203" pitchFamily="18" charset="-78"/>
              <a:cs typeface="IRANSansWeb" panose="02040503050201020203" pitchFamily="18" charset="-78"/>
            </a:endParaRPr>
          </a:p>
        </p:txBody>
      </p:sp>
      <p:sp>
        <p:nvSpPr>
          <p:cNvPr id="3" name="Content Placeholder 2">
            <a:extLst>
              <a:ext uri="{FF2B5EF4-FFF2-40B4-BE49-F238E27FC236}">
                <a16:creationId xmlns:a16="http://schemas.microsoft.com/office/drawing/2014/main" id="{0161C2A3-2DAB-4745-8AF3-1AE9155DF3BB}"/>
              </a:ext>
            </a:extLst>
          </p:cNvPr>
          <p:cNvSpPr>
            <a:spLocks noGrp="1"/>
          </p:cNvSpPr>
          <p:nvPr>
            <p:ph idx="1"/>
          </p:nvPr>
        </p:nvSpPr>
        <p:spPr>
          <a:xfrm>
            <a:off x="8363397" y="1995574"/>
            <a:ext cx="3573624" cy="5617028"/>
          </a:xfrm>
        </p:spPr>
        <p:txBody>
          <a:bodyPr>
            <a:normAutofit fontScale="40000" lnSpcReduction="20000"/>
          </a:bodyPr>
          <a:lstStyle/>
          <a:p>
            <a:pPr marL="0" indent="0" algn="r" rtl="1">
              <a:lnSpc>
                <a:spcPct val="170000"/>
              </a:lnSpc>
              <a:buNone/>
            </a:pPr>
            <a:r>
              <a:rPr lang="fa-IR" sz="2900" dirty="0">
                <a:solidFill>
                  <a:srgbClr val="0070C0"/>
                </a:solidFill>
                <a:latin typeface="IRANSansWeb" panose="02040503050201020203" pitchFamily="18" charset="-78"/>
                <a:cs typeface="IRANSansWeb" panose="02040503050201020203" pitchFamily="18" charset="-78"/>
              </a:rPr>
              <a:t>جاذبه‌های طبیعی که در نزدیکی شهر مشهد قرار دارند، شامل ییلاقات </a:t>
            </a:r>
            <a:r>
              <a:rPr lang="fa-IR" sz="2900" dirty="0">
                <a:solidFill>
                  <a:srgbClr val="FF0000"/>
                </a:solidFill>
                <a:latin typeface="IRANSansWeb" panose="02040503050201020203" pitchFamily="18" charset="-78"/>
                <a:cs typeface="IRANSansWeb" panose="02040503050201020203" pitchFamily="18" charset="-78"/>
              </a:rPr>
              <a:t>شاندیز، طرقبه، زشک، روستای کنگ، نغندر، جاغرق، چالیدره، پارک جنگلی وکیل‌آباد، باغ‌وحش</a:t>
            </a:r>
            <a:r>
              <a:rPr lang="fa-IR" sz="2900" dirty="0">
                <a:solidFill>
                  <a:schemeClr val="tx1"/>
                </a:solidFill>
                <a:latin typeface="IRANSansWeb" panose="02040503050201020203" pitchFamily="18" charset="-78"/>
                <a:cs typeface="IRANSansWeb" panose="02040503050201020203" pitchFamily="18" charset="-78"/>
              </a:rPr>
              <a:t> </a:t>
            </a:r>
            <a:r>
              <a:rPr lang="fa-IR" sz="2900" dirty="0">
                <a:solidFill>
                  <a:srgbClr val="FF0000"/>
                </a:solidFill>
                <a:latin typeface="IRANSansWeb" panose="02040503050201020203" pitchFamily="18" charset="-78"/>
                <a:cs typeface="IRANSansWeb" panose="02040503050201020203" pitchFamily="18" charset="-78"/>
              </a:rPr>
              <a:t>وکیل‌آباد، آبشار ارتکند، </a:t>
            </a:r>
            <a:r>
              <a:rPr lang="fa-IR" sz="2900" dirty="0">
                <a:solidFill>
                  <a:srgbClr val="0070C0"/>
                </a:solidFill>
                <a:latin typeface="IRANSansWeb" panose="02040503050201020203" pitchFamily="18" charset="-78"/>
                <a:cs typeface="IRANSansWeb" panose="02040503050201020203" pitchFamily="18" charset="-78"/>
              </a:rPr>
              <a:t>پارک جنگلی نه‌دره در دو کیلومتری جنوب مشهد، پارک کوهسنگی،</a:t>
            </a:r>
            <a:r>
              <a:rPr lang="fa-IR" sz="2900" dirty="0">
                <a:latin typeface="IRANSansWeb" panose="02040503050201020203" pitchFamily="18" charset="-78"/>
                <a:cs typeface="IRANSansWeb" panose="02040503050201020203" pitchFamily="18" charset="-78"/>
              </a:rPr>
              <a:t> </a:t>
            </a:r>
            <a:r>
              <a:rPr lang="fa-IR" sz="2900" dirty="0">
                <a:solidFill>
                  <a:srgbClr val="0070C0"/>
                </a:solidFill>
                <a:latin typeface="IRANSansWeb" panose="02040503050201020203" pitchFamily="18" charset="-78"/>
                <a:cs typeface="IRANSansWeb" panose="02040503050201020203" pitchFamily="18" charset="-78"/>
              </a:rPr>
              <a:t>آبشار قره سو، دره اخلمد</a:t>
            </a:r>
            <a:r>
              <a:rPr lang="fa-IR" sz="2900" dirty="0">
                <a:solidFill>
                  <a:srgbClr val="FF0000"/>
                </a:solidFill>
                <a:latin typeface="IRANSansWeb" panose="02040503050201020203" pitchFamily="18" charset="-78"/>
                <a:cs typeface="IRANSansWeb" panose="02040503050201020203" pitchFamily="18" charset="-78"/>
              </a:rPr>
              <a:t>، فریزی، سد ارداک، هفت حوض، چشمه گیلاس و چشمه گراب</a:t>
            </a:r>
            <a:r>
              <a:rPr lang="fa-IR" sz="2900" dirty="0">
                <a:solidFill>
                  <a:schemeClr val="tx1"/>
                </a:solidFill>
                <a:latin typeface="IRANSansWeb" panose="02040503050201020203" pitchFamily="18" charset="-78"/>
                <a:cs typeface="IRANSansWeb" panose="02040503050201020203" pitchFamily="18" charset="-78"/>
              </a:rPr>
              <a:t> </a:t>
            </a:r>
            <a:r>
              <a:rPr lang="fa-IR" sz="2900" dirty="0">
                <a:solidFill>
                  <a:srgbClr val="0070C0"/>
                </a:solidFill>
                <a:latin typeface="IRANSansWeb" panose="02040503050201020203" pitchFamily="18" charset="-78"/>
                <a:cs typeface="IRANSansWeb" panose="02040503050201020203" pitchFamily="18" charset="-78"/>
              </a:rPr>
              <a:t>هستند.</a:t>
            </a:r>
          </a:p>
          <a:p>
            <a:pPr marL="0" indent="0" algn="r" rtl="1">
              <a:lnSpc>
                <a:spcPct val="170000"/>
              </a:lnSpc>
              <a:buNone/>
            </a:pPr>
            <a:r>
              <a:rPr lang="fa-IR" sz="2900" dirty="0">
                <a:solidFill>
                  <a:srgbClr val="0070C0"/>
                </a:solidFill>
                <a:latin typeface="IRANSansWeb" panose="02040503050201020203" pitchFamily="18" charset="-78"/>
                <a:cs typeface="IRANSansWeb" panose="02040503050201020203" pitchFamily="18" charset="-78"/>
              </a:rPr>
              <a:t>پارک جنگلی طرق (انقلاب) در حاشیهٔ جنوب‌شرق مشهد، در نزدیکی پلیس راه، یکی از بزرگ‌ترین اماکن در اسکان و ارائه خدمات گردشگری به شهروندان و زائران است. این پارک در سال ۱۳۴۰ احداث شده، و در سال ۱۳۷۹ بازپیرایی گردیده‌است. پارک جنگلی طرق دارای فضاهای تفریحی، فرهنگی، ورزشی و تجاری با ۲۱۰ هکتار فضای جنگلی و ۱۱۲هزار مترمربع فضاهای عمرانی است. </a:t>
            </a:r>
          </a:p>
          <a:p>
            <a:pPr algn="r" rtl="1"/>
            <a:endParaRPr lang="en-US" sz="2800" dirty="0">
              <a:latin typeface="Arabic Typesetting" panose="03020402040406030203" pitchFamily="66" charset="-78"/>
              <a:cs typeface="Arabic Typesetting" panose="03020402040406030203" pitchFamily="66" charset="-78"/>
            </a:endParaRPr>
          </a:p>
        </p:txBody>
      </p:sp>
      <p:pic>
        <p:nvPicPr>
          <p:cNvPr id="5" name="Picture 4">
            <a:extLst>
              <a:ext uri="{FF2B5EF4-FFF2-40B4-BE49-F238E27FC236}">
                <a16:creationId xmlns:a16="http://schemas.microsoft.com/office/drawing/2014/main" id="{A21072FB-ABCB-41D7-BBF0-18B7F709A9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8075" y="1376265"/>
            <a:ext cx="7138886" cy="523805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3441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2000"/>
                                        <p:tgtEl>
                                          <p:spTgt spid="3">
                                            <p:txEl>
                                              <p:pRg st="1" end="1"/>
                                            </p:txEl>
                                          </p:spTgt>
                                        </p:tgtEl>
                                      </p:cBhvr>
                                    </p:animEffect>
                                    <p:anim calcmode="lin" valueType="num">
                                      <p:cBhvr>
                                        <p:cTn id="3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869</TotalTime>
  <Words>1803</Words>
  <Application>Microsoft Office PowerPoint</Application>
  <PresentationFormat>Widescreen</PresentationFormat>
  <Paragraphs>125</Paragraphs>
  <Slides>28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Andalus</vt:lpstr>
      <vt:lpstr>Arabic Typesetting</vt:lpstr>
      <vt:lpstr>Calibri</vt:lpstr>
      <vt:lpstr>Franklin Gothic Book</vt:lpstr>
      <vt:lpstr>IRANSans</vt:lpstr>
      <vt:lpstr>IRANSansWeb</vt:lpstr>
      <vt:lpstr>Wingdings</vt:lpstr>
      <vt:lpstr>Crop</vt:lpstr>
      <vt:lpstr>PowerPoint Presentation</vt:lpstr>
      <vt:lpstr>السلام علیک یا علی ابن موسی الرضا</vt:lpstr>
      <vt:lpstr>پژوهشگر نوجوان</vt:lpstr>
      <vt:lpstr>PowerPoint Presentation</vt:lpstr>
      <vt:lpstr>موقعیت جغرافیایی</vt:lpstr>
      <vt:lpstr>پوشش گیاهی</vt:lpstr>
      <vt:lpstr>اقتصاد(بیشترین شغل مردم)</vt:lpstr>
      <vt:lpstr>صنایع بزرگ</vt:lpstr>
      <vt:lpstr>منابع طبیعی</vt:lpstr>
      <vt:lpstr>جمعیت</vt:lpstr>
      <vt:lpstr>گردآورنده: امیر مهدی گلرو</vt:lpstr>
      <vt:lpstr>PowerPoint Presentation</vt:lpstr>
      <vt:lpstr>آداب و رسوم</vt:lpstr>
      <vt:lpstr>زبان و گویش</vt:lpstr>
      <vt:lpstr>نژاد</vt:lpstr>
      <vt:lpstr>سوغات</vt:lpstr>
      <vt:lpstr>گردآورنده: امیر مهدی گلرو</vt:lpstr>
      <vt:lpstr>PowerPoint Presentation</vt:lpstr>
      <vt:lpstr>پیشینه ی تاریخی</vt:lpstr>
      <vt:lpstr>حکومت های شکل گرفته در منطقه</vt:lpstr>
      <vt:lpstr>ساختمان ها و بناهای تاریخی</vt:lpstr>
      <vt:lpstr>اشیا تاریخی</vt:lpstr>
      <vt:lpstr>موزه ها</vt:lpstr>
      <vt:lpstr>استخراج شجره نامه ی تاریخی امام رضا (ع)</vt:lpstr>
      <vt:lpstr>گردآورنده: امیر مهدی گلرو</vt:lpstr>
      <vt:lpstr>PowerPoint Presentation</vt:lpstr>
      <vt:lpstr>PowerPoint Presentation</vt:lpstr>
      <vt:lpstr>گردآورنده: امیر مهدی گلرو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1401</dc:creator>
  <cp:lastModifiedBy>محمد مهدی گلرو</cp:lastModifiedBy>
  <cp:revision>78</cp:revision>
  <dcterms:created xsi:type="dcterms:W3CDTF">2019-03-25T17:58:03Z</dcterms:created>
  <dcterms:modified xsi:type="dcterms:W3CDTF">2019-04-03T19:58:38Z</dcterms:modified>
</cp:coreProperties>
</file>